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sldIdLst>
    <p:sldId id="260" r:id="rId5"/>
  </p:sldIdLst>
  <p:sldSz cx="40233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B0B5EC"/>
    <a:srgbClr val="8B9AD5"/>
    <a:srgbClr val="EA89FF"/>
    <a:srgbClr val="DFCB39"/>
    <a:srgbClr val="A0B4D5"/>
    <a:srgbClr val="8B64D5"/>
    <a:srgbClr val="B697C9"/>
    <a:srgbClr val="99CCFF"/>
    <a:srgbClr val="A1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714" autoAdjust="0"/>
  </p:normalViewPr>
  <p:slideViewPr>
    <p:cSldViewPr snapToGrid="0">
      <p:cViewPr varScale="1">
        <p:scale>
          <a:sx n="19" d="100"/>
          <a:sy n="19" d="100"/>
        </p:scale>
        <p:origin x="138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8BC75-51D0-1749-8F51-A3AF7E7170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D5DD-2148-B544-8DA6-38FE0535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1pPr>
    <a:lvl2pPr marL="1810513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2pPr>
    <a:lvl3pPr marL="3621024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3pPr>
    <a:lvl4pPr marL="5431536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4pPr>
    <a:lvl5pPr marL="7242048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5pPr>
    <a:lvl6pPr marL="9052560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6pPr>
    <a:lvl7pPr marL="10863073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7pPr>
    <a:lvl8pPr marL="12673584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8pPr>
    <a:lvl9pPr marL="14484096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E3ADE-70D1-C7C2-303F-A8F2D57B2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4B834-62E2-7A16-B9C0-1034932CA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B030C-0201-37FD-9EF7-D7BD7D6DD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33AB0-F04E-2A46-58C6-B25C01683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7D5DD-2148-B544-8DA6-38FE05353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C5C5D-0CAA-5E53-8C42-C7465C6FF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335B44B3-AE52-B316-F752-CA3473934848}"/>
              </a:ext>
            </a:extLst>
          </p:cNvPr>
          <p:cNvSpPr txBox="1"/>
          <p:nvPr/>
        </p:nvSpPr>
        <p:spPr>
          <a:xfrm>
            <a:off x="27335086" y="4350535"/>
            <a:ext cx="12655296" cy="6997271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endParaRPr lang="en-US" sz="32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7DB81-DF95-5A8E-2DDA-9D6EAEAA9205}"/>
              </a:ext>
            </a:extLst>
          </p:cNvPr>
          <p:cNvSpPr txBox="1">
            <a:spLocks/>
          </p:cNvSpPr>
          <p:nvPr/>
        </p:nvSpPr>
        <p:spPr>
          <a:xfrm>
            <a:off x="13007744" y="4352544"/>
            <a:ext cx="14048626" cy="2349592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3200">
              <a:latin typeface="Times New Roman"/>
              <a:ea typeface="+mn-lt"/>
              <a:cs typeface="+mn-lt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2300">
              <a:latin typeface="Times New Roman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668DD-099E-8528-82B2-391A9415FF74}"/>
              </a:ext>
            </a:extLst>
          </p:cNvPr>
          <p:cNvSpPr txBox="1">
            <a:spLocks/>
          </p:cNvSpPr>
          <p:nvPr/>
        </p:nvSpPr>
        <p:spPr>
          <a:xfrm>
            <a:off x="290745" y="4350536"/>
            <a:ext cx="12488232" cy="8781019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3200">
              <a:latin typeface="Times New Roman"/>
              <a:ea typeface="+mn-lt"/>
              <a:cs typeface="+mn-lt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5EC16-48AA-7EFA-DE50-9B49B02D9D33}"/>
              </a:ext>
            </a:extLst>
          </p:cNvPr>
          <p:cNvSpPr txBox="1"/>
          <p:nvPr/>
        </p:nvSpPr>
        <p:spPr>
          <a:xfrm>
            <a:off x="27335087" y="11896304"/>
            <a:ext cx="12655296" cy="3254932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endParaRPr lang="en-US" sz="32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4B72FF-128C-BC38-E588-124881BDCA5D}"/>
              </a:ext>
            </a:extLst>
          </p:cNvPr>
          <p:cNvSpPr txBox="1"/>
          <p:nvPr/>
        </p:nvSpPr>
        <p:spPr>
          <a:xfrm>
            <a:off x="27678888" y="11463795"/>
            <a:ext cx="11908089" cy="82540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9A6BDB-65F7-8556-05DA-54AE20E65281}"/>
              </a:ext>
            </a:extLst>
          </p:cNvPr>
          <p:cNvSpPr txBox="1"/>
          <p:nvPr/>
        </p:nvSpPr>
        <p:spPr>
          <a:xfrm>
            <a:off x="27331416" y="25326697"/>
            <a:ext cx="12655805" cy="7383516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T.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Akinyemiju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Sakhuja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Waterbor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S. F.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Altekruse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“Racial/ethnic disparities in de novo metastases sites and survival outcomes for patients with primary breast, colorectal, and prostate cancer,” </a:t>
            </a:r>
            <a:r>
              <a:rPr lang="en-US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Cancer Medicine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vol. 7, no. 4, pp. 1183–1193, Feb. 2018,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https://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/10.1002/cam4.1322.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 K. W. Hunter, R. Amin, S. Deasy, N.-H. Ha, and L. Wakefield, “Genetic insights into the morass of metastatic heterogeneity,” </a:t>
            </a:r>
            <a:r>
              <a:rPr lang="en-US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Nature reviews. Cancer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vol. 18, no. 4, pp. 211–223, Apr. 2018,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https://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/10.1038/nrc.2017.126.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[3] A. D. Scheid, T. C.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Beadnell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D. R. Welch, “The second genome: Effects of the mitochondrial genome on cancer progression,” </a:t>
            </a:r>
            <a:r>
              <a:rPr lang="en-US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Advances in Cancer Research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pp. 63–105, Jan. 2019,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https://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/10.1016/bs.acr.2019.01.001.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934CCC-E93A-96A1-D430-8E9C50F057E5}"/>
              </a:ext>
            </a:extLst>
          </p:cNvPr>
          <p:cNvSpPr txBox="1"/>
          <p:nvPr/>
        </p:nvSpPr>
        <p:spPr>
          <a:xfrm>
            <a:off x="27678888" y="24912411"/>
            <a:ext cx="11908089" cy="8285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References</a:t>
            </a:r>
            <a:endParaRPr lang="en-US" sz="4800" b="1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ECBF82-F54D-0F27-A00B-8B04216D5D3D}"/>
              </a:ext>
            </a:extLst>
          </p:cNvPr>
          <p:cNvSpPr txBox="1"/>
          <p:nvPr/>
        </p:nvSpPr>
        <p:spPr>
          <a:xfrm>
            <a:off x="12986810" y="21848541"/>
            <a:ext cx="14107144" cy="10861672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CDCE52-4000-A0E8-4A72-72E4A75AB72F}"/>
              </a:ext>
            </a:extLst>
          </p:cNvPr>
          <p:cNvSpPr txBox="1"/>
          <p:nvPr/>
        </p:nvSpPr>
        <p:spPr>
          <a:xfrm>
            <a:off x="13185648" y="21449878"/>
            <a:ext cx="13695218" cy="7490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Northern Blot Results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4A918F-3FD2-C2E1-FDB6-0433CAB83DAD}"/>
              </a:ext>
            </a:extLst>
          </p:cNvPr>
          <p:cNvSpPr txBox="1">
            <a:spLocks/>
          </p:cNvSpPr>
          <p:nvPr/>
        </p:nvSpPr>
        <p:spPr>
          <a:xfrm>
            <a:off x="244825" y="13630940"/>
            <a:ext cx="12480506" cy="19079273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DEEBAE2-21C8-1DAE-26E5-115A70C1016B}"/>
              </a:ext>
            </a:extLst>
          </p:cNvPr>
          <p:cNvSpPr/>
          <p:nvPr/>
        </p:nvSpPr>
        <p:spPr>
          <a:xfrm>
            <a:off x="3695701" y="208187"/>
            <a:ext cx="33000086" cy="345969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3067"/>
              </a:spcAft>
            </a:pPr>
            <a:r>
              <a:rPr lang="en-US" sz="65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Role of Mitochondrial tRNA Fragments in Metastasis</a:t>
            </a:r>
          </a:p>
          <a:p>
            <a:pPr algn="ctr">
              <a:spcAft>
                <a:spcPts val="3067"/>
              </a:spcAft>
            </a:pPr>
            <a:r>
              <a:rPr lang="en-US" sz="5400" b="1" u="sng">
                <a:solidFill>
                  <a:schemeClr val="accent5">
                    <a:lumMod val="40000"/>
                    <a:lumOff val="60000"/>
                  </a:schemeClr>
                </a:solidFill>
              </a:rPr>
              <a:t>Kevin Jiang</a:t>
            </a:r>
            <a:r>
              <a:rPr lang="en-US" sz="5400" b="1" baseline="3000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54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, Sydney Quijano</a:t>
            </a:r>
            <a:r>
              <a:rPr lang="en-US" sz="5400" b="1" baseline="3000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54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, Katy Swancutt</a:t>
            </a:r>
            <a:r>
              <a:rPr lang="en-US" sz="5400" b="1" baseline="3000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54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, Danny Welch</a:t>
            </a:r>
            <a:r>
              <a:rPr lang="en-US" sz="5400" b="1" baseline="30000">
                <a:solidFill>
                  <a:schemeClr val="accent5">
                    <a:lumMod val="40000"/>
                    <a:lumOff val="60000"/>
                  </a:schemeClr>
                </a:solidFill>
              </a:rPr>
              <a:t>2,*</a:t>
            </a:r>
            <a:endParaRPr lang="en-US" sz="5400" b="1" baseline="30000">
              <a:solidFill>
                <a:schemeClr val="accent5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  <a:p>
            <a:pPr algn="ctr">
              <a:spcAft>
                <a:spcPts val="3067"/>
              </a:spcAft>
            </a:pPr>
            <a:r>
              <a:rPr lang="en-US" sz="4000" b="1" baseline="3000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40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Department of Chemical Engineering and Bioengineering, UNH, </a:t>
            </a:r>
            <a:r>
              <a:rPr lang="en-US" sz="4000" b="1" baseline="3000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40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Department of Cancer Biology, KU School of Medicine</a:t>
            </a:r>
            <a:endParaRPr lang="en-US" sz="4000" b="1">
              <a:solidFill>
                <a:schemeClr val="accent5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557758-687B-5E50-176C-A8AEE2D11FD2}"/>
              </a:ext>
            </a:extLst>
          </p:cNvPr>
          <p:cNvSpPr txBox="1">
            <a:spLocks/>
          </p:cNvSpPr>
          <p:nvPr/>
        </p:nvSpPr>
        <p:spPr>
          <a:xfrm>
            <a:off x="13012000" y="7010217"/>
            <a:ext cx="14048626" cy="14325783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3200">
              <a:latin typeface="Times New Roman"/>
              <a:ea typeface="+mn-lt"/>
              <a:cs typeface="+mn-lt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3200">
              <a:latin typeface="Times New Roman"/>
              <a:cs typeface="Calibri" panose="020F0502020204030204"/>
            </a:endParaRPr>
          </a:p>
          <a:p>
            <a:endParaRPr lang="en-US" sz="2300">
              <a:latin typeface="Times New Roman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3DC33A2-D210-5083-7CD3-F615DC44FF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44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2082FD9-9D62-B98D-D3BD-A77FB9D6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16800" y="1645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08942-8F20-DC06-9A8A-09A6409CB7D9}"/>
              </a:ext>
            </a:extLst>
          </p:cNvPr>
          <p:cNvSpPr txBox="1"/>
          <p:nvPr/>
        </p:nvSpPr>
        <p:spPr>
          <a:xfrm>
            <a:off x="13184448" y="3950208"/>
            <a:ext cx="13695218" cy="82540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lvl="1"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Hypothesis and Research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06148-F298-67BB-C1F0-561F582C12F9}"/>
              </a:ext>
            </a:extLst>
          </p:cNvPr>
          <p:cNvSpPr txBox="1"/>
          <p:nvPr/>
        </p:nvSpPr>
        <p:spPr>
          <a:xfrm>
            <a:off x="27331416" y="15610191"/>
            <a:ext cx="12653688" cy="2893709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240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2400"/>
              </a:spcAft>
              <a:buFont typeface="Arial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F5A5B-E3D8-B8D0-63E3-544E5E2B38BE}"/>
              </a:ext>
            </a:extLst>
          </p:cNvPr>
          <p:cNvSpPr txBox="1"/>
          <p:nvPr/>
        </p:nvSpPr>
        <p:spPr>
          <a:xfrm>
            <a:off x="27678888" y="15234672"/>
            <a:ext cx="11908089" cy="82296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Unanswered Questions</a:t>
            </a:r>
          </a:p>
          <a:p>
            <a:pPr algn="ctr"/>
            <a:endParaRPr lang="en-US" sz="42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678BD-C656-D0B8-85AE-EC59FE4A3398}"/>
              </a:ext>
            </a:extLst>
          </p:cNvPr>
          <p:cNvSpPr txBox="1"/>
          <p:nvPr/>
        </p:nvSpPr>
        <p:spPr>
          <a:xfrm>
            <a:off x="30712094" y="5012331"/>
            <a:ext cx="12397414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200">
              <a:latin typeface="Times New Roman"/>
              <a:ea typeface="Calibri"/>
              <a:cs typeface="Times New Roman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781AE5-821D-D2A6-39AE-57B658CF44DB}"/>
              </a:ext>
            </a:extLst>
          </p:cNvPr>
          <p:cNvSpPr txBox="1"/>
          <p:nvPr/>
        </p:nvSpPr>
        <p:spPr>
          <a:xfrm>
            <a:off x="27546896" y="7591702"/>
            <a:ext cx="124436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5" name="Picture 14" descr="A logo for a school of medicine&#10;&#10;AI-generated content may be incorrect.">
            <a:extLst>
              <a:ext uri="{FF2B5EF4-FFF2-40B4-BE49-F238E27FC236}">
                <a16:creationId xmlns:a16="http://schemas.microsoft.com/office/drawing/2014/main" id="{D8A41EBB-8D0F-FD52-7322-EE62DB67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5" y="815064"/>
            <a:ext cx="3309659" cy="2353438"/>
          </a:xfrm>
          <a:prstGeom prst="rect">
            <a:avLst/>
          </a:prstGeom>
        </p:spPr>
      </p:pic>
      <p:pic>
        <p:nvPicPr>
          <p:cNvPr id="4" name="Picture 3" descr="A graph of cancer patients&#10;&#10;Description automatically generated">
            <a:extLst>
              <a:ext uri="{FF2B5EF4-FFF2-40B4-BE49-F238E27FC236}">
                <a16:creationId xmlns:a16="http://schemas.microsoft.com/office/drawing/2014/main" id="{B8CC1251-1CC9-2CA0-29AA-959DF7C5A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643" y="6322995"/>
            <a:ext cx="8878436" cy="6284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D73F7-C27B-18C0-72AC-8C93EEBF4889}"/>
              </a:ext>
            </a:extLst>
          </p:cNvPr>
          <p:cNvSpPr txBox="1"/>
          <p:nvPr/>
        </p:nvSpPr>
        <p:spPr>
          <a:xfrm>
            <a:off x="355889" y="4800908"/>
            <a:ext cx="12337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Metastasis is the spread and growth of cancer cells to secondary sites away from primary tumor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metastasis worse for some compared to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E1A8-9AE0-A8F2-185F-3FACCA5DD2EC}"/>
              </a:ext>
            </a:extLst>
          </p:cNvPr>
          <p:cNvSpPr txBox="1"/>
          <p:nvPr/>
        </p:nvSpPr>
        <p:spPr>
          <a:xfrm>
            <a:off x="355889" y="12607535"/>
            <a:ext cx="1233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Survival estimate of breast cancer-metastasis to the lung based on race [1]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3B3F3-C193-7B81-9DD2-DC4D5CA9F6FE}"/>
              </a:ext>
            </a:extLst>
          </p:cNvPr>
          <p:cNvSpPr txBox="1"/>
          <p:nvPr/>
        </p:nvSpPr>
        <p:spPr>
          <a:xfrm>
            <a:off x="583045" y="3950208"/>
            <a:ext cx="11908090" cy="82540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lvl="1"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The Overarching Question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69DBE2-E76E-FE0B-FB94-EA09176E84B7}"/>
              </a:ext>
            </a:extLst>
          </p:cNvPr>
          <p:cNvSpPr txBox="1"/>
          <p:nvPr/>
        </p:nvSpPr>
        <p:spPr>
          <a:xfrm>
            <a:off x="585216" y="13218234"/>
            <a:ext cx="11908090" cy="82540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lvl="1"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Background</a:t>
            </a:r>
          </a:p>
        </p:txBody>
      </p:sp>
      <p:pic>
        <p:nvPicPr>
          <p:cNvPr id="19" name="Picture 18" descr="A diagram of a diagram of a test tube&#10;&#10;Description automatically generated">
            <a:extLst>
              <a:ext uri="{FF2B5EF4-FFF2-40B4-BE49-F238E27FC236}">
                <a16:creationId xmlns:a16="http://schemas.microsoft.com/office/drawing/2014/main" id="{9787185E-95CB-41EB-3EC1-968893311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0882" y="7669886"/>
            <a:ext cx="13550756" cy="6618072"/>
          </a:xfrm>
          <a:prstGeom prst="rect">
            <a:avLst/>
          </a:prstGeom>
        </p:spPr>
      </p:pic>
      <p:pic>
        <p:nvPicPr>
          <p:cNvPr id="20" name="Picture 19" descr="A diagram of a diagram of a cell membrane&#10;&#10;Description automatically generated with medium confidence">
            <a:extLst>
              <a:ext uri="{FF2B5EF4-FFF2-40B4-BE49-F238E27FC236}">
                <a16:creationId xmlns:a16="http://schemas.microsoft.com/office/drawing/2014/main" id="{0A31BAB3-2D52-47CF-44FF-BCC06244D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6530" y="13779966"/>
            <a:ext cx="9334523" cy="72130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9D90B8-9CAE-900A-2263-9FC10D4580D5}"/>
              </a:ext>
            </a:extLst>
          </p:cNvPr>
          <p:cNvSpPr txBox="1"/>
          <p:nvPr/>
        </p:nvSpPr>
        <p:spPr>
          <a:xfrm>
            <a:off x="13297670" y="13290082"/>
            <a:ext cx="650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blotting and visualization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8F45B8-EA08-930F-7DB0-5748E8968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8402" y="17451117"/>
            <a:ext cx="5753633" cy="3224246"/>
          </a:xfrm>
          <a:prstGeom prst="rect">
            <a:avLst/>
          </a:prstGeom>
        </p:spPr>
      </p:pic>
      <p:pic>
        <p:nvPicPr>
          <p:cNvPr id="32" name="Picture 31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B9159DB2-0AA7-415D-DDEF-7C9F4FA44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1393" y="14043643"/>
            <a:ext cx="8412686" cy="51835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7F5096E-03C4-5AA7-EB5A-DE1466FA309A}"/>
              </a:ext>
            </a:extLst>
          </p:cNvPr>
          <p:cNvSpPr txBox="1"/>
          <p:nvPr/>
        </p:nvSpPr>
        <p:spPr>
          <a:xfrm>
            <a:off x="370723" y="19493763"/>
            <a:ext cx="12337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Male genotype was kept constant and maternal genotype was varied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Maternal genetic background influenced severity of metastasis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 is maternally inherited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59172F-BC26-DF6B-6A6A-F5AAEA826A24}"/>
              </a:ext>
            </a:extLst>
          </p:cNvPr>
          <p:cNvSpPr txBox="1"/>
          <p:nvPr/>
        </p:nvSpPr>
        <p:spPr>
          <a:xfrm>
            <a:off x="370723" y="19144111"/>
            <a:ext cx="1233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Average metastases vs. maternal genotype [2]</a:t>
            </a:r>
          </a:p>
        </p:txBody>
      </p:sp>
      <p:pic>
        <p:nvPicPr>
          <p:cNvPr id="39" name="Picture 38" descr="A collage of yellow objects&#10;&#10;Description automatically generated">
            <a:extLst>
              <a:ext uri="{FF2B5EF4-FFF2-40B4-BE49-F238E27FC236}">
                <a16:creationId xmlns:a16="http://schemas.microsoft.com/office/drawing/2014/main" id="{CE33D874-5DDF-10C1-3D32-A4F15A913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707" y="20993008"/>
            <a:ext cx="6036129" cy="4892593"/>
          </a:xfrm>
          <a:prstGeom prst="rect">
            <a:avLst/>
          </a:prstGeom>
        </p:spPr>
      </p:pic>
      <p:pic>
        <p:nvPicPr>
          <p:cNvPr id="40" name="Picture 39" descr="Diagram of a diagram of a cell division&#10;&#10;Description automatically generated">
            <a:extLst>
              <a:ext uri="{FF2B5EF4-FFF2-40B4-BE49-F238E27FC236}">
                <a16:creationId xmlns:a16="http://schemas.microsoft.com/office/drawing/2014/main" id="{66766D90-E1C7-6267-AEB8-94CE785C77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800" y="21210285"/>
            <a:ext cx="6172830" cy="392058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92CD6E-96EA-64EA-67E2-9286FA90BABD}"/>
              </a:ext>
            </a:extLst>
          </p:cNvPr>
          <p:cNvSpPr txBox="1"/>
          <p:nvPr/>
        </p:nvSpPr>
        <p:spPr>
          <a:xfrm>
            <a:off x="299511" y="25841560"/>
            <a:ext cx="1233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Creation of mitochondrial exchange mice and number of metastases based on mitochondrial genotype </a:t>
            </a:r>
          </a:p>
        </p:txBody>
      </p:sp>
      <p:pic>
        <p:nvPicPr>
          <p:cNvPr id="42" name="Picture 41" descr="A circular diagram of a dna molecule&#10;&#10;Description automatically generated with medium confidence">
            <a:extLst>
              <a:ext uri="{FF2B5EF4-FFF2-40B4-BE49-F238E27FC236}">
                <a16:creationId xmlns:a16="http://schemas.microsoft.com/office/drawing/2014/main" id="{5F426FA5-982B-B207-3431-48692FA2701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1623"/>
          <a:stretch/>
        </p:blipFill>
        <p:spPr>
          <a:xfrm>
            <a:off x="394800" y="26191763"/>
            <a:ext cx="6387735" cy="6105629"/>
          </a:xfrm>
          <a:prstGeom prst="rect">
            <a:avLst/>
          </a:prstGeom>
        </p:spPr>
      </p:pic>
      <p:sp>
        <p:nvSpPr>
          <p:cNvPr id="44" name="Frame 43">
            <a:extLst>
              <a:ext uri="{FF2B5EF4-FFF2-40B4-BE49-F238E27FC236}">
                <a16:creationId xmlns:a16="http://schemas.microsoft.com/office/drawing/2014/main" id="{C6D4A20B-B886-C2AC-897F-0DF9C7F3278E}"/>
              </a:ext>
            </a:extLst>
          </p:cNvPr>
          <p:cNvSpPr/>
          <p:nvPr/>
        </p:nvSpPr>
        <p:spPr>
          <a:xfrm>
            <a:off x="2793474" y="29178180"/>
            <a:ext cx="2103276" cy="115148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5AB29E-97C1-2306-A1F7-679F2484DFC6}"/>
              </a:ext>
            </a:extLst>
          </p:cNvPr>
          <p:cNvSpPr txBox="1"/>
          <p:nvPr/>
        </p:nvSpPr>
        <p:spPr>
          <a:xfrm>
            <a:off x="6209750" y="26298307"/>
            <a:ext cx="64268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Metastatic burden is influenced by mitochondrial genotype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Single nucleotide polymorphisms in mitochondria genome influence metastatic outcome among mice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mtDNA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among mice strain drew attention to a specific polymorphic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MT-TR encodes for tRNA arginine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tRNA can degrade into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tRFs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to act as growth factors to influence metastasis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34F5E6-B3F2-695F-D0E0-8BF8C47A1E97}"/>
              </a:ext>
            </a:extLst>
          </p:cNvPr>
          <p:cNvSpPr txBox="1"/>
          <p:nvPr/>
        </p:nvSpPr>
        <p:spPr>
          <a:xfrm>
            <a:off x="222361" y="32297392"/>
            <a:ext cx="1247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SNPs in MT-TR across mice strains based on C57BL/6 wildtype mitochondrial genome [3]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0C4409D-877C-EF09-7EA6-0552D51953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49482" y="22343409"/>
            <a:ext cx="5296412" cy="4572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E213195-061D-C8DE-5434-5185E9F22D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3797" y="22343409"/>
            <a:ext cx="5975685" cy="4572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97045EE-3C88-88D2-D8F9-E9772B443E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94379" y="27496363"/>
            <a:ext cx="5255103" cy="4572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668BE31-1878-2FFA-5E50-840B3C2A96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94848" y="27496363"/>
            <a:ext cx="5405679" cy="4572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C73E117-2BF2-C3AC-92AB-9CC9B01D55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60055" y="5475575"/>
            <a:ext cx="7255566" cy="4572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0FD9A30-DE89-FB0B-128E-2D03978FBB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93509" y="5417644"/>
            <a:ext cx="5954069" cy="4572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4A26A38-991B-BC6A-3890-595DEB32F152}"/>
              </a:ext>
            </a:extLst>
          </p:cNvPr>
          <p:cNvSpPr txBox="1"/>
          <p:nvPr/>
        </p:nvSpPr>
        <p:spPr>
          <a:xfrm>
            <a:off x="13063779" y="26933600"/>
            <a:ext cx="1398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Figure 5: Male liver (left) vs. female liver (right): probe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FE0A59-F9E3-C118-8B73-D16B6452F16A}"/>
              </a:ext>
            </a:extLst>
          </p:cNvPr>
          <p:cNvSpPr txBox="1"/>
          <p:nvPr/>
        </p:nvSpPr>
        <p:spPr>
          <a:xfrm>
            <a:off x="27411426" y="10150556"/>
            <a:ext cx="1244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Figure 7: Female lung probes 1 (left) and 3 (right)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496447-B262-5E04-9E93-E07EBA2A5E1D}"/>
              </a:ext>
            </a:extLst>
          </p:cNvPr>
          <p:cNvSpPr txBox="1"/>
          <p:nvPr/>
        </p:nvSpPr>
        <p:spPr>
          <a:xfrm>
            <a:off x="27473754" y="12399123"/>
            <a:ext cx="12419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the presence of mitochondrial tRNA arginine fragments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tRNA arginine and its fragments are variably expressed in different tissues among MNX mice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of tRNA arginine and its fragments seem to be influenced by biological sex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188D9FD-4BE0-5EA9-643E-20FF0A6EB83D}"/>
              </a:ext>
            </a:extLst>
          </p:cNvPr>
          <p:cNvSpPr txBox="1"/>
          <p:nvPr/>
        </p:nvSpPr>
        <p:spPr>
          <a:xfrm>
            <a:off x="27473754" y="16129956"/>
            <a:ext cx="12419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and how are these tRNA fragments produced?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these fragments tumor-derived or stromal-derived?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interact with and how do they interact?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mitochondrial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tRFs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 metastasis?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7BED9-EE5A-4784-C5DB-3FCB7FE1690A}"/>
              </a:ext>
            </a:extLst>
          </p:cNvPr>
          <p:cNvSpPr txBox="1"/>
          <p:nvPr/>
        </p:nvSpPr>
        <p:spPr>
          <a:xfrm>
            <a:off x="13185648" y="6784973"/>
            <a:ext cx="13695218" cy="82540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lvl="1"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Methodology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0C927-F71D-C4CC-972A-98423F3B3EAC}"/>
              </a:ext>
            </a:extLst>
          </p:cNvPr>
          <p:cNvSpPr txBox="1"/>
          <p:nvPr/>
        </p:nvSpPr>
        <p:spPr>
          <a:xfrm>
            <a:off x="13083428" y="4928017"/>
            <a:ext cx="13969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tRNA fragments derived from MT-TR polymorphisms affect metastatic burden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mitochondrial tRNA fragments exist?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do exist, are they variably expressed in different tissues?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E319C-CAE6-0971-24DC-921E77E32CAE}"/>
              </a:ext>
            </a:extLst>
          </p:cNvPr>
          <p:cNvSpPr txBox="1"/>
          <p:nvPr/>
        </p:nvSpPr>
        <p:spPr>
          <a:xfrm>
            <a:off x="13045579" y="32119039"/>
            <a:ext cx="1398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Figure 6: Male liver (left) vs. female liver (right): probe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D05059-DBC4-7A7A-1C35-D7EC17A18141}"/>
              </a:ext>
            </a:extLst>
          </p:cNvPr>
          <p:cNvSpPr txBox="1"/>
          <p:nvPr/>
        </p:nvSpPr>
        <p:spPr>
          <a:xfrm>
            <a:off x="27678888" y="3950208"/>
            <a:ext cx="11908089" cy="82540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Lung Northern Blot Results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2F13E0-C539-676D-9682-F142010F9162}"/>
              </a:ext>
            </a:extLst>
          </p:cNvPr>
          <p:cNvSpPr txBox="1"/>
          <p:nvPr/>
        </p:nvSpPr>
        <p:spPr>
          <a:xfrm>
            <a:off x="27326977" y="19023665"/>
            <a:ext cx="12655805" cy="5779435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515906-DC8F-166E-9449-ECF85E646158}"/>
              </a:ext>
            </a:extLst>
          </p:cNvPr>
          <p:cNvSpPr txBox="1"/>
          <p:nvPr/>
        </p:nvSpPr>
        <p:spPr>
          <a:xfrm>
            <a:off x="27679184" y="18619889"/>
            <a:ext cx="11908089" cy="82296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Acknowledgements</a:t>
            </a:r>
            <a:endParaRPr lang="en-US" sz="4800" b="1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6B8F4-ACEB-9432-A586-E708493020E0}"/>
              </a:ext>
            </a:extLst>
          </p:cNvPr>
          <p:cNvSpPr txBox="1"/>
          <p:nvPr/>
        </p:nvSpPr>
        <p:spPr>
          <a:xfrm>
            <a:off x="27473753" y="19513443"/>
            <a:ext cx="3947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Welch, PhD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Katy Swancutt, DVM, PhD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Members: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Sydney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Quijiano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Islam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Atiqul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B5C214-D4FC-9869-D8EA-53DC24E78B42}"/>
              </a:ext>
            </a:extLst>
          </p:cNvPr>
          <p:cNvSpPr txBox="1"/>
          <p:nvPr/>
        </p:nvSpPr>
        <p:spPr>
          <a:xfrm>
            <a:off x="31417551" y="19552160"/>
            <a:ext cx="42965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Parker B. Francis Fellowship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Bassham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Navneet Dhillon, PhD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Nancy Stewart, DO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PBF Fellows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Basra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Trevor Bell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Kian Fogarty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Gerami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6" descr="National Foundation for Cancer Research ...">
            <a:extLst>
              <a:ext uri="{FF2B5EF4-FFF2-40B4-BE49-F238E27FC236}">
                <a16:creationId xmlns:a16="http://schemas.microsoft.com/office/drawing/2014/main" id="{3ED4AB64-FB76-FCAC-B2EB-016C9680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286" y="20597674"/>
            <a:ext cx="3683982" cy="26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METAvivor - Metastatic Breast Cancer ...">
            <a:extLst>
              <a:ext uri="{FF2B5EF4-FFF2-40B4-BE49-F238E27FC236}">
                <a16:creationId xmlns:a16="http://schemas.microsoft.com/office/drawing/2014/main" id="{70D4E3EA-727E-5367-473C-109CF86A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627" y="23235209"/>
            <a:ext cx="4597173" cy="14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C2F5F35-4D23-349B-3C45-29059FBF860A}"/>
              </a:ext>
            </a:extLst>
          </p:cNvPr>
          <p:cNvSpPr txBox="1"/>
          <p:nvPr/>
        </p:nvSpPr>
        <p:spPr>
          <a:xfrm>
            <a:off x="35241627" y="19552160"/>
            <a:ext cx="4613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NFCR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Metavivor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their support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FF15CF-2231-C67E-9478-3F3C89EA37AD}"/>
              </a:ext>
            </a:extLst>
          </p:cNvPr>
          <p:cNvSpPr txBox="1"/>
          <p:nvPr/>
        </p:nvSpPr>
        <p:spPr>
          <a:xfrm>
            <a:off x="13233197" y="8460557"/>
            <a:ext cx="656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extraction from mouse tissue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836043-9D78-8A28-8763-1EA2C7F1DBF8}"/>
              </a:ext>
            </a:extLst>
          </p:cNvPr>
          <p:cNvSpPr txBox="1"/>
          <p:nvPr/>
        </p:nvSpPr>
        <p:spPr>
          <a:xfrm>
            <a:off x="22040893" y="15183059"/>
            <a:ext cx="5419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 positions corresponding to tRNA arginine sections</a:t>
            </a:r>
          </a:p>
        </p:txBody>
      </p:sp>
    </p:spTree>
    <p:extLst>
      <p:ext uri="{BB962C8B-B14F-4D97-AF65-F5344CB8AC3E}">
        <p14:creationId xmlns:p14="http://schemas.microsoft.com/office/powerpoint/2010/main" val="413618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fa0be6-ae3f-46ed-983f-60dfdef742e0">
      <UserInfo>
        <DisplayName>Julia Edgar</DisplayName>
        <AccountId>50</AccountId>
        <AccountType/>
      </UserInfo>
    </SharedWithUsers>
    <_activity xmlns="d4b96010-e254-4cec-bbac-b9bb370d36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E56FE6BF175498B34D5DA1672332C" ma:contentTypeVersion="16" ma:contentTypeDescription="Create a new document." ma:contentTypeScope="" ma:versionID="668485795361e18cb1632016f7b4ca9b">
  <xsd:schema xmlns:xsd="http://www.w3.org/2001/XMLSchema" xmlns:xs="http://www.w3.org/2001/XMLSchema" xmlns:p="http://schemas.microsoft.com/office/2006/metadata/properties" xmlns:ns3="d4b96010-e254-4cec-bbac-b9bb370d36af" xmlns:ns4="12fa0be6-ae3f-46ed-983f-60dfdef742e0" targetNamespace="http://schemas.microsoft.com/office/2006/metadata/properties" ma:root="true" ma:fieldsID="8145606b90325f79e723b9f88e08e69c" ns3:_="" ns4:_="">
    <xsd:import namespace="d4b96010-e254-4cec-bbac-b9bb370d36af"/>
    <xsd:import namespace="12fa0be6-ae3f-46ed-983f-60dfdef742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96010-e254-4cec-bbac-b9bb370d3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a0be6-ae3f-46ed-983f-60dfdef742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0433C3-5749-495A-8544-1C19EA2EC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28854-8CBE-4F49-AF5E-CBFB02B19AB2}">
  <ds:schemaRefs>
    <ds:schemaRef ds:uri="12fa0be6-ae3f-46ed-983f-60dfdef742e0"/>
    <ds:schemaRef ds:uri="d4b96010-e254-4cec-bbac-b9bb370d36af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7501A73-0F5E-44D4-93F0-6EA618B2316C}">
  <ds:schemaRefs>
    <ds:schemaRef ds:uri="12fa0be6-ae3f-46ed-983f-60dfdef742e0"/>
    <ds:schemaRef ds:uri="d4b96010-e254-4cec-bbac-b9bb370d36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5179</TotalTime>
  <Words>661</Words>
  <Application>Microsoft Office PowerPoint</Application>
  <PresentationFormat>Custom</PresentationFormat>
  <Paragraphs>183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Arial,Sans-Serif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Crotteau</dc:creator>
  <cp:lastModifiedBy>Kevin Jiang</cp:lastModifiedBy>
  <cp:revision>7</cp:revision>
  <dcterms:created xsi:type="dcterms:W3CDTF">2022-07-05T18:18:56Z</dcterms:created>
  <dcterms:modified xsi:type="dcterms:W3CDTF">2025-04-20T19:24:38Z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0x010100B95E56FE6BF175498B34D5DA1672332C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