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51206400" cy="38404800"/>
  <p:notesSz cx="6858000" cy="9144000"/>
  <p:defaultTextStyle>
    <a:defPPr>
      <a:defRPr lang="en-US"/>
    </a:defPPr>
    <a:lvl1pPr marL="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1pPr>
    <a:lvl2pPr marL="184343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2pPr>
    <a:lvl3pPr marL="368686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3pPr>
    <a:lvl4pPr marL="553029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4pPr>
    <a:lvl5pPr marL="737372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5pPr>
    <a:lvl6pPr marL="921715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6pPr>
    <a:lvl7pPr marL="1106058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7pPr>
    <a:lvl8pPr marL="1290401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8pPr>
    <a:lvl9pPr marL="1474744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96">
          <p15:clr>
            <a:srgbClr val="A4A3A4"/>
          </p15:clr>
        </p15:guide>
        <p15:guide id="2" pos="1612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FF8D3E-3773-F161-E151-B80C005845D6}" v="236" dt="2025-04-17T16:10:35.558"/>
    <p1510:client id="{502ACC49-B493-67A0-9310-2320CC35D606}" v="366" dt="2025-04-17T22:19:25.176"/>
    <p1510:client id="{9D399C23-6B5B-377C-D890-697EDEEDA78D}" v="380" dt="2025-04-18T01:12:19.669"/>
    <p1510:client id="{EA56C060-D81F-238D-FBA9-8D0DFEC569CE}" v="1390" dt="2025-04-17T14:55:24.176"/>
    <p1510:client id="{EFC20325-81CF-AC08-DAE5-EBBF9583E861}" v="5" dt="2025-04-18T02:14:54.379"/>
    <p1510:client id="{F2D90F9B-41D0-0F34-B12A-C0CC04F1D17B}" v="818" dt="2025-04-18T01:59:33.661"/>
  </p1510:revLst>
</p1510:revInfo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12096"/>
        <p:guide pos="16128"/>
      </p:guideLst>
    </p:cSldViewPr>
  </p:slide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C0B079-A316-4C9B-B165-DF9EA8325D2C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A0EAE6-B4B6-49B7-9049-B371250BE0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4663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F28AB8-57D1-494F-9851-055AD867E790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C7F044-5458-4B2E-BFA0-52AAA1C529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808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C7F044-5458-4B2E-BFA0-52AAA1C529D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4680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67600" y="1155701"/>
            <a:ext cx="36271200" cy="293363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1" name="Text Placeholder 6"/>
          <p:cNvSpPr>
            <a:spLocks noGrp="1"/>
          </p:cNvSpPr>
          <p:nvPr>
            <p:ph type="body" sz="quarter" idx="36"/>
          </p:nvPr>
        </p:nvSpPr>
        <p:spPr bwMode="auto">
          <a:xfrm>
            <a:off x="7467600" y="4186706"/>
            <a:ext cx="36271200" cy="969497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2pPr>
            <a:lvl3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3pPr>
            <a:lvl4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4pPr>
            <a:lvl5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5pPr>
            <a:lvl6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6pPr>
            <a:lvl7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7pPr>
            <a:lvl8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8pPr>
            <a:lvl9pPr marL="0" indent="0"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A57DF-1C19-4726-AB84-014692BAD8F5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B4C631-C489-4C11-812F-2172FBEAE82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333500" y="6827521"/>
            <a:ext cx="14935200" cy="1422400"/>
          </a:xfrm>
          <a:prstGeom prst="round1Rect">
            <a:avLst/>
          </a:prstGeom>
          <a:solidFill>
            <a:schemeClr val="accent2"/>
          </a:solidFill>
        </p:spPr>
        <p:txBody>
          <a:bodyPr lIns="365760" anchor="ctr">
            <a:noAutofit/>
          </a:bodyPr>
          <a:lstStyle>
            <a:lvl1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/>
              <a:t>Heading</a:t>
            </a:r>
          </a:p>
        </p:txBody>
      </p:sp>
      <p:sp>
        <p:nvSpPr>
          <p:cNvPr id="19" name="Content Placeholder 17"/>
          <p:cNvSpPr>
            <a:spLocks noGrp="1"/>
          </p:cNvSpPr>
          <p:nvPr>
            <p:ph sz="quarter" idx="24" hasCustomPrompt="1"/>
          </p:nvPr>
        </p:nvSpPr>
        <p:spPr>
          <a:xfrm>
            <a:off x="1333500" y="8249920"/>
            <a:ext cx="14935200" cy="8001000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Use this placeholder to add text or other content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5"/>
            <a:r>
              <a:rPr lang="en-US"/>
              <a:t>Six</a:t>
            </a:r>
          </a:p>
          <a:p>
            <a:pPr lvl="6"/>
            <a:r>
              <a:rPr lang="en-US"/>
              <a:t>Seven</a:t>
            </a:r>
          </a:p>
          <a:p>
            <a:pPr lvl="7"/>
            <a:r>
              <a:rPr lang="en-US"/>
              <a:t>Eight</a:t>
            </a:r>
          </a:p>
          <a:p>
            <a:pPr lvl="8"/>
            <a:r>
              <a:rPr lang="en-US"/>
              <a:t>Nine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 hasCustomPrompt="1"/>
          </p:nvPr>
        </p:nvSpPr>
        <p:spPr>
          <a:xfrm>
            <a:off x="1333500" y="17538193"/>
            <a:ext cx="14935200" cy="1422400"/>
          </a:xfrm>
          <a:prstGeom prst="round1Rect">
            <a:avLst/>
          </a:prstGeom>
          <a:solidFill>
            <a:schemeClr val="accent3"/>
          </a:solidFill>
        </p:spPr>
        <p:txBody>
          <a:bodyPr lIns="365760" anchor="ctr">
            <a:noAutofit/>
          </a:bodyPr>
          <a:lstStyle>
            <a:lvl1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/>
              <a:t>Heading</a:t>
            </a:r>
          </a:p>
        </p:txBody>
      </p:sp>
      <p:sp>
        <p:nvSpPr>
          <p:cNvPr id="20" name="Content Placeholder 17"/>
          <p:cNvSpPr>
            <a:spLocks noGrp="1"/>
          </p:cNvSpPr>
          <p:nvPr>
            <p:ph sz="quarter" idx="25" hasCustomPrompt="1"/>
          </p:nvPr>
        </p:nvSpPr>
        <p:spPr>
          <a:xfrm>
            <a:off x="1333500" y="18960595"/>
            <a:ext cx="14935200" cy="10602859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Use this placeholder to add text or other content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5"/>
            <a:r>
              <a:rPr lang="en-US"/>
              <a:t>Six</a:t>
            </a:r>
          </a:p>
          <a:p>
            <a:pPr lvl="6"/>
            <a:r>
              <a:rPr lang="en-US"/>
              <a:t>Seven</a:t>
            </a:r>
          </a:p>
          <a:p>
            <a:pPr lvl="7"/>
            <a:r>
              <a:rPr lang="en-US"/>
              <a:t>Eight</a:t>
            </a:r>
          </a:p>
          <a:p>
            <a:pPr lvl="8"/>
            <a:r>
              <a:rPr lang="en-US"/>
              <a:t>Nine</a:t>
            </a:r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9" hasCustomPrompt="1"/>
          </p:nvPr>
        </p:nvSpPr>
        <p:spPr>
          <a:xfrm>
            <a:off x="1333500" y="30137101"/>
            <a:ext cx="14935200" cy="1422400"/>
          </a:xfrm>
          <a:prstGeom prst="round1Rect">
            <a:avLst/>
          </a:prstGeom>
          <a:solidFill>
            <a:schemeClr val="accent4"/>
          </a:solidFill>
        </p:spPr>
        <p:txBody>
          <a:bodyPr lIns="365760" anchor="ctr">
            <a:noAutofit/>
          </a:bodyPr>
          <a:lstStyle>
            <a:lvl1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/>
              <a:t>Heading</a:t>
            </a:r>
          </a:p>
        </p:txBody>
      </p:sp>
      <p:sp>
        <p:nvSpPr>
          <p:cNvPr id="21" name="Content Placeholder 17"/>
          <p:cNvSpPr>
            <a:spLocks noGrp="1"/>
          </p:cNvSpPr>
          <p:nvPr>
            <p:ph sz="quarter" idx="26" hasCustomPrompt="1"/>
          </p:nvPr>
        </p:nvSpPr>
        <p:spPr>
          <a:xfrm>
            <a:off x="1333500" y="31566612"/>
            <a:ext cx="14935200" cy="5334000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Use this placeholder to add text or other content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5"/>
            <a:r>
              <a:rPr lang="en-US"/>
              <a:t>Six</a:t>
            </a:r>
          </a:p>
          <a:p>
            <a:pPr lvl="6"/>
            <a:r>
              <a:rPr lang="en-US"/>
              <a:t>Seven</a:t>
            </a:r>
          </a:p>
          <a:p>
            <a:pPr lvl="7"/>
            <a:r>
              <a:rPr lang="en-US"/>
              <a:t>Eight</a:t>
            </a:r>
          </a:p>
          <a:p>
            <a:pPr lvl="8"/>
            <a:r>
              <a:rPr lang="en-US"/>
              <a:t>Nine</a:t>
            </a:r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21" hasCustomPrompt="1"/>
          </p:nvPr>
        </p:nvSpPr>
        <p:spPr>
          <a:xfrm>
            <a:off x="18135600" y="6827521"/>
            <a:ext cx="14935200" cy="1422400"/>
          </a:xfrm>
          <a:prstGeom prst="round1Rect">
            <a:avLst/>
          </a:prstGeom>
          <a:solidFill>
            <a:schemeClr val="accent5"/>
          </a:solidFill>
        </p:spPr>
        <p:txBody>
          <a:bodyPr lIns="365760" anchor="ctr">
            <a:noAutofit/>
          </a:bodyPr>
          <a:lstStyle>
            <a:lvl1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/>
              <a:t>Heading</a:t>
            </a:r>
          </a:p>
        </p:txBody>
      </p:sp>
      <p:sp>
        <p:nvSpPr>
          <p:cNvPr id="22" name="Content Placeholder 17"/>
          <p:cNvSpPr>
            <a:spLocks noGrp="1"/>
          </p:cNvSpPr>
          <p:nvPr>
            <p:ph sz="quarter" idx="27" hasCustomPrompt="1"/>
          </p:nvPr>
        </p:nvSpPr>
        <p:spPr>
          <a:xfrm>
            <a:off x="18135600" y="8249920"/>
            <a:ext cx="14935200" cy="5334000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Use this placeholder to add text or other content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5"/>
            <a:r>
              <a:rPr lang="en-US"/>
              <a:t>Six</a:t>
            </a:r>
          </a:p>
          <a:p>
            <a:pPr lvl="6"/>
            <a:r>
              <a:rPr lang="en-US"/>
              <a:t>Seven</a:t>
            </a:r>
          </a:p>
          <a:p>
            <a:pPr lvl="7"/>
            <a:r>
              <a:rPr lang="en-US"/>
              <a:t>Eight</a:t>
            </a:r>
          </a:p>
          <a:p>
            <a:pPr lvl="8"/>
            <a:r>
              <a:rPr lang="en-US"/>
              <a:t>Nine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23" hasCustomPrompt="1"/>
          </p:nvPr>
        </p:nvSpPr>
        <p:spPr>
          <a:xfrm>
            <a:off x="18135600" y="13939520"/>
            <a:ext cx="14935200" cy="7200900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Use this placeholder to add text or other content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5"/>
            <a:r>
              <a:rPr lang="en-US"/>
              <a:t>Six</a:t>
            </a:r>
          </a:p>
          <a:p>
            <a:pPr lvl="6"/>
            <a:r>
              <a:rPr lang="en-US"/>
              <a:t>Seven</a:t>
            </a:r>
          </a:p>
          <a:p>
            <a:pPr lvl="7"/>
            <a:r>
              <a:rPr lang="en-US"/>
              <a:t>Eight</a:t>
            </a:r>
          </a:p>
          <a:p>
            <a:pPr lvl="8"/>
            <a:r>
              <a:rPr lang="en-US"/>
              <a:t>Nine</a:t>
            </a:r>
          </a:p>
        </p:txBody>
      </p:sp>
      <p:sp>
        <p:nvSpPr>
          <p:cNvPr id="23" name="Content Placeholder 17"/>
          <p:cNvSpPr>
            <a:spLocks noGrp="1"/>
          </p:cNvSpPr>
          <p:nvPr>
            <p:ph sz="quarter" idx="28" hasCustomPrompt="1"/>
          </p:nvPr>
        </p:nvSpPr>
        <p:spPr>
          <a:xfrm>
            <a:off x="18135600" y="27381201"/>
            <a:ext cx="14935200" cy="2044700"/>
          </a:xfrm>
        </p:spPr>
        <p:txBody>
          <a:bodyPr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Use this placeholder to add text or other content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4" name="Text Placeholder 6"/>
          <p:cNvSpPr>
            <a:spLocks noGrp="1"/>
          </p:cNvSpPr>
          <p:nvPr>
            <p:ph type="body" sz="quarter" idx="29" hasCustomPrompt="1"/>
          </p:nvPr>
        </p:nvSpPr>
        <p:spPr>
          <a:xfrm>
            <a:off x="18135600" y="30137101"/>
            <a:ext cx="14935200" cy="1422400"/>
          </a:xfrm>
          <a:prstGeom prst="round1Rect">
            <a:avLst/>
          </a:prstGeom>
          <a:solidFill>
            <a:schemeClr val="accent6"/>
          </a:solidFill>
        </p:spPr>
        <p:txBody>
          <a:bodyPr lIns="365760" anchor="ctr">
            <a:noAutofit/>
          </a:bodyPr>
          <a:lstStyle>
            <a:lvl1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/>
              <a:t>Heading</a:t>
            </a:r>
          </a:p>
        </p:txBody>
      </p:sp>
      <p:sp>
        <p:nvSpPr>
          <p:cNvPr id="25" name="Content Placeholder 17"/>
          <p:cNvSpPr>
            <a:spLocks noGrp="1"/>
          </p:cNvSpPr>
          <p:nvPr>
            <p:ph sz="quarter" idx="30" hasCustomPrompt="1"/>
          </p:nvPr>
        </p:nvSpPr>
        <p:spPr>
          <a:xfrm>
            <a:off x="18135600" y="31566612"/>
            <a:ext cx="14935200" cy="5334000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Use this placeholder to add text or other content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5"/>
            <a:r>
              <a:rPr lang="en-US"/>
              <a:t>Six</a:t>
            </a:r>
          </a:p>
          <a:p>
            <a:pPr lvl="6"/>
            <a:r>
              <a:rPr lang="en-US"/>
              <a:t>Seven</a:t>
            </a:r>
          </a:p>
          <a:p>
            <a:pPr lvl="7"/>
            <a:r>
              <a:rPr lang="en-US"/>
              <a:t>Eight</a:t>
            </a:r>
          </a:p>
          <a:p>
            <a:pPr lvl="8"/>
            <a:r>
              <a:rPr lang="en-US"/>
              <a:t>Nine</a:t>
            </a:r>
          </a:p>
        </p:txBody>
      </p:sp>
      <p:sp>
        <p:nvSpPr>
          <p:cNvPr id="26" name="Text Placeholder 6"/>
          <p:cNvSpPr>
            <a:spLocks noGrp="1"/>
          </p:cNvSpPr>
          <p:nvPr>
            <p:ph type="body" sz="quarter" idx="31" hasCustomPrompt="1"/>
          </p:nvPr>
        </p:nvSpPr>
        <p:spPr>
          <a:xfrm>
            <a:off x="34884360" y="6827521"/>
            <a:ext cx="14935200" cy="1422400"/>
          </a:xfrm>
          <a:prstGeom prst="round1Rect">
            <a:avLst/>
          </a:prstGeom>
          <a:solidFill>
            <a:schemeClr val="accent6"/>
          </a:solidFill>
        </p:spPr>
        <p:txBody>
          <a:bodyPr lIns="365760" anchor="ctr">
            <a:noAutofit/>
          </a:bodyPr>
          <a:lstStyle>
            <a:lvl1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/>
              <a:t>Heading</a:t>
            </a:r>
          </a:p>
        </p:txBody>
      </p:sp>
      <p:sp>
        <p:nvSpPr>
          <p:cNvPr id="27" name="Content Placeholder 17"/>
          <p:cNvSpPr>
            <a:spLocks noGrp="1"/>
          </p:cNvSpPr>
          <p:nvPr>
            <p:ph sz="quarter" idx="32" hasCustomPrompt="1"/>
          </p:nvPr>
        </p:nvSpPr>
        <p:spPr>
          <a:xfrm>
            <a:off x="34884360" y="8249920"/>
            <a:ext cx="14935200" cy="8534400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Use this placeholder to add text or other content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5"/>
            <a:r>
              <a:rPr lang="en-US"/>
              <a:t>Six</a:t>
            </a:r>
          </a:p>
          <a:p>
            <a:pPr lvl="6"/>
            <a:r>
              <a:rPr lang="en-US"/>
              <a:t>Seven</a:t>
            </a:r>
          </a:p>
          <a:p>
            <a:pPr lvl="7"/>
            <a:r>
              <a:rPr lang="en-US"/>
              <a:t>Eight</a:t>
            </a:r>
          </a:p>
          <a:p>
            <a:pPr lvl="8"/>
            <a:r>
              <a:rPr lang="en-US"/>
              <a:t>Nine</a:t>
            </a:r>
          </a:p>
        </p:txBody>
      </p:sp>
      <p:sp>
        <p:nvSpPr>
          <p:cNvPr id="28" name="Content Placeholder 17"/>
          <p:cNvSpPr>
            <a:spLocks noGrp="1"/>
          </p:cNvSpPr>
          <p:nvPr>
            <p:ph sz="quarter" idx="33" hasCustomPrompt="1"/>
          </p:nvPr>
        </p:nvSpPr>
        <p:spPr>
          <a:xfrm>
            <a:off x="34884360" y="18476976"/>
            <a:ext cx="14935200" cy="8534400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Use this placeholder to add text or other content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5"/>
            <a:r>
              <a:rPr lang="en-US"/>
              <a:t>Six</a:t>
            </a:r>
          </a:p>
          <a:p>
            <a:pPr lvl="6"/>
            <a:r>
              <a:rPr lang="en-US"/>
              <a:t>Seven</a:t>
            </a:r>
          </a:p>
          <a:p>
            <a:pPr lvl="7"/>
            <a:r>
              <a:rPr lang="en-US"/>
              <a:t>Eight</a:t>
            </a:r>
          </a:p>
          <a:p>
            <a:pPr lvl="8"/>
            <a:r>
              <a:rPr lang="en-US"/>
              <a:t>Nine</a:t>
            </a:r>
          </a:p>
        </p:txBody>
      </p:sp>
      <p:sp>
        <p:nvSpPr>
          <p:cNvPr id="29" name="Text Placeholder 6"/>
          <p:cNvSpPr>
            <a:spLocks noGrp="1"/>
          </p:cNvSpPr>
          <p:nvPr>
            <p:ph type="body" sz="quarter" idx="34" hasCustomPrompt="1"/>
          </p:nvPr>
        </p:nvSpPr>
        <p:spPr>
          <a:xfrm>
            <a:off x="34884360" y="30137101"/>
            <a:ext cx="14935200" cy="1422400"/>
          </a:xfrm>
          <a:prstGeom prst="round1Rect">
            <a:avLst/>
          </a:prstGeom>
          <a:solidFill>
            <a:schemeClr val="accent1"/>
          </a:solidFill>
        </p:spPr>
        <p:txBody>
          <a:bodyPr lIns="365760" anchor="ctr">
            <a:noAutofit/>
          </a:bodyPr>
          <a:lstStyle>
            <a:lvl1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6000" cap="all" baseline="0">
                <a:solidFill>
                  <a:schemeClr val="bg1"/>
                </a:solidFill>
                <a:latin typeface="+mj-lt"/>
              </a:defRPr>
            </a:lvl9pPr>
          </a:lstStyle>
          <a:p>
            <a:pPr lvl="0"/>
            <a:r>
              <a:rPr lang="en-US"/>
              <a:t>Heading</a:t>
            </a:r>
          </a:p>
        </p:txBody>
      </p:sp>
      <p:sp>
        <p:nvSpPr>
          <p:cNvPr id="30" name="Content Placeholder 17"/>
          <p:cNvSpPr>
            <a:spLocks noGrp="1"/>
          </p:cNvSpPr>
          <p:nvPr>
            <p:ph sz="quarter" idx="35" hasCustomPrompt="1"/>
          </p:nvPr>
        </p:nvSpPr>
        <p:spPr>
          <a:xfrm>
            <a:off x="34884360" y="31566612"/>
            <a:ext cx="14935200" cy="5334000"/>
          </a:xfrm>
        </p:spPr>
        <p:txBody>
          <a:bodyPr lIns="365760" tIns="182880"/>
          <a:lstStyle>
            <a:lvl1pPr>
              <a:defRPr baseline="0"/>
            </a:lvl1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Use this placeholder to add text or other content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5"/>
            <a:r>
              <a:rPr lang="en-US"/>
              <a:t>Six</a:t>
            </a:r>
          </a:p>
          <a:p>
            <a:pPr lvl="6"/>
            <a:r>
              <a:rPr lang="en-US"/>
              <a:t>Seven</a:t>
            </a:r>
          </a:p>
          <a:p>
            <a:pPr lvl="7"/>
            <a:r>
              <a:rPr lang="en-US"/>
              <a:t>Eight</a:t>
            </a:r>
          </a:p>
          <a:p>
            <a:pPr lvl="8"/>
            <a:r>
              <a:rPr lang="en-US"/>
              <a:t>Nine</a:t>
            </a:r>
          </a:p>
        </p:txBody>
      </p:sp>
    </p:spTree>
    <p:extLst>
      <p:ext uri="{BB962C8B-B14F-4D97-AF65-F5344CB8AC3E}">
        <p14:creationId xmlns:p14="http://schemas.microsoft.com/office/powerpoint/2010/main" val="1459077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168" userDrawn="1">
          <p15:clr>
            <a:srgbClr val="A4A3A4"/>
          </p15:clr>
        </p15:guide>
        <p15:guide id="2" pos="18480" userDrawn="1">
          <p15:clr>
            <a:srgbClr val="A4A3A4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invGray">
          <a:xfrm>
            <a:off x="0" y="0"/>
            <a:ext cx="51206400" cy="58674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7467600" y="1155701"/>
            <a:ext cx="36271200" cy="293363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67600" y="7023101"/>
            <a:ext cx="36271200" cy="275678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33500" y="37467148"/>
            <a:ext cx="11521440" cy="533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AA57DF-1C19-4726-AB84-014692BAD8F5}" type="datetimeFigureOut">
              <a:rPr lang="en-US" smtClean="0"/>
              <a:pPr/>
              <a:t>4/20/2025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854940" y="37467148"/>
            <a:ext cx="25496520" cy="533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351460" y="37467148"/>
            <a:ext cx="11521440" cy="533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4C631-C489-4C11-812F-2172FBEAE8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807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88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80" indent="-457200" algn="l" defTabSz="4389120" rtl="0" eaLnBrk="1" latinLnBrk="0" hangingPunct="1">
        <a:lnSpc>
          <a:spcPct val="100000"/>
        </a:lnSpc>
        <a:spcBef>
          <a:spcPts val="1200"/>
        </a:spcBef>
        <a:buClr>
          <a:schemeClr val="accent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720" userDrawn="1">
          <p15:clr>
            <a:srgbClr val="A4A3A4"/>
          </p15:clr>
        </p15:guide>
        <p15:guide id="3" pos="26928" userDrawn="1">
          <p15:clr>
            <a:srgbClr val="A4A3A4"/>
          </p15:clr>
        </p15:guide>
        <p15:guide id="4" pos="13824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485777" y="110451"/>
            <a:ext cx="36271200" cy="2933630"/>
          </a:xfrm>
        </p:spPr>
        <p:txBody>
          <a:bodyPr>
            <a:normAutofit/>
          </a:bodyPr>
          <a:lstStyle/>
          <a:p>
            <a:pPr algn="ctr"/>
            <a:r>
              <a:rPr lang="en-US" sz="9600"/>
              <a:t>UNH SEDS: EPOCH II</a:t>
            </a:r>
            <a:br>
              <a:rPr lang="en-US" sz="9600"/>
            </a:br>
            <a:r>
              <a:rPr lang="en-US" sz="8000">
                <a:ea typeface="Cambria"/>
              </a:rPr>
              <a:t>High Powered Hybrid Rocket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1386840" y="6114119"/>
            <a:ext cx="14935200" cy="1422400"/>
          </a:xfrm>
        </p:spPr>
        <p:txBody>
          <a:bodyPr/>
          <a:lstStyle/>
          <a:p>
            <a:r>
              <a:rPr lang="en-US"/>
              <a:t>Project overview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1386840" y="11549439"/>
            <a:ext cx="14935200" cy="1422400"/>
          </a:xfrm>
        </p:spPr>
        <p:txBody>
          <a:bodyPr/>
          <a:lstStyle/>
          <a:p>
            <a:r>
              <a:rPr lang="en-US"/>
              <a:t>Administration &amp; logistics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26"/>
          </p:nvPr>
        </p:nvSpPr>
        <p:spPr>
          <a:xfrm>
            <a:off x="1825302" y="12970079"/>
            <a:ext cx="15295705" cy="6135854"/>
          </a:xfrm>
        </p:spPr>
        <p:txBody>
          <a:bodyPr vert="horz" lIns="365760" tIns="182880" rIns="91440" bIns="45720" rtlCol="0" anchor="t">
            <a:normAutofit/>
          </a:bodyPr>
          <a:lstStyle/>
          <a:p>
            <a:r>
              <a:rPr lang="en-US" sz="4800">
                <a:ea typeface="Calibri"/>
                <a:cs typeface="Calibri"/>
              </a:rPr>
              <a:t>Attended </a:t>
            </a:r>
            <a:r>
              <a:rPr lang="en-US" sz="4800" err="1">
                <a:ea typeface="Calibri"/>
                <a:cs typeface="Calibri"/>
              </a:rPr>
              <a:t>Spacevision</a:t>
            </a:r>
            <a:r>
              <a:rPr lang="en-US" sz="4800">
                <a:ea typeface="Calibri"/>
                <a:cs typeface="Calibri"/>
              </a:rPr>
              <a:t> 2024 in Denver, CO</a:t>
            </a:r>
            <a:endParaRPr lang="en-US" sz="4800"/>
          </a:p>
          <a:p>
            <a:r>
              <a:rPr lang="en-US" sz="4800">
                <a:ea typeface="Calibri" panose="020F0502020204030204"/>
                <a:cs typeface="Calibri" panose="020F0502020204030204"/>
              </a:rPr>
              <a:t>Worked with New Hampshire Space Grant Consortium</a:t>
            </a:r>
          </a:p>
          <a:p>
            <a:r>
              <a:rPr lang="en-US" sz="4800">
                <a:ea typeface="Calibri" panose="020F0502020204030204"/>
                <a:cs typeface="Calibri" panose="020F0502020204030204"/>
              </a:rPr>
              <a:t>25 engineers, computer scientists, and physicists collaborated to achieve goals</a:t>
            </a:r>
          </a:p>
          <a:p>
            <a:r>
              <a:rPr lang="en-US" sz="4800">
                <a:ea typeface="Calibri" panose="020F0502020204030204"/>
                <a:cs typeface="Calibri" panose="020F0502020204030204"/>
              </a:rPr>
              <a:t>Reworked model of operations to allow for localization of club, moved launch site from CA to ME, test site in NH</a:t>
            </a:r>
          </a:p>
          <a:p>
            <a:endParaRPr lang="en-US">
              <a:ea typeface="Calibri" panose="020F0502020204030204"/>
              <a:cs typeface="Calibri" panose="020F0502020204030204"/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1555672" y="18384265"/>
            <a:ext cx="14935200" cy="1422400"/>
          </a:xfrm>
        </p:spPr>
        <p:txBody>
          <a:bodyPr/>
          <a:lstStyle/>
          <a:p>
            <a:r>
              <a:rPr lang="en-US"/>
              <a:t>Design estimates &amp; bill of materials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27"/>
          </p:nvPr>
        </p:nvSpPr>
        <p:spPr>
          <a:xfrm>
            <a:off x="1718067" y="20903027"/>
            <a:ext cx="14613148" cy="7712256"/>
          </a:xfrm>
        </p:spPr>
        <p:txBody>
          <a:bodyPr vert="horz" lIns="365760" tIns="182880" rIns="91440" bIns="45720" rtlCol="0" anchor="t">
            <a:normAutofit/>
          </a:bodyPr>
          <a:lstStyle/>
          <a:p>
            <a:endParaRPr lang="en-US" sz="4800">
              <a:ea typeface="Calibri" panose="020F0502020204030204"/>
              <a:cs typeface="Calibri" panose="020F0502020204030204"/>
            </a:endParaRPr>
          </a:p>
          <a:p>
            <a:endParaRPr lang="en-US">
              <a:ea typeface="Calibri" panose="020F0502020204030204"/>
              <a:cs typeface="Calibri" panose="020F0502020204030204"/>
            </a:endParaRPr>
          </a:p>
          <a:p>
            <a:endParaRPr lang="en-US">
              <a:ea typeface="Calibri" panose="020F0502020204030204"/>
              <a:cs typeface="Calibri" panose="020F0502020204030204"/>
            </a:endParaRPr>
          </a:p>
        </p:txBody>
      </p:sp>
      <p:sp>
        <p:nvSpPr>
          <p:cNvPr id="17" name="Content Placeholder 16"/>
          <p:cNvSpPr>
            <a:spLocks noGrp="1"/>
          </p:cNvSpPr>
          <p:nvPr>
            <p:ph sz="quarter" idx="30"/>
          </p:nvPr>
        </p:nvSpPr>
        <p:spPr>
          <a:xfrm>
            <a:off x="35448758" y="25475587"/>
            <a:ext cx="15010949" cy="5767501"/>
          </a:xfrm>
        </p:spPr>
        <p:txBody>
          <a:bodyPr vert="horz" lIns="365760" tIns="182880" rIns="91440" bIns="45720" rtlCol="0" anchor="t">
            <a:normAutofit/>
          </a:bodyPr>
          <a:lstStyle/>
          <a:p>
            <a:r>
              <a:rPr lang="en-US" sz="4800"/>
              <a:t>Static Fire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4400">
                <a:ea typeface="Calibri" panose="020F0502020204030204"/>
                <a:cs typeface="Calibri" panose="020F0502020204030204"/>
              </a:rPr>
              <a:t>Scheduled for Late April</a:t>
            </a:r>
          </a:p>
          <a:p>
            <a:r>
              <a:rPr lang="en-US" sz="4800">
                <a:ea typeface="Calibri" panose="020F0502020204030204"/>
                <a:cs typeface="Calibri" panose="020F0502020204030204"/>
              </a:rPr>
              <a:t>Recovery Testing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4400">
                <a:ea typeface="Calibri" panose="020F0502020204030204"/>
                <a:cs typeface="Calibri" panose="020F0502020204030204"/>
              </a:rPr>
              <a:t>Parachute Folding</a:t>
            </a:r>
          </a:p>
          <a:p>
            <a:r>
              <a:rPr lang="en-US" sz="4800">
                <a:ea typeface="Calibri" panose="020F0502020204030204"/>
                <a:cs typeface="Calibri" panose="020F0502020204030204"/>
              </a:rPr>
              <a:t>Payload: Testing pyro valves</a:t>
            </a:r>
          </a:p>
          <a:p>
            <a:r>
              <a:rPr lang="en-US" sz="4800">
                <a:ea typeface="Calibri" panose="020F0502020204030204"/>
                <a:cs typeface="Calibri" panose="020F0502020204030204"/>
              </a:rPr>
              <a:t>Launch in September 2025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endParaRPr lang="en-US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endParaRPr lang="en-US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endParaRPr lang="en-US">
              <a:ea typeface="Calibri" panose="020F0502020204030204"/>
              <a:cs typeface="Calibri" panose="020F0502020204030204"/>
            </a:endParaRPr>
          </a:p>
          <a:p>
            <a:endParaRPr lang="en-US">
              <a:ea typeface="Calibri" panose="020F0502020204030204"/>
              <a:cs typeface="Calibri" panose="020F0502020204030204"/>
            </a:endParaRPr>
          </a:p>
          <a:p>
            <a:endParaRPr lang="en-US">
              <a:ea typeface="Calibri" panose="020F0502020204030204"/>
              <a:cs typeface="Calibri" panose="020F0502020204030204"/>
            </a:endParaRPr>
          </a:p>
          <a:p>
            <a:endParaRPr lang="en-US">
              <a:ea typeface="Calibri" panose="020F0502020204030204"/>
              <a:cs typeface="Calibri" panose="020F0502020204030204"/>
            </a:endParaRPr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34"/>
          </p:nvPr>
        </p:nvSpPr>
        <p:spPr>
          <a:xfrm>
            <a:off x="34886119" y="31245290"/>
            <a:ext cx="14935200" cy="1422400"/>
          </a:xfrm>
        </p:spPr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22" name="Content Placeholder 21"/>
          <p:cNvSpPr>
            <a:spLocks noGrp="1"/>
          </p:cNvSpPr>
          <p:nvPr>
            <p:ph sz="quarter" idx="35"/>
          </p:nvPr>
        </p:nvSpPr>
        <p:spPr>
          <a:xfrm>
            <a:off x="35444505" y="33141358"/>
            <a:ext cx="14935200" cy="4392022"/>
          </a:xfrm>
        </p:spPr>
        <p:txBody>
          <a:bodyPr vert="horz" lIns="365760" tIns="18288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n-US" sz="4800"/>
              <a:t>The authors would like to thank Kevan Carpenter, Noah </a:t>
            </a:r>
            <a:r>
              <a:rPr lang="en-US" sz="4800" err="1"/>
              <a:t>MacAdam</a:t>
            </a:r>
            <a:r>
              <a:rPr lang="en-US" sz="4800"/>
              <a:t>, and Scott Campbell of the Technical Service Center, Dr. James Clemmons of the UNH Physics Department , Dr. Antoinette Galvin of the New Hampshire Space Grant Consortium, and Matthew Clarke and Joey Cote of the Memorial Union and Student Activities</a:t>
            </a:r>
          </a:p>
        </p:txBody>
      </p:sp>
      <p:sp>
        <p:nvSpPr>
          <p:cNvPr id="30" name="Text Placeholder 1"/>
          <p:cNvSpPr>
            <a:spLocks noGrp="1"/>
          </p:cNvSpPr>
          <p:nvPr>
            <p:ph sz="quarter" idx="25"/>
          </p:nvPr>
        </p:nvSpPr>
        <p:spPr>
          <a:xfrm>
            <a:off x="1628750" y="7627783"/>
            <a:ext cx="14840395" cy="3912900"/>
          </a:xfrm>
        </p:spPr>
        <p:txBody>
          <a:bodyPr vert="horz" lIns="365760" tIns="182880" rIns="91440" bIns="45720" rtlCol="0" anchor="t">
            <a:normAutofit/>
          </a:bodyPr>
          <a:lstStyle/>
          <a:p>
            <a:r>
              <a:rPr lang="en-US" sz="4800">
                <a:ea typeface="Calibri"/>
                <a:cs typeface="Calibri"/>
              </a:rPr>
              <a:t>Design, Build, &amp; Test Hybrid Rocket</a:t>
            </a:r>
            <a:endParaRPr lang="en-US" sz="4800"/>
          </a:p>
          <a:p>
            <a:r>
              <a:rPr lang="en-US" sz="4800">
                <a:ea typeface="Calibri"/>
                <a:cs typeface="Calibri"/>
              </a:rPr>
              <a:t>Reach 10,000 ft Apogee</a:t>
            </a:r>
          </a:p>
          <a:p>
            <a:r>
              <a:rPr lang="en-US" sz="4800">
                <a:ea typeface="Calibri"/>
                <a:cs typeface="Calibri"/>
              </a:rPr>
              <a:t>Compete at FAR-OUT Competition</a:t>
            </a:r>
          </a:p>
          <a:p>
            <a:r>
              <a:rPr lang="en-US" sz="4800">
                <a:ea typeface="Calibri"/>
                <a:cs typeface="Calibri"/>
              </a:rPr>
              <a:t>Meet all safety requirements, UNH, FAR</a:t>
            </a:r>
          </a:p>
          <a:p>
            <a:pPr marL="0" indent="0">
              <a:buNone/>
            </a:pPr>
            <a:endParaRPr lang="en-US">
              <a:ea typeface="Calibri" panose="020F0502020204030204"/>
              <a:cs typeface="Calibri" panose="020F0502020204030204"/>
            </a:endParaRPr>
          </a:p>
          <a:p>
            <a:endParaRPr lang="en-US">
              <a:ea typeface="Calibri" panose="020F0502020204030204"/>
              <a:cs typeface="Calibri" panose="020F0502020204030204"/>
            </a:endParaRPr>
          </a:p>
          <a:p>
            <a:endParaRPr lang="en-US" sz="4800">
              <a:ea typeface="Calibri" panose="020F0502020204030204"/>
              <a:cs typeface="Calibri" panose="020F0502020204030204"/>
            </a:endParaRP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29"/>
          </p:nvPr>
        </p:nvSpPr>
        <p:spPr>
          <a:xfrm>
            <a:off x="34850739" y="24062238"/>
            <a:ext cx="14935200" cy="1422400"/>
          </a:xfrm>
        </p:spPr>
        <p:txBody>
          <a:bodyPr/>
          <a:lstStyle/>
          <a:p>
            <a:r>
              <a:rPr lang="en-US"/>
              <a:t>Testing &amp; Next steps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485775" y="3025820"/>
            <a:ext cx="36271200" cy="286232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6000">
                <a:solidFill>
                  <a:schemeClr val="bg1"/>
                </a:solidFill>
              </a:rPr>
              <a:t>Anthony Bilodeau, Douglas Coulter, Randall O'Neil, Michael Paradis, Nathan Pfirman, Brendon </a:t>
            </a:r>
            <a:r>
              <a:rPr lang="en-US" sz="6000" err="1">
                <a:solidFill>
                  <a:schemeClr val="bg1"/>
                </a:solidFill>
              </a:rPr>
              <a:t>Saranich</a:t>
            </a:r>
            <a:r>
              <a:rPr lang="en-US" sz="6000">
                <a:solidFill>
                  <a:schemeClr val="bg1"/>
                </a:solidFill>
              </a:rPr>
              <a:t>, </a:t>
            </a:r>
            <a:endParaRPr lang="en-US">
              <a:solidFill>
                <a:schemeClr val="bg1"/>
              </a:solidFill>
            </a:endParaRPr>
          </a:p>
          <a:p>
            <a:pPr algn="ctr"/>
            <a:r>
              <a:rPr lang="en-US" sz="6000">
                <a:solidFill>
                  <a:schemeClr val="bg1"/>
                </a:solidFill>
              </a:rPr>
              <a:t>Jackson Scheele, &amp; Matthew Wharton</a:t>
            </a:r>
            <a:endParaRPr lang="en-US">
              <a:solidFill>
                <a:schemeClr val="bg1"/>
              </a:solidFill>
            </a:endParaRPr>
          </a:p>
          <a:p>
            <a:pPr algn="ctr"/>
            <a:r>
              <a:rPr lang="en-US" sz="6000">
                <a:solidFill>
                  <a:schemeClr val="bg1"/>
                </a:solidFill>
                <a:ea typeface="Calibri"/>
                <a:cs typeface="Calibri"/>
              </a:rPr>
              <a:t>Department of Mechanical Engineering, University of New Hampshire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1218" y="1065114"/>
            <a:ext cx="3232046" cy="3891970"/>
          </a:xfrm>
          <a:prstGeom prst="rect">
            <a:avLst/>
          </a:prstGeom>
        </p:spPr>
      </p:pic>
      <p:pic>
        <p:nvPicPr>
          <p:cNvPr id="25" name="Picture 24" descr="A logo with a rocket in the middle&#10;&#10;AI-generated content may be incorrect.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81762" y="1319327"/>
            <a:ext cx="3724415" cy="3459294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714D234-7853-DE4F-23FC-31B916C03C21}"/>
              </a:ext>
            </a:extLst>
          </p:cNvPr>
          <p:cNvSpPr txBox="1">
            <a:spLocks/>
          </p:cNvSpPr>
          <p:nvPr/>
        </p:nvSpPr>
        <p:spPr>
          <a:xfrm>
            <a:off x="1415960" y="29121552"/>
            <a:ext cx="14935200" cy="1422400"/>
          </a:xfrm>
          <a:prstGeom prst="round1Rect">
            <a:avLst/>
          </a:prstGeom>
          <a:solidFill>
            <a:schemeClr val="tx2"/>
          </a:solidFill>
        </p:spPr>
        <p:txBody>
          <a:bodyPr vert="horz" lIns="365760" tIns="45720" rIns="91440" bIns="45720" rtlCol="0" anchor="ctr">
            <a:noAutofit/>
          </a:bodyPr>
          <a:lstStyle>
            <a:lvl1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  <a:lvl6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6pPr>
            <a:lvl7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7pPr>
            <a:lvl8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8pPr>
            <a:lvl9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9pPr>
          </a:lstStyle>
          <a:p>
            <a:r>
              <a:rPr lang="en-US">
                <a:ea typeface="Cambria"/>
              </a:rPr>
              <a:t>manufacturing</a:t>
            </a:r>
          </a:p>
        </p:txBody>
      </p:sp>
      <p:sp>
        <p:nvSpPr>
          <p:cNvPr id="12" name="Content Placeholder 13">
            <a:extLst>
              <a:ext uri="{FF2B5EF4-FFF2-40B4-BE49-F238E27FC236}">
                <a16:creationId xmlns:a16="http://schemas.microsoft.com/office/drawing/2014/main" id="{EE2A3587-2DE5-2B08-51F5-4FD0EE6FC4E6}"/>
              </a:ext>
            </a:extLst>
          </p:cNvPr>
          <p:cNvSpPr txBox="1">
            <a:spLocks/>
          </p:cNvSpPr>
          <p:nvPr/>
        </p:nvSpPr>
        <p:spPr>
          <a:xfrm>
            <a:off x="1712875" y="30558190"/>
            <a:ext cx="14786362" cy="7351972"/>
          </a:xfrm>
          <a:prstGeom prst="rect">
            <a:avLst/>
          </a:prstGeom>
        </p:spPr>
        <p:txBody>
          <a:bodyPr vert="horz" lIns="365760" tIns="182880" rIns="91440" bIns="45720" rtlCol="0" anchor="t">
            <a:normAutofit lnSpcReduction="10000"/>
          </a:bodyPr>
          <a:lstStyle>
            <a:lvl1pPr marL="45720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800" b="1"/>
              <a:t>Frame</a:t>
            </a:r>
            <a:endParaRPr lang="en-US" sz="4800" b="1">
              <a:ea typeface="Calibri"/>
              <a:cs typeface="Calibri"/>
            </a:endParaRPr>
          </a:p>
          <a:p>
            <a:r>
              <a:rPr lang="en-US" sz="4800">
                <a:ea typeface="Calibri" panose="020F0502020204030204"/>
                <a:cs typeface="Calibri" panose="020F0502020204030204"/>
              </a:rPr>
              <a:t>Nosecone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4400">
                <a:ea typeface="Calibri" panose="020F0502020204030204"/>
                <a:cs typeface="Calibri" panose="020F0502020204030204"/>
              </a:rPr>
              <a:t>Tested multiple designs for performance: x</a:t>
            </a:r>
            <a:r>
              <a:rPr lang="en-US" sz="4400" baseline="30000">
                <a:ea typeface="Calibri" panose="020F0502020204030204"/>
                <a:cs typeface="Calibri" panose="020F0502020204030204"/>
              </a:rPr>
              <a:t>1/2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4400">
                <a:ea typeface="Calibri" panose="020F0502020204030204"/>
                <a:cs typeface="Calibri" panose="020F0502020204030204"/>
              </a:rPr>
              <a:t>Fiberglass sheet/epoxy layering technique to form nosecone</a:t>
            </a:r>
          </a:p>
          <a:p>
            <a:r>
              <a:rPr lang="en-US" sz="4800">
                <a:ea typeface="Calibri" panose="020F0502020204030204"/>
                <a:cs typeface="Calibri" panose="020F0502020204030204"/>
              </a:rPr>
              <a:t>Fins</a:t>
            </a:r>
          </a:p>
          <a:p>
            <a:r>
              <a:rPr lang="en-US" sz="4800">
                <a:ea typeface="Calibri" panose="020F0502020204030204"/>
                <a:cs typeface="Calibri" panose="020F0502020204030204"/>
              </a:rPr>
              <a:t>Airframe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sz="4400">
                <a:ea typeface="Calibri" panose="020F0502020204030204"/>
                <a:cs typeface="Calibri" panose="020F0502020204030204"/>
              </a:rPr>
              <a:t>3D printed drill jigs for bolt circles for precision in boring into frame, for seamless integration with subsystems</a:t>
            </a:r>
          </a:p>
          <a:p>
            <a:pPr marL="0" indent="0">
              <a:buNone/>
            </a:pPr>
            <a:endParaRPr lang="en-US" sz="4800">
              <a:ea typeface="Calibri" panose="020F0502020204030204"/>
              <a:cs typeface="Calibri" panose="020F0502020204030204"/>
            </a:endParaRPr>
          </a:p>
          <a:p>
            <a:endParaRPr lang="en-US" sz="4800">
              <a:ea typeface="Calibri" panose="020F0502020204030204"/>
              <a:cs typeface="Calibri" panose="020F0502020204030204"/>
            </a:endParaRPr>
          </a:p>
          <a:p>
            <a:endParaRPr lang="en-US">
              <a:ea typeface="Calibri" panose="020F0502020204030204"/>
              <a:cs typeface="Calibri" panose="020F0502020204030204"/>
            </a:endParaRPr>
          </a:p>
          <a:p>
            <a:endParaRPr lang="en-US">
              <a:ea typeface="Calibri" panose="020F0502020204030204"/>
              <a:cs typeface="Calibri" panose="020F0502020204030204"/>
            </a:endParaRPr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750DF0B3-3046-774D-7537-B5F7CF1350A7}"/>
              </a:ext>
            </a:extLst>
          </p:cNvPr>
          <p:cNvSpPr txBox="1">
            <a:spLocks/>
          </p:cNvSpPr>
          <p:nvPr/>
        </p:nvSpPr>
        <p:spPr>
          <a:xfrm>
            <a:off x="34850272" y="6194287"/>
            <a:ext cx="14935200" cy="1422400"/>
          </a:xfrm>
          <a:prstGeom prst="round1Rect">
            <a:avLst/>
          </a:prstGeom>
          <a:solidFill>
            <a:schemeClr val="tx2"/>
          </a:solidFill>
        </p:spPr>
        <p:txBody>
          <a:bodyPr vert="horz" lIns="365760" tIns="45720" rIns="91440" bIns="45720" rtlCol="0" anchor="ctr">
            <a:noAutofit/>
          </a:bodyPr>
          <a:lstStyle>
            <a:lvl1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2pPr>
            <a:lvl3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3pPr>
            <a:lvl4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4pPr>
            <a:lvl5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5pPr>
            <a:lvl6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6pPr>
            <a:lvl7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7pPr>
            <a:lvl8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8pPr>
            <a:lvl9pPr marL="0" indent="0" algn="l" defTabSz="438912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6000" kern="1200" cap="all" baseline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9pPr>
          </a:lstStyle>
          <a:p>
            <a:r>
              <a:rPr lang="en-US">
                <a:ea typeface="Cambria"/>
              </a:rPr>
              <a:t>manufacturing</a:t>
            </a:r>
          </a:p>
        </p:txBody>
      </p:sp>
      <p:sp>
        <p:nvSpPr>
          <p:cNvPr id="23" name="Content Placeholder 13">
            <a:extLst>
              <a:ext uri="{FF2B5EF4-FFF2-40B4-BE49-F238E27FC236}">
                <a16:creationId xmlns:a16="http://schemas.microsoft.com/office/drawing/2014/main" id="{F110B4F2-9E12-8FBA-83EC-8C9E2CF14BDC}"/>
              </a:ext>
            </a:extLst>
          </p:cNvPr>
          <p:cNvSpPr txBox="1">
            <a:spLocks/>
          </p:cNvSpPr>
          <p:nvPr/>
        </p:nvSpPr>
        <p:spPr>
          <a:xfrm>
            <a:off x="35410027" y="6878490"/>
            <a:ext cx="14973074" cy="17232077"/>
          </a:xfrm>
          <a:prstGeom prst="rect">
            <a:avLst/>
          </a:prstGeom>
        </p:spPr>
        <p:txBody>
          <a:bodyPr vert="horz" lIns="365760" tIns="182880" rIns="91440" bIns="45720" rtlCol="0" anchor="t">
            <a:normAutofit lnSpcReduction="10000"/>
          </a:bodyPr>
          <a:lstStyle>
            <a:lvl1pPr marL="45720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97280" indent="-457200" algn="l" defTabSz="4389120" rtl="0" eaLnBrk="1" latinLnBrk="0" hangingPunct="1">
              <a:lnSpc>
                <a:spcPct val="100000"/>
              </a:lnSpc>
              <a:spcBef>
                <a:spcPts val="12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4800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r>
              <a:rPr lang="en-US" sz="4800" b="1">
                <a:ea typeface="Calibri" panose="020F0502020204030204"/>
                <a:cs typeface="Calibri" panose="020F0502020204030204"/>
              </a:rPr>
              <a:t>Avionics</a:t>
            </a:r>
          </a:p>
          <a:p>
            <a:r>
              <a:rPr lang="en-US" sz="4800">
                <a:ea typeface="Calibri" panose="020F0502020204030204"/>
                <a:cs typeface="Calibri" panose="020F0502020204030204"/>
              </a:rPr>
              <a:t>Ground Station</a:t>
            </a:r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en-US" sz="4400">
                <a:ea typeface="Calibri" panose="020F0502020204030204"/>
                <a:cs typeface="Calibri" panose="020F0502020204030204"/>
              </a:rPr>
              <a:t>Pad Systems</a:t>
            </a:r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en-US" sz="4400">
                <a:ea typeface="Calibri" panose="020F0502020204030204"/>
                <a:cs typeface="Calibri" panose="020F0502020204030204"/>
              </a:rPr>
              <a:t>Control Station</a:t>
            </a:r>
          </a:p>
          <a:p>
            <a:r>
              <a:rPr lang="en-US" sz="4800">
                <a:ea typeface="Calibri" panose="020F0502020204030204"/>
                <a:cs typeface="Calibri" panose="020F0502020204030204"/>
              </a:rPr>
              <a:t>Guidance &amp; Navigation</a:t>
            </a:r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en-US" sz="4400">
                <a:ea typeface="Calibri" panose="020F0502020204030204"/>
                <a:cs typeface="Calibri" panose="020F0502020204030204"/>
              </a:rPr>
              <a:t>Flight Computer</a:t>
            </a:r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en-US" sz="4400">
                <a:ea typeface="Calibri" panose="020F0502020204030204"/>
                <a:cs typeface="Calibri" panose="020F0502020204030204"/>
              </a:rPr>
              <a:t>LORA Tracker</a:t>
            </a:r>
          </a:p>
          <a:p>
            <a:pPr marL="0" indent="0">
              <a:buNone/>
            </a:pPr>
            <a:r>
              <a:rPr lang="en-US" sz="4800" b="1">
                <a:ea typeface="Calibri" panose="020F0502020204030204"/>
                <a:cs typeface="Calibri" panose="020F0502020204030204"/>
              </a:rPr>
              <a:t>Recovery</a:t>
            </a:r>
          </a:p>
          <a:p>
            <a:r>
              <a:rPr lang="en-US" sz="4800">
                <a:ea typeface="Calibri" panose="020F0502020204030204"/>
                <a:cs typeface="Calibri" panose="020F0502020204030204"/>
              </a:rPr>
              <a:t>Dual-Deploy Tender Descender</a:t>
            </a:r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en-US" sz="4400">
                <a:ea typeface="Calibri" panose="020F0502020204030204"/>
                <a:cs typeface="Calibri" panose="020F0502020204030204"/>
              </a:rPr>
              <a:t>Drogue Chute at Apogee</a:t>
            </a:r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en-US" sz="4400">
                <a:ea typeface="Calibri" panose="020F0502020204030204"/>
                <a:cs typeface="Calibri" panose="020F0502020204030204"/>
              </a:rPr>
              <a:t>Main Chute at 1000 ft</a:t>
            </a:r>
          </a:p>
          <a:p>
            <a:pPr marL="0" indent="0">
              <a:buNone/>
            </a:pPr>
            <a:r>
              <a:rPr lang="en-US" sz="4800" b="1">
                <a:ea typeface="Calibri" panose="020F0502020204030204"/>
                <a:cs typeface="Calibri" panose="020F0502020204030204"/>
              </a:rPr>
              <a:t>Propulsion</a:t>
            </a:r>
          </a:p>
          <a:p>
            <a:r>
              <a:rPr lang="en-US" sz="4800">
                <a:ea typeface="Calibri" panose="020F0502020204030204"/>
                <a:cs typeface="Calibri" panose="020F0502020204030204"/>
              </a:rPr>
              <a:t>Static Vent</a:t>
            </a:r>
          </a:p>
          <a:p>
            <a:r>
              <a:rPr lang="en-US" sz="4800">
                <a:ea typeface="Calibri" panose="020F0502020204030204"/>
                <a:cs typeface="Calibri" panose="020F0502020204030204"/>
              </a:rPr>
              <a:t>Insulation – Phenolic &amp; CHAMBERSAFE</a:t>
            </a:r>
          </a:p>
          <a:p>
            <a:r>
              <a:rPr lang="en-US" sz="4800">
                <a:ea typeface="Calibri" panose="020F0502020204030204"/>
                <a:cs typeface="Calibri" panose="020F0502020204030204"/>
              </a:rPr>
              <a:t>Fuel Pouring Techniques</a:t>
            </a:r>
          </a:p>
          <a:p>
            <a:pPr marL="0" indent="0">
              <a:buNone/>
            </a:pPr>
            <a:r>
              <a:rPr lang="en-US" sz="4800" b="1">
                <a:ea typeface="Calibri" panose="020F0502020204030204"/>
                <a:cs typeface="Calibri" panose="020F0502020204030204"/>
              </a:rPr>
              <a:t>Payload</a:t>
            </a:r>
          </a:p>
          <a:p>
            <a:pPr marL="685800" indent="-685800"/>
            <a:r>
              <a:rPr lang="en-US" sz="4800">
                <a:ea typeface="Calibri" panose="020F0502020204030204"/>
                <a:cs typeface="Calibri" panose="020F0502020204030204"/>
              </a:rPr>
              <a:t>Water Ballast</a:t>
            </a:r>
          </a:p>
          <a:p>
            <a:pPr marL="1325880" lvl="1" indent="-685800">
              <a:buFont typeface="Courier New,monospace" panose="020B0604020202020204" pitchFamily="34" charset="0"/>
              <a:buChar char="o"/>
            </a:pPr>
            <a:r>
              <a:rPr lang="en-US" sz="4400">
                <a:ea typeface="Calibri" panose="020F0502020204030204"/>
                <a:cs typeface="Calibri" panose="020F0502020204030204"/>
              </a:rPr>
              <a:t>Deployable: Runs off independent electronics system</a:t>
            </a:r>
          </a:p>
          <a:p>
            <a:pPr marL="685800" indent="-685800"/>
            <a:r>
              <a:rPr lang="en-US" sz="4800">
                <a:ea typeface="Calibri" panose="020F0502020204030204"/>
                <a:cs typeface="Calibri" panose="020F0502020204030204"/>
              </a:rPr>
              <a:t>Cameras</a:t>
            </a:r>
          </a:p>
          <a:p>
            <a:pPr marL="1325880" lvl="1" indent="-685800">
              <a:buFont typeface="Courier New,monospace" panose="020B0604020202020204" pitchFamily="34" charset="0"/>
              <a:buChar char="o"/>
            </a:pPr>
            <a:r>
              <a:rPr lang="en-US" sz="4400">
                <a:ea typeface="Calibri" panose="020F0502020204030204"/>
                <a:cs typeface="Calibri" panose="020F0502020204030204"/>
              </a:rPr>
              <a:t>3 Runcam Split 4 V2</a:t>
            </a:r>
          </a:p>
          <a:p>
            <a:endParaRPr lang="en-US">
              <a:ea typeface="Calibri" panose="020F0502020204030204"/>
              <a:cs typeface="Calibri" panose="020F0502020204030204"/>
            </a:endParaRPr>
          </a:p>
        </p:txBody>
      </p:sp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FE3E3DCD-E68C-D905-239C-08BC3D0C49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2101259"/>
              </p:ext>
            </p:extLst>
          </p:nvPr>
        </p:nvGraphicFramePr>
        <p:xfrm>
          <a:off x="1719640" y="19970405"/>
          <a:ext cx="14743572" cy="886968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4914524">
                  <a:extLst>
                    <a:ext uri="{9D8B030D-6E8A-4147-A177-3AD203B41FA5}">
                      <a16:colId xmlns:a16="http://schemas.microsoft.com/office/drawing/2014/main" val="1860404179"/>
                    </a:ext>
                  </a:extLst>
                </a:gridCol>
                <a:gridCol w="4914524">
                  <a:extLst>
                    <a:ext uri="{9D8B030D-6E8A-4147-A177-3AD203B41FA5}">
                      <a16:colId xmlns:a16="http://schemas.microsoft.com/office/drawing/2014/main" val="1259946915"/>
                    </a:ext>
                  </a:extLst>
                </a:gridCol>
                <a:gridCol w="4914524">
                  <a:extLst>
                    <a:ext uri="{9D8B030D-6E8A-4147-A177-3AD203B41FA5}">
                      <a16:colId xmlns:a16="http://schemas.microsoft.com/office/drawing/2014/main" val="3424374376"/>
                    </a:ext>
                  </a:extLst>
                </a:gridCol>
              </a:tblGrid>
              <a:tr h="37083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4800"/>
                        <a:t>Design Estimates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4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US" sz="4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02964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800"/>
                        <a:t>Total Mass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800"/>
                        <a:t>35.468 kg</a:t>
                      </a:r>
                      <a:endParaRPr lang="en-US" sz="4800" err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800"/>
                        <a:t>78.03 </a:t>
                      </a:r>
                      <a:r>
                        <a:rPr lang="en-US" sz="4800" err="1"/>
                        <a:t>lb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727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800"/>
                        <a:t>Total Length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800"/>
                        <a:t>3.124 m</a:t>
                      </a:r>
                      <a:endParaRPr lang="en-US" sz="4800" err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800"/>
                        <a:t>123 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76041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800"/>
                        <a:t>Launch Velocity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800"/>
                        <a:t>30.5 m/s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60901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800"/>
                        <a:t>Total Impulse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800"/>
                        <a:t>9741.126 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4536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800"/>
                        <a:t>Thrust to Weight Ratio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4800"/>
                        <a:t>12.019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0718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4800" b="1"/>
                        <a:t>Materials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48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9008465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4800"/>
                        <a:t>G12 Fiberglass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4800"/>
                        <a:t>6061-T6-Al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4800"/>
                        <a:t>Alloy Steel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1307608"/>
                  </a:ext>
                </a:extLst>
              </a:tr>
              <a:tr h="370838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4800"/>
                        <a:t>4340 Steel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4800"/>
                        <a:t>Isomolded Graphite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4800"/>
                        <a:t>Galvanized Steel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717318"/>
                  </a:ext>
                </a:extLst>
              </a:tr>
            </a:tbl>
          </a:graphicData>
        </a:graphic>
      </p:graphicFrame>
      <p:pic>
        <p:nvPicPr>
          <p:cNvPr id="2" name="Picture 1" descr="A rocket in space with a black background&#10;&#10;AI-generated content may be incorrect.">
            <a:extLst>
              <a:ext uri="{FF2B5EF4-FFF2-40B4-BE49-F238E27FC236}">
                <a16:creationId xmlns:a16="http://schemas.microsoft.com/office/drawing/2014/main" id="{E10B32BD-8E91-8820-C7F3-83B678CEC57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20345" y="4435580"/>
            <a:ext cx="41239303" cy="34154338"/>
          </a:xfrm>
          <a:prstGeom prst="rect">
            <a:avLst/>
          </a:prstGeom>
        </p:spPr>
      </p:pic>
      <p:pic>
        <p:nvPicPr>
          <p:cNvPr id="10" name="Picture 9" descr="A 3d model of a cylindrical object&#10;&#10;AI-generated content may be incorrect.">
            <a:extLst>
              <a:ext uri="{FF2B5EF4-FFF2-40B4-BE49-F238E27FC236}">
                <a16:creationId xmlns:a16="http://schemas.microsoft.com/office/drawing/2014/main" id="{952820DA-5CD8-4907-5205-B80430EFA685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10201" t="-307" r="-10494" b="-82"/>
          <a:stretch/>
        </p:blipFill>
        <p:spPr>
          <a:xfrm>
            <a:off x="25617038" y="9548643"/>
            <a:ext cx="9554637" cy="7225653"/>
          </a:xfrm>
          <a:prstGeom prst="rect">
            <a:avLst/>
          </a:prstGeom>
        </p:spPr>
      </p:pic>
      <p:pic>
        <p:nvPicPr>
          <p:cNvPr id="11" name="Picture 10" descr="A long cylindrical object with a hole&#10;&#10;AI-generated content may be incorrect.">
            <a:extLst>
              <a:ext uri="{FF2B5EF4-FFF2-40B4-BE49-F238E27FC236}">
                <a16:creationId xmlns:a16="http://schemas.microsoft.com/office/drawing/2014/main" id="{64F2CD2B-D6E1-F0DE-3EDE-45A083E4B4B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542638" y="16820559"/>
            <a:ext cx="21771783" cy="18322774"/>
          </a:xfrm>
          <a:prstGeom prst="rect">
            <a:avLst/>
          </a:prstGeom>
        </p:spPr>
      </p:pic>
      <p:sp>
        <p:nvSpPr>
          <p:cNvPr id="18" name="Oval 17">
            <a:extLst>
              <a:ext uri="{FF2B5EF4-FFF2-40B4-BE49-F238E27FC236}">
                <a16:creationId xmlns:a16="http://schemas.microsoft.com/office/drawing/2014/main" id="{7444B7E8-7768-F44E-2DE8-A6FAF3C33147}"/>
              </a:ext>
            </a:extLst>
          </p:cNvPr>
          <p:cNvSpPr/>
          <p:nvPr/>
        </p:nvSpPr>
        <p:spPr>
          <a:xfrm>
            <a:off x="26690233" y="9533060"/>
            <a:ext cx="5762342" cy="723945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err="1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C6ADB6C7-732C-58BC-8ECC-C54C7F95B0E9}"/>
              </a:ext>
            </a:extLst>
          </p:cNvPr>
          <p:cNvSpPr/>
          <p:nvPr/>
        </p:nvSpPr>
        <p:spPr>
          <a:xfrm>
            <a:off x="26652357" y="17562466"/>
            <a:ext cx="5762342" cy="1629146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000" err="1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25A458B8-1375-07EC-B3A6-9FF26A610E17}"/>
              </a:ext>
            </a:extLst>
          </p:cNvPr>
          <p:cNvCxnSpPr/>
          <p:nvPr/>
        </p:nvCxnSpPr>
        <p:spPr>
          <a:xfrm flipV="1">
            <a:off x="22060913" y="10628210"/>
            <a:ext cx="5459346" cy="8667862"/>
          </a:xfrm>
          <a:prstGeom prst="straightConnector1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29C998AC-7966-4FFA-5A70-2845F9BD508A}"/>
              </a:ext>
            </a:extLst>
          </p:cNvPr>
          <p:cNvCxnSpPr/>
          <p:nvPr/>
        </p:nvCxnSpPr>
        <p:spPr>
          <a:xfrm flipV="1">
            <a:off x="22014416" y="16793138"/>
            <a:ext cx="7731819" cy="5637895"/>
          </a:xfrm>
          <a:prstGeom prst="straightConnector1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99FD79D0-7CE7-047B-4F00-7A4BBA1DB78F}"/>
              </a:ext>
            </a:extLst>
          </p:cNvPr>
          <p:cNvCxnSpPr/>
          <p:nvPr/>
        </p:nvCxnSpPr>
        <p:spPr>
          <a:xfrm>
            <a:off x="22005794" y="30186698"/>
            <a:ext cx="6103213" cy="2618755"/>
          </a:xfrm>
          <a:prstGeom prst="straightConnector1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7D534A17-A9C4-AD25-6148-4AF082B437E3}"/>
              </a:ext>
            </a:extLst>
          </p:cNvPr>
          <p:cNvCxnSpPr/>
          <p:nvPr/>
        </p:nvCxnSpPr>
        <p:spPr>
          <a:xfrm flipV="1">
            <a:off x="22035045" y="18215126"/>
            <a:ext cx="6368333" cy="6357513"/>
          </a:xfrm>
          <a:prstGeom prst="straightConnector1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7ED909D0-1F87-0354-FF9A-BE9F494F46E5}"/>
              </a:ext>
            </a:extLst>
          </p:cNvPr>
          <p:cNvSpPr txBox="1"/>
          <p:nvPr/>
        </p:nvSpPr>
        <p:spPr>
          <a:xfrm>
            <a:off x="26649538" y="6892858"/>
            <a:ext cx="6568916" cy="236988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 b="1">
                <a:ea typeface="Calibri" panose="020F0502020204030204"/>
                <a:cs typeface="Calibri" panose="020F0502020204030204"/>
              </a:rPr>
              <a:t>Deployable Water Ballast</a:t>
            </a:r>
          </a:p>
          <a:p>
            <a:r>
              <a:rPr lang="en-US" sz="3600">
                <a:ea typeface="Calibri" panose="020F0502020204030204"/>
                <a:cs typeface="Calibri" panose="020F0502020204030204"/>
              </a:rPr>
              <a:t>Non-pressurized water tank, </a:t>
            </a:r>
          </a:p>
          <a:p>
            <a:r>
              <a:rPr lang="en-US" sz="3600">
                <a:ea typeface="Calibri" panose="020F0502020204030204"/>
                <a:cs typeface="Calibri" panose="020F0502020204030204"/>
              </a:rPr>
              <a:t>set to be released at a certain </a:t>
            </a:r>
          </a:p>
          <a:p>
            <a:r>
              <a:rPr lang="en-US" sz="3600">
                <a:ea typeface="Calibri" panose="020F0502020204030204"/>
                <a:cs typeface="Calibri" panose="020F0502020204030204"/>
              </a:rPr>
              <a:t>altitude, activated by pyro valve.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7444B7E8-7768-F44E-2DE8-A6FAF3C33147}"/>
              </a:ext>
            </a:extLst>
          </p:cNvPr>
          <p:cNvSpPr/>
          <p:nvPr/>
        </p:nvSpPr>
        <p:spPr>
          <a:xfrm>
            <a:off x="26690233" y="9533060"/>
            <a:ext cx="5762342" cy="723945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1843430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3686861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5530291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7373722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9217152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1060582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2904013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4747443" algn="l" defTabSz="3686861" rtl="0" eaLnBrk="1" latinLnBrk="0" hangingPunct="1">
              <a:defRPr sz="7258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6000" err="1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FDDE71D-91AB-8DAF-2561-9076CFE0CFDC}"/>
              </a:ext>
            </a:extLst>
          </p:cNvPr>
          <p:cNvSpPr txBox="1"/>
          <p:nvPr/>
        </p:nvSpPr>
        <p:spPr>
          <a:xfrm>
            <a:off x="25892046" y="34162538"/>
            <a:ext cx="8895064" cy="236988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000" b="1">
                <a:ea typeface="Calibri" panose="020F0502020204030204"/>
                <a:cs typeface="Calibri" panose="020F0502020204030204"/>
              </a:rPr>
              <a:t>Hybrid Rocket Engine</a:t>
            </a:r>
          </a:p>
          <a:p>
            <a:r>
              <a:rPr lang="en-US" sz="3600">
                <a:ea typeface="Calibri" panose="020F0502020204030204"/>
                <a:cs typeface="Calibri" panose="020F0502020204030204"/>
              </a:rPr>
              <a:t>Nitrous Oxide is injected via swirl injector</a:t>
            </a:r>
          </a:p>
          <a:p>
            <a:r>
              <a:rPr lang="en-US" sz="3600">
                <a:ea typeface="Calibri" panose="020F0502020204030204"/>
                <a:cs typeface="Calibri" panose="020F0502020204030204"/>
              </a:rPr>
              <a:t>into solid paraffin fuel grain in combustion</a:t>
            </a:r>
          </a:p>
          <a:p>
            <a:r>
              <a:rPr lang="en-US" sz="3600">
                <a:ea typeface="Calibri" panose="020F0502020204030204"/>
                <a:cs typeface="Calibri" panose="020F0502020204030204"/>
              </a:rPr>
              <a:t>chamber and then escapes via graphite nozzle.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4A8549D2-F5BB-22A8-F9A5-C4661BCE1FA2}"/>
              </a:ext>
            </a:extLst>
          </p:cNvPr>
          <p:cNvCxnSpPr/>
          <p:nvPr/>
        </p:nvCxnSpPr>
        <p:spPr>
          <a:xfrm>
            <a:off x="20001822" y="27993354"/>
            <a:ext cx="990149" cy="5410"/>
          </a:xfrm>
          <a:prstGeom prst="straightConnector1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9D049926-EB25-D6ED-D3B6-6AE2144E4B49}"/>
              </a:ext>
            </a:extLst>
          </p:cNvPr>
          <p:cNvCxnSpPr>
            <a:cxnSpLocks/>
          </p:cNvCxnSpPr>
          <p:nvPr/>
        </p:nvCxnSpPr>
        <p:spPr>
          <a:xfrm>
            <a:off x="20001822" y="21781927"/>
            <a:ext cx="990149" cy="5410"/>
          </a:xfrm>
          <a:prstGeom prst="straightConnector1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46262ABA-C3BD-36FD-5EEC-5C559267B5D2}"/>
              </a:ext>
            </a:extLst>
          </p:cNvPr>
          <p:cNvCxnSpPr>
            <a:cxnSpLocks/>
          </p:cNvCxnSpPr>
          <p:nvPr/>
        </p:nvCxnSpPr>
        <p:spPr>
          <a:xfrm>
            <a:off x="20001822" y="17199106"/>
            <a:ext cx="990149" cy="5410"/>
          </a:xfrm>
          <a:prstGeom prst="straightConnector1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73FC8FE6-C8EA-6277-D503-4B2935C592AE}"/>
              </a:ext>
            </a:extLst>
          </p:cNvPr>
          <p:cNvCxnSpPr>
            <a:cxnSpLocks/>
          </p:cNvCxnSpPr>
          <p:nvPr/>
        </p:nvCxnSpPr>
        <p:spPr>
          <a:xfrm>
            <a:off x="20001822" y="13335901"/>
            <a:ext cx="990149" cy="5410"/>
          </a:xfrm>
          <a:prstGeom prst="straightConnector1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2D0D3A9A-A904-9089-E5F5-9AEE14DEE319}"/>
              </a:ext>
            </a:extLst>
          </p:cNvPr>
          <p:cNvSpPr txBox="1"/>
          <p:nvPr/>
        </p:nvSpPr>
        <p:spPr>
          <a:xfrm>
            <a:off x="17868814" y="12969522"/>
            <a:ext cx="2134367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4000" b="1">
                <a:ea typeface="Calibri"/>
                <a:cs typeface="Calibri"/>
              </a:rPr>
              <a:t>Recovery</a:t>
            </a:r>
            <a:endParaRPr lang="en-US" sz="4000" b="1" err="1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A8BB5CD3-66C8-36D4-A699-DAD1B840AAFA}"/>
              </a:ext>
            </a:extLst>
          </p:cNvPr>
          <p:cNvSpPr txBox="1"/>
          <p:nvPr/>
        </p:nvSpPr>
        <p:spPr>
          <a:xfrm>
            <a:off x="18058187" y="16870601"/>
            <a:ext cx="1949893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4000" b="1">
                <a:ea typeface="Calibri"/>
                <a:cs typeface="Calibri"/>
              </a:rPr>
              <a:t>Avionics</a:t>
            </a:r>
            <a:endParaRPr lang="en-US" sz="4000" b="1" err="1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37D5572B-DD35-3A39-B721-E536C824D7E8}"/>
              </a:ext>
            </a:extLst>
          </p:cNvPr>
          <p:cNvSpPr txBox="1"/>
          <p:nvPr/>
        </p:nvSpPr>
        <p:spPr>
          <a:xfrm>
            <a:off x="18133935" y="21453422"/>
            <a:ext cx="1866152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4000" b="1">
                <a:ea typeface="Calibri"/>
                <a:cs typeface="Calibri"/>
              </a:rPr>
              <a:t>Payload</a:t>
            </a:r>
            <a:endParaRPr lang="en-US" sz="4000" b="1" err="1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692C16AB-A979-04E7-9BCB-58D1DC21C819}"/>
              </a:ext>
            </a:extLst>
          </p:cNvPr>
          <p:cNvSpPr txBox="1"/>
          <p:nvPr/>
        </p:nvSpPr>
        <p:spPr>
          <a:xfrm>
            <a:off x="17527942" y="27626974"/>
            <a:ext cx="2470676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4000" b="1">
                <a:ea typeface="Calibri"/>
                <a:cs typeface="Calibri"/>
              </a:rPr>
              <a:t>Propulsion</a:t>
            </a:r>
            <a:endParaRPr lang="en-US" sz="4000" b="1" err="1"/>
          </a:p>
        </p:txBody>
      </p:sp>
    </p:spTree>
    <p:extLst>
      <p:ext uri="{BB962C8B-B14F-4D97-AF65-F5344CB8AC3E}">
        <p14:creationId xmlns:p14="http://schemas.microsoft.com/office/powerpoint/2010/main" val="931198942"/>
      </p:ext>
    </p:extLst>
  </p:cSld>
  <p:clrMapOvr>
    <a:masterClrMapping/>
  </p:clrMapOvr>
</p:sld>
</file>

<file path=ppt/theme/theme1.xml><?xml version="1.0" encoding="utf-8"?>
<a:theme xmlns:a="http://schemas.openxmlformats.org/drawingml/2006/main" name="Medical Poster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4C5A6A"/>
      </a:hlink>
      <a:folHlink>
        <a:srgbClr val="808DA0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4"/>
        </a:solidFill>
        <a:ln>
          <a:noFill/>
        </a:ln>
      </a:spPr>
      <a:bodyPr rtlCol="0" anchor="ctr"/>
      <a:lstStyle>
        <a:defPPr algn="ctr">
          <a:defRPr sz="6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6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55A68E73-61CB-4542-8C48-DCBB2482A3D5}" vid="{6A3CA63D-1E3C-4681-8668-89277FEB3FEB}"/>
    </a:ext>
  </a:extLst>
</a:theme>
</file>

<file path=ppt/theme/theme2.xml><?xml version="1.0" encoding="utf-8"?>
<a:theme xmlns:a="http://schemas.openxmlformats.org/drawingml/2006/main" name="Office Theme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4C5A6A"/>
      </a:hlink>
      <a:folHlink>
        <a:srgbClr val="808DA0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4C5A6A"/>
      </a:hlink>
      <a:folHlink>
        <a:srgbClr val="808DA0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af03355-7998-4ffd-a63a-a03f4b5f3668" xsi:nil="true"/>
    <lcf76f155ced4ddcb4097134ff3c332f xmlns="427d4713-ed36-4ef0-a4f5-d0be47130127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DBCB32503976E47BD1425EC58EE364A" ma:contentTypeVersion="13" ma:contentTypeDescription="Create a new document." ma:contentTypeScope="" ma:versionID="1cb273dbb28e955f970cb7942957d97e">
  <xsd:schema xmlns:xsd="http://www.w3.org/2001/XMLSchema" xmlns:xs="http://www.w3.org/2001/XMLSchema" xmlns:p="http://schemas.microsoft.com/office/2006/metadata/properties" xmlns:ns2="427d4713-ed36-4ef0-a4f5-d0be47130127" xmlns:ns3="aaf03355-7998-4ffd-a63a-a03f4b5f3668" targetNamespace="http://schemas.microsoft.com/office/2006/metadata/properties" ma:root="true" ma:fieldsID="cb89a3c0a1aa6236b38d34bb75d438db" ns2:_="" ns3:_="">
    <xsd:import namespace="427d4713-ed36-4ef0-a4f5-d0be47130127"/>
    <xsd:import namespace="aaf03355-7998-4ffd-a63a-a03f4b5f366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7d4713-ed36-4ef0-a4f5-d0be4713012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c04022ad-ef34-4d1e-9200-18c9974f960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f03355-7998-4ffd-a63a-a03f4b5f3668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8a5b0f1e-274f-4a88-b48b-ae0cff3922ed}" ma:internalName="TaxCatchAll" ma:showField="CatchAllData" ma:web="aaf03355-7998-4ffd-a63a-a03f4b5f366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FCE92CB-98FC-48DC-90ED-E9C3219DF6E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CB1373B-AC49-4E14-AE6E-D14F9596C9D7}">
  <ds:schemaRefs>
    <ds:schemaRef ds:uri="427d4713-ed36-4ef0-a4f5-d0be47130127"/>
    <ds:schemaRef ds:uri="aaf03355-7998-4ffd-a63a-a03f4b5f3668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FBB972A-1C78-4877-ADD7-69A6C78928E9}">
  <ds:schemaRefs>
    <ds:schemaRef ds:uri="427d4713-ed36-4ef0-a4f5-d0be47130127"/>
    <ds:schemaRef ds:uri="aaf03355-7998-4ffd-a63a-a03f4b5f366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Poster (blue and brown design)</Template>
  <Application>Microsoft Office PowerPoint</Application>
  <PresentationFormat>Custom</PresentationFormat>
  <Slides>1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Medical Poster</vt:lpstr>
      <vt:lpstr>UNH SEDS: EPOCH II High Powered Hybrid Rocket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revision>2</cp:revision>
  <dcterms:created xsi:type="dcterms:W3CDTF">2015-04-29T17:08:18Z</dcterms:created>
  <dcterms:modified xsi:type="dcterms:W3CDTF">2025-04-20T18:53:40Z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TC040015519991</vt:lpwstr>
  </property>
  <property fmtid="{D5CDD505-2E9C-101B-9397-08002B2CF9AE}" pid="3" name="ContentTypeId">
    <vt:lpwstr>0x0101008DBCB32503976E47BD1425EC58EE364A</vt:lpwstr>
  </property>
  <property fmtid="{D5CDD505-2E9C-101B-9397-08002B2CF9AE}" pid="4" name="MediaServiceImageTags">
    <vt:lpwstr/>
  </property>
</Properties>
</file>