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1" autoAdjust="0"/>
    <p:restoredTop sz="94660"/>
  </p:normalViewPr>
  <p:slideViewPr>
    <p:cSldViewPr snapToGrid="0">
      <p:cViewPr>
        <p:scale>
          <a:sx n="38" d="100"/>
          <a:sy n="38" d="100"/>
        </p:scale>
        <p:origin x="-2928" y="-3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Gibson" userId="7aed0911ac02aeba" providerId="LiveId" clId="{C014473B-DBA8-457E-BC90-156D07A53C24}"/>
    <pc:docChg chg="custSel modSld">
      <pc:chgData name="Rebecca Gibson" userId="7aed0911ac02aeba" providerId="LiveId" clId="{C014473B-DBA8-457E-BC90-156D07A53C24}" dt="2025-04-17T19:16:46.994" v="32" actId="1076"/>
      <pc:docMkLst>
        <pc:docMk/>
      </pc:docMkLst>
      <pc:sldChg chg="addSp delSp modSp mod">
        <pc:chgData name="Rebecca Gibson" userId="7aed0911ac02aeba" providerId="LiveId" clId="{C014473B-DBA8-457E-BC90-156D07A53C24}" dt="2025-04-17T19:16:46.994" v="32" actId="1076"/>
        <pc:sldMkLst>
          <pc:docMk/>
          <pc:sldMk cId="3871617821" sldId="256"/>
        </pc:sldMkLst>
        <pc:spChg chg="mod">
          <ac:chgData name="Rebecca Gibson" userId="7aed0911ac02aeba" providerId="LiveId" clId="{C014473B-DBA8-457E-BC90-156D07A53C24}" dt="2025-04-16T20:06:04.611" v="13" actId="1076"/>
          <ac:spMkLst>
            <pc:docMk/>
            <pc:sldMk cId="3871617821" sldId="256"/>
            <ac:spMk id="2" creationId="{4EA9548B-A4D5-B519-4DF9-9E72D166D9FF}"/>
          </ac:spMkLst>
        </pc:spChg>
        <pc:spChg chg="mod">
          <ac:chgData name="Rebecca Gibson" userId="7aed0911ac02aeba" providerId="LiveId" clId="{C014473B-DBA8-457E-BC90-156D07A53C24}" dt="2025-04-16T20:05:40.273" v="9" actId="14100"/>
          <ac:spMkLst>
            <pc:docMk/>
            <pc:sldMk cId="3871617821" sldId="256"/>
            <ac:spMk id="7" creationId="{90EDACA7-D068-7F33-17ED-2F00C7B3EE5F}"/>
          </ac:spMkLst>
        </pc:spChg>
        <pc:spChg chg="mod">
          <ac:chgData name="Rebecca Gibson" userId="7aed0911ac02aeba" providerId="LiveId" clId="{C014473B-DBA8-457E-BC90-156D07A53C24}" dt="2025-04-16T20:05:50.318" v="11" actId="1076"/>
          <ac:spMkLst>
            <pc:docMk/>
            <pc:sldMk cId="3871617821" sldId="256"/>
            <ac:spMk id="18" creationId="{FA7652C5-CBF2-EB18-A528-B2F6146E48E9}"/>
          </ac:spMkLst>
        </pc:spChg>
        <pc:spChg chg="mod">
          <ac:chgData name="Rebecca Gibson" userId="7aed0911ac02aeba" providerId="LiveId" clId="{C014473B-DBA8-457E-BC90-156D07A53C24}" dt="2025-04-16T20:08:43.444" v="28" actId="14100"/>
          <ac:spMkLst>
            <pc:docMk/>
            <pc:sldMk cId="3871617821" sldId="256"/>
            <ac:spMk id="27" creationId="{1256212E-4AD7-2A82-776C-DFCEBE13FEC7}"/>
          </ac:spMkLst>
        </pc:spChg>
        <pc:spChg chg="mod">
          <ac:chgData name="Rebecca Gibson" userId="7aed0911ac02aeba" providerId="LiveId" clId="{C014473B-DBA8-457E-BC90-156D07A53C24}" dt="2025-04-16T20:09:23.948" v="29" actId="1076"/>
          <ac:spMkLst>
            <pc:docMk/>
            <pc:sldMk cId="3871617821" sldId="256"/>
            <ac:spMk id="64" creationId="{CE031590-3835-92FB-267B-ECCBB24C7363}"/>
          </ac:spMkLst>
        </pc:spChg>
        <pc:spChg chg="mod">
          <ac:chgData name="Rebecca Gibson" userId="7aed0911ac02aeba" providerId="LiveId" clId="{C014473B-DBA8-457E-BC90-156D07A53C24}" dt="2025-04-16T20:05:01.243" v="6" actId="948"/>
          <ac:spMkLst>
            <pc:docMk/>
            <pc:sldMk cId="3871617821" sldId="256"/>
            <ac:spMk id="70" creationId="{0C862A90-1631-9D73-4929-C720580F9A6A}"/>
          </ac:spMkLst>
        </pc:spChg>
        <pc:grpChg chg="mod">
          <ac:chgData name="Rebecca Gibson" userId="7aed0911ac02aeba" providerId="LiveId" clId="{C014473B-DBA8-457E-BC90-156D07A53C24}" dt="2025-04-16T20:05:34.340" v="8" actId="1076"/>
          <ac:grpSpMkLst>
            <pc:docMk/>
            <pc:sldMk cId="3871617821" sldId="256"/>
            <ac:grpSpMk id="11" creationId="{0D9584E4-012B-8B95-08A7-558B63E80C3E}"/>
          </ac:grpSpMkLst>
        </pc:grpChg>
        <pc:grpChg chg="mod">
          <ac:chgData name="Rebecca Gibson" userId="7aed0911ac02aeba" providerId="LiveId" clId="{C014473B-DBA8-457E-BC90-156D07A53C24}" dt="2025-04-16T20:05:55.826" v="12" actId="14100"/>
          <ac:grpSpMkLst>
            <pc:docMk/>
            <pc:sldMk cId="3871617821" sldId="256"/>
            <ac:grpSpMk id="59" creationId="{C75DE7CE-7642-2D76-559F-F1E2F6D01479}"/>
          </ac:grpSpMkLst>
        </pc:grpChg>
        <pc:picChg chg="add mod">
          <ac:chgData name="Rebecca Gibson" userId="7aed0911ac02aeba" providerId="LiveId" clId="{C014473B-DBA8-457E-BC90-156D07A53C24}" dt="2025-04-17T19:16:46.994" v="32" actId="1076"/>
          <ac:picMkLst>
            <pc:docMk/>
            <pc:sldMk cId="3871617821" sldId="256"/>
            <ac:picMk id="19" creationId="{790B2B37-B0A1-1250-2490-4283C71D529B}"/>
          </ac:picMkLst>
        </pc:picChg>
        <pc:picChg chg="add mod">
          <ac:chgData name="Rebecca Gibson" userId="7aed0911ac02aeba" providerId="LiveId" clId="{C014473B-DBA8-457E-BC90-156D07A53C24}" dt="2025-04-16T20:08:37.058" v="27" actId="1076"/>
          <ac:picMkLst>
            <pc:docMk/>
            <pc:sldMk cId="3871617821" sldId="256"/>
            <ac:picMk id="34" creationId="{0E4B00B6-ACED-A890-32CB-BAB1BEC0D15B}"/>
          </ac:picMkLst>
        </pc:picChg>
        <pc:picChg chg="mod">
          <ac:chgData name="Rebecca Gibson" userId="7aed0911ac02aeba" providerId="LiveId" clId="{C014473B-DBA8-457E-BC90-156D07A53C24}" dt="2025-04-16T20:05:25.206" v="7" actId="1076"/>
          <ac:picMkLst>
            <pc:docMk/>
            <pc:sldMk cId="3871617821" sldId="256"/>
            <ac:picMk id="60" creationId="{A271FAF4-A2B4-B7EF-AE06-41594440D5EA}"/>
          </ac:picMkLst>
        </pc:picChg>
        <pc:cxnChg chg="mod">
          <ac:chgData name="Rebecca Gibson" userId="7aed0911ac02aeba" providerId="LiveId" clId="{C014473B-DBA8-457E-BC90-156D07A53C24}" dt="2025-04-16T20:09:28.595" v="30" actId="14100"/>
          <ac:cxnSpMkLst>
            <pc:docMk/>
            <pc:sldMk cId="3871617821" sldId="256"/>
            <ac:cxnSpMk id="67" creationId="{8900A386-F293-9B1B-887F-AD5CD6A3B87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31E9-9928-48C3-87D3-C9C801AD0C8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F8B-A72C-42E7-B3BB-DBFDB6CB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7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31E9-9928-48C3-87D3-C9C801AD0C8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F8B-A72C-42E7-B3BB-DBFDB6CB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1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31E9-9928-48C3-87D3-C9C801AD0C8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F8B-A72C-42E7-B3BB-DBFDB6CB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31E9-9928-48C3-87D3-C9C801AD0C8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F8B-A72C-42E7-B3BB-DBFDB6CB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2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31E9-9928-48C3-87D3-C9C801AD0C8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F8B-A72C-42E7-B3BB-DBFDB6CB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8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31E9-9928-48C3-87D3-C9C801AD0C8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F8B-A72C-42E7-B3BB-DBFDB6CB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3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31E9-9928-48C3-87D3-C9C801AD0C8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F8B-A72C-42E7-B3BB-DBFDB6CB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5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31E9-9928-48C3-87D3-C9C801AD0C8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F8B-A72C-42E7-B3BB-DBFDB6CB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31E9-9928-48C3-87D3-C9C801AD0C8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F8B-A72C-42E7-B3BB-DBFDB6CB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0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31E9-9928-48C3-87D3-C9C801AD0C8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F8B-A72C-42E7-B3BB-DBFDB6CB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4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31E9-9928-48C3-87D3-C9C801AD0C8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F8B-A72C-42E7-B3BB-DBFDB6CB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7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831E9-9928-48C3-87D3-C9C801AD0C8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F8B-A72C-42E7-B3BB-DBFDB6CB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tif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610CFA-6ED2-B0CA-3E01-092462599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597" y="468295"/>
            <a:ext cx="43097481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Future of Hydropower in New England</a:t>
            </a:r>
            <a:b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Becker Gibson	</a:t>
            </a:r>
            <a: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US" sz="56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Advisor: Danielle Grogan, PhD</a:t>
            </a:r>
            <a:b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Water Systems Analysis Group, University of New Hampshire, Durham, NH 03824</a:t>
            </a:r>
            <a:endParaRPr lang="en-US" sz="9300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0EDACA7-D068-7F33-17ED-2F00C7B3EE5F}"/>
              </a:ext>
            </a:extLst>
          </p:cNvPr>
          <p:cNvSpPr txBox="1">
            <a:spLocks/>
          </p:cNvSpPr>
          <p:nvPr/>
        </p:nvSpPr>
        <p:spPr>
          <a:xfrm>
            <a:off x="399419" y="11888241"/>
            <a:ext cx="10914743" cy="2055705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Water Balance Model</a:t>
            </a:r>
            <a:r>
              <a:rPr lang="en-US" sz="3600" kern="100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Cambria" panose="02040503050406030204" pitchFamily="18" charset="0"/>
              </a:rPr>
              <a:t> was used to simulate discharge for the New England region using the Localized Constructed Analogs</a:t>
            </a:r>
            <a:r>
              <a:rPr lang="en-US" sz="3600" kern="100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Cambria" panose="02040503050406030204" pitchFamily="18" charset="0"/>
              </a:rPr>
              <a:t> climate ensemble</a:t>
            </a:r>
          </a:p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29 climate models and two warming scenarios: high and moderate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Examined 1980-2005 and 2033-2063</a:t>
            </a:r>
          </a:p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Compared the 5, 50, and 90% exceedance between the historical and future simulations for 64 sites listed as run-of-river on hydroreform.org</a:t>
            </a:r>
            <a:r>
              <a:rPr lang="en-US" sz="3600" kern="100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endParaRPr lang="en-US" sz="3600" dirty="0">
              <a:latin typeface="Cambria" panose="02040503050406030204" pitchFamily="18" charset="0"/>
            </a:endParaRPr>
          </a:p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Aggregated gauge data using dataRetrieval</a:t>
            </a:r>
            <a:r>
              <a:rPr lang="en-US" sz="3600" kern="100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>
                <a:latin typeface="Cambria" panose="02040503050406030204" pitchFamily="18" charset="0"/>
              </a:rPr>
              <a:t> package by month for 9 sites from 2001-2012 and compared to monthly power generation data from the Energy Information Administration</a:t>
            </a:r>
            <a:r>
              <a:rPr lang="en-US" sz="3600" kern="100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endParaRPr lang="en-US" sz="3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Model output using the Livneh</a:t>
            </a:r>
            <a:r>
              <a:rPr lang="en-US" sz="3600" kern="100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>
                <a:latin typeface="Cambria" panose="02040503050406030204" pitchFamily="18" charset="0"/>
              </a:rPr>
              <a:t>hydrometeorological dataset was then compared to the power data</a:t>
            </a: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40D4505-5EC4-E324-9D74-65DDAA3655E2}"/>
              </a:ext>
            </a:extLst>
          </p:cNvPr>
          <p:cNvSpPr txBox="1">
            <a:spLocks/>
          </p:cNvSpPr>
          <p:nvPr/>
        </p:nvSpPr>
        <p:spPr>
          <a:xfrm>
            <a:off x="11546914" y="4617287"/>
            <a:ext cx="19649332" cy="80549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Results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58D2B3B-0841-F2D9-F843-150ADE015A31}"/>
              </a:ext>
            </a:extLst>
          </p:cNvPr>
          <p:cNvSpPr txBox="1">
            <a:spLocks/>
          </p:cNvSpPr>
          <p:nvPr/>
        </p:nvSpPr>
        <p:spPr>
          <a:xfrm>
            <a:off x="31428998" y="5581375"/>
            <a:ext cx="12002976" cy="96247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4800" dirty="0">
              <a:latin typeface="Cambria" panose="02040503050406030204" pitchFamily="18" charset="0"/>
            </a:endParaRPr>
          </a:p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</a:rPr>
              <a:t>Despite variability between individual models, there is high potential for significant change along seasonal patterns</a:t>
            </a:r>
          </a:p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</a:rPr>
              <a:t>Dryer summers may lead to less hydroelectric generation potential, which could add stress to a high-demand time on the electrical grid</a:t>
            </a:r>
          </a:p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</a:rPr>
              <a:t>Increased flows during winter months may lead to increased hydroelectric generation potential, however, significant increases in the highest flows raises concerns over flooding events</a:t>
            </a:r>
          </a:p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08EF7EA-B7C1-382A-1A84-FBCC2BE8C614}"/>
              </a:ext>
            </a:extLst>
          </p:cNvPr>
          <p:cNvSpPr txBox="1">
            <a:spLocks/>
          </p:cNvSpPr>
          <p:nvPr/>
        </p:nvSpPr>
        <p:spPr>
          <a:xfrm>
            <a:off x="399418" y="4611683"/>
            <a:ext cx="10914743" cy="82230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7D1E1E-65A4-300E-012B-15DC94E64B19}"/>
              </a:ext>
            </a:extLst>
          </p:cNvPr>
          <p:cNvSpPr txBox="1">
            <a:spLocks/>
          </p:cNvSpPr>
          <p:nvPr/>
        </p:nvSpPr>
        <p:spPr>
          <a:xfrm>
            <a:off x="31429403" y="4611684"/>
            <a:ext cx="12062379" cy="8110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Conclusions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2D6DC11-511F-B5C3-4C64-C9AF2C2AD8A6}"/>
              </a:ext>
            </a:extLst>
          </p:cNvPr>
          <p:cNvSpPr txBox="1">
            <a:spLocks/>
          </p:cNvSpPr>
          <p:nvPr/>
        </p:nvSpPr>
        <p:spPr>
          <a:xfrm>
            <a:off x="31488805" y="21191452"/>
            <a:ext cx="12002976" cy="7787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E61432-1EA1-C3DF-9005-D2EE1EF5E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39" y="1168998"/>
            <a:ext cx="2298576" cy="3042233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26B8B3CB-D3EC-1579-ACB6-D9E150B2E5F6}"/>
              </a:ext>
            </a:extLst>
          </p:cNvPr>
          <p:cNvSpPr txBox="1">
            <a:spLocks/>
          </p:cNvSpPr>
          <p:nvPr/>
        </p:nvSpPr>
        <p:spPr>
          <a:xfrm>
            <a:off x="31545890" y="26353008"/>
            <a:ext cx="11948450" cy="61470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1.Miller, N., Simonelli, J. &amp; Stark, G</a:t>
            </a:r>
            <a:r>
              <a:rPr lang="en-US" sz="20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The future role of hydropower in the Northeastern United States: May 2020-May 2022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(2022). doi:10.2172/1864718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2.Grogan, D. S. </a:t>
            </a:r>
            <a:r>
              <a:rPr lang="en-US" sz="20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al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Water balance model (WBM) V.1.0.0: A scalable gridded global hydrologic model with water-tracking functionality. </a:t>
            </a:r>
            <a:r>
              <a:rPr lang="en-US" sz="20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Geoscientific Model Development 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15, 7287–7323 (2022).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3.Pierce, D. W., Cayan, D. R. &amp; Thrasher, B. L. Statistical downscaling using localized constructed analogs (LOCA)*. </a:t>
            </a:r>
            <a:r>
              <a:rPr lang="en-US" sz="20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Journal of Hydrometeorology 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15, 2558–2585 (2014).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4.National map of hydropower dams. </a:t>
            </a:r>
            <a:r>
              <a:rPr lang="en-US" sz="20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Hydropower Reform Coalition 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Available at: https://hydroreform.org/on-your-river/. (Accessed: 16th December 2024) 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DeCicco L, </a:t>
            </a:r>
            <a:r>
              <a:rPr lang="en-US" sz="20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al</a:t>
            </a:r>
            <a:r>
              <a:rPr lang="en-US" sz="20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dataRetrieval</a:t>
            </a:r>
            <a:r>
              <a:rPr lang="en-US" sz="20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R packages for discovering and retrieving water data available from U.S. federal hydrologic web services</a:t>
            </a:r>
            <a:r>
              <a:rPr lang="en-US" sz="20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(2025). doi:10.5066/P9X4L3GE.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sz="20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Electricity Data Browser </a:t>
            </a:r>
            <a:r>
              <a:rPr lang="en-US" sz="20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Available at: https://www.eia.gov/electricity/data/browser/. (Accessed: 16th December 2024).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lang="en-US" sz="20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.Livneh, B. </a:t>
            </a:r>
            <a:r>
              <a:rPr lang="en-US" sz="20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al</a:t>
            </a:r>
            <a:r>
              <a:rPr lang="en-US" sz="20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A spatially comprehensive, hydrometeorological data set for Mexico, the U.S., and southern Canada 1950–2013. </a:t>
            </a:r>
            <a:r>
              <a:rPr lang="en-US" sz="20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Scientific Data </a:t>
            </a:r>
            <a:r>
              <a:rPr lang="en-US" sz="20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2, (2015).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8.Pierce, D. W., Cayan, D. R., Feldman, D. R. &amp; Risser, M. D. Future increases in North American extreme precipitation in CMIP6 downscaled with Loca. </a:t>
            </a:r>
            <a:r>
              <a:rPr lang="en-US" sz="20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Journal of Hydrometeorology 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24, 951–975 (2023). </a:t>
            </a:r>
            <a:endParaRPr lang="en-US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79BD3BB-92CF-236D-A5D6-AD1FA4BE452C}"/>
              </a:ext>
            </a:extLst>
          </p:cNvPr>
          <p:cNvSpPr txBox="1">
            <a:spLocks/>
          </p:cNvSpPr>
          <p:nvPr/>
        </p:nvSpPr>
        <p:spPr>
          <a:xfrm>
            <a:off x="31518628" y="25540282"/>
            <a:ext cx="11948450" cy="7787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A7652C5-CBF2-EB18-A528-B2F6146E48E9}"/>
              </a:ext>
            </a:extLst>
          </p:cNvPr>
          <p:cNvSpPr txBox="1">
            <a:spLocks/>
          </p:cNvSpPr>
          <p:nvPr/>
        </p:nvSpPr>
        <p:spPr>
          <a:xfrm>
            <a:off x="369596" y="10899344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Methods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C7F2335-25C6-983C-B28F-050A5A8EE135}"/>
              </a:ext>
            </a:extLst>
          </p:cNvPr>
          <p:cNvSpPr txBox="1">
            <a:spLocks/>
          </p:cNvSpPr>
          <p:nvPr/>
        </p:nvSpPr>
        <p:spPr>
          <a:xfrm>
            <a:off x="31518628" y="22074844"/>
            <a:ext cx="11948450" cy="34276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Supported by the National Science Foundation REU program,, Award #2244092 and the U.S. Department of Energy, Office of Science, Biological and Environmental Research Program, Earth and Environmental Systems Modeling, </a:t>
            </a:r>
            <a:r>
              <a:rPr lang="en-US" sz="2800" dirty="0" err="1">
                <a:latin typeface="Cambria" panose="02040503050406030204" pitchFamily="18" charset="0"/>
              </a:rPr>
              <a:t>MultiSector</a:t>
            </a:r>
            <a:r>
              <a:rPr lang="en-US" sz="2800" dirty="0">
                <a:latin typeface="Cambria" panose="02040503050406030204" pitchFamily="18" charset="0"/>
              </a:rPr>
              <a:t> Dynamics under Cooperative Agreement DE-SC0022141.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Any opinions, findings, and conclusions or recommendations expressed in this material are those of the author(s) and do not necessarily reflect the views of the US Department of Energy.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486368-4E38-1CB7-4C38-CBF1D85690AA}"/>
              </a:ext>
            </a:extLst>
          </p:cNvPr>
          <p:cNvGrpSpPr/>
          <p:nvPr/>
        </p:nvGrpSpPr>
        <p:grpSpPr>
          <a:xfrm>
            <a:off x="34637921" y="1441961"/>
            <a:ext cx="3312381" cy="1723623"/>
            <a:chOff x="35063969" y="2048480"/>
            <a:chExt cx="3257550" cy="162589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BB08074-2D41-209E-47BC-012C9B860843}"/>
                </a:ext>
              </a:extLst>
            </p:cNvPr>
            <p:cNvSpPr/>
            <p:nvPr/>
          </p:nvSpPr>
          <p:spPr>
            <a:xfrm>
              <a:off x="35063969" y="2048480"/>
              <a:ext cx="3257550" cy="15168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2DBE27FD-5E44-FDE3-E066-0AA6C1F56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3969" y="2048480"/>
              <a:ext cx="3257550" cy="162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256212E-4AD7-2A82-776C-DFCEBE13FEC7}"/>
              </a:ext>
            </a:extLst>
          </p:cNvPr>
          <p:cNvSpPr txBox="1"/>
          <p:nvPr/>
        </p:nvSpPr>
        <p:spPr>
          <a:xfrm>
            <a:off x="22564563" y="13328565"/>
            <a:ext cx="865287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Significant reductions in general flow predicted from April-August for the New England region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Potential for significant increases during winter months across high-flow scenarios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EB71B520-75FB-8B9D-9838-B2972019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710" y="971823"/>
            <a:ext cx="2298576" cy="230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FCD7B3-1FBC-DBC8-9582-403645FD0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833" y="1005724"/>
            <a:ext cx="2404877" cy="2401829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C75DE7CE-7642-2D76-559F-F1E2F6D01479}"/>
              </a:ext>
            </a:extLst>
          </p:cNvPr>
          <p:cNvGrpSpPr/>
          <p:nvPr/>
        </p:nvGrpSpPr>
        <p:grpSpPr>
          <a:xfrm>
            <a:off x="369597" y="5574722"/>
            <a:ext cx="11263476" cy="5418358"/>
            <a:chOff x="369597" y="5942382"/>
            <a:chExt cx="11263476" cy="5140344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7D5D0DAF-1506-F693-F938-56DE4C9BE7AF}"/>
                </a:ext>
              </a:extLst>
            </p:cNvPr>
            <p:cNvSpPr txBox="1">
              <a:spLocks/>
            </p:cNvSpPr>
            <p:nvPr/>
          </p:nvSpPr>
          <p:spPr>
            <a:xfrm>
              <a:off x="369597" y="5942382"/>
              <a:ext cx="10914743" cy="497600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vert="horz" lIns="106674" tIns="53337" rIns="106674" bIns="53337" rtlCol="0" anchor="t">
              <a:normAutofit/>
            </a:bodyPr>
            <a:lstStyle>
              <a:lvl1pPr marL="0" indent="0" algn="ctr" defTabSz="3840480" rtl="0" eaLnBrk="1" latinLnBrk="0" hangingPunct="1">
                <a:lnSpc>
                  <a:spcPct val="90000"/>
                </a:lnSpc>
                <a:spcBef>
                  <a:spcPts val="4200"/>
                </a:spcBef>
                <a:buFont typeface="Arial" panose="020B0604020202020204" pitchFamily="34" charset="0"/>
                <a:buNone/>
                <a:defRPr sz="100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20240" indent="0" algn="ctr" defTabSz="3840480" rtl="0" eaLnBrk="1" latinLnBrk="0" hangingPunct="1">
                <a:lnSpc>
                  <a:spcPct val="90000"/>
                </a:lnSpc>
                <a:spcBef>
                  <a:spcPts val="2100"/>
                </a:spcBef>
                <a:buFont typeface="Arial" panose="020B0604020202020204" pitchFamily="34" charset="0"/>
                <a:buNone/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840480" indent="0" algn="ctr" defTabSz="3840480" rtl="0" eaLnBrk="1" latinLnBrk="0" hangingPunct="1">
                <a:lnSpc>
                  <a:spcPct val="90000"/>
                </a:lnSpc>
                <a:spcBef>
                  <a:spcPts val="2100"/>
                </a:spcBef>
                <a:buFont typeface="Arial" panose="020B0604020202020204" pitchFamily="34" charset="0"/>
                <a:buNone/>
                <a:defRPr sz="7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760720" indent="0" algn="ctr" defTabSz="3840480" rtl="0" eaLnBrk="1" latinLnBrk="0" hangingPunct="1">
                <a:lnSpc>
                  <a:spcPct val="90000"/>
                </a:lnSpc>
                <a:spcBef>
                  <a:spcPts val="2100"/>
                </a:spcBef>
                <a:buFont typeface="Arial" panose="020B0604020202020204" pitchFamily="34" charset="0"/>
                <a:buNone/>
                <a:defRPr sz="67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680960" indent="0" algn="ctr" defTabSz="3840480" rtl="0" eaLnBrk="1" latinLnBrk="0" hangingPunct="1">
                <a:lnSpc>
                  <a:spcPct val="90000"/>
                </a:lnSpc>
                <a:spcBef>
                  <a:spcPts val="2100"/>
                </a:spcBef>
                <a:buFont typeface="Arial" panose="020B0604020202020204" pitchFamily="34" charset="0"/>
                <a:buNone/>
                <a:defRPr sz="67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601200" indent="0" algn="ctr" defTabSz="3840480" rtl="0" eaLnBrk="1" latinLnBrk="0" hangingPunct="1">
                <a:lnSpc>
                  <a:spcPct val="90000"/>
                </a:lnSpc>
                <a:spcBef>
                  <a:spcPts val="2100"/>
                </a:spcBef>
                <a:buFont typeface="Arial" panose="020B0604020202020204" pitchFamily="34" charset="0"/>
                <a:buNone/>
                <a:defRPr sz="67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521440" indent="0" algn="ctr" defTabSz="3840480" rtl="0" eaLnBrk="1" latinLnBrk="0" hangingPunct="1">
                <a:lnSpc>
                  <a:spcPct val="90000"/>
                </a:lnSpc>
                <a:spcBef>
                  <a:spcPts val="2100"/>
                </a:spcBef>
                <a:buFont typeface="Arial" panose="020B0604020202020204" pitchFamily="34" charset="0"/>
                <a:buNone/>
                <a:defRPr sz="67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441680" indent="0" algn="ctr" defTabSz="3840480" rtl="0" eaLnBrk="1" latinLnBrk="0" hangingPunct="1">
                <a:lnSpc>
                  <a:spcPct val="90000"/>
                </a:lnSpc>
                <a:spcBef>
                  <a:spcPts val="2100"/>
                </a:spcBef>
                <a:buFont typeface="Arial" panose="020B0604020202020204" pitchFamily="34" charset="0"/>
                <a:buNone/>
                <a:defRPr sz="67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361920" indent="0" algn="ctr" defTabSz="3840480" rtl="0" eaLnBrk="1" latinLnBrk="0" hangingPunct="1">
                <a:lnSpc>
                  <a:spcPct val="90000"/>
                </a:lnSpc>
                <a:spcBef>
                  <a:spcPts val="2100"/>
                </a:spcBef>
                <a:buFont typeface="Arial" panose="020B0604020202020204" pitchFamily="34" charset="0"/>
                <a:buNone/>
                <a:defRPr sz="67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700" dirty="0">
                <a:latin typeface="Cambria" panose="02040503050406030204" pitchFamily="18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EA9548B-A4D5-B519-4DF9-9E72D166D9FF}"/>
                </a:ext>
              </a:extLst>
            </p:cNvPr>
            <p:cNvSpPr txBox="1"/>
            <p:nvPr/>
          </p:nvSpPr>
          <p:spPr>
            <a:xfrm>
              <a:off x="485578" y="5989024"/>
              <a:ext cx="11147495" cy="5093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ts val="36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600" dirty="0">
                  <a:latin typeface="Cambria" panose="02040503050406030204" pitchFamily="18" charset="0"/>
                </a:rPr>
                <a:t>Hydrological regimes are expected to change in response to a changing climate</a:t>
              </a:r>
            </a:p>
            <a:p>
              <a:pPr marL="457200" indent="-457200">
                <a:lnSpc>
                  <a:spcPts val="36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600" dirty="0">
                  <a:latin typeface="Cambria" panose="02040503050406030204" pitchFamily="18" charset="0"/>
                </a:rPr>
                <a:t>Dryer summers and wetter winters are expected, with an earlier spring peak in flows</a:t>
              </a:r>
            </a:p>
            <a:p>
              <a:pPr marL="457200" indent="-457200">
                <a:lnSpc>
                  <a:spcPts val="36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600" dirty="0">
                  <a:latin typeface="Cambria" panose="02040503050406030204" pitchFamily="18" charset="0"/>
                </a:rPr>
                <a:t>As of 2022, hydropower in New England generates roughly 10%</a:t>
              </a:r>
              <a:r>
                <a:rPr lang="en-US" sz="3600" kern="100" baseline="30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3600" dirty="0">
                  <a:latin typeface="Cambria" panose="02040503050406030204" pitchFamily="18" charset="0"/>
                </a:rPr>
                <a:t> of its electricity, with many facilities in the process of undergoing relicensing</a:t>
              </a:r>
            </a:p>
            <a:p>
              <a:pPr algn="ctr">
                <a:lnSpc>
                  <a:spcPts val="3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3600" b="1" dirty="0">
                  <a:latin typeface="Cambria" panose="02040503050406030204" pitchFamily="18" charset="0"/>
                </a:rPr>
                <a:t>How could different changes in seasonal flows impact hydroelectric power production in New England?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6B21F37F-38A9-FE07-7470-A794A55A7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3073" y="19273329"/>
            <a:ext cx="9251226" cy="74009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1D85265-4E57-1B95-34D7-F3D6FC4B13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532" y="27981803"/>
            <a:ext cx="5977211" cy="44829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AC7688A-44F0-7B91-0C3C-A5378544E2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73526" y="27983905"/>
            <a:ext cx="5854965" cy="43912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D9584E4-012B-8B95-08A7-558B63E80C3E}"/>
              </a:ext>
            </a:extLst>
          </p:cNvPr>
          <p:cNvGrpSpPr/>
          <p:nvPr/>
        </p:nvGrpSpPr>
        <p:grpSpPr>
          <a:xfrm>
            <a:off x="1856239" y="15445878"/>
            <a:ext cx="8723781" cy="5113553"/>
            <a:chOff x="652420" y="26335237"/>
            <a:chExt cx="10618420" cy="610046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01AC705-4FAC-3312-9895-78410059021E}"/>
                </a:ext>
              </a:extLst>
            </p:cNvPr>
            <p:cNvSpPr/>
            <p:nvPr/>
          </p:nvSpPr>
          <p:spPr>
            <a:xfrm>
              <a:off x="8420873" y="27703149"/>
              <a:ext cx="2533650" cy="17602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/>
                <a:t>WBM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AB5FF4D-0603-8A3D-D006-C44558A26642}"/>
                </a:ext>
              </a:extLst>
            </p:cNvPr>
            <p:cNvSpPr/>
            <p:nvPr/>
          </p:nvSpPr>
          <p:spPr>
            <a:xfrm>
              <a:off x="5764252" y="31187393"/>
              <a:ext cx="2864386" cy="1156771"/>
            </a:xfrm>
            <a:prstGeom prst="roundRect">
              <a:avLst/>
            </a:prstGeom>
            <a:solidFill>
              <a:srgbClr val="2E819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Projected Discharge Values</a:t>
              </a:r>
            </a:p>
            <a:p>
              <a:pPr algn="ctr"/>
              <a:r>
                <a:rPr lang="en-US" sz="2000" b="1" dirty="0"/>
                <a:t>2033-2063</a:t>
              </a:r>
            </a:p>
            <a:p>
              <a:pPr algn="ctr"/>
              <a:endParaRPr lang="en-US" sz="2000" b="1" dirty="0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6F26730-306E-3429-3673-A6DB0506CBCB}"/>
                </a:ext>
              </a:extLst>
            </p:cNvPr>
            <p:cNvSpPr/>
            <p:nvPr/>
          </p:nvSpPr>
          <p:spPr>
            <a:xfrm>
              <a:off x="2682907" y="31187393"/>
              <a:ext cx="2864386" cy="1156771"/>
            </a:xfrm>
            <a:prstGeom prst="roundRect">
              <a:avLst/>
            </a:prstGeom>
            <a:solidFill>
              <a:srgbClr val="2E819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Historical Discharge Values</a:t>
              </a:r>
            </a:p>
            <a:p>
              <a:pPr algn="ctr"/>
              <a:r>
                <a:rPr lang="en-US" sz="2000" b="1" dirty="0"/>
                <a:t>1980 - 2005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48D1D94-A310-D06F-B522-4898A3682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39367" y="27069010"/>
              <a:ext cx="5162097" cy="3195281"/>
            </a:xfrm>
            <a:prstGeom prst="rect">
              <a:avLst/>
            </a:prstGeom>
          </p:spPr>
        </p:pic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DD6BCB01-130E-8A40-20FA-394364882334}"/>
                </a:ext>
              </a:extLst>
            </p:cNvPr>
            <p:cNvSpPr txBox="1">
              <a:spLocks/>
            </p:cNvSpPr>
            <p:nvPr/>
          </p:nvSpPr>
          <p:spPr>
            <a:xfrm>
              <a:off x="3955219" y="26335237"/>
              <a:ext cx="3330394" cy="7140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91440" indent="-91440" algn="l" defTabSz="914400" rtl="0" eaLnBrk="1" latinLnBrk="0" hangingPunct="1">
                <a:lnSpc>
                  <a:spcPct val="85000"/>
                </a:lnSpc>
                <a:spcBef>
                  <a:spcPts val="1300"/>
                </a:spcBef>
                <a:buFont typeface="Arial" pitchFamily="34" charset="0"/>
                <a:buChar char=" 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7472" indent="-3429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8640" indent="-54864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2000" i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82296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97280" indent="-109728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400"/>
                </a:spcBef>
              </a:pPr>
              <a:r>
                <a:rPr lang="en-US" sz="7600" dirty="0"/>
                <a:t>29 Climate Models</a:t>
              </a:r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7FD6E75B-D720-55F6-EA53-32FEA22A4C74}"/>
                </a:ext>
              </a:extLst>
            </p:cNvPr>
            <p:cNvSpPr/>
            <p:nvPr/>
          </p:nvSpPr>
          <p:spPr>
            <a:xfrm>
              <a:off x="7999988" y="28206069"/>
              <a:ext cx="628650" cy="75438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584E247-1A9C-EEB1-83C9-E493904212BA}"/>
                </a:ext>
              </a:extLst>
            </p:cNvPr>
            <p:cNvSpPr/>
            <p:nvPr/>
          </p:nvSpPr>
          <p:spPr>
            <a:xfrm>
              <a:off x="808387" y="27901367"/>
              <a:ext cx="1874520" cy="14516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RCP 45</a:t>
              </a:r>
            </a:p>
            <a:p>
              <a:pPr algn="ctr"/>
              <a:r>
                <a:rPr lang="en-US" sz="3200" b="1" dirty="0"/>
                <a:t>RCP 85</a:t>
              </a: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1A124F60-984A-14B4-7E82-B27DA28CF653}"/>
                </a:ext>
              </a:extLst>
            </p:cNvPr>
            <p:cNvSpPr txBox="1">
              <a:spLocks/>
            </p:cNvSpPr>
            <p:nvPr/>
          </p:nvSpPr>
          <p:spPr>
            <a:xfrm>
              <a:off x="652420" y="27029532"/>
              <a:ext cx="2059531" cy="7140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91440" indent="-91440" algn="l" defTabSz="914400" rtl="0" eaLnBrk="1" latinLnBrk="0" hangingPunct="1">
                <a:lnSpc>
                  <a:spcPct val="85000"/>
                </a:lnSpc>
                <a:spcBef>
                  <a:spcPts val="1300"/>
                </a:spcBef>
                <a:buFont typeface="Arial" pitchFamily="34" charset="0"/>
                <a:buChar char=" 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7472" indent="-3429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8640" indent="-54864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2000" i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82296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97280" indent="-109728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2400"/>
                </a:spcBef>
              </a:pPr>
              <a:r>
                <a:rPr lang="en-US" sz="7600" dirty="0"/>
                <a:t>2 greenhouse gas concentration scenarios</a:t>
              </a:r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DFFF3322-6029-ACB1-CDD2-37D047DE65D0}"/>
                </a:ext>
              </a:extLst>
            </p:cNvPr>
            <p:cNvSpPr/>
            <p:nvPr/>
          </p:nvSpPr>
          <p:spPr>
            <a:xfrm>
              <a:off x="2582168" y="28227538"/>
              <a:ext cx="628650" cy="75438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F11D047D-BDEF-C620-1217-7A5EDF71E752}"/>
                </a:ext>
              </a:extLst>
            </p:cNvPr>
            <p:cNvSpPr txBox="1">
              <a:spLocks/>
            </p:cNvSpPr>
            <p:nvPr/>
          </p:nvSpPr>
          <p:spPr>
            <a:xfrm>
              <a:off x="7940446" y="26989091"/>
              <a:ext cx="3330394" cy="7140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91440" indent="-91440" algn="l" defTabSz="914400" rtl="0" eaLnBrk="1" latinLnBrk="0" hangingPunct="1">
                <a:lnSpc>
                  <a:spcPct val="85000"/>
                </a:lnSpc>
                <a:spcBef>
                  <a:spcPts val="1300"/>
                </a:spcBef>
                <a:buFont typeface="Arial" pitchFamily="34" charset="0"/>
                <a:buChar char=" 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7472" indent="-3429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8640" indent="-54864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2000" i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82296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97280" indent="-109728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2400"/>
                </a:spcBef>
              </a:pPr>
              <a:r>
                <a:rPr lang="en-US" sz="7600" dirty="0"/>
                <a:t>1 hydrological model</a:t>
              </a:r>
            </a:p>
            <a:p>
              <a:endParaRPr lang="en-US" dirty="0"/>
            </a:p>
            <a:p>
              <a:endParaRPr lang="en-US" dirty="0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683FBCD-60A6-AC99-0B71-81294A90A3A6}"/>
                </a:ext>
              </a:extLst>
            </p:cNvPr>
            <p:cNvCxnSpPr/>
            <p:nvPr/>
          </p:nvCxnSpPr>
          <p:spPr>
            <a:xfrm>
              <a:off x="5620416" y="30435151"/>
              <a:ext cx="0" cy="708660"/>
            </a:xfrm>
            <a:prstGeom prst="straightConnector1">
              <a:avLst/>
            </a:prstGeom>
            <a:ln w="762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C58E140-59FD-552B-CCE0-6E92A1CEEFA7}"/>
                </a:ext>
              </a:extLst>
            </p:cNvPr>
            <p:cNvCxnSpPr>
              <a:cxnSpLocks/>
            </p:cNvCxnSpPr>
            <p:nvPr/>
          </p:nvCxnSpPr>
          <p:spPr>
            <a:xfrm>
              <a:off x="5620416" y="30454866"/>
              <a:ext cx="4103882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69655B5-D8BD-869F-543F-8F00D21EC056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 flipV="1">
              <a:off x="9687698" y="29463369"/>
              <a:ext cx="0" cy="9717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EA7336B-9AE4-3BBF-4E0D-5B3BE1A010B4}"/>
                </a:ext>
              </a:extLst>
            </p:cNvPr>
            <p:cNvSpPr txBox="1"/>
            <p:nvPr/>
          </p:nvSpPr>
          <p:spPr>
            <a:xfrm>
              <a:off x="723320" y="30619824"/>
              <a:ext cx="21717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LOCA1 regional climate ensemble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D9C157D-ADC4-D8EB-89D8-7A3160A79DC8}"/>
              </a:ext>
            </a:extLst>
          </p:cNvPr>
          <p:cNvGrpSpPr/>
          <p:nvPr/>
        </p:nvGrpSpPr>
        <p:grpSpPr>
          <a:xfrm>
            <a:off x="11916564" y="5727466"/>
            <a:ext cx="17378459" cy="7145801"/>
            <a:chOff x="12657141" y="5995606"/>
            <a:chExt cx="18453422" cy="775197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D3926A7-6A42-64CA-0CD9-A64D66F87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657141" y="6024432"/>
              <a:ext cx="10234060" cy="767554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1A0C4E8-2F1E-FD46-4D83-E90338681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9463" y="5995606"/>
              <a:ext cx="10231100" cy="7751977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DB97917-60B1-4B22-878E-6835BA404C6F}"/>
              </a:ext>
            </a:extLst>
          </p:cNvPr>
          <p:cNvSpPr txBox="1"/>
          <p:nvPr/>
        </p:nvSpPr>
        <p:spPr>
          <a:xfrm>
            <a:off x="20311672" y="24454190"/>
            <a:ext cx="10884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Expressing variation between models is an ongoing question in the research community, how should we weight model agreement vs. low probability but high-risk events?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6D4C02-D134-0344-6706-F658E16604F0}"/>
              </a:ext>
            </a:extLst>
          </p:cNvPr>
          <p:cNvSpPr txBox="1"/>
          <p:nvPr/>
        </p:nvSpPr>
        <p:spPr>
          <a:xfrm>
            <a:off x="11633073" y="27457753"/>
            <a:ext cx="79659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9 sites were well-gauged, allowing for model validation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Actual discharge and power data were correlated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This does not account for shut-downs or no-market days, specific data from hydropower operators is needed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Model output needs to be calibrated for each site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78D893-0AAB-CDBB-9FD2-16EF73D4125B}"/>
              </a:ext>
            </a:extLst>
          </p:cNvPr>
          <p:cNvSpPr/>
          <p:nvPr/>
        </p:nvSpPr>
        <p:spPr>
          <a:xfrm>
            <a:off x="11546914" y="5572286"/>
            <a:ext cx="19649332" cy="269277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95D37E9-8DE5-8C66-A161-E24C5D90081D}"/>
              </a:ext>
            </a:extLst>
          </p:cNvPr>
          <p:cNvCxnSpPr>
            <a:cxnSpLocks/>
          </p:cNvCxnSpPr>
          <p:nvPr/>
        </p:nvCxnSpPr>
        <p:spPr>
          <a:xfrm flipV="1">
            <a:off x="12099216" y="18752786"/>
            <a:ext cx="10673464" cy="44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CFB0C7A-468F-D13E-31FD-E18A65C1AFCD}"/>
              </a:ext>
            </a:extLst>
          </p:cNvPr>
          <p:cNvCxnSpPr>
            <a:cxnSpLocks/>
          </p:cNvCxnSpPr>
          <p:nvPr/>
        </p:nvCxnSpPr>
        <p:spPr>
          <a:xfrm flipV="1">
            <a:off x="12069406" y="27063752"/>
            <a:ext cx="18604347" cy="97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A271FAF4-A2B4-B7EF-AE06-41594440D5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212" y="26353008"/>
            <a:ext cx="10766719" cy="5932910"/>
          </a:xfrm>
          <a:prstGeom prst="rect">
            <a:avLst/>
          </a:prstGeom>
        </p:spPr>
      </p:pic>
      <p:sp>
        <p:nvSpPr>
          <p:cNvPr id="61" name="Subtitle 2">
            <a:extLst>
              <a:ext uri="{FF2B5EF4-FFF2-40B4-BE49-F238E27FC236}">
                <a16:creationId xmlns:a16="http://schemas.microsoft.com/office/drawing/2014/main" id="{180DAB67-6DCD-AAA9-708D-4AE7C2AA4230}"/>
              </a:ext>
            </a:extLst>
          </p:cNvPr>
          <p:cNvSpPr txBox="1">
            <a:spLocks/>
          </p:cNvSpPr>
          <p:nvPr/>
        </p:nvSpPr>
        <p:spPr>
          <a:xfrm>
            <a:off x="31459103" y="15616784"/>
            <a:ext cx="12062379" cy="8110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Future Work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5FA08101-49A2-8C27-4AA7-B44D6A757E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153" y="12963036"/>
            <a:ext cx="9637898" cy="5310883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E031590-3835-92FB-267B-ECCBB24C7363}"/>
              </a:ext>
            </a:extLst>
          </p:cNvPr>
          <p:cNvSpPr txBox="1"/>
          <p:nvPr/>
        </p:nvSpPr>
        <p:spPr>
          <a:xfrm>
            <a:off x="12858856" y="16826349"/>
            <a:ext cx="70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}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96B7569-A1FD-89AE-73E1-CF38FB317748}"/>
              </a:ext>
            </a:extLst>
          </p:cNvPr>
          <p:cNvSpPr txBox="1"/>
          <p:nvPr/>
        </p:nvSpPr>
        <p:spPr>
          <a:xfrm>
            <a:off x="13979791" y="15792798"/>
            <a:ext cx="1924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% difference between historical and future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900A386-F293-9B1B-887F-AD5CD6A3B874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13163115" y="16577628"/>
            <a:ext cx="816676" cy="57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Subtitle 2">
            <a:extLst>
              <a:ext uri="{FF2B5EF4-FFF2-40B4-BE49-F238E27FC236}">
                <a16:creationId xmlns:a16="http://schemas.microsoft.com/office/drawing/2014/main" id="{0C862A90-1631-9D73-4929-C720580F9A6A}"/>
              </a:ext>
            </a:extLst>
          </p:cNvPr>
          <p:cNvSpPr txBox="1">
            <a:spLocks/>
          </p:cNvSpPr>
          <p:nvPr/>
        </p:nvSpPr>
        <p:spPr>
          <a:xfrm>
            <a:off x="31458820" y="16484453"/>
            <a:ext cx="12002976" cy="4602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3700" dirty="0">
              <a:latin typeface="Cambria" panose="02040503050406030204" pitchFamily="18" charset="0"/>
            </a:endParaRPr>
          </a:p>
          <a:p>
            <a:pPr marL="571500" indent="-5715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Rerun water model using updated climate simulations</a:t>
            </a:r>
            <a:r>
              <a:rPr lang="en-US" sz="3600" kern="100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  <a:p>
            <a:pPr marL="571500" indent="-57150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Calibrate model for individual sites</a:t>
            </a:r>
          </a:p>
          <a:p>
            <a:pPr marL="571500" indent="-57150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Expand sites for power generation/discharge comparison by better gauging individual sites</a:t>
            </a:r>
          </a:p>
          <a:p>
            <a:pPr marL="571500" indent="-57150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Work with hydropower operators to obtain more precise power generation data to validate models of changes to power generation potential under different climate scenarios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241167F-3566-0557-DC3B-847752BE0E82}"/>
              </a:ext>
            </a:extLst>
          </p:cNvPr>
          <p:cNvSpPr txBox="1"/>
          <p:nvPr/>
        </p:nvSpPr>
        <p:spPr>
          <a:xfrm>
            <a:off x="24055308" y="17466019"/>
            <a:ext cx="74905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HOWEVER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07E4EF1-BB27-0696-C814-B0B9115CFF1B}"/>
              </a:ext>
            </a:extLst>
          </p:cNvPr>
          <p:cNvSpPr txBox="1"/>
          <p:nvPr/>
        </p:nvSpPr>
        <p:spPr>
          <a:xfrm>
            <a:off x="21086439" y="19074639"/>
            <a:ext cx="95166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Models disagree on direction of change from August – December, possibly due to model limitations around precise freeze/thaw events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Stronger agreement in positive change from January – March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Stronger agreement in negative change from April - July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90B2B37-B0A1-1250-2490-4283C71D52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538106" y="6357276"/>
            <a:ext cx="3535028" cy="61863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E4B00B6-ACED-A890-32CB-BAB1BEC0D1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415538" y="14752398"/>
            <a:ext cx="2149026" cy="13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17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3846</TotalTime>
  <Words>867</Words>
  <Application>Microsoft Office PowerPoint</Application>
  <PresentationFormat>Custom</PresentationFormat>
  <Paragraphs>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The Future of Hydropower in New England Becker Gibson  Advisor: Danielle Grogan, PhD Water Systems Analysis Group, University of New Hampshire, Durham, NH 03824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Rebecca Gibson</dc:creator>
  <cp:lastModifiedBy>Rebecca Gibson</cp:lastModifiedBy>
  <cp:revision>3</cp:revision>
  <dcterms:created xsi:type="dcterms:W3CDTF">2025-04-08T18:17:11Z</dcterms:created>
  <dcterms:modified xsi:type="dcterms:W3CDTF">2025-04-18T13:48:45Z</dcterms:modified>
</cp:coreProperties>
</file>