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99C4"/>
    <a:srgbClr val="FFCE80"/>
    <a:srgbClr val="FFB300"/>
    <a:srgbClr val="EBA80E"/>
    <a:srgbClr val="A3770F"/>
    <a:srgbClr val="A17BBD"/>
    <a:srgbClr val="9766BD"/>
    <a:srgbClr val="7030A0"/>
    <a:srgbClr val="000066"/>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8" y="8"/>
      </p:cViewPr>
      <p:guideLst>
        <p:guide orient="horz" pos="10368"/>
        <p:guide pos="1555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53387FF-119C-438A-B0B4-46806394B9A0}" type="datetimeFigureOut">
              <a:rPr lang="en-US" smtClean="0"/>
              <a:t>4/18/2025</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D609FDC1-E181-4335-8FB9-AEB7C8FFFADC}" type="slidenum">
              <a:rPr lang="en-US" smtClean="0"/>
              <a:t>‹#›</a:t>
            </a:fld>
            <a:endParaRPr lang="en-US"/>
          </a:p>
        </p:txBody>
      </p:sp>
    </p:spTree>
    <p:extLst>
      <p:ext uri="{BB962C8B-B14F-4D97-AF65-F5344CB8AC3E}">
        <p14:creationId xmlns:p14="http://schemas.microsoft.com/office/powerpoint/2010/main" val="86215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09FDC1-E181-4335-8FB9-AEB7C8FFFADC}" type="slidenum">
              <a:rPr lang="en-US" smtClean="0"/>
              <a:t>1</a:t>
            </a:fld>
            <a:endParaRPr lang="en-US"/>
          </a:p>
        </p:txBody>
      </p:sp>
    </p:spTree>
    <p:extLst>
      <p:ext uri="{BB962C8B-B14F-4D97-AF65-F5344CB8AC3E}">
        <p14:creationId xmlns:p14="http://schemas.microsoft.com/office/powerpoint/2010/main" val="50371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jpe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e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A835EE3-0C5D-DB4E-29EA-31FE8DA2730D}"/>
              </a:ext>
            </a:extLst>
          </p:cNvPr>
          <p:cNvSpPr txBox="1"/>
          <p:nvPr/>
        </p:nvSpPr>
        <p:spPr>
          <a:xfrm>
            <a:off x="13962469" y="17762698"/>
            <a:ext cx="16349472" cy="1481328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rtl="0"/>
            <a:r>
              <a:rPr lang="en-US" sz="2800" b="0">
                <a:solidFill>
                  <a:schemeClr val="tx1"/>
                </a:solidFill>
                <a:latin typeface="Times New Roman"/>
                <a:ea typeface="Arial"/>
                <a:cs typeface="Times New Roman"/>
              </a:rPr>
              <a:t>​</a:t>
            </a:r>
            <a:endParaRPr lang="en-US" sz="2000" i="1">
              <a:solidFill>
                <a:schemeClr val="tx1"/>
              </a:solidFill>
              <a:latin typeface="Arial"/>
              <a:ea typeface="Segoe UI"/>
              <a:cs typeface="Arial"/>
            </a:endParaRPr>
          </a:p>
          <a:p>
            <a:endParaRPr lang="en-US" sz="2000" i="1">
              <a:solidFill>
                <a:schemeClr val="tx1"/>
              </a:solidFill>
              <a:latin typeface="Arial"/>
              <a:ea typeface="Segoe UI"/>
              <a:cs typeface="Arial"/>
            </a:endParaRPr>
          </a:p>
          <a:p>
            <a:endParaRPr lang="en-US" sz="2000" i="1">
              <a:solidFill>
                <a:schemeClr val="tx1"/>
              </a:solidFill>
              <a:latin typeface="Arial"/>
              <a:ea typeface="Segoe UI"/>
              <a:cs typeface="Arial"/>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a:p>
            <a:pPr>
              <a:lnSpc>
                <a:spcPts val="1125"/>
              </a:lnSpc>
            </a:pPr>
            <a:endParaRPr lang="en-US" sz="4800">
              <a:latin typeface="Times New Roman"/>
              <a:ea typeface="Segoe UI"/>
              <a:cs typeface="Segoe UI"/>
            </a:endParaRPr>
          </a:p>
        </p:txBody>
      </p:sp>
      <p:pic>
        <p:nvPicPr>
          <p:cNvPr id="173" name="Picture 172" descr="A graph of different colored bars&#10;&#10;AI-generated content may be incorrect.">
            <a:extLst>
              <a:ext uri="{FF2B5EF4-FFF2-40B4-BE49-F238E27FC236}">
                <a16:creationId xmlns:a16="http://schemas.microsoft.com/office/drawing/2014/main" id="{B114FE8B-A08C-0A75-74D8-994723886A4E}"/>
              </a:ext>
            </a:extLst>
          </p:cNvPr>
          <p:cNvPicPr>
            <a:picLocks noChangeAspect="1"/>
          </p:cNvPicPr>
          <p:nvPr/>
        </p:nvPicPr>
        <p:blipFill>
          <a:blip r:embed="rId3"/>
          <a:stretch>
            <a:fillRect/>
          </a:stretch>
        </p:blipFill>
        <p:spPr>
          <a:xfrm>
            <a:off x="14239334" y="27338160"/>
            <a:ext cx="7864005" cy="5192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5241DFEF-BC49-710E-F960-B2376A9CC3AA}"/>
              </a:ext>
            </a:extLst>
          </p:cNvPr>
          <p:cNvSpPr txBox="1"/>
          <p:nvPr/>
        </p:nvSpPr>
        <p:spPr>
          <a:xfrm>
            <a:off x="13955136" y="6346371"/>
            <a:ext cx="16364936" cy="1020944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 name="Title 1"/>
          <p:cNvSpPr>
            <a:spLocks noGrp="1"/>
          </p:cNvSpPr>
          <p:nvPr>
            <p:ph type="ctrTitle"/>
          </p:nvPr>
        </p:nvSpPr>
        <p:spPr>
          <a:xfrm>
            <a:off x="381004" y="764591"/>
            <a:ext cx="43132894" cy="4140583"/>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000">
                <a:solidFill>
                  <a:schemeClr val="bg1"/>
                </a:solidFill>
                <a:latin typeface="Arial"/>
                <a:cs typeface="Arial"/>
              </a:rPr>
              <a:t>Hip Protector</a:t>
            </a:r>
            <a:br>
              <a:rPr lang="en-US" sz="8000">
                <a:latin typeface="Arial"/>
                <a:cs typeface="Arial"/>
              </a:rPr>
            </a:br>
            <a:r>
              <a:rPr lang="en-US" sz="4800">
                <a:solidFill>
                  <a:schemeClr val="bg1"/>
                </a:solidFill>
                <a:ea typeface="+mn-lt"/>
                <a:cs typeface="+mn-lt"/>
              </a:rPr>
              <a:t>         </a:t>
            </a:r>
            <a:r>
              <a:rPr lang="en-US" sz="4000" i="1">
                <a:solidFill>
                  <a:schemeClr val="bg1"/>
                </a:solidFill>
                <a:ea typeface="+mn-lt"/>
                <a:cs typeface="+mn-lt"/>
              </a:rPr>
              <a:t>Joe </a:t>
            </a:r>
            <a:r>
              <a:rPr lang="en-US" sz="4000" i="1" err="1">
                <a:solidFill>
                  <a:schemeClr val="bg1"/>
                </a:solidFill>
                <a:ea typeface="+mn-lt"/>
                <a:cs typeface="+mn-lt"/>
              </a:rPr>
              <a:t>D'Ambruoso</a:t>
            </a:r>
            <a:r>
              <a:rPr lang="en-US" sz="4000" i="1">
                <a:solidFill>
                  <a:schemeClr val="bg1"/>
                </a:solidFill>
                <a:ea typeface="+mn-lt"/>
                <a:cs typeface="+mn-lt"/>
              </a:rPr>
              <a:t>, Owen </a:t>
            </a:r>
            <a:r>
              <a:rPr lang="en-US" sz="4000" i="1" err="1">
                <a:solidFill>
                  <a:schemeClr val="bg1"/>
                </a:solidFill>
                <a:ea typeface="+mn-lt"/>
                <a:cs typeface="+mn-lt"/>
              </a:rPr>
              <a:t>Larouco</a:t>
            </a:r>
            <a:r>
              <a:rPr lang="en-US" sz="4000" i="1">
                <a:solidFill>
                  <a:schemeClr val="bg1"/>
                </a:solidFill>
                <a:ea typeface="+mn-lt"/>
                <a:cs typeface="+mn-lt"/>
              </a:rPr>
              <a:t>, Nick Mazzie, Colin McCarthy </a:t>
            </a:r>
            <a:br>
              <a:rPr lang="en-US" sz="4000" i="1">
                <a:ea typeface="+mn-lt"/>
                <a:cs typeface="+mn-lt"/>
              </a:rPr>
            </a:br>
            <a:r>
              <a:rPr lang="en-US" sz="4000" i="1">
                <a:solidFill>
                  <a:schemeClr val="bg1"/>
                </a:solidFill>
                <a:ea typeface="+mn-lt"/>
                <a:cs typeface="+mn-lt"/>
              </a:rPr>
              <a:t>Advisors: Professor </a:t>
            </a:r>
            <a:r>
              <a:rPr lang="en-US" sz="4000">
                <a:solidFill>
                  <a:schemeClr val="bg1"/>
                </a:solidFill>
                <a:latin typeface="Times New Roman"/>
                <a:ea typeface="+mn-lt"/>
                <a:cs typeface="Times New Roman"/>
              </a:rPr>
              <a:t>Ivaylo </a:t>
            </a:r>
            <a:r>
              <a:rPr lang="en-US" sz="4000" err="1">
                <a:solidFill>
                  <a:schemeClr val="bg1"/>
                </a:solidFill>
                <a:latin typeface="Times New Roman"/>
                <a:ea typeface="+mn-lt"/>
                <a:cs typeface="Times New Roman"/>
              </a:rPr>
              <a:t>Nedyalkov</a:t>
            </a:r>
            <a:r>
              <a:rPr lang="en-US" sz="4000" i="1">
                <a:solidFill>
                  <a:schemeClr val="bg1"/>
                </a:solidFill>
                <a:ea typeface="+mn-lt"/>
                <a:cs typeface="+mn-lt"/>
              </a:rPr>
              <a:t>, </a:t>
            </a:r>
            <a:r>
              <a:rPr lang="en-US" sz="4000" i="1">
                <a:solidFill>
                  <a:schemeClr val="bg1"/>
                </a:solidFill>
                <a:latin typeface="Times New Roman"/>
                <a:ea typeface="+mn-lt"/>
                <a:cs typeface="+mn-lt"/>
              </a:rPr>
              <a:t>Corky Newcomb</a:t>
            </a:r>
            <a:br>
              <a:rPr lang="en-US" sz="5600">
                <a:latin typeface="Times New Roman"/>
                <a:cs typeface="Arial" panose="020B0604020202020204" pitchFamily="34" charset="0"/>
              </a:rPr>
            </a:br>
            <a:r>
              <a:rPr lang="en-US" sz="4800" b="1" i="1">
                <a:solidFill>
                  <a:schemeClr val="bg1"/>
                </a:solidFill>
                <a:latin typeface="Arial"/>
                <a:ea typeface="Cambria"/>
                <a:cs typeface="Arial"/>
              </a:rPr>
              <a:t>University of New Hampshire Department of Mechanical Engineering</a:t>
            </a:r>
          </a:p>
        </p:txBody>
      </p:sp>
      <p:sp>
        <p:nvSpPr>
          <p:cNvPr id="6" name="Subtitle 2"/>
          <p:cNvSpPr txBox="1">
            <a:spLocks/>
          </p:cNvSpPr>
          <p:nvPr/>
        </p:nvSpPr>
        <p:spPr>
          <a:xfrm>
            <a:off x="352042" y="6313169"/>
            <a:ext cx="13258284" cy="4267109"/>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a:p>
            <a:endParaRPr lang="en-US" sz="3700">
              <a:latin typeface="Cambria" panose="02040503050406030204" pitchFamily="18" charset="0"/>
            </a:endParaRPr>
          </a:p>
        </p:txBody>
      </p:sp>
      <p:sp>
        <p:nvSpPr>
          <p:cNvPr id="7" name="Subtitle 2"/>
          <p:cNvSpPr txBox="1">
            <a:spLocks/>
          </p:cNvSpPr>
          <p:nvPr/>
        </p:nvSpPr>
        <p:spPr>
          <a:xfrm>
            <a:off x="350999" y="10574860"/>
            <a:ext cx="13260371"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a:ea typeface="Cambria"/>
              </a:rPr>
              <a:t>Fall Statistics and Root Causes</a:t>
            </a:r>
            <a:endParaRPr lang="en-US">
              <a:solidFill>
                <a:schemeClr val="bg1"/>
              </a:solidFill>
            </a:endParaRPr>
          </a:p>
        </p:txBody>
      </p:sp>
      <p:sp>
        <p:nvSpPr>
          <p:cNvPr id="12" name="Subtitle 2"/>
          <p:cNvSpPr txBox="1">
            <a:spLocks/>
          </p:cNvSpPr>
          <p:nvPr/>
        </p:nvSpPr>
        <p:spPr>
          <a:xfrm>
            <a:off x="354933" y="20210350"/>
            <a:ext cx="13257053" cy="5907024"/>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panose="02040503050406030204" pitchFamily="18" charset="0"/>
              <a:ea typeface="Cambria"/>
            </a:endParaRPr>
          </a:p>
          <a:p>
            <a:pPr marL="571500" indent="-571500" algn="l">
              <a:spcBef>
                <a:spcPts val="0"/>
              </a:spcBef>
              <a:buFont typeface="Wingdings" panose="020B0604020202020204" pitchFamily="34" charset="0"/>
              <a:buChar char="q"/>
            </a:pPr>
            <a:endParaRPr lang="en-US" sz="3700">
              <a:latin typeface="Cambria" panose="02040503050406030204" pitchFamily="18" charset="0"/>
              <a:ea typeface="Cambria"/>
            </a:endParaRPr>
          </a:p>
        </p:txBody>
      </p:sp>
      <p:sp>
        <p:nvSpPr>
          <p:cNvPr id="13" name="Subtitle 2"/>
          <p:cNvSpPr txBox="1">
            <a:spLocks/>
          </p:cNvSpPr>
          <p:nvPr/>
        </p:nvSpPr>
        <p:spPr>
          <a:xfrm>
            <a:off x="349954" y="5411717"/>
            <a:ext cx="13260372"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ea typeface="Cambria"/>
                <a:cs typeface="Times New Roman"/>
              </a:rPr>
              <a:t>Project Overview</a:t>
            </a:r>
          </a:p>
        </p:txBody>
      </p:sp>
      <p:sp>
        <p:nvSpPr>
          <p:cNvPr id="15" name="Subtitle 2"/>
          <p:cNvSpPr txBox="1">
            <a:spLocks/>
          </p:cNvSpPr>
          <p:nvPr/>
        </p:nvSpPr>
        <p:spPr>
          <a:xfrm>
            <a:off x="30630785" y="5408809"/>
            <a:ext cx="12890818" cy="936103"/>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a:ea typeface="Cambria"/>
              </a:rPr>
              <a:t>Prototype</a:t>
            </a:r>
            <a:endParaRPr lang="en-US" sz="5100">
              <a:solidFill>
                <a:schemeClr val="bg1"/>
              </a:solidFill>
              <a:latin typeface="Cambria" panose="02040503050406030204" pitchFamily="18" charset="0"/>
            </a:endParaRPr>
          </a:p>
        </p:txBody>
      </p:sp>
      <p:sp>
        <p:nvSpPr>
          <p:cNvPr id="4" name="TextBox 3"/>
          <p:cNvSpPr txBox="1"/>
          <p:nvPr/>
        </p:nvSpPr>
        <p:spPr>
          <a:xfrm>
            <a:off x="32898672" y="22364560"/>
            <a:ext cx="5657401"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8" name="Subtitle 2"/>
          <p:cNvSpPr txBox="1">
            <a:spLocks/>
          </p:cNvSpPr>
          <p:nvPr/>
        </p:nvSpPr>
        <p:spPr>
          <a:xfrm>
            <a:off x="354316" y="19188371"/>
            <a:ext cx="13257054" cy="1033624"/>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ea typeface="Cambria"/>
                <a:cs typeface="Times New Roman"/>
              </a:rPr>
              <a:t>Survey Results</a:t>
            </a:r>
            <a:endParaRPr lang="en-US" sz="5100">
              <a:solidFill>
                <a:schemeClr val="bg1"/>
              </a:solidFill>
              <a:latin typeface="Times New Roman"/>
              <a:cs typeface="Times New Roman"/>
            </a:endParaRPr>
          </a:p>
        </p:txBody>
      </p:sp>
      <p:sp>
        <p:nvSpPr>
          <p:cNvPr id="99" name="Subtitle 2"/>
          <p:cNvSpPr txBox="1">
            <a:spLocks/>
          </p:cNvSpPr>
          <p:nvPr/>
        </p:nvSpPr>
        <p:spPr>
          <a:xfrm>
            <a:off x="350999" y="11483363"/>
            <a:ext cx="13260371" cy="7772400"/>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700">
              <a:latin typeface="Times New Roman"/>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a:latin typeface="Cambria" panose="02040503050406030204" pitchFamily="18" charset="0"/>
              <a:ea typeface="Cambria" panose="02040503050406030204" pitchFamily="18" charset="0"/>
              <a:cs typeface="Times New Roman"/>
            </a:endParaRPr>
          </a:p>
          <a:p>
            <a:pPr algn="just">
              <a:spcBef>
                <a:spcPts val="0"/>
              </a:spcBef>
            </a:pPr>
            <a:endParaRPr lang="en-US" sz="2900">
              <a:latin typeface="Cambria" panose="02040503050406030204" pitchFamily="18" charset="0"/>
              <a:ea typeface="Cambria" panose="02040503050406030204" pitchFamily="18" charset="0"/>
              <a:cs typeface="Times New Roman"/>
            </a:endParaRPr>
          </a:p>
          <a:p>
            <a:pPr algn="just">
              <a:spcBef>
                <a:spcPts val="0"/>
              </a:spcBef>
            </a:pPr>
            <a:endParaRPr lang="en-US" sz="2900">
              <a:latin typeface="Cambria" panose="02040503050406030204" pitchFamily="18" charset="0"/>
              <a:ea typeface="Cambria" panose="02040503050406030204" pitchFamily="18" charset="0"/>
              <a:cs typeface="Times New Roman"/>
            </a:endParaRPr>
          </a:p>
          <a:p>
            <a:pPr algn="just">
              <a:spcBef>
                <a:spcPts val="0"/>
              </a:spcBef>
            </a:pPr>
            <a:endParaRPr lang="en-US" sz="2900">
              <a:latin typeface="Cambria" panose="02040503050406030204" pitchFamily="18" charset="0"/>
              <a:ea typeface="Cambria" panose="02040503050406030204" pitchFamily="18" charset="0"/>
              <a:cs typeface="Times New Roman"/>
            </a:endParaRPr>
          </a:p>
          <a:p>
            <a:pPr algn="just">
              <a:spcBef>
                <a:spcPts val="0"/>
              </a:spcBef>
            </a:pPr>
            <a:endParaRPr lang="en-US" sz="290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a:latin typeface="Cambria" panose="02040503050406030204" pitchFamily="18" charset="0"/>
              <a:ea typeface="Cambria" panose="02040503050406030204" pitchFamily="18" charset="0"/>
              <a:cs typeface="Times New Roman"/>
            </a:endParaRPr>
          </a:p>
          <a:p>
            <a:pPr marL="399415" indent="-399415" algn="just">
              <a:spcBef>
                <a:spcPts val="0"/>
              </a:spcBef>
              <a:buFont typeface="Wingdings" panose="020B0604020202020204" pitchFamily="34" charset="0"/>
              <a:buChar char="q"/>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just">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a:p>
            <a:pPr algn="l">
              <a:spcBef>
                <a:spcPts val="0"/>
              </a:spcBef>
            </a:pPr>
            <a:endParaRPr lang="en-US" sz="2900">
              <a:latin typeface="Cambria" panose="02040503050406030204" pitchFamily="18" charset="0"/>
              <a:ea typeface="Cambria" panose="02040503050406030204" pitchFamily="18" charset="0"/>
            </a:endParaRPr>
          </a:p>
        </p:txBody>
      </p:sp>
      <p:pic>
        <p:nvPicPr>
          <p:cNvPr id="23" name="Picture 22" descr="A black background with white text&#10;&#10;Description automatically generated">
            <a:extLst>
              <a:ext uri="{FF2B5EF4-FFF2-40B4-BE49-F238E27FC236}">
                <a16:creationId xmlns:a16="http://schemas.microsoft.com/office/drawing/2014/main" id="{447D93A7-0EC7-1828-D288-15E8020A26C2}"/>
              </a:ext>
            </a:extLst>
          </p:cNvPr>
          <p:cNvPicPr>
            <a:picLocks noChangeAspect="1"/>
          </p:cNvPicPr>
          <p:nvPr/>
        </p:nvPicPr>
        <p:blipFill>
          <a:blip r:embed="rId4"/>
          <a:stretch>
            <a:fillRect/>
          </a:stretch>
        </p:blipFill>
        <p:spPr>
          <a:xfrm>
            <a:off x="518463" y="1740175"/>
            <a:ext cx="9297404" cy="2186711"/>
          </a:xfrm>
          <a:prstGeom prst="rect">
            <a:avLst/>
          </a:prstGeom>
        </p:spPr>
      </p:pic>
      <p:sp>
        <p:nvSpPr>
          <p:cNvPr id="125" name="TextBox 124">
            <a:extLst>
              <a:ext uri="{FF2B5EF4-FFF2-40B4-BE49-F238E27FC236}">
                <a16:creationId xmlns:a16="http://schemas.microsoft.com/office/drawing/2014/main" id="{76C2A385-73F6-1E1C-5F66-09B8F232C898}"/>
              </a:ext>
            </a:extLst>
          </p:cNvPr>
          <p:cNvSpPr txBox="1"/>
          <p:nvPr/>
        </p:nvSpPr>
        <p:spPr>
          <a:xfrm>
            <a:off x="529055" y="11569410"/>
            <a:ext cx="13007776" cy="5693866"/>
          </a:xfrm>
          <a:prstGeom prst="rect">
            <a:avLst/>
          </a:prstGeom>
          <a:noFill/>
        </p:spPr>
        <p:txBody>
          <a:bodyPr wrap="square" lIns="91440" tIns="45720" rIns="91440" bIns="45720" rtlCol="0" anchor="t">
            <a:spAutoFit/>
          </a:bodyPr>
          <a:lstStyle/>
          <a:p>
            <a:pPr marL="457200" indent="-457200" algn="l">
              <a:buFont typeface="Arial,Sans-Serif"/>
              <a:buChar char="•"/>
            </a:pPr>
            <a:r>
              <a:rPr lang="en-US" sz="2800" b="0">
                <a:solidFill>
                  <a:schemeClr val="tx1"/>
                </a:solidFill>
                <a:latin typeface="Times New Roman"/>
                <a:cs typeface="Times New Roman"/>
              </a:rPr>
              <a:t>Nearly 1 million adults are hospitalized each year due to hip injuries.  </a:t>
            </a:r>
            <a:endParaRPr lang="en-US">
              <a:solidFill>
                <a:schemeClr val="tx1"/>
              </a:solidFill>
              <a:cs typeface="Arial" charset="0"/>
            </a:endParaRPr>
          </a:p>
          <a:p>
            <a:pPr marL="457200" indent="-457200" algn="l">
              <a:buFont typeface="Arial,Sans-Serif"/>
              <a:buChar char="•"/>
            </a:pPr>
            <a:r>
              <a:rPr lang="en-US" sz="2800" b="0">
                <a:solidFill>
                  <a:schemeClr val="tx1"/>
                </a:solidFill>
                <a:latin typeface="Times New Roman"/>
                <a:cs typeface="Times New Roman"/>
              </a:rPr>
              <a:t>Over 300,000 reported hip fractures occur annually in adults aged 65 and older.</a:t>
            </a:r>
          </a:p>
          <a:p>
            <a:pPr marL="457200" indent="-457200" algn="l">
              <a:buFont typeface="Arial,Sans-Serif"/>
              <a:buChar char="•"/>
            </a:pPr>
            <a:r>
              <a:rPr lang="en-US" sz="2800" b="0">
                <a:solidFill>
                  <a:schemeClr val="tx1"/>
                </a:solidFill>
                <a:latin typeface="Times New Roman"/>
                <a:cs typeface="Times New Roman"/>
              </a:rPr>
              <a:t>30% of falls in the elderly population happen sideways, possessing the highest risk to the hip. </a:t>
            </a:r>
            <a:endParaRPr lang="en-US">
              <a:solidFill>
                <a:schemeClr val="tx1"/>
              </a:solidFill>
            </a:endParaRPr>
          </a:p>
          <a:p>
            <a:pPr marL="457200" indent="-457200" algn="l">
              <a:buFont typeface="Arial,Sans-Serif"/>
              <a:buChar char="•"/>
            </a:pPr>
            <a:r>
              <a:rPr lang="en-US" sz="2800" b="0">
                <a:solidFill>
                  <a:schemeClr val="tx1"/>
                </a:solidFill>
                <a:latin typeface="Times New Roman"/>
                <a:cs typeface="Times New Roman"/>
              </a:rPr>
              <a:t>More than 90%  of hip fractures results from sideways falls, making lateral protection essential.</a:t>
            </a:r>
          </a:p>
          <a:p>
            <a:pPr marL="285750" indent="-285750" algn="l">
              <a:spcBef>
                <a:spcPts val="0"/>
              </a:spcBef>
              <a:spcAft>
                <a:spcPts val="0"/>
              </a:spcAft>
              <a:buFont typeface="Arial,Sans-Serif"/>
              <a:buChar char="•"/>
            </a:pPr>
            <a:r>
              <a:rPr lang="en-US" sz="2800" b="0">
                <a:solidFill>
                  <a:schemeClr val="tx1"/>
                </a:solidFill>
                <a:latin typeface="Times New Roman"/>
                <a:cs typeface="Times New Roman"/>
              </a:rPr>
              <a:t>  Most hip fractures occur in the femoral neck or intertrochanteric area.</a:t>
            </a:r>
          </a:p>
          <a:p>
            <a:pPr algn="l">
              <a:spcBef>
                <a:spcPts val="0"/>
              </a:spcBef>
              <a:spcAft>
                <a:spcPts val="0"/>
              </a:spcAft>
            </a:pPr>
            <a:endParaRPr lang="en-US" sz="2800" b="0">
              <a:solidFill>
                <a:schemeClr val="tx1"/>
              </a:solidFill>
              <a:latin typeface="Times New Roman"/>
              <a:cs typeface="Times New Roman"/>
            </a:endParaRPr>
          </a:p>
          <a:p>
            <a:pPr algn="l">
              <a:spcBef>
                <a:spcPts val="0"/>
              </a:spcBef>
              <a:spcAft>
                <a:spcPts val="0"/>
              </a:spcAft>
              <a:buFont typeface="Arial,Sans-Serif"/>
            </a:pPr>
            <a:endParaRPr lang="en-US" sz="2800" b="0">
              <a:solidFill>
                <a:schemeClr val="tx1"/>
              </a:solidFill>
              <a:latin typeface="Times New Roman"/>
              <a:cs typeface="Times New Roman"/>
            </a:endParaRPr>
          </a:p>
          <a:p>
            <a:pPr algn="l">
              <a:spcBef>
                <a:spcPts val="0"/>
              </a:spcBef>
              <a:spcAft>
                <a:spcPts val="0"/>
              </a:spcAft>
              <a:buFont typeface="Arial,Sans-Serif"/>
            </a:pPr>
            <a:endParaRPr lang="en-US" sz="2800" b="0">
              <a:solidFill>
                <a:schemeClr val="tx1"/>
              </a:solidFill>
              <a:latin typeface="Times New Roman"/>
              <a:cs typeface="Times New Roman"/>
            </a:endParaRPr>
          </a:p>
          <a:p>
            <a:pPr algn="l">
              <a:spcBef>
                <a:spcPts val="0"/>
              </a:spcBef>
              <a:spcAft>
                <a:spcPts val="0"/>
              </a:spcAft>
              <a:buFont typeface="Arial,Sans-Serif"/>
            </a:pPr>
            <a:endParaRPr lang="en-US" sz="2800" b="0">
              <a:solidFill>
                <a:schemeClr val="tx1"/>
              </a:solidFill>
              <a:latin typeface="Times New Roman"/>
              <a:cs typeface="Times New Roman"/>
            </a:endParaRPr>
          </a:p>
          <a:p>
            <a:pPr algn="l">
              <a:spcBef>
                <a:spcPts val="0"/>
              </a:spcBef>
              <a:spcAft>
                <a:spcPts val="0"/>
              </a:spcAft>
              <a:buFont typeface="Arial,Sans-Serif"/>
            </a:pPr>
            <a:endParaRPr lang="en-US" sz="2800" b="0">
              <a:solidFill>
                <a:schemeClr val="tx1"/>
              </a:solidFill>
              <a:latin typeface="Times New Roman"/>
              <a:cs typeface="Times New Roman"/>
            </a:endParaRPr>
          </a:p>
          <a:p>
            <a:pPr algn="l">
              <a:spcBef>
                <a:spcPts val="0"/>
              </a:spcBef>
              <a:spcAft>
                <a:spcPts val="0"/>
              </a:spcAft>
              <a:buFont typeface="Arial,Sans-Serif"/>
            </a:pPr>
            <a:endParaRPr lang="en-US" sz="2800" b="0">
              <a:solidFill>
                <a:schemeClr val="tx1"/>
              </a:solidFill>
              <a:latin typeface="Times New Roman"/>
              <a:cs typeface="Times New Roman"/>
            </a:endParaRPr>
          </a:p>
        </p:txBody>
      </p:sp>
      <p:sp>
        <p:nvSpPr>
          <p:cNvPr id="133" name="TextBox 132">
            <a:extLst>
              <a:ext uri="{FF2B5EF4-FFF2-40B4-BE49-F238E27FC236}">
                <a16:creationId xmlns:a16="http://schemas.microsoft.com/office/drawing/2014/main" id="{67CF6EA8-3615-7CF5-DC83-B7B5EEFE22A5}"/>
              </a:ext>
            </a:extLst>
          </p:cNvPr>
          <p:cNvSpPr txBox="1"/>
          <p:nvPr/>
        </p:nvSpPr>
        <p:spPr>
          <a:xfrm>
            <a:off x="516623" y="6523203"/>
            <a:ext cx="12864896" cy="3970318"/>
          </a:xfrm>
          <a:prstGeom prst="rect">
            <a:avLst/>
          </a:prstGeom>
          <a:noFill/>
        </p:spPr>
        <p:txBody>
          <a:bodyPr wrap="square" lIns="91440" tIns="45720" rIns="91440" bIns="45720" anchor="t">
            <a:spAutoFit/>
          </a:bodyPr>
          <a:lstStyle/>
          <a:p>
            <a:pPr algn="l"/>
            <a:r>
              <a:rPr lang="en-US" sz="2800" b="0">
                <a:solidFill>
                  <a:srgbClr val="000000"/>
                </a:solidFill>
                <a:latin typeface="Times New Roman"/>
                <a:cs typeface="Times New Roman"/>
              </a:rPr>
              <a:t>Hip fractures due to falls are a leading cause of injury in individuals over the age of 65. Current solutions on the market are inadequate, often due to bulkiness, ineffectiveness, and being uncomfortable. This project aims to develop a hip protection device using optimized geometry and impact force reduction materials. Our horseshoe shaped pod disperses impact force off the bone to surrounding muscles and fat. This reduces direct force on the bone to ensure a safer outcome in the event of a fall. Our custom undergarment allows the user to insert and remove the protective pod whenever and wherever they feel. This product combines effectiveness, cost-efficiency, and comfort to ensure the user's needs are met.</a:t>
            </a:r>
          </a:p>
        </p:txBody>
      </p:sp>
      <p:sp>
        <p:nvSpPr>
          <p:cNvPr id="38" name="TextBox 37">
            <a:extLst>
              <a:ext uri="{FF2B5EF4-FFF2-40B4-BE49-F238E27FC236}">
                <a16:creationId xmlns:a16="http://schemas.microsoft.com/office/drawing/2014/main" id="{32AAFD7E-8EB7-AD2A-CB42-98A68331353B}"/>
              </a:ext>
            </a:extLst>
          </p:cNvPr>
          <p:cNvSpPr txBox="1"/>
          <p:nvPr/>
        </p:nvSpPr>
        <p:spPr>
          <a:xfrm>
            <a:off x="652783" y="24609005"/>
            <a:ext cx="9255760" cy="1815882"/>
          </a:xfrm>
          <a:prstGeom prst="rect">
            <a:avLst/>
          </a:prstGeom>
          <a:noFill/>
        </p:spPr>
        <p:txBody>
          <a:bodyPr wrap="square" lIns="91440" tIns="45720" rIns="91440" bIns="45720" anchor="t">
            <a:spAutoFit/>
          </a:bodyPr>
          <a:lstStyle/>
          <a:p>
            <a:pPr marL="685800" indent="-685800" algn="l">
              <a:buFont typeface="Arial,Sans-Serif"/>
              <a:buChar char="•"/>
            </a:pPr>
            <a:r>
              <a:rPr lang="en-US" sz="2800" b="0">
                <a:solidFill>
                  <a:schemeClr val="tx1"/>
                </a:solidFill>
                <a:latin typeface="Times New Roman"/>
                <a:ea typeface="Cambria" panose="02040503050406030204" pitchFamily="18" charset="0"/>
                <a:cs typeface="Times New Roman"/>
              </a:rPr>
              <a:t>Everybody wants something different</a:t>
            </a:r>
            <a:endParaRPr lang="en-US" sz="2800" b="0">
              <a:latin typeface="Times New Roman"/>
              <a:ea typeface="Cambria" panose="02040503050406030204" pitchFamily="18" charset="0"/>
              <a:cs typeface="Times New Roman"/>
            </a:endParaRPr>
          </a:p>
          <a:p>
            <a:pPr marL="685800" indent="-685800" algn="l">
              <a:buFont typeface="Arial,Sans-Serif"/>
              <a:buChar char="•"/>
            </a:pPr>
            <a:r>
              <a:rPr lang="en-US" sz="2800" b="0">
                <a:solidFill>
                  <a:schemeClr val="tx1"/>
                </a:solidFill>
                <a:latin typeface="Times New Roman"/>
                <a:ea typeface="Cambria" panose="02040503050406030204" pitchFamily="18" charset="0"/>
                <a:cs typeface="Times New Roman"/>
              </a:rPr>
              <a:t>People are most concerned about comfort and appearance</a:t>
            </a:r>
            <a:endParaRPr lang="en-US" sz="2800" b="0">
              <a:latin typeface="Times New Roman"/>
              <a:ea typeface="Cambria" panose="02040503050406030204" pitchFamily="18" charset="0"/>
              <a:cs typeface="Times New Roman"/>
            </a:endParaRPr>
          </a:p>
          <a:p>
            <a:pPr marL="685800" indent="-685800" algn="l">
              <a:buFont typeface="Arial,Sans-Serif"/>
              <a:buChar char="•"/>
            </a:pPr>
            <a:r>
              <a:rPr lang="en-US" sz="2800" b="0">
                <a:solidFill>
                  <a:schemeClr val="tx1"/>
                </a:solidFill>
                <a:latin typeface="Times New Roman"/>
                <a:ea typeface="Cambria" panose="02040503050406030204" pitchFamily="18" charset="0"/>
                <a:cs typeface="Times New Roman"/>
              </a:rPr>
              <a:t>If our product is effective, the cost is not an issue</a:t>
            </a:r>
            <a:endParaRPr lang="en-US" sz="2800" b="0">
              <a:latin typeface="Times New Roman"/>
              <a:ea typeface="Cambria" panose="02040503050406030204" pitchFamily="18" charset="0"/>
              <a:cs typeface="Times New Roman"/>
            </a:endParaRPr>
          </a:p>
          <a:p>
            <a:pPr algn="just">
              <a:spcBef>
                <a:spcPts val="0"/>
              </a:spcBef>
            </a:pPr>
            <a:endParaRPr lang="en-US" sz="2800">
              <a:latin typeface="Times New Roman"/>
              <a:ea typeface="Cambria" panose="02040503050406030204" pitchFamily="18" charset="0"/>
              <a:cs typeface="Times New Roman"/>
            </a:endParaRPr>
          </a:p>
        </p:txBody>
      </p:sp>
      <p:sp>
        <p:nvSpPr>
          <p:cNvPr id="35" name="Subtitle 2">
            <a:extLst>
              <a:ext uri="{FF2B5EF4-FFF2-40B4-BE49-F238E27FC236}">
                <a16:creationId xmlns:a16="http://schemas.microsoft.com/office/drawing/2014/main" id="{C266A4B9-9B3C-03FB-575D-F0887415063A}"/>
              </a:ext>
            </a:extLst>
          </p:cNvPr>
          <p:cNvSpPr txBox="1">
            <a:spLocks/>
          </p:cNvSpPr>
          <p:nvPr/>
        </p:nvSpPr>
        <p:spPr>
          <a:xfrm>
            <a:off x="13955136" y="5405133"/>
            <a:ext cx="16364936" cy="940943"/>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panose="02020603050405020304" pitchFamily="18" charset="0"/>
                <a:ea typeface="Cambria"/>
                <a:cs typeface="Times New Roman" panose="02020603050405020304" pitchFamily="18" charset="0"/>
              </a:rPr>
              <a:t>Materials, Testing, and Analysis</a:t>
            </a:r>
          </a:p>
        </p:txBody>
      </p:sp>
      <p:pic>
        <p:nvPicPr>
          <p:cNvPr id="3" name="Graphic 2" descr="A qr code with a few black squares&#10;&#10;Description automatically generated">
            <a:extLst>
              <a:ext uri="{FF2B5EF4-FFF2-40B4-BE49-F238E27FC236}">
                <a16:creationId xmlns:a16="http://schemas.microsoft.com/office/drawing/2014/main" id="{D0036695-21F6-E4B2-8755-0A6629F917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536234" y="85479149"/>
            <a:ext cx="2260121" cy="2329132"/>
          </a:xfrm>
          <a:prstGeom prst="rect">
            <a:avLst/>
          </a:prstGeom>
        </p:spPr>
      </p:pic>
      <p:sp>
        <p:nvSpPr>
          <p:cNvPr id="106" name="Subtitle 2">
            <a:extLst>
              <a:ext uri="{FF2B5EF4-FFF2-40B4-BE49-F238E27FC236}">
                <a16:creationId xmlns:a16="http://schemas.microsoft.com/office/drawing/2014/main" id="{8247C40A-DA98-52C7-D0D9-B194F6310B7F}"/>
              </a:ext>
            </a:extLst>
          </p:cNvPr>
          <p:cNvSpPr txBox="1">
            <a:spLocks/>
          </p:cNvSpPr>
          <p:nvPr/>
        </p:nvSpPr>
        <p:spPr>
          <a:xfrm>
            <a:off x="353701" y="27028019"/>
            <a:ext cx="13258285" cy="2713529"/>
          </a:xfrm>
          <a:prstGeom prst="rect">
            <a:avLst/>
          </a:prstGeom>
          <a:solidFill>
            <a:schemeClr val="bg1"/>
          </a:solid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endParaRPr lang="en-US" sz="3200" b="1">
              <a:latin typeface="Cambria"/>
              <a:ea typeface="Cambria"/>
            </a:endParaRPr>
          </a:p>
        </p:txBody>
      </p:sp>
      <p:sp>
        <p:nvSpPr>
          <p:cNvPr id="107" name="Subtitle 2">
            <a:extLst>
              <a:ext uri="{FF2B5EF4-FFF2-40B4-BE49-F238E27FC236}">
                <a16:creationId xmlns:a16="http://schemas.microsoft.com/office/drawing/2014/main" id="{111B2C38-E7EF-8C4C-8647-7112AC7DDE41}"/>
              </a:ext>
            </a:extLst>
          </p:cNvPr>
          <p:cNvSpPr txBox="1">
            <a:spLocks/>
          </p:cNvSpPr>
          <p:nvPr/>
        </p:nvSpPr>
        <p:spPr>
          <a:xfrm>
            <a:off x="350999" y="26118502"/>
            <a:ext cx="13268996" cy="931242"/>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ea typeface="Cambria"/>
                <a:cs typeface="Times New Roman"/>
              </a:rPr>
              <a:t>Requirements</a:t>
            </a:r>
            <a:endParaRPr lang="en-US" sz="5100">
              <a:solidFill>
                <a:schemeClr val="bg1"/>
              </a:solidFill>
              <a:latin typeface="Times New Roman"/>
              <a:cs typeface="Times New Roman"/>
            </a:endParaRPr>
          </a:p>
        </p:txBody>
      </p:sp>
      <p:sp>
        <p:nvSpPr>
          <p:cNvPr id="109" name="TextBox 108">
            <a:extLst>
              <a:ext uri="{FF2B5EF4-FFF2-40B4-BE49-F238E27FC236}">
                <a16:creationId xmlns:a16="http://schemas.microsoft.com/office/drawing/2014/main" id="{D7E1163F-4183-1FE8-F2BD-F8552815DB25}"/>
              </a:ext>
            </a:extLst>
          </p:cNvPr>
          <p:cNvSpPr txBox="1"/>
          <p:nvPr/>
        </p:nvSpPr>
        <p:spPr>
          <a:xfrm>
            <a:off x="445282" y="26625931"/>
            <a:ext cx="12006461" cy="3539430"/>
          </a:xfrm>
          <a:prstGeom prst="rect">
            <a:avLst/>
          </a:prstGeom>
          <a:noFill/>
        </p:spPr>
        <p:txBody>
          <a:bodyPr wrap="square" lIns="91440" tIns="45720" rIns="91440" bIns="45720" rtlCol="0" anchor="t">
            <a:spAutoFit/>
          </a:bodyPr>
          <a:lstStyle/>
          <a:p>
            <a:pPr>
              <a:buFont typeface="Wingdings,Sans-Serif" panose="05000000000000000000" pitchFamily="2" charset="2"/>
              <a:buChar char="Ø"/>
            </a:pPr>
            <a:endParaRPr lang="en-US" sz="2800">
              <a:latin typeface="Cambria"/>
              <a:ea typeface="Cambria"/>
            </a:endParaRPr>
          </a:p>
          <a:p>
            <a:pPr marL="685800" indent="-685800" algn="l">
              <a:buFont typeface="Arial,Sans-Serif" panose="05000000000000000000" pitchFamily="2" charset="2"/>
              <a:buChar char="•"/>
            </a:pPr>
            <a:r>
              <a:rPr lang="en-US" sz="2800" b="0">
                <a:solidFill>
                  <a:srgbClr val="000000"/>
                </a:solidFill>
                <a:latin typeface="Times New Roman"/>
                <a:ea typeface="Cambria"/>
                <a:cs typeface="Times New Roman"/>
              </a:rPr>
              <a:t>Must weigh less than 1.5 pounds</a:t>
            </a:r>
            <a:endParaRPr lang="en-US" sz="2800" b="0">
              <a:latin typeface="Times New Roman"/>
              <a:ea typeface="Cambria"/>
              <a:cs typeface="Times New Roman"/>
            </a:endParaRPr>
          </a:p>
          <a:p>
            <a:pPr marL="685800" indent="-685800" algn="l">
              <a:buFont typeface="Arial,Sans-Serif" panose="05000000000000000000" pitchFamily="2" charset="2"/>
              <a:buChar char="•"/>
            </a:pPr>
            <a:r>
              <a:rPr lang="en-US" sz="2800" b="0">
                <a:solidFill>
                  <a:srgbClr val="000000"/>
                </a:solidFill>
                <a:latin typeface="Times New Roman"/>
                <a:ea typeface="Cambria"/>
                <a:cs typeface="Times New Roman"/>
              </a:rPr>
              <a:t>Must withstand impact force of 3000 N</a:t>
            </a:r>
            <a:endParaRPr lang="en-US" sz="2800" b="0">
              <a:latin typeface="Times New Roman"/>
              <a:ea typeface="Cambria"/>
              <a:cs typeface="Times New Roman"/>
            </a:endParaRPr>
          </a:p>
          <a:p>
            <a:pPr marL="685800" indent="-685800" algn="l">
              <a:buFont typeface="Arial,Sans-Serif" panose="05000000000000000000" pitchFamily="2" charset="2"/>
              <a:buChar char="•"/>
            </a:pPr>
            <a:r>
              <a:rPr lang="en-US" sz="2800" b="0">
                <a:solidFill>
                  <a:srgbClr val="000000"/>
                </a:solidFill>
                <a:latin typeface="Times New Roman"/>
                <a:ea typeface="Cambria"/>
                <a:cs typeface="Times New Roman"/>
              </a:rPr>
              <a:t>Must reduce impact force by 50%</a:t>
            </a:r>
            <a:endParaRPr lang="en-US" sz="2800" b="0">
              <a:latin typeface="Times New Roman"/>
              <a:ea typeface="Cambria"/>
              <a:cs typeface="Times New Roman"/>
            </a:endParaRPr>
          </a:p>
          <a:p>
            <a:pPr marL="685800" indent="-685800" algn="l">
              <a:buFont typeface="Arial,Sans-Serif" panose="05000000000000000000" pitchFamily="2" charset="2"/>
              <a:buChar char="•"/>
            </a:pPr>
            <a:r>
              <a:rPr lang="en-US" sz="2800" b="0">
                <a:solidFill>
                  <a:srgbClr val="000000"/>
                </a:solidFill>
                <a:latin typeface="Times New Roman"/>
                <a:ea typeface="Cambria"/>
                <a:cs typeface="Times New Roman"/>
              </a:rPr>
              <a:t>Must be machine washable</a:t>
            </a:r>
            <a:endParaRPr lang="en-US" sz="2800" b="0">
              <a:latin typeface="Times New Roman"/>
              <a:ea typeface="Cambria"/>
              <a:cs typeface="Times New Roman"/>
            </a:endParaRPr>
          </a:p>
          <a:p>
            <a:pPr marL="685800" indent="-685800" algn="l">
              <a:buFont typeface="Arial,Sans-Serif" panose="05000000000000000000" pitchFamily="2" charset="2"/>
              <a:buChar char="•"/>
            </a:pPr>
            <a:r>
              <a:rPr lang="en-US" sz="2800" b="0">
                <a:solidFill>
                  <a:srgbClr val="000000"/>
                </a:solidFill>
                <a:latin typeface="Times New Roman"/>
                <a:ea typeface="Cambria"/>
                <a:cs typeface="Times New Roman"/>
              </a:rPr>
              <a:t>Foam pod must be usable </a:t>
            </a:r>
            <a:r>
              <a:rPr lang="en-US" sz="2800" b="0">
                <a:solidFill>
                  <a:srgbClr val="000000"/>
                </a:solidFill>
                <a:latin typeface="Times New Roman"/>
                <a:ea typeface="Calibri" panose="020F0502020204030204"/>
                <a:cs typeface="Times New Roman"/>
              </a:rPr>
              <a:t>for more than 1 fall</a:t>
            </a:r>
            <a:endParaRPr lang="en-US" sz="2800" b="0">
              <a:latin typeface="Times New Roman"/>
              <a:ea typeface="Calibri" panose="020F0502020204030204"/>
              <a:cs typeface="Times New Roman"/>
            </a:endParaRPr>
          </a:p>
          <a:p>
            <a:pPr marL="685800" indent="-685800" algn="l">
              <a:buFont typeface="Arial,Sans-Serif" panose="05000000000000000000" pitchFamily="2" charset="2"/>
              <a:buChar char="•"/>
            </a:pPr>
            <a:r>
              <a:rPr lang="en-US" sz="2800" b="0">
                <a:solidFill>
                  <a:srgbClr val="000000"/>
                </a:solidFill>
                <a:latin typeface="Times New Roman"/>
                <a:ea typeface="Calibri"/>
                <a:cs typeface="Times New Roman"/>
              </a:rPr>
              <a:t>Must be thinner than 1"</a:t>
            </a:r>
          </a:p>
          <a:p>
            <a:pPr marL="457200" indent="-457200">
              <a:buFont typeface="Wingdings" panose="05000000000000000000" pitchFamily="2" charset="2"/>
              <a:buChar char="Ø"/>
            </a:pPr>
            <a:endParaRPr lang="en-US" sz="2800" b="0">
              <a:latin typeface="Times New Roman"/>
              <a:ea typeface="Cambria"/>
              <a:cs typeface="Times New Roman"/>
            </a:endParaRPr>
          </a:p>
        </p:txBody>
      </p:sp>
      <p:pic>
        <p:nvPicPr>
          <p:cNvPr id="9" name="Picture 8" descr="A pie chart with numbers and text&#10;&#10;Description automatically generated">
            <a:extLst>
              <a:ext uri="{FF2B5EF4-FFF2-40B4-BE49-F238E27FC236}">
                <a16:creationId xmlns:a16="http://schemas.microsoft.com/office/drawing/2014/main" id="{EC39AC77-AAA1-8474-EEFC-8FE6D5F6B614}"/>
              </a:ext>
            </a:extLst>
          </p:cNvPr>
          <p:cNvPicPr>
            <a:picLocks noChangeAspect="1"/>
          </p:cNvPicPr>
          <p:nvPr/>
        </p:nvPicPr>
        <p:blipFill>
          <a:blip r:embed="rId7"/>
          <a:stretch>
            <a:fillRect/>
          </a:stretch>
        </p:blipFill>
        <p:spPr>
          <a:xfrm>
            <a:off x="746797" y="21172257"/>
            <a:ext cx="6229283" cy="3351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graph with purple bars&#10;&#10;Description automatically generated">
            <a:extLst>
              <a:ext uri="{FF2B5EF4-FFF2-40B4-BE49-F238E27FC236}">
                <a16:creationId xmlns:a16="http://schemas.microsoft.com/office/drawing/2014/main" id="{B41FA36C-1C32-E2AB-2BE5-63914F1D31C3}"/>
              </a:ext>
            </a:extLst>
          </p:cNvPr>
          <p:cNvPicPr>
            <a:picLocks noChangeAspect="1"/>
          </p:cNvPicPr>
          <p:nvPr/>
        </p:nvPicPr>
        <p:blipFill>
          <a:blip r:embed="rId8"/>
          <a:stretch>
            <a:fillRect/>
          </a:stretch>
        </p:blipFill>
        <p:spPr>
          <a:xfrm>
            <a:off x="7142831" y="21157805"/>
            <a:ext cx="6138767" cy="3342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4A207E84-0A90-C64B-4915-BF74427B3E09}"/>
              </a:ext>
            </a:extLst>
          </p:cNvPr>
          <p:cNvSpPr/>
          <p:nvPr/>
        </p:nvSpPr>
        <p:spPr>
          <a:xfrm>
            <a:off x="14252619" y="6597326"/>
            <a:ext cx="2809109" cy="3662541"/>
          </a:xfrm>
          <a:prstGeom prst="rect">
            <a:avLst/>
          </a:prstGeom>
        </p:spPr>
        <p:txBody>
          <a:bodyPr wrap="square" lIns="91440" tIns="45720" rIns="91440" bIns="45720" anchor="t">
            <a:spAutoFit/>
          </a:bodyPr>
          <a:lstStyle/>
          <a:p>
            <a:pPr algn="l"/>
            <a:r>
              <a:rPr lang="en-US" sz="3200">
                <a:solidFill>
                  <a:srgbClr val="000000"/>
                </a:solidFill>
                <a:latin typeface="Times New Roman"/>
                <a:cs typeface="Times New Roman"/>
              </a:rPr>
              <a:t>Materials </a:t>
            </a:r>
            <a:endParaRPr lang="en-US" sz="3200">
              <a:cs typeface="Arial" charset="0"/>
            </a:endParaRPr>
          </a:p>
          <a:p>
            <a:pPr algn="l"/>
            <a:endParaRPr lang="en-US" sz="2800" b="0">
              <a:solidFill>
                <a:srgbClr val="000000"/>
              </a:solidFill>
              <a:latin typeface="Times New Roman"/>
              <a:cs typeface="Times New Roman"/>
            </a:endParaRPr>
          </a:p>
          <a:p>
            <a:pPr algn="l"/>
            <a:endParaRPr lang="en-US" sz="2800" b="0">
              <a:solidFill>
                <a:srgbClr val="000000"/>
              </a:solidFill>
              <a:latin typeface="Times New Roman"/>
              <a:cs typeface="Times New Roman"/>
            </a:endParaRPr>
          </a:p>
          <a:p>
            <a:pPr marL="685800" indent="-685800">
              <a:buFont typeface="Arial"/>
              <a:buChar char="•"/>
            </a:pPr>
            <a:endParaRPr lang="en-US" sz="4800" b="0">
              <a:solidFill>
                <a:srgbClr val="000000"/>
              </a:solidFill>
              <a:latin typeface="Times New Roman"/>
              <a:cs typeface="Times New Roman"/>
            </a:endParaRPr>
          </a:p>
          <a:p>
            <a:pPr algn="l"/>
            <a:endParaRPr lang="en-US" sz="4800" b="0">
              <a:solidFill>
                <a:srgbClr val="000000"/>
              </a:solidFill>
              <a:latin typeface="Times New Roman"/>
              <a:cs typeface="Times New Roman"/>
            </a:endParaRPr>
          </a:p>
          <a:p>
            <a:pPr algn="l"/>
            <a:endParaRPr lang="en-US" sz="4800" b="0">
              <a:solidFill>
                <a:srgbClr val="000000"/>
              </a:solidFill>
              <a:latin typeface="Times New Roman"/>
              <a:cs typeface="Times New Roman"/>
            </a:endParaRPr>
          </a:p>
        </p:txBody>
      </p:sp>
      <p:sp>
        <p:nvSpPr>
          <p:cNvPr id="14" name="Rectangle 13">
            <a:extLst>
              <a:ext uri="{FF2B5EF4-FFF2-40B4-BE49-F238E27FC236}">
                <a16:creationId xmlns:a16="http://schemas.microsoft.com/office/drawing/2014/main" id="{CB93E023-BBF6-047C-380C-9D803AA1CA37}"/>
              </a:ext>
            </a:extLst>
          </p:cNvPr>
          <p:cNvSpPr/>
          <p:nvPr/>
        </p:nvSpPr>
        <p:spPr>
          <a:xfrm>
            <a:off x="14241772" y="9134531"/>
            <a:ext cx="8046406" cy="4031873"/>
          </a:xfrm>
          <a:prstGeom prst="rect">
            <a:avLst/>
          </a:prstGeom>
        </p:spPr>
        <p:txBody>
          <a:bodyPr wrap="square" lIns="91440" tIns="45720" rIns="91440" bIns="45720" anchor="t">
            <a:spAutoFit/>
          </a:bodyPr>
          <a:lstStyle/>
          <a:p>
            <a:pPr algn="l"/>
            <a:r>
              <a:rPr lang="en-US" sz="3200">
                <a:solidFill>
                  <a:srgbClr val="000000"/>
                </a:solidFill>
                <a:latin typeface="Times New Roman"/>
                <a:cs typeface="Times New Roman"/>
              </a:rPr>
              <a:t>Testing </a:t>
            </a:r>
            <a:endParaRPr lang="en-US" sz="3200">
              <a:cs typeface="Arial" charset="0"/>
            </a:endParaRPr>
          </a:p>
          <a:p>
            <a:pPr algn="l"/>
            <a:r>
              <a:rPr lang="en-US" sz="2800" b="0">
                <a:solidFill>
                  <a:srgbClr val="000000"/>
                </a:solidFill>
                <a:latin typeface="Times New Roman"/>
                <a:cs typeface="Times New Roman"/>
              </a:rPr>
              <a:t>We created a realistic testing apparatus that closely simulates the motion and the impact force of a sideways fall. We have a 3-foot lever arm that is hinged at the bottom to a base plate. The arm has an impact block, and when the system is released, it falls and strikes the bottom platform. We have an accelerometer (</a:t>
            </a:r>
            <a:r>
              <a:rPr lang="en-US" sz="2800" b="0" err="1">
                <a:solidFill>
                  <a:srgbClr val="000000"/>
                </a:solidFill>
                <a:latin typeface="Times New Roman"/>
                <a:cs typeface="Times New Roman"/>
              </a:rPr>
              <a:t>Endevco</a:t>
            </a:r>
            <a:r>
              <a:rPr lang="en-US" sz="2800" b="0">
                <a:solidFill>
                  <a:srgbClr val="000000"/>
                </a:solidFill>
                <a:latin typeface="Times New Roman"/>
                <a:cs typeface="Times New Roman"/>
              </a:rPr>
              <a:t> 256-10) attached to the top of the arm to record our data.</a:t>
            </a:r>
            <a:endParaRPr lang="en-US" sz="4800" b="0">
              <a:solidFill>
                <a:srgbClr val="000000"/>
              </a:solidFill>
              <a:latin typeface="Times New Roman"/>
              <a:cs typeface="Times New Roman"/>
            </a:endParaRPr>
          </a:p>
        </p:txBody>
      </p:sp>
      <p:pic>
        <p:nvPicPr>
          <p:cNvPr id="16" name="Picture 15" descr="A hand holding a piece of wood&#10;&#10;AI-generated content may be incorrect.">
            <a:extLst>
              <a:ext uri="{FF2B5EF4-FFF2-40B4-BE49-F238E27FC236}">
                <a16:creationId xmlns:a16="http://schemas.microsoft.com/office/drawing/2014/main" id="{CD813182-2089-9233-A678-47C90D3398C6}"/>
              </a:ext>
            </a:extLst>
          </p:cNvPr>
          <p:cNvPicPr>
            <a:picLocks noChangeAspect="1"/>
          </p:cNvPicPr>
          <p:nvPr/>
        </p:nvPicPr>
        <p:blipFill>
          <a:blip r:embed="rId9"/>
          <a:stretch>
            <a:fillRect/>
          </a:stretch>
        </p:blipFill>
        <p:spPr>
          <a:xfrm>
            <a:off x="24293970" y="12156454"/>
            <a:ext cx="3180206" cy="4302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a:extLst>
              <a:ext uri="{FF2B5EF4-FFF2-40B4-BE49-F238E27FC236}">
                <a16:creationId xmlns:a16="http://schemas.microsoft.com/office/drawing/2014/main" id="{3B97D3EF-6EAB-6C5C-FC61-35FD18A46359}"/>
              </a:ext>
            </a:extLst>
          </p:cNvPr>
          <p:cNvSpPr txBox="1"/>
          <p:nvPr/>
        </p:nvSpPr>
        <p:spPr>
          <a:xfrm>
            <a:off x="22534749" y="6486325"/>
            <a:ext cx="7591233"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rgbClr val="000000"/>
                </a:solidFill>
                <a:latin typeface="Times New Roman"/>
                <a:cs typeface="Times New Roman"/>
              </a:rPr>
              <a:t>Analysis</a:t>
            </a:r>
            <a:endParaRPr lang="en-US" sz="3200">
              <a:cs typeface="Arial"/>
            </a:endParaRPr>
          </a:p>
          <a:p>
            <a:pPr algn="l"/>
            <a:r>
              <a:rPr lang="en-US" sz="2800" b="0">
                <a:solidFill>
                  <a:srgbClr val="000000"/>
                </a:solidFill>
                <a:latin typeface="Times New Roman"/>
                <a:cs typeface="Times New Roman"/>
              </a:rPr>
              <a:t>Our primary performance metric is impact force reduction. To calculate this, we measured the striking force from our testing apparatus without any foam or gel in the impact zone. This was our control test. We converted our accelerometer output of millivolts to acceleration using the sensor sensitivity and then factored in the mass to find our impact force. We then placed identically sized squares of our different materials in the impact zone, calculated the force with the different foam and gels, and then compared it to the control to find impact force reduction.</a:t>
            </a:r>
          </a:p>
        </p:txBody>
      </p:sp>
      <p:graphicFrame>
        <p:nvGraphicFramePr>
          <p:cNvPr id="26" name="Table 25">
            <a:extLst>
              <a:ext uri="{FF2B5EF4-FFF2-40B4-BE49-F238E27FC236}">
                <a16:creationId xmlns:a16="http://schemas.microsoft.com/office/drawing/2014/main" id="{F8B9BD31-3347-F62B-609A-7A8BC2F48BFE}"/>
              </a:ext>
            </a:extLst>
          </p:cNvPr>
          <p:cNvGraphicFramePr>
            <a:graphicFrameLocks noGrp="1"/>
          </p:cNvGraphicFramePr>
          <p:nvPr>
            <p:extLst>
              <p:ext uri="{D42A27DB-BD31-4B8C-83A1-F6EECF244321}">
                <p14:modId xmlns:p14="http://schemas.microsoft.com/office/powerpoint/2010/main" val="1232146250"/>
              </p:ext>
            </p:extLst>
          </p:nvPr>
        </p:nvGraphicFramePr>
        <p:xfrm>
          <a:off x="14254284" y="7145563"/>
          <a:ext cx="6581684" cy="2072640"/>
        </p:xfrm>
        <a:graphic>
          <a:graphicData uri="http://schemas.openxmlformats.org/drawingml/2006/table">
            <a:tbl>
              <a:tblPr firstRow="1" bandRow="1">
                <a:tableStyleId>{5C22544A-7EE6-4342-B048-85BDC9FD1C3A}</a:tableStyleId>
              </a:tblPr>
              <a:tblGrid>
                <a:gridCol w="2763873">
                  <a:extLst>
                    <a:ext uri="{9D8B030D-6E8A-4147-A177-3AD203B41FA5}">
                      <a16:colId xmlns:a16="http://schemas.microsoft.com/office/drawing/2014/main" val="724833240"/>
                    </a:ext>
                  </a:extLst>
                </a:gridCol>
                <a:gridCol w="3817811">
                  <a:extLst>
                    <a:ext uri="{9D8B030D-6E8A-4147-A177-3AD203B41FA5}">
                      <a16:colId xmlns:a16="http://schemas.microsoft.com/office/drawing/2014/main" val="1779439711"/>
                    </a:ext>
                  </a:extLst>
                </a:gridCol>
              </a:tblGrid>
              <a:tr h="387496">
                <a:tc>
                  <a:txBody>
                    <a:bodyPr/>
                    <a:lstStyle/>
                    <a:p>
                      <a:pPr marL="457200" indent="-457200">
                        <a:buFont typeface="Arial" panose="020B0604020202020204" pitchFamily="34" charset="0"/>
                        <a:buChar char="•"/>
                      </a:pPr>
                      <a:r>
                        <a:rPr lang="en-US" sz="2800" b="0">
                          <a:solidFill>
                            <a:schemeClr val="tx1"/>
                          </a:solidFill>
                          <a:latin typeface="Times New Roman"/>
                          <a:cs typeface="Times New Roman"/>
                        </a:rPr>
                        <a:t>Polyurethane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800" b="0">
                          <a:solidFill>
                            <a:schemeClr val="tx1"/>
                          </a:solidFill>
                          <a:latin typeface="Times New Roman"/>
                          <a:cs typeface="Times New Roman"/>
                        </a:rPr>
                        <a:t>  Polyethylene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7135678"/>
                  </a:ext>
                </a:extLst>
              </a:tr>
              <a:tr h="387496">
                <a:tc>
                  <a:txBody>
                    <a:bodyPr/>
                    <a:lstStyle/>
                    <a:p>
                      <a:pPr marL="457200" indent="-457200">
                        <a:buFont typeface="Arial" panose="020B0604020202020204" pitchFamily="34" charset="0"/>
                        <a:buChar char="•"/>
                      </a:pPr>
                      <a:r>
                        <a:rPr lang="en-US" sz="2800" b="0">
                          <a:solidFill>
                            <a:schemeClr val="tx1"/>
                          </a:solidFill>
                          <a:latin typeface="Times New Roman"/>
                          <a:cs typeface="Times New Roman"/>
                        </a:rPr>
                        <a:t>EVA Foam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buFont typeface="Arial" panose="020B0604020202020204" pitchFamily="34" charset="0"/>
                        <a:buChar char="•"/>
                      </a:pPr>
                      <a:r>
                        <a:rPr lang="en-US" sz="2800" b="0" err="1">
                          <a:solidFill>
                            <a:schemeClr val="tx1"/>
                          </a:solidFill>
                          <a:latin typeface="Times New Roman"/>
                          <a:cs typeface="Times New Roman"/>
                        </a:rPr>
                        <a:t>SHOCKtec</a:t>
                      </a:r>
                      <a:r>
                        <a:rPr lang="en-US" sz="2800" b="0" i="0" u="none" strike="noStrike" noProof="0">
                          <a:solidFill>
                            <a:schemeClr val="tx1"/>
                          </a:solidFill>
                          <a:latin typeface="Times New Roman"/>
                        </a:rPr>
                        <a:t>®</a:t>
                      </a:r>
                      <a:r>
                        <a:rPr lang="en-US" sz="2800" b="0">
                          <a:solidFill>
                            <a:schemeClr val="tx1"/>
                          </a:solidFill>
                          <a:latin typeface="Times New Roman"/>
                          <a:cs typeface="Times New Roman"/>
                        </a:rPr>
                        <a:t> Gel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920091"/>
                  </a:ext>
                </a:extLst>
              </a:tr>
              <a:tr h="387496">
                <a:tc>
                  <a:txBody>
                    <a:bodyPr/>
                    <a:lstStyle/>
                    <a:p>
                      <a:pPr marL="457200" indent="-457200">
                        <a:buFont typeface="Arial" panose="020B0604020202020204" pitchFamily="34" charset="0"/>
                        <a:buChar char="•"/>
                      </a:pPr>
                      <a:r>
                        <a:rPr lang="en-US" sz="2800" b="0">
                          <a:solidFill>
                            <a:schemeClr val="tx1"/>
                          </a:solidFill>
                          <a:latin typeface="Times New Roman"/>
                          <a:cs typeface="Times New Roman"/>
                        </a:rPr>
                        <a:t>D30</a:t>
                      </a:r>
                      <a:r>
                        <a:rPr lang="en-US" sz="2800" b="0" i="0" u="none" strike="noStrike" noProof="0">
                          <a:solidFill>
                            <a:schemeClr val="tx1"/>
                          </a:solidFill>
                          <a:latin typeface="Times New Roman"/>
                        </a:rPr>
                        <a:t>®</a:t>
                      </a:r>
                      <a:r>
                        <a:rPr lang="en-US" sz="2800" b="0">
                          <a:solidFill>
                            <a:schemeClr val="tx1"/>
                          </a:solidFill>
                          <a:latin typeface="Times New Roman"/>
                          <a:cs typeface="Times New Roman"/>
                        </a:rPr>
                        <a:t> Aero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marR="0" lvl="0" indent="-457200" algn="l" rtl="0" eaLnBrk="1" fontAlgn="auto" latinLnBrk="0" hangingPunct="1">
                        <a:lnSpc>
                          <a:spcPct val="100000"/>
                        </a:lnSpc>
                        <a:spcBef>
                          <a:spcPts val="0"/>
                        </a:spcBef>
                        <a:spcAft>
                          <a:spcPts val="0"/>
                        </a:spcAft>
                        <a:buClrTx/>
                        <a:buSzTx/>
                        <a:buFont typeface="Arial" panose="020B0604020202020204" pitchFamily="34" charset="0"/>
                        <a:buChar char="•"/>
                      </a:pPr>
                      <a:r>
                        <a:rPr lang="en-US" sz="2800" b="0" err="1">
                          <a:solidFill>
                            <a:schemeClr val="tx1"/>
                          </a:solidFill>
                          <a:latin typeface="Times New Roman"/>
                          <a:cs typeface="Times New Roman"/>
                        </a:rPr>
                        <a:t>SHOCKtec</a:t>
                      </a:r>
                      <a:r>
                        <a:rPr lang="en-US" sz="2800" b="0" i="0" u="none" strike="noStrike" noProof="0">
                          <a:solidFill>
                            <a:schemeClr val="tx1"/>
                          </a:solidFill>
                          <a:latin typeface="Times New Roman"/>
                        </a:rPr>
                        <a:t>®</a:t>
                      </a:r>
                      <a:r>
                        <a:rPr lang="en-US" sz="2800" b="0">
                          <a:solidFill>
                            <a:schemeClr val="tx1"/>
                          </a:solidFill>
                          <a:latin typeface="Times New Roman"/>
                          <a:cs typeface="Times New Roman"/>
                        </a:rPr>
                        <a:t> Air2Gel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8423115"/>
                  </a:ext>
                </a:extLst>
              </a:tr>
              <a:tr h="390841">
                <a:tc>
                  <a:txBody>
                    <a:bodyPr/>
                    <a:lstStyle/>
                    <a:p>
                      <a:pPr marL="457200" indent="-457200">
                        <a:buFont typeface="Arial" panose="020B0604020202020204" pitchFamily="34" charset="0"/>
                        <a:buChar char="•"/>
                      </a:pPr>
                      <a:r>
                        <a:rPr lang="en-US" sz="2800" b="0">
                          <a:solidFill>
                            <a:schemeClr val="tx1"/>
                          </a:solidFill>
                          <a:latin typeface="Times New Roman"/>
                          <a:cs typeface="Times New Roman"/>
                        </a:rPr>
                        <a:t>D30</a:t>
                      </a:r>
                      <a:r>
                        <a:rPr lang="en-US" sz="2800" b="0" i="0" u="none" strike="noStrike" noProof="0">
                          <a:solidFill>
                            <a:schemeClr val="tx1"/>
                          </a:solidFill>
                          <a:latin typeface="Times New Roman"/>
                        </a:rPr>
                        <a:t>®</a:t>
                      </a:r>
                      <a:r>
                        <a:rPr lang="en-US" sz="2800" b="0">
                          <a:solidFill>
                            <a:schemeClr val="tx1"/>
                          </a:solidFill>
                          <a:latin typeface="Times New Roman"/>
                          <a:cs typeface="Times New Roman"/>
                        </a:rPr>
                        <a:t> Mesh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endParaRPr lang="en-US" sz="2800" b="0">
                        <a:solidFill>
                          <a:schemeClr val="tx1"/>
                        </a:solidFill>
                        <a:latin typeface="Times New Roman"/>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8168625"/>
                  </a:ext>
                </a:extLst>
              </a:tr>
            </a:tbl>
          </a:graphicData>
        </a:graphic>
      </p:graphicFrame>
      <p:sp>
        <p:nvSpPr>
          <p:cNvPr id="51" name="Text Box 161">
            <a:extLst>
              <a:ext uri="{FF2B5EF4-FFF2-40B4-BE49-F238E27FC236}">
                <a16:creationId xmlns:a16="http://schemas.microsoft.com/office/drawing/2014/main" id="{ED55E6E5-F78B-B7EB-5168-890AE5A8D860}"/>
              </a:ext>
            </a:extLst>
          </p:cNvPr>
          <p:cNvSpPr txBox="1">
            <a:spLocks noChangeArrowheads="1"/>
          </p:cNvSpPr>
          <p:nvPr/>
        </p:nvSpPr>
        <p:spPr bwMode="auto">
          <a:xfrm>
            <a:off x="39179005" y="9808904"/>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62" name="TextBox 61">
            <a:extLst>
              <a:ext uri="{FF2B5EF4-FFF2-40B4-BE49-F238E27FC236}">
                <a16:creationId xmlns:a16="http://schemas.microsoft.com/office/drawing/2014/main" id="{5FA131DF-3BAC-E36F-B8AF-011695BB93C7}"/>
              </a:ext>
            </a:extLst>
          </p:cNvPr>
          <p:cNvSpPr txBox="1"/>
          <p:nvPr/>
        </p:nvSpPr>
        <p:spPr>
          <a:xfrm>
            <a:off x="30637006" y="6358719"/>
            <a:ext cx="12893040" cy="1305185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4" name="Text Box 161">
            <a:extLst>
              <a:ext uri="{FF2B5EF4-FFF2-40B4-BE49-F238E27FC236}">
                <a16:creationId xmlns:a16="http://schemas.microsoft.com/office/drawing/2014/main" id="{69B012F3-0E8E-730B-26C0-E8012CD39D28}"/>
              </a:ext>
            </a:extLst>
          </p:cNvPr>
          <p:cNvSpPr txBox="1">
            <a:spLocks noChangeArrowheads="1"/>
          </p:cNvSpPr>
          <p:nvPr/>
        </p:nvSpPr>
        <p:spPr bwMode="auto">
          <a:xfrm>
            <a:off x="40510316" y="901082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graphicFrame>
        <p:nvGraphicFramePr>
          <p:cNvPr id="65" name="Table 64">
            <a:extLst>
              <a:ext uri="{FF2B5EF4-FFF2-40B4-BE49-F238E27FC236}">
                <a16:creationId xmlns:a16="http://schemas.microsoft.com/office/drawing/2014/main" id="{19D96CB3-4BAF-D4F7-BFE5-D589F2DD843B}"/>
              </a:ext>
            </a:extLst>
          </p:cNvPr>
          <p:cNvGraphicFramePr>
            <a:graphicFrameLocks noGrp="1"/>
          </p:cNvGraphicFramePr>
          <p:nvPr>
            <p:extLst>
              <p:ext uri="{D42A27DB-BD31-4B8C-83A1-F6EECF244321}">
                <p14:modId xmlns:p14="http://schemas.microsoft.com/office/powerpoint/2010/main" val="3596043250"/>
              </p:ext>
            </p:extLst>
          </p:nvPr>
        </p:nvGraphicFramePr>
        <p:xfrm>
          <a:off x="30774124" y="13834030"/>
          <a:ext cx="6324837" cy="5391658"/>
        </p:xfrm>
        <a:graphic>
          <a:graphicData uri="http://schemas.openxmlformats.org/drawingml/2006/table">
            <a:tbl>
              <a:tblPr firstRow="1" bandRow="1">
                <a:tableStyleId>{5C22544A-7EE6-4342-B048-85BDC9FD1C3A}</a:tableStyleId>
              </a:tblPr>
              <a:tblGrid>
                <a:gridCol w="1910763">
                  <a:extLst>
                    <a:ext uri="{9D8B030D-6E8A-4147-A177-3AD203B41FA5}">
                      <a16:colId xmlns:a16="http://schemas.microsoft.com/office/drawing/2014/main" val="3930594392"/>
                    </a:ext>
                  </a:extLst>
                </a:gridCol>
                <a:gridCol w="2033500">
                  <a:extLst>
                    <a:ext uri="{9D8B030D-6E8A-4147-A177-3AD203B41FA5}">
                      <a16:colId xmlns:a16="http://schemas.microsoft.com/office/drawing/2014/main" val="3624527102"/>
                    </a:ext>
                  </a:extLst>
                </a:gridCol>
                <a:gridCol w="2380574">
                  <a:extLst>
                    <a:ext uri="{9D8B030D-6E8A-4147-A177-3AD203B41FA5}">
                      <a16:colId xmlns:a16="http://schemas.microsoft.com/office/drawing/2014/main" val="1222148902"/>
                    </a:ext>
                  </a:extLst>
                </a:gridCol>
              </a:tblGrid>
              <a:tr h="2086429">
                <a:tc>
                  <a:txBody>
                    <a:bodyPr/>
                    <a:lstStyle/>
                    <a:p>
                      <a:pPr lvl="0">
                        <a:buNone/>
                      </a:pPr>
                      <a:r>
                        <a:rPr lang="en-US" sz="4000">
                          <a:latin typeface="Times New Roman"/>
                        </a:rPr>
                        <a:t>Size</a:t>
                      </a:r>
                    </a:p>
                  </a:txBody>
                  <a:tcPr/>
                </a:tc>
                <a:tc>
                  <a:txBody>
                    <a:bodyPr/>
                    <a:lstStyle/>
                    <a:p>
                      <a:pPr lvl="0">
                        <a:buNone/>
                      </a:pPr>
                      <a:r>
                        <a:rPr lang="en-US" sz="4000">
                          <a:latin typeface="Times New Roman"/>
                        </a:rPr>
                        <a:t>Femoral Head Width</a:t>
                      </a:r>
                    </a:p>
                    <a:p>
                      <a:pPr lvl="0">
                        <a:buNone/>
                      </a:pPr>
                      <a:r>
                        <a:rPr lang="en-US" sz="4000">
                          <a:latin typeface="Times New Roman"/>
                        </a:rPr>
                        <a:t>(mm)</a:t>
                      </a:r>
                      <a:endParaRPr lang="en-US"/>
                    </a:p>
                  </a:txBody>
                  <a:tcPr/>
                </a:tc>
                <a:tc>
                  <a:txBody>
                    <a:bodyPr/>
                    <a:lstStyle/>
                    <a:p>
                      <a:r>
                        <a:rPr lang="en-US" sz="4000">
                          <a:latin typeface="Times New Roman"/>
                        </a:rPr>
                        <a:t>Femur Diameter</a:t>
                      </a:r>
                    </a:p>
                    <a:p>
                      <a:r>
                        <a:rPr lang="en-US" sz="4000">
                          <a:latin typeface="Times New Roman"/>
                        </a:rPr>
                        <a:t>(mm)</a:t>
                      </a:r>
                    </a:p>
                  </a:txBody>
                  <a:tcPr/>
                </a:tc>
                <a:extLst>
                  <a:ext uri="{0D108BD9-81ED-4DB2-BD59-A6C34878D82A}">
                    <a16:rowId xmlns:a16="http://schemas.microsoft.com/office/drawing/2014/main" val="2379133948"/>
                  </a:ext>
                </a:extLst>
              </a:tr>
              <a:tr h="758698">
                <a:tc>
                  <a:txBody>
                    <a:bodyPr/>
                    <a:lstStyle/>
                    <a:p>
                      <a:r>
                        <a:rPr lang="en-US" sz="4000">
                          <a:latin typeface="Times New Roman"/>
                        </a:rPr>
                        <a:t>Small</a:t>
                      </a:r>
                    </a:p>
                  </a:txBody>
                  <a:tcPr/>
                </a:tc>
                <a:tc>
                  <a:txBody>
                    <a:bodyPr/>
                    <a:lstStyle/>
                    <a:p>
                      <a:r>
                        <a:rPr lang="en-US" sz="4000">
                          <a:latin typeface="Times New Roman"/>
                        </a:rPr>
                        <a:t>44</a:t>
                      </a:r>
                    </a:p>
                  </a:txBody>
                  <a:tcPr/>
                </a:tc>
                <a:tc>
                  <a:txBody>
                    <a:bodyPr/>
                    <a:lstStyle/>
                    <a:p>
                      <a:r>
                        <a:rPr lang="en-US" sz="4000">
                          <a:latin typeface="Times New Roman"/>
                        </a:rPr>
                        <a:t>26</a:t>
                      </a:r>
                    </a:p>
                  </a:txBody>
                  <a:tcPr/>
                </a:tc>
                <a:extLst>
                  <a:ext uri="{0D108BD9-81ED-4DB2-BD59-A6C34878D82A}">
                    <a16:rowId xmlns:a16="http://schemas.microsoft.com/office/drawing/2014/main" val="1807343249"/>
                  </a:ext>
                </a:extLst>
              </a:tr>
              <a:tr h="569026">
                <a:tc>
                  <a:txBody>
                    <a:bodyPr/>
                    <a:lstStyle/>
                    <a:p>
                      <a:r>
                        <a:rPr lang="en-US" sz="4000">
                          <a:latin typeface="Times New Roman"/>
                        </a:rPr>
                        <a:t>Medium</a:t>
                      </a:r>
                    </a:p>
                  </a:txBody>
                  <a:tcPr/>
                </a:tc>
                <a:tc>
                  <a:txBody>
                    <a:bodyPr/>
                    <a:lstStyle/>
                    <a:p>
                      <a:r>
                        <a:rPr lang="en-US" sz="4000">
                          <a:latin typeface="Times New Roman"/>
                        </a:rPr>
                        <a:t>50</a:t>
                      </a:r>
                    </a:p>
                  </a:txBody>
                  <a:tcPr/>
                </a:tc>
                <a:tc>
                  <a:txBody>
                    <a:bodyPr/>
                    <a:lstStyle/>
                    <a:p>
                      <a:r>
                        <a:rPr lang="en-US" sz="4000">
                          <a:latin typeface="Times New Roman"/>
                        </a:rPr>
                        <a:t>31</a:t>
                      </a:r>
                    </a:p>
                  </a:txBody>
                  <a:tcPr/>
                </a:tc>
                <a:extLst>
                  <a:ext uri="{0D108BD9-81ED-4DB2-BD59-A6C34878D82A}">
                    <a16:rowId xmlns:a16="http://schemas.microsoft.com/office/drawing/2014/main" val="3120676901"/>
                  </a:ext>
                </a:extLst>
              </a:tr>
              <a:tr h="569026">
                <a:tc>
                  <a:txBody>
                    <a:bodyPr/>
                    <a:lstStyle/>
                    <a:p>
                      <a:r>
                        <a:rPr lang="en-US" sz="4000">
                          <a:latin typeface="Times New Roman"/>
                        </a:rPr>
                        <a:t>Large</a:t>
                      </a:r>
                    </a:p>
                  </a:txBody>
                  <a:tcPr/>
                </a:tc>
                <a:tc>
                  <a:txBody>
                    <a:bodyPr/>
                    <a:lstStyle/>
                    <a:p>
                      <a:r>
                        <a:rPr lang="en-US" sz="4000">
                          <a:latin typeface="Times New Roman"/>
                        </a:rPr>
                        <a:t>58</a:t>
                      </a:r>
                    </a:p>
                  </a:txBody>
                  <a:tcPr/>
                </a:tc>
                <a:tc>
                  <a:txBody>
                    <a:bodyPr/>
                    <a:lstStyle/>
                    <a:p>
                      <a:r>
                        <a:rPr lang="en-US" sz="4000">
                          <a:latin typeface="Times New Roman"/>
                        </a:rPr>
                        <a:t>36</a:t>
                      </a:r>
                    </a:p>
                  </a:txBody>
                  <a:tcPr/>
                </a:tc>
                <a:extLst>
                  <a:ext uri="{0D108BD9-81ED-4DB2-BD59-A6C34878D82A}">
                    <a16:rowId xmlns:a16="http://schemas.microsoft.com/office/drawing/2014/main" val="1462890443"/>
                  </a:ext>
                </a:extLst>
              </a:tr>
              <a:tr h="569026">
                <a:tc>
                  <a:txBody>
                    <a:bodyPr/>
                    <a:lstStyle/>
                    <a:p>
                      <a:r>
                        <a:rPr lang="en-US" sz="4000">
                          <a:latin typeface="Times New Roman"/>
                        </a:rPr>
                        <a:t>X-Large</a:t>
                      </a:r>
                    </a:p>
                  </a:txBody>
                  <a:tcPr/>
                </a:tc>
                <a:tc>
                  <a:txBody>
                    <a:bodyPr/>
                    <a:lstStyle/>
                    <a:p>
                      <a:r>
                        <a:rPr lang="en-US" sz="4000">
                          <a:latin typeface="Times New Roman"/>
                        </a:rPr>
                        <a:t>66</a:t>
                      </a:r>
                    </a:p>
                  </a:txBody>
                  <a:tcPr/>
                </a:tc>
                <a:tc>
                  <a:txBody>
                    <a:bodyPr/>
                    <a:lstStyle/>
                    <a:p>
                      <a:r>
                        <a:rPr lang="en-US" sz="4000">
                          <a:latin typeface="Times New Roman"/>
                        </a:rPr>
                        <a:t>41</a:t>
                      </a:r>
                    </a:p>
                  </a:txBody>
                  <a:tcPr/>
                </a:tc>
                <a:extLst>
                  <a:ext uri="{0D108BD9-81ED-4DB2-BD59-A6C34878D82A}">
                    <a16:rowId xmlns:a16="http://schemas.microsoft.com/office/drawing/2014/main" val="650625518"/>
                  </a:ext>
                </a:extLst>
              </a:tr>
            </a:tbl>
          </a:graphicData>
        </a:graphic>
      </p:graphicFrame>
      <p:pic>
        <p:nvPicPr>
          <p:cNvPr id="75" name="Picture 74" descr="A black object on a white surface&#10;&#10;AI-generated content may be incorrect.">
            <a:extLst>
              <a:ext uri="{FF2B5EF4-FFF2-40B4-BE49-F238E27FC236}">
                <a16:creationId xmlns:a16="http://schemas.microsoft.com/office/drawing/2014/main" id="{012E6B09-EBB7-1066-B994-5C9D77C40BF8}"/>
              </a:ext>
            </a:extLst>
          </p:cNvPr>
          <p:cNvPicPr>
            <a:picLocks noChangeAspect="1"/>
          </p:cNvPicPr>
          <p:nvPr/>
        </p:nvPicPr>
        <p:blipFill>
          <a:blip r:embed="rId10"/>
          <a:srcRect l="16720" t="19982" r="16108" b="29961"/>
          <a:stretch/>
        </p:blipFill>
        <p:spPr>
          <a:xfrm>
            <a:off x="30842368" y="6567949"/>
            <a:ext cx="6324837" cy="6284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8" name="Straight Arrow Connector 77">
            <a:extLst>
              <a:ext uri="{FF2B5EF4-FFF2-40B4-BE49-F238E27FC236}">
                <a16:creationId xmlns:a16="http://schemas.microsoft.com/office/drawing/2014/main" id="{AF458C0D-0A16-F5E1-F145-C1F0C61CD8A3}"/>
              </a:ext>
            </a:extLst>
          </p:cNvPr>
          <p:cNvCxnSpPr>
            <a:cxnSpLocks/>
          </p:cNvCxnSpPr>
          <p:nvPr/>
        </p:nvCxnSpPr>
        <p:spPr bwMode="auto">
          <a:xfrm>
            <a:off x="33486102" y="11594624"/>
            <a:ext cx="919615" cy="0"/>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93" name="TextBox 92">
            <a:extLst>
              <a:ext uri="{FF2B5EF4-FFF2-40B4-BE49-F238E27FC236}">
                <a16:creationId xmlns:a16="http://schemas.microsoft.com/office/drawing/2014/main" id="{DB78E97F-2955-0DC3-C84A-3BE500EF9CD3}"/>
              </a:ext>
            </a:extLst>
          </p:cNvPr>
          <p:cNvSpPr txBox="1"/>
          <p:nvPr/>
        </p:nvSpPr>
        <p:spPr>
          <a:xfrm>
            <a:off x="31325643" y="12917591"/>
            <a:ext cx="1690238" cy="954107"/>
          </a:xfrm>
          <a:prstGeom prst="rect">
            <a:avLst/>
          </a:prstGeom>
          <a:noFill/>
        </p:spPr>
        <p:txBody>
          <a:bodyPr wrap="square" rtlCol="0">
            <a:spAutoFit/>
          </a:bodyPr>
          <a:lstStyle/>
          <a:p>
            <a:r>
              <a:rPr lang="en-US" sz="2800" b="0">
                <a:solidFill>
                  <a:schemeClr val="tx1"/>
                </a:solidFill>
                <a:latin typeface="Times New Roman" panose="02020603050405020304" pitchFamily="18" charset="0"/>
                <a:cs typeface="Times New Roman" panose="02020603050405020304" pitchFamily="18" charset="0"/>
              </a:rPr>
              <a:t>Femur Diameter</a:t>
            </a:r>
          </a:p>
        </p:txBody>
      </p:sp>
      <p:sp>
        <p:nvSpPr>
          <p:cNvPr id="19" name="Subtitle 2">
            <a:extLst>
              <a:ext uri="{FF2B5EF4-FFF2-40B4-BE49-F238E27FC236}">
                <a16:creationId xmlns:a16="http://schemas.microsoft.com/office/drawing/2014/main" id="{1B05805A-5A6C-10DE-F2D6-AFA281764F9D}"/>
              </a:ext>
            </a:extLst>
          </p:cNvPr>
          <p:cNvSpPr txBox="1">
            <a:spLocks/>
          </p:cNvSpPr>
          <p:nvPr/>
        </p:nvSpPr>
        <p:spPr>
          <a:xfrm>
            <a:off x="13955136" y="16831458"/>
            <a:ext cx="16364936" cy="931242"/>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ea typeface="Cambria"/>
                <a:cs typeface="Times New Roman"/>
              </a:rPr>
              <a:t>Testing Results</a:t>
            </a:r>
            <a:endParaRPr lang="en-US" sz="5100">
              <a:solidFill>
                <a:schemeClr val="bg1"/>
              </a:solidFill>
              <a:latin typeface="Times New Roman"/>
              <a:cs typeface="Times New Roman"/>
            </a:endParaRPr>
          </a:p>
        </p:txBody>
      </p:sp>
      <p:cxnSp>
        <p:nvCxnSpPr>
          <p:cNvPr id="95" name="Straight Arrow Connector 94">
            <a:extLst>
              <a:ext uri="{FF2B5EF4-FFF2-40B4-BE49-F238E27FC236}">
                <a16:creationId xmlns:a16="http://schemas.microsoft.com/office/drawing/2014/main" id="{4AB942BE-8CA0-2A94-5030-6A2E05671FD7}"/>
              </a:ext>
            </a:extLst>
          </p:cNvPr>
          <p:cNvCxnSpPr>
            <a:cxnSpLocks/>
          </p:cNvCxnSpPr>
          <p:nvPr/>
        </p:nvCxnSpPr>
        <p:spPr bwMode="auto">
          <a:xfrm flipV="1">
            <a:off x="33318023" y="9505624"/>
            <a:ext cx="1248226" cy="8687"/>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103" name="Straight Arrow Connector 102">
            <a:extLst>
              <a:ext uri="{FF2B5EF4-FFF2-40B4-BE49-F238E27FC236}">
                <a16:creationId xmlns:a16="http://schemas.microsoft.com/office/drawing/2014/main" id="{D95D78AB-88C0-40E1-7A83-21727AAC4069}"/>
              </a:ext>
            </a:extLst>
          </p:cNvPr>
          <p:cNvCxnSpPr>
            <a:cxnSpLocks/>
            <a:stCxn id="122" idx="0"/>
          </p:cNvCxnSpPr>
          <p:nvPr/>
        </p:nvCxnSpPr>
        <p:spPr bwMode="auto">
          <a:xfrm flipH="1" flipV="1">
            <a:off x="34140394" y="9749400"/>
            <a:ext cx="970264" cy="319158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22" name="TextBox 121">
            <a:extLst>
              <a:ext uri="{FF2B5EF4-FFF2-40B4-BE49-F238E27FC236}">
                <a16:creationId xmlns:a16="http://schemas.microsoft.com/office/drawing/2014/main" id="{E1BCAF06-790A-836E-F0CB-499FDC86CA77}"/>
              </a:ext>
            </a:extLst>
          </p:cNvPr>
          <p:cNvSpPr txBox="1"/>
          <p:nvPr/>
        </p:nvSpPr>
        <p:spPr>
          <a:xfrm>
            <a:off x="33942136" y="12940988"/>
            <a:ext cx="2337043" cy="954107"/>
          </a:xfrm>
          <a:prstGeom prst="rect">
            <a:avLst/>
          </a:prstGeom>
          <a:noFill/>
        </p:spPr>
        <p:txBody>
          <a:bodyPr wrap="square" rtlCol="0">
            <a:spAutoFit/>
          </a:bodyPr>
          <a:lstStyle/>
          <a:p>
            <a:r>
              <a:rPr lang="en-US" sz="2800" b="0">
                <a:solidFill>
                  <a:schemeClr val="tx1"/>
                </a:solidFill>
                <a:latin typeface="Times New Roman" panose="02020603050405020304" pitchFamily="18" charset="0"/>
                <a:cs typeface="Times New Roman" panose="02020603050405020304" pitchFamily="18" charset="0"/>
              </a:rPr>
              <a:t>Femoral Head Width</a:t>
            </a:r>
          </a:p>
        </p:txBody>
      </p:sp>
      <p:cxnSp>
        <p:nvCxnSpPr>
          <p:cNvPr id="136" name="Straight Arrow Connector 135">
            <a:extLst>
              <a:ext uri="{FF2B5EF4-FFF2-40B4-BE49-F238E27FC236}">
                <a16:creationId xmlns:a16="http://schemas.microsoft.com/office/drawing/2014/main" id="{53A5371E-A919-937A-2EF3-8C8ABC23A5BB}"/>
              </a:ext>
            </a:extLst>
          </p:cNvPr>
          <p:cNvCxnSpPr>
            <a:cxnSpLocks/>
          </p:cNvCxnSpPr>
          <p:nvPr/>
        </p:nvCxnSpPr>
        <p:spPr bwMode="auto">
          <a:xfrm flipV="1">
            <a:off x="32205907" y="11934260"/>
            <a:ext cx="1740002" cy="109199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pic>
        <p:nvPicPr>
          <p:cNvPr id="20" name="Picture 19" descr="A blue shield with white text&#10;&#10;AI-generated content may be incorrect.">
            <a:extLst>
              <a:ext uri="{FF2B5EF4-FFF2-40B4-BE49-F238E27FC236}">
                <a16:creationId xmlns:a16="http://schemas.microsoft.com/office/drawing/2014/main" id="{F8D92025-15A4-7AB1-1CE1-CF5125DC0411}"/>
              </a:ext>
            </a:extLst>
          </p:cNvPr>
          <p:cNvPicPr>
            <a:picLocks noChangeAspect="1"/>
          </p:cNvPicPr>
          <p:nvPr/>
        </p:nvPicPr>
        <p:blipFill>
          <a:blip r:embed="rId11"/>
          <a:stretch>
            <a:fillRect/>
          </a:stretch>
        </p:blipFill>
        <p:spPr>
          <a:xfrm>
            <a:off x="39224931" y="1169925"/>
            <a:ext cx="3864747" cy="3345842"/>
          </a:xfrm>
          <a:prstGeom prst="rect">
            <a:avLst/>
          </a:prstGeom>
        </p:spPr>
      </p:pic>
      <p:pic>
        <p:nvPicPr>
          <p:cNvPr id="143" name="Picture 142">
            <a:extLst>
              <a:ext uri="{FF2B5EF4-FFF2-40B4-BE49-F238E27FC236}">
                <a16:creationId xmlns:a16="http://schemas.microsoft.com/office/drawing/2014/main" id="{A05C611E-D37B-6A2A-E48F-976C1D50348D}"/>
              </a:ext>
            </a:extLst>
          </p:cNvPr>
          <p:cNvPicPr>
            <a:picLocks noChangeAspect="1"/>
          </p:cNvPicPr>
          <p:nvPr/>
        </p:nvPicPr>
        <p:blipFill>
          <a:blip r:embed="rId12"/>
          <a:stretch>
            <a:fillRect/>
          </a:stretch>
        </p:blipFill>
        <p:spPr>
          <a:xfrm>
            <a:off x="37127110" y="13052759"/>
            <a:ext cx="2678471" cy="5951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 name="TextBox 152">
            <a:extLst>
              <a:ext uri="{FF2B5EF4-FFF2-40B4-BE49-F238E27FC236}">
                <a16:creationId xmlns:a16="http://schemas.microsoft.com/office/drawing/2014/main" id="{E025C8AD-724A-33AA-EEC5-C3E668397D2C}"/>
              </a:ext>
            </a:extLst>
          </p:cNvPr>
          <p:cNvSpPr txBox="1"/>
          <p:nvPr/>
        </p:nvSpPr>
        <p:spPr>
          <a:xfrm>
            <a:off x="39953607" y="12514944"/>
            <a:ext cx="3613531" cy="69865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0">
                <a:solidFill>
                  <a:srgbClr val="000000"/>
                </a:solidFill>
                <a:latin typeface="Times New Roman"/>
                <a:cs typeface="Times New Roman"/>
              </a:rPr>
              <a:t>Our final design consists of 4 different sized custom undergarments. Each pair has pockets sewed on to the side to hold the corresponding pod size in place on the user’s hip. The pod itself is 0.625 inches thick consisting of 2 layers of polyurethane foam and 1 layer of </a:t>
            </a:r>
            <a:r>
              <a:rPr lang="en-US" sz="2800" b="0" err="1">
                <a:solidFill>
                  <a:srgbClr val="000000"/>
                </a:solidFill>
                <a:latin typeface="Times New Roman"/>
                <a:cs typeface="Times New Roman"/>
              </a:rPr>
              <a:t>SHOCKtec</a:t>
            </a:r>
            <a:r>
              <a:rPr lang="en-US" sz="2800" b="0">
                <a:solidFill>
                  <a:schemeClr val="tx1"/>
                </a:solidFill>
                <a:latin typeface="Times New Roman"/>
                <a:cs typeface="Times New Roman"/>
              </a:rPr>
              <a:t>®</a:t>
            </a:r>
            <a:r>
              <a:rPr lang="en-US" sz="2800" b="0">
                <a:solidFill>
                  <a:srgbClr val="000000"/>
                </a:solidFill>
                <a:latin typeface="Times New Roman"/>
                <a:cs typeface="Times New Roman"/>
              </a:rPr>
              <a:t> Air2Gel that is glued together by a spray adhesive. </a:t>
            </a:r>
          </a:p>
        </p:txBody>
      </p:sp>
      <p:pic>
        <p:nvPicPr>
          <p:cNvPr id="164" name="Picture 163">
            <a:extLst>
              <a:ext uri="{FF2B5EF4-FFF2-40B4-BE49-F238E27FC236}">
                <a16:creationId xmlns:a16="http://schemas.microsoft.com/office/drawing/2014/main" id="{94F7FDAD-E537-37E8-4B44-26CE3424FD1F}"/>
              </a:ext>
            </a:extLst>
          </p:cNvPr>
          <p:cNvPicPr>
            <a:picLocks noChangeAspect="1"/>
          </p:cNvPicPr>
          <p:nvPr/>
        </p:nvPicPr>
        <p:blipFill>
          <a:blip r:embed="rId13"/>
          <a:stretch>
            <a:fillRect/>
          </a:stretch>
        </p:blipFill>
        <p:spPr>
          <a:xfrm>
            <a:off x="37669240" y="6528280"/>
            <a:ext cx="5571999" cy="5983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6" name="TextBox 165">
            <a:extLst>
              <a:ext uri="{FF2B5EF4-FFF2-40B4-BE49-F238E27FC236}">
                <a16:creationId xmlns:a16="http://schemas.microsoft.com/office/drawing/2014/main" id="{D1B3EEC3-1F6C-09CE-2849-BF94DF692833}"/>
              </a:ext>
            </a:extLst>
          </p:cNvPr>
          <p:cNvSpPr txBox="1"/>
          <p:nvPr/>
        </p:nvSpPr>
        <p:spPr>
          <a:xfrm>
            <a:off x="30634637" y="20303036"/>
            <a:ext cx="12886966" cy="1226210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a:p>
            <a:pPr algn="l"/>
            <a:endParaRPr lang="en-US">
              <a:cs typeface="Arial"/>
            </a:endParaRPr>
          </a:p>
          <a:p>
            <a:pPr algn="l"/>
            <a:endParaRPr lang="en-US">
              <a:cs typeface="Arial"/>
            </a:endParaRPr>
          </a:p>
          <a:p>
            <a:pPr algn="l"/>
            <a:endParaRPr lang="en-US">
              <a:cs typeface="Arial"/>
            </a:endParaRPr>
          </a:p>
          <a:p>
            <a:pPr algn="l"/>
            <a:endParaRPr lang="en-US">
              <a:cs typeface="Arial"/>
            </a:endParaRPr>
          </a:p>
          <a:p>
            <a:pPr algn="l"/>
            <a:endParaRPr lang="en-US">
              <a:cs typeface="Arial"/>
            </a:endParaRPr>
          </a:p>
          <a:p>
            <a:pPr algn="l"/>
            <a:endParaRPr lang="en-US">
              <a:cs typeface="Arial"/>
            </a:endParaRPr>
          </a:p>
          <a:p>
            <a:pPr algn="l"/>
            <a:endParaRPr lang="en-US">
              <a:cs typeface="Arial"/>
            </a:endParaRPr>
          </a:p>
          <a:p>
            <a:pPr algn="l"/>
            <a:endParaRPr lang="en-US">
              <a:cs typeface="Arial"/>
            </a:endParaRPr>
          </a:p>
          <a:p>
            <a:pPr algn="l"/>
            <a:endParaRPr lang="en-US">
              <a:cs typeface="Arial"/>
            </a:endParaRPr>
          </a:p>
          <a:p>
            <a:pPr algn="l"/>
            <a:endParaRPr lang="en-US">
              <a:cs typeface="Arial"/>
            </a:endParaRPr>
          </a:p>
          <a:p>
            <a:pPr algn="l"/>
            <a:endParaRPr lang="en-US">
              <a:cs typeface="Arial"/>
            </a:endParaRPr>
          </a:p>
          <a:p>
            <a:pPr algn="l"/>
            <a:endParaRPr lang="en-US">
              <a:cs typeface="Arial"/>
            </a:endParaRPr>
          </a:p>
        </p:txBody>
      </p:sp>
      <p:pic>
        <p:nvPicPr>
          <p:cNvPr id="165" name="Picture 164">
            <a:extLst>
              <a:ext uri="{FF2B5EF4-FFF2-40B4-BE49-F238E27FC236}">
                <a16:creationId xmlns:a16="http://schemas.microsoft.com/office/drawing/2014/main" id="{C483E715-25BB-E6FA-2615-18EEE6EA3AB4}"/>
              </a:ext>
            </a:extLst>
          </p:cNvPr>
          <p:cNvPicPr>
            <a:picLocks noChangeAspect="1"/>
          </p:cNvPicPr>
          <p:nvPr/>
        </p:nvPicPr>
        <p:blipFill>
          <a:blip r:embed="rId14"/>
          <a:stretch>
            <a:fillRect/>
          </a:stretch>
        </p:blipFill>
        <p:spPr>
          <a:xfrm>
            <a:off x="30685241" y="20391636"/>
            <a:ext cx="6464657" cy="3669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7" name="Subtitle 2">
            <a:extLst>
              <a:ext uri="{FF2B5EF4-FFF2-40B4-BE49-F238E27FC236}">
                <a16:creationId xmlns:a16="http://schemas.microsoft.com/office/drawing/2014/main" id="{98C9F6B7-2227-2045-ED59-0152EC30F55C}"/>
              </a:ext>
            </a:extLst>
          </p:cNvPr>
          <p:cNvSpPr txBox="1">
            <a:spLocks/>
          </p:cNvSpPr>
          <p:nvPr/>
        </p:nvSpPr>
        <p:spPr>
          <a:xfrm>
            <a:off x="30630785" y="19421988"/>
            <a:ext cx="12905483" cy="94969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a:ea typeface="Cambria"/>
              </a:rPr>
              <a:t>Business Plan</a:t>
            </a:r>
            <a:endParaRPr lang="en-US" sz="5100">
              <a:solidFill>
                <a:schemeClr val="bg1"/>
              </a:solidFill>
              <a:latin typeface="Cambria" panose="02040503050406030204" pitchFamily="18" charset="0"/>
              <a:ea typeface="Cambria"/>
            </a:endParaRPr>
          </a:p>
        </p:txBody>
      </p:sp>
      <p:sp>
        <p:nvSpPr>
          <p:cNvPr id="8" name="Subtitle 2">
            <a:extLst>
              <a:ext uri="{FF2B5EF4-FFF2-40B4-BE49-F238E27FC236}">
                <a16:creationId xmlns:a16="http://schemas.microsoft.com/office/drawing/2014/main" id="{57CD1745-A924-1358-6768-DEDE33A1645B}"/>
              </a:ext>
            </a:extLst>
          </p:cNvPr>
          <p:cNvSpPr txBox="1">
            <a:spLocks/>
          </p:cNvSpPr>
          <p:nvPr/>
        </p:nvSpPr>
        <p:spPr>
          <a:xfrm>
            <a:off x="3502771" y="29762731"/>
            <a:ext cx="6663365" cy="888876"/>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ea typeface="Cambria"/>
                <a:cs typeface="Times New Roman"/>
              </a:rPr>
              <a:t>Contacts</a:t>
            </a:r>
          </a:p>
        </p:txBody>
      </p:sp>
      <p:sp>
        <p:nvSpPr>
          <p:cNvPr id="17" name="TextBox 16">
            <a:extLst>
              <a:ext uri="{FF2B5EF4-FFF2-40B4-BE49-F238E27FC236}">
                <a16:creationId xmlns:a16="http://schemas.microsoft.com/office/drawing/2014/main" id="{91DF522E-3F08-F0AD-F7EC-3DA424461D92}"/>
              </a:ext>
            </a:extLst>
          </p:cNvPr>
          <p:cNvSpPr txBox="1"/>
          <p:nvPr/>
        </p:nvSpPr>
        <p:spPr>
          <a:xfrm>
            <a:off x="759555" y="20210350"/>
            <a:ext cx="6229283" cy="1615827"/>
          </a:xfrm>
          <a:prstGeom prst="rect">
            <a:avLst/>
          </a:prstGeom>
          <a:noFill/>
        </p:spPr>
        <p:txBody>
          <a:bodyPr wrap="square" rtlCol="0">
            <a:spAutoFit/>
          </a:bodyPr>
          <a:lstStyle/>
          <a:p>
            <a:r>
              <a:rPr lang="en-US" sz="2800" b="0">
                <a:solidFill>
                  <a:schemeClr val="tx1"/>
                </a:solidFill>
                <a:latin typeface="Times New Roman"/>
                <a:cs typeface="Times New Roman"/>
              </a:rPr>
              <a:t>How would you prefer a hip protection device to be worn?</a:t>
            </a:r>
          </a:p>
          <a:p>
            <a:endParaRPr lang="en-US"/>
          </a:p>
        </p:txBody>
      </p:sp>
      <p:sp>
        <p:nvSpPr>
          <p:cNvPr id="22" name="TextBox 21">
            <a:extLst>
              <a:ext uri="{FF2B5EF4-FFF2-40B4-BE49-F238E27FC236}">
                <a16:creationId xmlns:a16="http://schemas.microsoft.com/office/drawing/2014/main" id="{C6C6DF9D-CEBD-6780-9EEA-6B4B517F9D35}"/>
              </a:ext>
            </a:extLst>
          </p:cNvPr>
          <p:cNvSpPr txBox="1"/>
          <p:nvPr/>
        </p:nvSpPr>
        <p:spPr>
          <a:xfrm>
            <a:off x="7014860" y="20210350"/>
            <a:ext cx="6348576" cy="1615827"/>
          </a:xfrm>
          <a:prstGeom prst="rect">
            <a:avLst/>
          </a:prstGeom>
          <a:noFill/>
        </p:spPr>
        <p:txBody>
          <a:bodyPr wrap="square" rtlCol="0">
            <a:spAutoFit/>
          </a:bodyPr>
          <a:lstStyle/>
          <a:p>
            <a:r>
              <a:rPr lang="en-US" sz="2800" b="0">
                <a:solidFill>
                  <a:schemeClr val="tx1"/>
                </a:solidFill>
                <a:latin typeface="Times New Roman"/>
                <a:cs typeface="Times New Roman"/>
              </a:rPr>
              <a:t>What are your biggest concerns with a hip protection device?</a:t>
            </a:r>
          </a:p>
          <a:p>
            <a:endParaRPr lang="en-US"/>
          </a:p>
        </p:txBody>
      </p:sp>
      <p:pic>
        <p:nvPicPr>
          <p:cNvPr id="24" name="Picture 23" descr="RiverWoods Durham - RiverWoods Retirement Communities">
            <a:extLst>
              <a:ext uri="{FF2B5EF4-FFF2-40B4-BE49-F238E27FC236}">
                <a16:creationId xmlns:a16="http://schemas.microsoft.com/office/drawing/2014/main" id="{989245E1-FA45-EBE8-3918-7461852C6D08}"/>
              </a:ext>
            </a:extLst>
          </p:cNvPr>
          <p:cNvPicPr>
            <a:picLocks noChangeAspect="1"/>
          </p:cNvPicPr>
          <p:nvPr/>
        </p:nvPicPr>
        <p:blipFill>
          <a:blip r:embed="rId15"/>
          <a:stretch>
            <a:fillRect/>
          </a:stretch>
        </p:blipFill>
        <p:spPr>
          <a:xfrm>
            <a:off x="30620817" y="1178810"/>
            <a:ext cx="7701790" cy="2163720"/>
          </a:xfrm>
          <a:prstGeom prst="rect">
            <a:avLst/>
          </a:prstGeom>
        </p:spPr>
      </p:pic>
      <p:pic>
        <p:nvPicPr>
          <p:cNvPr id="29" name="Picture 28" descr="GREAT BAY MARINE - Updated March 2025 - 61 Beane Ln, Newington, New ...">
            <a:extLst>
              <a:ext uri="{FF2B5EF4-FFF2-40B4-BE49-F238E27FC236}">
                <a16:creationId xmlns:a16="http://schemas.microsoft.com/office/drawing/2014/main" id="{55D61F80-982E-EF64-2E66-ED1A762CD83A}"/>
              </a:ext>
            </a:extLst>
          </p:cNvPr>
          <p:cNvPicPr>
            <a:picLocks noChangeAspect="1"/>
          </p:cNvPicPr>
          <p:nvPr/>
        </p:nvPicPr>
        <p:blipFill>
          <a:blip r:embed="rId16"/>
          <a:stretch>
            <a:fillRect/>
          </a:stretch>
        </p:blipFill>
        <p:spPr>
          <a:xfrm>
            <a:off x="10246250" y="1109289"/>
            <a:ext cx="4410986" cy="2106931"/>
          </a:xfrm>
          <a:prstGeom prst="rect">
            <a:avLst/>
          </a:prstGeom>
        </p:spPr>
      </p:pic>
      <p:pic>
        <p:nvPicPr>
          <p:cNvPr id="169" name="Picture 168">
            <a:extLst>
              <a:ext uri="{FF2B5EF4-FFF2-40B4-BE49-F238E27FC236}">
                <a16:creationId xmlns:a16="http://schemas.microsoft.com/office/drawing/2014/main" id="{18567902-00C3-3627-18F6-0D480B70EEDC}"/>
              </a:ext>
            </a:extLst>
          </p:cNvPr>
          <p:cNvPicPr>
            <a:picLocks noChangeAspect="1"/>
          </p:cNvPicPr>
          <p:nvPr/>
        </p:nvPicPr>
        <p:blipFill>
          <a:blip r:embed="rId17"/>
          <a:srcRect t="677" r="805" b="321"/>
          <a:stretch/>
        </p:blipFill>
        <p:spPr>
          <a:xfrm>
            <a:off x="30685241" y="29218138"/>
            <a:ext cx="6217920" cy="2526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0" name="TextBox 169">
            <a:extLst>
              <a:ext uri="{FF2B5EF4-FFF2-40B4-BE49-F238E27FC236}">
                <a16:creationId xmlns:a16="http://schemas.microsoft.com/office/drawing/2014/main" id="{F1412583-206D-C82C-1D8E-490601F37EA5}"/>
              </a:ext>
            </a:extLst>
          </p:cNvPr>
          <p:cNvSpPr txBox="1"/>
          <p:nvPr/>
        </p:nvSpPr>
        <p:spPr>
          <a:xfrm>
            <a:off x="32300572" y="31779544"/>
            <a:ext cx="29872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0">
                <a:solidFill>
                  <a:srgbClr val="000000"/>
                </a:solidFill>
                <a:latin typeface="Times New Roman"/>
                <a:cs typeface="Times New Roman"/>
              </a:rPr>
              <a:t>Laser cutting setup</a:t>
            </a:r>
          </a:p>
        </p:txBody>
      </p:sp>
      <p:sp>
        <p:nvSpPr>
          <p:cNvPr id="171" name="TextBox 170">
            <a:extLst>
              <a:ext uri="{FF2B5EF4-FFF2-40B4-BE49-F238E27FC236}">
                <a16:creationId xmlns:a16="http://schemas.microsoft.com/office/drawing/2014/main" id="{59F5D5BD-1B09-2C42-956D-87520B4F7A66}"/>
              </a:ext>
            </a:extLst>
          </p:cNvPr>
          <p:cNvSpPr txBox="1"/>
          <p:nvPr/>
        </p:nvSpPr>
        <p:spPr>
          <a:xfrm>
            <a:off x="37146650" y="20391636"/>
            <a:ext cx="6440222"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Times New Roman"/>
              </a:rPr>
              <a:t>Manufacturing</a:t>
            </a:r>
          </a:p>
          <a:p>
            <a:pPr algn="l"/>
            <a:r>
              <a:rPr lang="en-US" sz="2800" b="0">
                <a:solidFill>
                  <a:schemeClr val="tx1"/>
                </a:solidFill>
                <a:latin typeface="Times New Roman"/>
                <a:cs typeface="Times New Roman"/>
              </a:rPr>
              <a:t>Our current prototype utilizes common off-the-shelf underwear, modified by hand-sewing custom pockets on each side, which house the foam pods. While effective for our early-stage development, this method of manufacturing is neither cost-effective nor scalable. For commercial production, we would plan to outsource manufacturing elsewhere. This would enable us to efficiently produce our custom undergarment and pods, ultimately optimizing both cost and production time. </a:t>
            </a:r>
          </a:p>
        </p:txBody>
      </p:sp>
      <p:sp>
        <p:nvSpPr>
          <p:cNvPr id="172" name="TextBox 171">
            <a:extLst>
              <a:ext uri="{FF2B5EF4-FFF2-40B4-BE49-F238E27FC236}">
                <a16:creationId xmlns:a16="http://schemas.microsoft.com/office/drawing/2014/main" id="{D0DBB899-14A1-3163-FC83-4396776F398A}"/>
              </a:ext>
            </a:extLst>
          </p:cNvPr>
          <p:cNvSpPr txBox="1"/>
          <p:nvPr/>
        </p:nvSpPr>
        <p:spPr>
          <a:xfrm>
            <a:off x="30842368" y="23990917"/>
            <a:ext cx="6464658"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solidFill>
                  <a:schemeClr val="tx1"/>
                </a:solidFill>
                <a:latin typeface="Times New Roman"/>
                <a:cs typeface="Times New Roman"/>
              </a:rPr>
              <a:t>Cost Calculations and Selling</a:t>
            </a:r>
          </a:p>
          <a:p>
            <a:pPr algn="l"/>
            <a:r>
              <a:rPr lang="en-US" sz="2800" b="0">
                <a:solidFill>
                  <a:schemeClr val="tx1"/>
                </a:solidFill>
                <a:latin typeface="Times New Roman"/>
                <a:cs typeface="Times New Roman"/>
              </a:rPr>
              <a:t>To calculate the cost per pod, we used the area of our foam sheets and arranged our different pod designs to see how many can be manufactured per sheet. We then figured out an estimate for the cost of glue due to the surface area of the pods and the total glue spray area. Our current sales strategy is to sell our pod and undergarment in a package as well as having them both available individually when replacements are needed. </a:t>
            </a:r>
          </a:p>
        </p:txBody>
      </p:sp>
      <p:sp>
        <p:nvSpPr>
          <p:cNvPr id="33" name="TextBox 32">
            <a:extLst>
              <a:ext uri="{FF2B5EF4-FFF2-40B4-BE49-F238E27FC236}">
                <a16:creationId xmlns:a16="http://schemas.microsoft.com/office/drawing/2014/main" id="{FBBA77AB-8DFF-705E-E615-E1D894BF2D2C}"/>
              </a:ext>
            </a:extLst>
          </p:cNvPr>
          <p:cNvSpPr txBox="1"/>
          <p:nvPr/>
        </p:nvSpPr>
        <p:spPr>
          <a:xfrm>
            <a:off x="36810461" y="25970566"/>
            <a:ext cx="6286291"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tx1"/>
                </a:solidFill>
                <a:latin typeface="Times New Roman"/>
                <a:cs typeface="Times New Roman"/>
              </a:rPr>
              <a:t>Unique Selling Points</a:t>
            </a:r>
          </a:p>
          <a:p>
            <a:pPr marL="457200" indent="-457200">
              <a:buFont typeface="Arial"/>
              <a:buChar char="•"/>
            </a:pPr>
            <a:r>
              <a:rPr lang="en-US" sz="2800" b="0">
                <a:solidFill>
                  <a:schemeClr val="tx1"/>
                </a:solidFill>
                <a:latin typeface="Times New Roman"/>
                <a:cs typeface="Times New Roman"/>
              </a:rPr>
              <a:t>Removable pod</a:t>
            </a:r>
          </a:p>
          <a:p>
            <a:pPr marL="457200" indent="-457200">
              <a:buFont typeface="Arial"/>
              <a:buChar char="•"/>
            </a:pPr>
            <a:r>
              <a:rPr lang="en-US" sz="2800" b="0">
                <a:solidFill>
                  <a:schemeClr val="tx1"/>
                </a:solidFill>
                <a:latin typeface="Times New Roman"/>
                <a:cs typeface="Times New Roman"/>
              </a:rPr>
              <a:t>Horseshoe shape</a:t>
            </a:r>
          </a:p>
          <a:p>
            <a:pPr marL="457200" indent="-457200">
              <a:buFont typeface="Arial"/>
              <a:buChar char="•"/>
            </a:pPr>
            <a:r>
              <a:rPr lang="en-US" sz="2800" b="0">
                <a:solidFill>
                  <a:schemeClr val="tx1"/>
                </a:solidFill>
                <a:latin typeface="Times New Roman"/>
                <a:cs typeface="Times New Roman"/>
              </a:rPr>
              <a:t>Affordable</a:t>
            </a:r>
          </a:p>
          <a:p>
            <a:pPr marL="457200" indent="-457200">
              <a:buFont typeface="Arial"/>
              <a:buChar char="•"/>
            </a:pPr>
            <a:r>
              <a:rPr lang="en-US" sz="2800" b="0">
                <a:solidFill>
                  <a:schemeClr val="tx1"/>
                </a:solidFill>
                <a:latin typeface="Times New Roman"/>
                <a:cs typeface="Times New Roman"/>
              </a:rPr>
              <a:t>Minimally invasive</a:t>
            </a:r>
          </a:p>
          <a:p>
            <a:pPr marL="457200" indent="-457200">
              <a:buFont typeface="Arial"/>
              <a:buChar char="•"/>
            </a:pPr>
            <a:r>
              <a:rPr lang="en-US" sz="2800" b="0">
                <a:solidFill>
                  <a:schemeClr val="tx1"/>
                </a:solidFill>
                <a:latin typeface="Times New Roman"/>
                <a:cs typeface="Times New Roman"/>
              </a:rPr>
              <a:t>Discrete</a:t>
            </a:r>
          </a:p>
          <a:p>
            <a:pPr marL="457200" indent="-457200">
              <a:buFont typeface="Arial"/>
              <a:buChar char="•"/>
            </a:pPr>
            <a:r>
              <a:rPr lang="en-US" sz="2800" b="0">
                <a:solidFill>
                  <a:schemeClr val="tx1"/>
                </a:solidFill>
                <a:latin typeface="Times New Roman"/>
                <a:cs typeface="Times New Roman"/>
              </a:rPr>
              <a:t>94.7% Impact force reduction</a:t>
            </a:r>
          </a:p>
        </p:txBody>
      </p:sp>
      <p:pic>
        <p:nvPicPr>
          <p:cNvPr id="34" name="Picture 33" descr="areas of the hip">
            <a:extLst>
              <a:ext uri="{FF2B5EF4-FFF2-40B4-BE49-F238E27FC236}">
                <a16:creationId xmlns:a16="http://schemas.microsoft.com/office/drawing/2014/main" id="{2813087E-9F87-F92D-A74E-06FA9B6003EE}"/>
              </a:ext>
            </a:extLst>
          </p:cNvPr>
          <p:cNvPicPr>
            <a:picLocks noChangeAspect="1"/>
          </p:cNvPicPr>
          <p:nvPr/>
        </p:nvPicPr>
        <p:blipFill>
          <a:blip r:embed="rId18"/>
          <a:stretch>
            <a:fillRect/>
          </a:stretch>
        </p:blipFill>
        <p:spPr>
          <a:xfrm>
            <a:off x="10149382" y="14626502"/>
            <a:ext cx="3123920" cy="4415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9" descr="A graph with green rectangles and numbers&#10;&#10;AI-generated content may be incorrect.">
            <a:extLst>
              <a:ext uri="{FF2B5EF4-FFF2-40B4-BE49-F238E27FC236}">
                <a16:creationId xmlns:a16="http://schemas.microsoft.com/office/drawing/2014/main" id="{8F21E799-F6B7-6D15-2D79-59AE7BBF2575}"/>
              </a:ext>
            </a:extLst>
          </p:cNvPr>
          <p:cNvPicPr>
            <a:picLocks noChangeAspect="1"/>
          </p:cNvPicPr>
          <p:nvPr/>
        </p:nvPicPr>
        <p:blipFill>
          <a:blip r:embed="rId19"/>
          <a:stretch>
            <a:fillRect/>
          </a:stretch>
        </p:blipFill>
        <p:spPr>
          <a:xfrm>
            <a:off x="14231465" y="22219519"/>
            <a:ext cx="7864005" cy="50629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2" name="Picture 41" descr="A graph of different colored bars&#10;&#10;AI-generated content may be incorrect.">
            <a:extLst>
              <a:ext uri="{FF2B5EF4-FFF2-40B4-BE49-F238E27FC236}">
                <a16:creationId xmlns:a16="http://schemas.microsoft.com/office/drawing/2014/main" id="{F5D3748E-4364-FD69-DCAE-76E17DA6F57A}"/>
              </a:ext>
            </a:extLst>
          </p:cNvPr>
          <p:cNvPicPr>
            <a:picLocks noChangeAspect="1"/>
          </p:cNvPicPr>
          <p:nvPr/>
        </p:nvPicPr>
        <p:blipFill>
          <a:blip r:embed="rId20"/>
          <a:stretch>
            <a:fillRect/>
          </a:stretch>
        </p:blipFill>
        <p:spPr>
          <a:xfrm>
            <a:off x="22146075" y="22219519"/>
            <a:ext cx="7728361" cy="5065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4" name="TextBox 43">
            <a:extLst>
              <a:ext uri="{FF2B5EF4-FFF2-40B4-BE49-F238E27FC236}">
                <a16:creationId xmlns:a16="http://schemas.microsoft.com/office/drawing/2014/main" id="{93C429B2-6153-EDBE-4869-68FE5FAE0F30}"/>
              </a:ext>
            </a:extLst>
          </p:cNvPr>
          <p:cNvSpPr txBox="1"/>
          <p:nvPr/>
        </p:nvSpPr>
        <p:spPr>
          <a:xfrm>
            <a:off x="18373544" y="23408343"/>
            <a:ext cx="1382191" cy="338554"/>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".125" </a:t>
            </a:r>
            <a:endParaRPr lang="en-US" sz="1600">
              <a:solidFill>
                <a:schemeClr val="tx1"/>
              </a:solidFill>
              <a:cs typeface="Arial"/>
            </a:endParaRPr>
          </a:p>
        </p:txBody>
      </p:sp>
      <p:sp>
        <p:nvSpPr>
          <p:cNvPr id="46" name="TextBox 45">
            <a:extLst>
              <a:ext uri="{FF2B5EF4-FFF2-40B4-BE49-F238E27FC236}">
                <a16:creationId xmlns:a16="http://schemas.microsoft.com/office/drawing/2014/main" id="{87839DED-5E9F-91D0-7B6A-6CD94916CC57}"/>
              </a:ext>
            </a:extLst>
          </p:cNvPr>
          <p:cNvSpPr txBox="1"/>
          <p:nvPr/>
        </p:nvSpPr>
        <p:spPr>
          <a:xfrm>
            <a:off x="23234154" y="23256942"/>
            <a:ext cx="897957" cy="338554"/>
          </a:xfrm>
          <a:prstGeom prst="rect">
            <a:avLst/>
          </a:prstGeom>
          <a:solidFill>
            <a:schemeClr val="accent3">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".375"</a:t>
            </a:r>
            <a:endParaRPr lang="en-US" sz="1600">
              <a:solidFill>
                <a:schemeClr val="tx1"/>
              </a:solidFill>
              <a:cs typeface="Arial"/>
            </a:endParaRPr>
          </a:p>
        </p:txBody>
      </p:sp>
      <p:sp>
        <p:nvSpPr>
          <p:cNvPr id="48" name="TextBox 47">
            <a:extLst>
              <a:ext uri="{FF2B5EF4-FFF2-40B4-BE49-F238E27FC236}">
                <a16:creationId xmlns:a16="http://schemas.microsoft.com/office/drawing/2014/main" id="{C5C2B637-5319-09A4-4786-7BEC36005262}"/>
              </a:ext>
            </a:extLst>
          </p:cNvPr>
          <p:cNvSpPr txBox="1"/>
          <p:nvPr/>
        </p:nvSpPr>
        <p:spPr>
          <a:xfrm>
            <a:off x="24588244" y="23426406"/>
            <a:ext cx="982689" cy="338554"/>
          </a:xfrm>
          <a:prstGeom prst="rect">
            <a:avLst/>
          </a:prstGeom>
          <a:solidFill>
            <a:srgbClr val="A17BBD">
              <a:alpha val="71000"/>
            </a:srgb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".400"</a:t>
            </a:r>
            <a:endParaRPr lang="en-US" sz="1600">
              <a:solidFill>
                <a:schemeClr val="tx1"/>
              </a:solidFill>
              <a:cs typeface="Arial"/>
            </a:endParaRPr>
          </a:p>
        </p:txBody>
      </p:sp>
      <p:sp>
        <p:nvSpPr>
          <p:cNvPr id="50" name="TextBox 49">
            <a:extLst>
              <a:ext uri="{FF2B5EF4-FFF2-40B4-BE49-F238E27FC236}">
                <a16:creationId xmlns:a16="http://schemas.microsoft.com/office/drawing/2014/main" id="{64F6D464-25B2-FEC2-AEE7-3A957A8406CB}"/>
              </a:ext>
            </a:extLst>
          </p:cNvPr>
          <p:cNvSpPr txBox="1"/>
          <p:nvPr/>
        </p:nvSpPr>
        <p:spPr>
          <a:xfrm>
            <a:off x="25747360" y="24466627"/>
            <a:ext cx="1109787" cy="338554"/>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1600">
                <a:solidFill>
                  <a:schemeClr val="tx1"/>
                </a:solidFill>
                <a:latin typeface="Arial"/>
                <a:cs typeface="Arial"/>
              </a:rPr>
              <a:t>".500"</a:t>
            </a:r>
            <a:endParaRPr lang="en-US" sz="1600">
              <a:solidFill>
                <a:schemeClr val="tx1"/>
              </a:solidFill>
              <a:cs typeface="Arial"/>
            </a:endParaRPr>
          </a:p>
        </p:txBody>
      </p:sp>
      <p:sp>
        <p:nvSpPr>
          <p:cNvPr id="53" name="TextBox 52">
            <a:extLst>
              <a:ext uri="{FF2B5EF4-FFF2-40B4-BE49-F238E27FC236}">
                <a16:creationId xmlns:a16="http://schemas.microsoft.com/office/drawing/2014/main" id="{D0FEDE40-1E8D-CDF2-0EC8-D9AE59595DAF}"/>
              </a:ext>
            </a:extLst>
          </p:cNvPr>
          <p:cNvSpPr txBox="1"/>
          <p:nvPr/>
        </p:nvSpPr>
        <p:spPr>
          <a:xfrm>
            <a:off x="27143365" y="23426405"/>
            <a:ext cx="1025055" cy="338554"/>
          </a:xfrm>
          <a:prstGeom prst="rect">
            <a:avLst/>
          </a:prstGeom>
          <a:solidFill>
            <a:srgbClr val="FFCE80"/>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".525"</a:t>
            </a:r>
            <a:endParaRPr lang="en-US" sz="1600">
              <a:solidFill>
                <a:schemeClr val="tx1"/>
              </a:solidFill>
              <a:cs typeface="Arial"/>
            </a:endParaRPr>
          </a:p>
        </p:txBody>
      </p:sp>
      <p:sp>
        <p:nvSpPr>
          <p:cNvPr id="55" name="TextBox 54">
            <a:extLst>
              <a:ext uri="{FF2B5EF4-FFF2-40B4-BE49-F238E27FC236}">
                <a16:creationId xmlns:a16="http://schemas.microsoft.com/office/drawing/2014/main" id="{E72B5E96-1DD6-8E62-5920-80B140125B00}"/>
              </a:ext>
            </a:extLst>
          </p:cNvPr>
          <p:cNvSpPr txBox="1"/>
          <p:nvPr/>
        </p:nvSpPr>
        <p:spPr>
          <a:xfrm>
            <a:off x="28154201" y="22751974"/>
            <a:ext cx="1194519" cy="338554"/>
          </a:xfrm>
          <a:prstGeom prst="rect">
            <a:avLst/>
          </a:prstGeom>
          <a:solidFill>
            <a:schemeClr val="accent2">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".625"</a:t>
            </a:r>
            <a:endParaRPr lang="en-US" sz="1600">
              <a:solidFill>
                <a:schemeClr val="tx1"/>
              </a:solidFill>
              <a:cs typeface="Arial"/>
            </a:endParaRPr>
          </a:p>
        </p:txBody>
      </p:sp>
      <p:sp>
        <p:nvSpPr>
          <p:cNvPr id="57" name="TextBox 56">
            <a:extLst>
              <a:ext uri="{FF2B5EF4-FFF2-40B4-BE49-F238E27FC236}">
                <a16:creationId xmlns:a16="http://schemas.microsoft.com/office/drawing/2014/main" id="{B4D3CDAC-0569-D333-7A77-DFB7537E1DE5}"/>
              </a:ext>
            </a:extLst>
          </p:cNvPr>
          <p:cNvSpPr txBox="1"/>
          <p:nvPr/>
        </p:nvSpPr>
        <p:spPr>
          <a:xfrm>
            <a:off x="15427965" y="29249874"/>
            <a:ext cx="1016600" cy="338554"/>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".125"</a:t>
            </a:r>
            <a:endParaRPr lang="en-US" sz="1600">
              <a:solidFill>
                <a:schemeClr val="tx1"/>
              </a:solidFill>
              <a:cs typeface="Arial"/>
            </a:endParaRPr>
          </a:p>
        </p:txBody>
      </p:sp>
      <p:sp>
        <p:nvSpPr>
          <p:cNvPr id="59" name="TextBox 58">
            <a:extLst>
              <a:ext uri="{FF2B5EF4-FFF2-40B4-BE49-F238E27FC236}">
                <a16:creationId xmlns:a16="http://schemas.microsoft.com/office/drawing/2014/main" id="{83CE3F02-15AA-7B30-15BD-251CFEB87919}"/>
              </a:ext>
            </a:extLst>
          </p:cNvPr>
          <p:cNvSpPr txBox="1"/>
          <p:nvPr/>
        </p:nvSpPr>
        <p:spPr>
          <a:xfrm>
            <a:off x="16451898" y="28992325"/>
            <a:ext cx="1245613" cy="338554"/>
          </a:xfrm>
          <a:prstGeom prst="rect">
            <a:avLst/>
          </a:prstGeom>
          <a:solidFill>
            <a:srgbClr val="B299C4"/>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".150"</a:t>
            </a:r>
            <a:endParaRPr lang="en-US" sz="1600">
              <a:solidFill>
                <a:schemeClr val="tx1"/>
              </a:solidFill>
              <a:cs typeface="Arial"/>
            </a:endParaRPr>
          </a:p>
        </p:txBody>
      </p:sp>
      <p:sp>
        <p:nvSpPr>
          <p:cNvPr id="61" name="TextBox 60">
            <a:extLst>
              <a:ext uri="{FF2B5EF4-FFF2-40B4-BE49-F238E27FC236}">
                <a16:creationId xmlns:a16="http://schemas.microsoft.com/office/drawing/2014/main" id="{B79EE759-1EE4-F37D-224A-77BB416F095A}"/>
              </a:ext>
            </a:extLst>
          </p:cNvPr>
          <p:cNvSpPr txBox="1"/>
          <p:nvPr/>
        </p:nvSpPr>
        <p:spPr>
          <a:xfrm>
            <a:off x="18120732" y="28202477"/>
            <a:ext cx="1291415" cy="338554"/>
          </a:xfrm>
          <a:prstGeom prst="rect">
            <a:avLst/>
          </a:prstGeom>
          <a:solidFill>
            <a:schemeClr val="accent1">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".250"</a:t>
            </a:r>
            <a:endParaRPr lang="en-US" sz="1600">
              <a:solidFill>
                <a:schemeClr val="tx1"/>
              </a:solidFill>
              <a:cs typeface="Arial"/>
            </a:endParaRPr>
          </a:p>
        </p:txBody>
      </p:sp>
      <p:sp>
        <p:nvSpPr>
          <p:cNvPr id="66" name="TextBox 65">
            <a:extLst>
              <a:ext uri="{FF2B5EF4-FFF2-40B4-BE49-F238E27FC236}">
                <a16:creationId xmlns:a16="http://schemas.microsoft.com/office/drawing/2014/main" id="{F0E48C00-8036-AF23-1A60-B1F5B637AC7D}"/>
              </a:ext>
            </a:extLst>
          </p:cNvPr>
          <p:cNvSpPr txBox="1"/>
          <p:nvPr/>
        </p:nvSpPr>
        <p:spPr>
          <a:xfrm>
            <a:off x="20339482" y="27863923"/>
            <a:ext cx="970797" cy="338554"/>
          </a:xfrm>
          <a:prstGeom prst="rect">
            <a:avLst/>
          </a:prstGeom>
          <a:solidFill>
            <a:schemeClr val="accent5">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tx1"/>
                </a:solidFill>
                <a:latin typeface="Arial"/>
                <a:cs typeface="Arial"/>
              </a:rPr>
              <a:t>".375"</a:t>
            </a:r>
            <a:endParaRPr lang="en-US" sz="1600">
              <a:solidFill>
                <a:schemeClr val="tx1"/>
              </a:solidFill>
              <a:cs typeface="Arial"/>
            </a:endParaRPr>
          </a:p>
        </p:txBody>
      </p:sp>
      <p:sp>
        <p:nvSpPr>
          <p:cNvPr id="70" name="TextBox 69">
            <a:extLst>
              <a:ext uri="{FF2B5EF4-FFF2-40B4-BE49-F238E27FC236}">
                <a16:creationId xmlns:a16="http://schemas.microsoft.com/office/drawing/2014/main" id="{F156D019-567B-5503-A1A1-00602AF4ED2C}"/>
              </a:ext>
            </a:extLst>
          </p:cNvPr>
          <p:cNvSpPr txBox="1"/>
          <p:nvPr/>
        </p:nvSpPr>
        <p:spPr>
          <a:xfrm>
            <a:off x="15306329" y="21281981"/>
            <a:ext cx="132785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0">
              <a:solidFill>
                <a:srgbClr val="000000"/>
              </a:solidFill>
              <a:cs typeface="Arial"/>
            </a:endParaRPr>
          </a:p>
          <a:p>
            <a:r>
              <a:rPr lang="en-US" sz="2000" i="1">
                <a:solidFill>
                  <a:schemeClr val="tx1"/>
                </a:solidFill>
                <a:latin typeface="Arial"/>
                <a:cs typeface="Arial"/>
              </a:rPr>
              <a:t>Note: Labeled values (e.g. ".125") represent test sample thickness in inches</a:t>
            </a:r>
            <a:endParaRPr lang="en-US">
              <a:solidFill>
                <a:schemeClr val="tx1"/>
              </a:solidFill>
              <a:latin typeface="Arial"/>
            </a:endParaRPr>
          </a:p>
        </p:txBody>
      </p:sp>
      <p:pic>
        <p:nvPicPr>
          <p:cNvPr id="30" name="Picture 29" descr="An old person falling on the ground&#10;&#10;AI-generated content may be incorrect.">
            <a:extLst>
              <a:ext uri="{FF2B5EF4-FFF2-40B4-BE49-F238E27FC236}">
                <a16:creationId xmlns:a16="http://schemas.microsoft.com/office/drawing/2014/main" id="{4A6F740B-8A90-E1E2-D96C-AC01FF2A0CCA}"/>
              </a:ext>
            </a:extLst>
          </p:cNvPr>
          <p:cNvPicPr>
            <a:picLocks noChangeAspect="1"/>
          </p:cNvPicPr>
          <p:nvPr/>
        </p:nvPicPr>
        <p:blipFill>
          <a:blip r:embed="rId21"/>
          <a:stretch>
            <a:fillRect/>
          </a:stretch>
        </p:blipFill>
        <p:spPr>
          <a:xfrm>
            <a:off x="652783" y="15233406"/>
            <a:ext cx="3355051" cy="3196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descr="A x-ray of a person&amp;#39;s body&#10;&#10;AI-generated content may be incorrect.">
            <a:extLst>
              <a:ext uri="{FF2B5EF4-FFF2-40B4-BE49-F238E27FC236}">
                <a16:creationId xmlns:a16="http://schemas.microsoft.com/office/drawing/2014/main" id="{4C8E9F35-3B10-612D-CFE6-86E54D22FCEF}"/>
              </a:ext>
            </a:extLst>
          </p:cNvPr>
          <p:cNvPicPr>
            <a:picLocks noChangeAspect="1"/>
          </p:cNvPicPr>
          <p:nvPr/>
        </p:nvPicPr>
        <p:blipFill>
          <a:blip r:embed="rId22"/>
          <a:stretch>
            <a:fillRect/>
          </a:stretch>
        </p:blipFill>
        <p:spPr>
          <a:xfrm>
            <a:off x="9886303" y="27282505"/>
            <a:ext cx="2203990" cy="2406758"/>
          </a:xfrm>
          <a:prstGeom prst="rect">
            <a:avLst/>
          </a:prstGeom>
        </p:spPr>
      </p:pic>
      <p:pic>
        <p:nvPicPr>
          <p:cNvPr id="32" name="Picture 31" descr="A qr code on a white background&#10;&#10;AI-generated content may be incorrect.">
            <a:extLst>
              <a:ext uri="{FF2B5EF4-FFF2-40B4-BE49-F238E27FC236}">
                <a16:creationId xmlns:a16="http://schemas.microsoft.com/office/drawing/2014/main" id="{E95B948A-6823-E828-FD5D-93EA7FB83D2E}"/>
              </a:ext>
            </a:extLst>
          </p:cNvPr>
          <p:cNvPicPr>
            <a:picLocks noChangeAspect="1"/>
          </p:cNvPicPr>
          <p:nvPr/>
        </p:nvPicPr>
        <p:blipFill>
          <a:blip r:embed="rId23"/>
          <a:stretch>
            <a:fillRect/>
          </a:stretch>
        </p:blipFill>
        <p:spPr>
          <a:xfrm>
            <a:off x="760314" y="30625391"/>
            <a:ext cx="2438400" cy="2247900"/>
          </a:xfrm>
          <a:prstGeom prst="rect">
            <a:avLst/>
          </a:prstGeom>
        </p:spPr>
      </p:pic>
      <p:sp>
        <p:nvSpPr>
          <p:cNvPr id="18" name="Rectangle 17">
            <a:extLst>
              <a:ext uri="{FF2B5EF4-FFF2-40B4-BE49-F238E27FC236}">
                <a16:creationId xmlns:a16="http://schemas.microsoft.com/office/drawing/2014/main" id="{7D482E19-B74D-A075-56F4-52FC1BCD4D06}"/>
              </a:ext>
            </a:extLst>
          </p:cNvPr>
          <p:cNvSpPr/>
          <p:nvPr/>
        </p:nvSpPr>
        <p:spPr>
          <a:xfrm>
            <a:off x="3503292" y="30647140"/>
            <a:ext cx="6684027" cy="2225586"/>
          </a:xfrm>
          <a:prstGeom prst="rect">
            <a:avLst/>
          </a:prstGeom>
          <a:solidFill>
            <a:schemeClr val="bg1"/>
          </a:solidFill>
          <a:ln>
            <a:solidFill>
              <a:schemeClr val="tx1"/>
            </a:solidFill>
          </a:ln>
        </p:spPr>
        <p:txBody>
          <a:bodyPr wrap="square" lIns="91440" tIns="45720" rIns="91440" bIns="45720" anchor="t">
            <a:spAutoFit/>
          </a:bodyPr>
          <a:lstStyle/>
          <a:p>
            <a:pPr algn="l"/>
            <a:r>
              <a:rPr lang="en-US" sz="2800" b="0">
                <a:solidFill>
                  <a:srgbClr val="000000"/>
                </a:solidFill>
                <a:latin typeface="Times New Roman"/>
                <a:cs typeface="Times New Roman"/>
              </a:rPr>
              <a:t>Advisors: Ivaylo </a:t>
            </a:r>
            <a:r>
              <a:rPr lang="en-US" sz="2800" b="0" err="1">
                <a:solidFill>
                  <a:srgbClr val="000000"/>
                </a:solidFill>
                <a:latin typeface="Times New Roman"/>
                <a:cs typeface="Times New Roman"/>
              </a:rPr>
              <a:t>Nedyalkov</a:t>
            </a:r>
            <a:endParaRPr lang="en-US" sz="2800" b="0">
              <a:solidFill>
                <a:srgbClr val="000000"/>
              </a:solidFill>
              <a:latin typeface="Times New Roman"/>
              <a:cs typeface="Times New Roman"/>
            </a:endParaRPr>
          </a:p>
          <a:p>
            <a:pPr algn="l"/>
            <a:r>
              <a:rPr lang="en-US" sz="2800" b="0">
                <a:solidFill>
                  <a:srgbClr val="000000"/>
                </a:solidFill>
                <a:latin typeface="Times New Roman"/>
                <a:cs typeface="Times New Roman"/>
              </a:rPr>
              <a:t>Corky Newcomb</a:t>
            </a:r>
          </a:p>
          <a:p>
            <a:pPr algn="l"/>
            <a:r>
              <a:rPr lang="en-US" sz="2800" b="0">
                <a:solidFill>
                  <a:srgbClr val="000000"/>
                </a:solidFill>
                <a:latin typeface="Times New Roman"/>
                <a:cs typeface="Times New Roman"/>
              </a:rPr>
              <a:t>Support: Riverwoods Retirement Community</a:t>
            </a:r>
            <a:endParaRPr lang="en-US" sz="2800" b="0">
              <a:solidFill>
                <a:srgbClr val="000000"/>
              </a:solidFill>
              <a:latin typeface="Times New Roman" panose="02020603050405020304" pitchFamily="18" charset="0"/>
              <a:cs typeface="Times New Roman" panose="02020603050405020304" pitchFamily="18" charset="0"/>
            </a:endParaRPr>
          </a:p>
          <a:p>
            <a:pPr algn="l"/>
            <a:r>
              <a:rPr lang="en-US" sz="2800" b="0">
                <a:solidFill>
                  <a:srgbClr val="000000"/>
                </a:solidFill>
                <a:latin typeface="Times New Roman"/>
                <a:cs typeface="Times New Roman"/>
              </a:rPr>
              <a:t>CEPS Makerspace</a:t>
            </a:r>
            <a:endParaRPr lang="en-US" sz="2800" b="0">
              <a:solidFill>
                <a:srgbClr val="000000"/>
              </a:solidFill>
              <a:latin typeface="Times New Roman" panose="02020603050405020304" pitchFamily="18" charset="0"/>
              <a:cs typeface="Times New Roman" panose="02020603050405020304" pitchFamily="18" charset="0"/>
            </a:endParaRPr>
          </a:p>
          <a:p>
            <a:pPr algn="l"/>
            <a:r>
              <a:rPr lang="en-US" sz="2800" b="0">
                <a:solidFill>
                  <a:srgbClr val="000000"/>
                </a:solidFill>
                <a:latin typeface="Times New Roman"/>
                <a:cs typeface="Times New Roman"/>
              </a:rPr>
              <a:t>Great Bay Marine</a:t>
            </a:r>
            <a:endParaRPr lang="en-US" sz="2800" b="0">
              <a:solidFill>
                <a:srgbClr val="000000"/>
              </a:solidFill>
              <a:latin typeface="Times New Roman" panose="02020603050405020304" pitchFamily="18" charset="0"/>
              <a:cs typeface="Times New Roman" panose="02020603050405020304" pitchFamily="18" charset="0"/>
            </a:endParaRPr>
          </a:p>
        </p:txBody>
      </p:sp>
      <p:sp>
        <p:nvSpPr>
          <p:cNvPr id="76" name="Subtitle 2">
            <a:extLst>
              <a:ext uri="{FF2B5EF4-FFF2-40B4-BE49-F238E27FC236}">
                <a16:creationId xmlns:a16="http://schemas.microsoft.com/office/drawing/2014/main" id="{F9A08C02-851D-272F-6C4A-DE3BB3BDC51D}"/>
              </a:ext>
            </a:extLst>
          </p:cNvPr>
          <p:cNvSpPr txBox="1">
            <a:spLocks/>
          </p:cNvSpPr>
          <p:nvPr/>
        </p:nvSpPr>
        <p:spPr>
          <a:xfrm>
            <a:off x="353700" y="29741548"/>
            <a:ext cx="3258180" cy="881350"/>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panose="02020603050405020304" pitchFamily="18" charset="0"/>
                <a:cs typeface="Times New Roman" panose="02020603050405020304" pitchFamily="18" charset="0"/>
              </a:rPr>
              <a:t>References</a:t>
            </a:r>
          </a:p>
        </p:txBody>
      </p:sp>
      <p:sp>
        <p:nvSpPr>
          <p:cNvPr id="174" name="TextBox 173">
            <a:extLst>
              <a:ext uri="{FF2B5EF4-FFF2-40B4-BE49-F238E27FC236}">
                <a16:creationId xmlns:a16="http://schemas.microsoft.com/office/drawing/2014/main" id="{24F8F14E-ACE4-023D-98B0-349A623295E4}"/>
              </a:ext>
            </a:extLst>
          </p:cNvPr>
          <p:cNvSpPr txBox="1"/>
          <p:nvPr/>
        </p:nvSpPr>
        <p:spPr>
          <a:xfrm>
            <a:off x="14244221" y="17860957"/>
            <a:ext cx="16349472" cy="4139595"/>
          </a:xfrm>
          <a:prstGeom prst="rect">
            <a:avLst/>
          </a:prstGeom>
          <a:noFill/>
        </p:spPr>
        <p:txBody>
          <a:bodyPr wrap="square" lIns="91440" tIns="45720" rIns="91440" bIns="45720" rtlCol="0" anchor="t">
            <a:spAutoFit/>
          </a:bodyPr>
          <a:lstStyle/>
          <a:p>
            <a:pPr lvl="0" algn="l" rtl="0"/>
            <a:r>
              <a:rPr lang="en-US" sz="3200">
                <a:solidFill>
                  <a:schemeClr val="tx1"/>
                </a:solidFill>
                <a:latin typeface="Times New Roman"/>
                <a:ea typeface="Arial"/>
                <a:cs typeface="Times New Roman"/>
              </a:rPr>
              <a:t>Key Takeaways</a:t>
            </a:r>
          </a:p>
          <a:p>
            <a:pPr marL="685800" lvl="0" indent="-685800" algn="l" rtl="0">
              <a:buFont typeface="Arial,Sans-Serif"/>
              <a:buChar char="•"/>
            </a:pPr>
            <a:r>
              <a:rPr lang="en-US" sz="2800" b="0">
                <a:solidFill>
                  <a:schemeClr val="tx1"/>
                </a:solidFill>
                <a:latin typeface="Times New Roman"/>
                <a:ea typeface="Arial"/>
                <a:cs typeface="Times New Roman"/>
              </a:rPr>
              <a:t>Polyurethane &amp; </a:t>
            </a:r>
            <a:r>
              <a:rPr lang="en-US" sz="2800" b="0" err="1">
                <a:solidFill>
                  <a:schemeClr val="tx1"/>
                </a:solidFill>
                <a:latin typeface="Times New Roman"/>
                <a:ea typeface="Arial"/>
                <a:cs typeface="Times New Roman"/>
              </a:rPr>
              <a:t>SHOCKtec</a:t>
            </a:r>
            <a:r>
              <a:rPr lang="en-US" sz="2800" b="0">
                <a:solidFill>
                  <a:schemeClr val="tx1"/>
                </a:solidFill>
                <a:latin typeface="Times New Roman"/>
                <a:ea typeface="Arial"/>
                <a:cs typeface="Times New Roman"/>
              </a:rPr>
              <a:t>® Air2Gel overall best materials​</a:t>
            </a:r>
            <a:endParaRPr lang="en-US" sz="2800" b="0">
              <a:solidFill>
                <a:schemeClr val="tx1"/>
              </a:solidFill>
              <a:latin typeface="Times New Roman"/>
              <a:cs typeface="Arial"/>
            </a:endParaRPr>
          </a:p>
          <a:p>
            <a:pPr marL="685800" indent="-685800" algn="l">
              <a:buFont typeface="Arial,Sans-Serif"/>
              <a:buChar char="•"/>
            </a:pPr>
            <a:r>
              <a:rPr lang="en-US" sz="2800" b="0">
                <a:solidFill>
                  <a:schemeClr val="tx1"/>
                </a:solidFill>
                <a:latin typeface="Times New Roman"/>
                <a:ea typeface="Arial"/>
                <a:cs typeface="Times New Roman"/>
              </a:rPr>
              <a:t>Polyethylene foam deforms under large impact forces</a:t>
            </a:r>
          </a:p>
          <a:p>
            <a:pPr marL="1143000" lvl="1" indent="-685800" algn="l">
              <a:buFont typeface="Courier New"/>
              <a:buChar char="o"/>
            </a:pPr>
            <a:r>
              <a:rPr lang="en-US" sz="2800" b="0">
                <a:solidFill>
                  <a:schemeClr val="tx1"/>
                </a:solidFill>
                <a:latin typeface="Times New Roman"/>
                <a:ea typeface="Arial"/>
                <a:cs typeface="Times New Roman"/>
              </a:rPr>
              <a:t>This will not work for our product</a:t>
            </a:r>
          </a:p>
          <a:p>
            <a:pPr marL="228600" indent="-685800" algn="l">
              <a:buFont typeface="Arial,Sans-Serif"/>
              <a:buChar char="•"/>
            </a:pPr>
            <a:r>
              <a:rPr lang="en-US" sz="2800" b="0">
                <a:solidFill>
                  <a:schemeClr val="tx1"/>
                </a:solidFill>
                <a:latin typeface="Times New Roman"/>
                <a:ea typeface="Arial"/>
                <a:cs typeface="Times New Roman"/>
              </a:rPr>
              <a:t>Horseshoe is best overall shape </a:t>
            </a:r>
          </a:p>
          <a:p>
            <a:pPr marL="685800" lvl="0" indent="-685800" algn="l" rtl="0">
              <a:buFont typeface="Arial,Sans-Serif"/>
              <a:buChar char="•"/>
            </a:pPr>
            <a:r>
              <a:rPr lang="en-US" sz="2800" b="0">
                <a:solidFill>
                  <a:schemeClr val="tx1"/>
                </a:solidFill>
                <a:latin typeface="Times New Roman"/>
                <a:ea typeface="Arial"/>
                <a:cs typeface="Times New Roman"/>
              </a:rPr>
              <a:t>3-layer combination of Polyurethane &amp; </a:t>
            </a:r>
            <a:r>
              <a:rPr lang="en-US" sz="2800" b="0" err="1">
                <a:solidFill>
                  <a:schemeClr val="tx1"/>
                </a:solidFill>
                <a:latin typeface="Times New Roman"/>
                <a:ea typeface="Arial"/>
                <a:cs typeface="Times New Roman"/>
              </a:rPr>
              <a:t>SHOCKtec</a:t>
            </a:r>
            <a:r>
              <a:rPr lang="en-US" sz="2800" b="0">
                <a:solidFill>
                  <a:schemeClr val="tx1"/>
                </a:solidFill>
                <a:latin typeface="Times New Roman"/>
                <a:ea typeface="Roboto"/>
                <a:cs typeface="Roboto"/>
              </a:rPr>
              <a:t>®</a:t>
            </a:r>
            <a:r>
              <a:rPr lang="en-US" sz="2800" b="0">
                <a:solidFill>
                  <a:schemeClr val="tx1"/>
                </a:solidFill>
                <a:latin typeface="Times New Roman"/>
                <a:ea typeface="Arial"/>
                <a:cs typeface="Times New Roman"/>
              </a:rPr>
              <a:t> Air2Gel yields best results of 94.7% reduction​</a:t>
            </a:r>
          </a:p>
          <a:p>
            <a:pPr marL="685800" lvl="0" indent="-685800" algn="l" rtl="0">
              <a:buFont typeface="Arial,Sans-Serif"/>
              <a:buChar char="•"/>
            </a:pPr>
            <a:r>
              <a:rPr lang="en-US" sz="2800" b="0">
                <a:solidFill>
                  <a:schemeClr val="tx1"/>
                </a:solidFill>
                <a:latin typeface="Times New Roman"/>
                <a:ea typeface="Arial"/>
                <a:cs typeface="Times New Roman"/>
              </a:rPr>
              <a:t>3-layer combination is 23% better than 2-layer combination of Polyurethane &amp; </a:t>
            </a:r>
            <a:r>
              <a:rPr lang="en-US" sz="2800" b="0" err="1">
                <a:solidFill>
                  <a:schemeClr val="tx1"/>
                </a:solidFill>
                <a:latin typeface="Times New Roman"/>
                <a:ea typeface="Arial"/>
                <a:cs typeface="Times New Roman"/>
              </a:rPr>
              <a:t>SHOCKtec</a:t>
            </a:r>
            <a:r>
              <a:rPr lang="en-US" sz="2800" b="0">
                <a:solidFill>
                  <a:schemeClr val="tx1"/>
                </a:solidFill>
                <a:latin typeface="Times New Roman"/>
                <a:ea typeface="Arial"/>
                <a:cs typeface="Times New Roman"/>
              </a:rPr>
              <a:t>® Air2Gel​</a:t>
            </a:r>
            <a:endParaRPr lang="en-US" sz="2000" i="1">
              <a:solidFill>
                <a:schemeClr val="tx1"/>
              </a:solidFill>
              <a:latin typeface="Arial"/>
              <a:ea typeface="Segoe UI"/>
              <a:cs typeface="Arial"/>
            </a:endParaRPr>
          </a:p>
          <a:p>
            <a:endParaRPr lang="en-US" sz="2000" i="1">
              <a:solidFill>
                <a:schemeClr val="tx1"/>
              </a:solidFill>
              <a:latin typeface="Arial"/>
              <a:ea typeface="Segoe UI"/>
              <a:cs typeface="Arial"/>
            </a:endParaRPr>
          </a:p>
          <a:p>
            <a:endParaRPr lang="en-US"/>
          </a:p>
        </p:txBody>
      </p:sp>
      <p:pic>
        <p:nvPicPr>
          <p:cNvPr id="31" name="Picture 30" descr="A wooden object with a metal object on it&#10;&#10;AI-generated content may be incorrect.">
            <a:extLst>
              <a:ext uri="{FF2B5EF4-FFF2-40B4-BE49-F238E27FC236}">
                <a16:creationId xmlns:a16="http://schemas.microsoft.com/office/drawing/2014/main" id="{0D3ADEBD-12DE-488F-0B36-7AC18D50EDBF}"/>
              </a:ext>
            </a:extLst>
          </p:cNvPr>
          <p:cNvPicPr>
            <a:picLocks noChangeAspect="1"/>
          </p:cNvPicPr>
          <p:nvPr/>
        </p:nvPicPr>
        <p:blipFill>
          <a:blip r:embed="rId24"/>
          <a:stretch>
            <a:fillRect/>
          </a:stretch>
        </p:blipFill>
        <p:spPr>
          <a:xfrm>
            <a:off x="16525837" y="13167815"/>
            <a:ext cx="3955046" cy="3299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2" name="Picture 181">
            <a:extLst>
              <a:ext uri="{FF2B5EF4-FFF2-40B4-BE49-F238E27FC236}">
                <a16:creationId xmlns:a16="http://schemas.microsoft.com/office/drawing/2014/main" id="{6FFC89A0-618F-91B7-5C92-F82DBDF12B5F}"/>
              </a:ext>
            </a:extLst>
          </p:cNvPr>
          <p:cNvPicPr>
            <a:picLocks noChangeAspect="1"/>
          </p:cNvPicPr>
          <p:nvPr/>
        </p:nvPicPr>
        <p:blipFill>
          <a:blip r:embed="rId25"/>
          <a:srcRect b="8962"/>
          <a:stretch/>
        </p:blipFill>
        <p:spPr>
          <a:xfrm>
            <a:off x="22146075" y="27338160"/>
            <a:ext cx="7728361" cy="5192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3" name="TextBox 182">
            <a:extLst>
              <a:ext uri="{FF2B5EF4-FFF2-40B4-BE49-F238E27FC236}">
                <a16:creationId xmlns:a16="http://schemas.microsoft.com/office/drawing/2014/main" id="{02F11DDF-7C69-91AA-09AC-FF228AFEC83D}"/>
              </a:ext>
            </a:extLst>
          </p:cNvPr>
          <p:cNvSpPr txBox="1"/>
          <p:nvPr/>
        </p:nvSpPr>
        <p:spPr>
          <a:xfrm>
            <a:off x="4050724" y="14653435"/>
            <a:ext cx="5928272" cy="5062924"/>
          </a:xfrm>
          <a:prstGeom prst="rect">
            <a:avLst/>
          </a:prstGeom>
          <a:noFill/>
        </p:spPr>
        <p:txBody>
          <a:bodyPr wrap="square" rtlCol="0">
            <a:spAutoFit/>
          </a:bodyPr>
          <a:lstStyle/>
          <a:p>
            <a:r>
              <a:rPr lang="en-US" sz="2800" b="0">
                <a:solidFill>
                  <a:schemeClr val="tx1"/>
                </a:solidFill>
                <a:latin typeface="Times New Roman" panose="02020603050405020304" pitchFamily="18" charset="0"/>
                <a:cs typeface="Times New Roman" panose="02020603050405020304" pitchFamily="18" charset="0"/>
              </a:rPr>
              <a:t>The femur acts as a leverage point during a fall, exposing these vulnerable areas. These findings directly informed our design approach. By understanding how and where these injuries occur, we were able to design our product that specifically protects the lateral hip. We focused on coverage of the femoral neck and intertrochanteric area – the areas most susceptible to fracture.</a:t>
            </a:r>
            <a:endParaRPr lang="en-US" sz="2800">
              <a:solidFill>
                <a:schemeClr val="tx1"/>
              </a:solidFill>
              <a:latin typeface="Times New Roman" panose="02020603050405020304" pitchFamily="18" charset="0"/>
              <a:cs typeface="Times New Roman" panose="02020603050405020304" pitchFamily="18" charset="0"/>
            </a:endParaRPr>
          </a:p>
          <a:p>
            <a:endParaRPr lang="en-US"/>
          </a:p>
        </p:txBody>
      </p:sp>
      <p:sp>
        <p:nvSpPr>
          <p:cNvPr id="184" name="TextBox 183">
            <a:extLst>
              <a:ext uri="{FF2B5EF4-FFF2-40B4-BE49-F238E27FC236}">
                <a16:creationId xmlns:a16="http://schemas.microsoft.com/office/drawing/2014/main" id="{F1D3EC60-2223-0633-EC94-EF5FF958F7D3}"/>
              </a:ext>
            </a:extLst>
          </p:cNvPr>
          <p:cNvSpPr txBox="1"/>
          <p:nvPr/>
        </p:nvSpPr>
        <p:spPr>
          <a:xfrm>
            <a:off x="36953764" y="28924360"/>
            <a:ext cx="6562129" cy="4031873"/>
          </a:xfrm>
          <a:prstGeom prst="rect">
            <a:avLst/>
          </a:prstGeom>
          <a:noFill/>
        </p:spPr>
        <p:txBody>
          <a:bodyPr wrap="square" rtlCol="0">
            <a:spAutoFit/>
          </a:bodyPr>
          <a:lstStyle/>
          <a:p>
            <a:pPr algn="l"/>
            <a:r>
              <a:rPr lang="en-US" sz="3200">
                <a:solidFill>
                  <a:schemeClr val="tx1"/>
                </a:solidFill>
                <a:latin typeface="Times New Roman" panose="02020603050405020304" pitchFamily="18" charset="0"/>
                <a:cs typeface="Times New Roman" panose="02020603050405020304" pitchFamily="18" charset="0"/>
              </a:rPr>
              <a:t>Conclusion</a:t>
            </a:r>
          </a:p>
          <a:p>
            <a:pPr algn="l"/>
            <a:r>
              <a:rPr lang="en-US" sz="2800" b="0">
                <a:solidFill>
                  <a:schemeClr val="tx1"/>
                </a:solidFill>
                <a:latin typeface="Times New Roman" panose="02020603050405020304" pitchFamily="18" charset="0"/>
                <a:cs typeface="Times New Roman" panose="02020603050405020304" pitchFamily="18" charset="0"/>
              </a:rPr>
              <a:t>Our research has shown the need for a new and improved product in the hip protection market. Our product combines effectiveness, comfortability, and discreteness. Through our hip protection pods, we aim to provide the elderly community with a safer and more independent lifestyle. </a:t>
            </a:r>
          </a:p>
          <a:p>
            <a:endParaRPr lang="en-US" sz="2800" b="0">
              <a:solidFill>
                <a:schemeClr val="tx1"/>
              </a:solidFill>
              <a:latin typeface="Times New Roman" panose="02020603050405020304" pitchFamily="18" charset="0"/>
              <a:cs typeface="Times New Roman" panose="02020603050405020304" pitchFamily="18" charset="0"/>
            </a:endParaRPr>
          </a:p>
        </p:txBody>
      </p:sp>
      <p:pic>
        <p:nvPicPr>
          <p:cNvPr id="27" name="Picture 26" descr="A qr code with black squares&#10;&#10;AI-generated content may be incorrect.">
            <a:extLst>
              <a:ext uri="{FF2B5EF4-FFF2-40B4-BE49-F238E27FC236}">
                <a16:creationId xmlns:a16="http://schemas.microsoft.com/office/drawing/2014/main" id="{26ACDB1B-931A-FADF-3619-B6715BF8F290}"/>
              </a:ext>
            </a:extLst>
          </p:cNvPr>
          <p:cNvPicPr>
            <a:picLocks noChangeAspect="1"/>
          </p:cNvPicPr>
          <p:nvPr/>
        </p:nvPicPr>
        <p:blipFill>
          <a:blip r:embed="rId26"/>
          <a:stretch>
            <a:fillRect/>
          </a:stretch>
        </p:blipFill>
        <p:spPr>
          <a:xfrm>
            <a:off x="10678969" y="30619257"/>
            <a:ext cx="2428140" cy="2258676"/>
          </a:xfrm>
          <a:prstGeom prst="rect">
            <a:avLst/>
          </a:prstGeom>
        </p:spPr>
      </p:pic>
      <p:sp>
        <p:nvSpPr>
          <p:cNvPr id="36" name="Subtitle 2">
            <a:extLst>
              <a:ext uri="{FF2B5EF4-FFF2-40B4-BE49-F238E27FC236}">
                <a16:creationId xmlns:a16="http://schemas.microsoft.com/office/drawing/2014/main" id="{916BA32F-6405-6FF4-834F-6482F085A406}"/>
              </a:ext>
            </a:extLst>
          </p:cNvPr>
          <p:cNvSpPr txBox="1">
            <a:spLocks/>
          </p:cNvSpPr>
          <p:nvPr/>
        </p:nvSpPr>
        <p:spPr>
          <a:xfrm>
            <a:off x="9991971" y="29762731"/>
            <a:ext cx="3575925" cy="881350"/>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Times New Roman"/>
                <a:cs typeface="Times New Roman"/>
              </a:rPr>
              <a:t>More Info</a:t>
            </a:r>
            <a:endParaRPr lang="en-US" sz="5100">
              <a:solidFill>
                <a:schemeClr val="bg1"/>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EA065773-5F18-D504-5519-A546CF963462}"/>
              </a:ext>
            </a:extLst>
          </p:cNvPr>
          <p:cNvSpPr txBox="1"/>
          <p:nvPr/>
        </p:nvSpPr>
        <p:spPr>
          <a:xfrm>
            <a:off x="9886303" y="24600613"/>
            <a:ext cx="2940799" cy="1384995"/>
          </a:xfrm>
          <a:prstGeom prst="rect">
            <a:avLst/>
          </a:prstGeom>
          <a:noFill/>
        </p:spPr>
        <p:txBody>
          <a:bodyPr wrap="square" rtlCol="0">
            <a:spAutoFit/>
          </a:bodyPr>
          <a:lstStyle/>
          <a:p>
            <a:r>
              <a:rPr lang="en-US" sz="2800" b="0">
                <a:solidFill>
                  <a:schemeClr val="tx1"/>
                </a:solidFill>
                <a:latin typeface="Times New Roman" panose="02020603050405020304" pitchFamily="18" charset="0"/>
                <a:cs typeface="Times New Roman" panose="02020603050405020304" pitchFamily="18" charset="0"/>
              </a:rPr>
              <a:t>75</a:t>
            </a:r>
          </a:p>
          <a:p>
            <a:r>
              <a:rPr lang="en-US" sz="2800" b="0">
                <a:solidFill>
                  <a:schemeClr val="tx1"/>
                </a:solidFill>
                <a:latin typeface="Times New Roman" panose="02020603050405020304" pitchFamily="18" charset="0"/>
                <a:cs typeface="Times New Roman" panose="02020603050405020304" pitchFamily="18" charset="0"/>
              </a:rPr>
              <a:t>Survey</a:t>
            </a:r>
          </a:p>
          <a:p>
            <a:r>
              <a:rPr lang="en-US" sz="2800" b="0">
                <a:solidFill>
                  <a:schemeClr val="tx1"/>
                </a:solidFill>
                <a:latin typeface="Times New Roman" panose="02020603050405020304" pitchFamily="18" charset="0"/>
                <a:cs typeface="Times New Roman" panose="02020603050405020304" pitchFamily="18" charset="0"/>
              </a:rPr>
              <a:t>Responses</a:t>
            </a:r>
          </a:p>
        </p:txBody>
      </p:sp>
    </p:spTree>
    <p:extLst>
      <p:ext uri="{BB962C8B-B14F-4D97-AF65-F5344CB8AC3E}">
        <p14:creationId xmlns:p14="http://schemas.microsoft.com/office/powerpoint/2010/main" val="649677734"/>
      </p:ext>
    </p:extLst>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Custom</PresentationFormat>
  <Paragraphs>215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Arial</vt:lpstr>
      <vt:lpstr>Arial,Sans-Serif</vt:lpstr>
      <vt:lpstr>Cambria</vt:lpstr>
      <vt:lpstr>Courier New</vt:lpstr>
      <vt:lpstr>Times New Roman</vt:lpstr>
      <vt:lpstr>Wingdings</vt:lpstr>
      <vt:lpstr>Wingdings,Sans-Serif</vt:lpstr>
      <vt:lpstr>Default Design</vt:lpstr>
      <vt:lpstr>Hip Protector          Joe D'Ambruoso, Owen Larouco, Nick Mazzie, Colin McCarthy  Advisors: Professor Ivaylo Nedyalkov, Corky Newcomb University of New Hampshire Department of Mechanical Engineering</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Joseph D'Ambruoso</cp:lastModifiedBy>
  <cp:revision>2</cp:revision>
  <cp:lastPrinted>2014-02-24T14:53:09Z</cp:lastPrinted>
  <dcterms:created xsi:type="dcterms:W3CDTF">2004-07-26T21:45:23Z</dcterms:created>
  <dcterms:modified xsi:type="dcterms:W3CDTF">2025-04-18T17:10:45Z</dcterms:modified>
  <cp:category>science research poster</cp:category>
</cp:coreProperties>
</file>