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5800725" cy="9094788"/>
  <p:embeddedFontLst>
    <p:embeddedFont>
      <p:font typeface="Amaranth" panose="02000503050000020004" pitchFamily="2" charset="77"/>
      <p:regular r:id="rId4"/>
    </p:embeddedFont>
    <p:embeddedFont>
      <p:font typeface="Cambria Math" panose="02040503050406030204" pitchFamily="18" charset="0"/>
      <p:regular r:id="rId5"/>
    </p:embeddedFont>
    <p:embeddedFont>
      <p:font typeface="Titillium Web" pitchFamily="2" charset="77"/>
      <p:regular r:id="rId6"/>
      <p:bold r:id="rId7"/>
      <p:italic r:id="rId8"/>
      <p:boldItalic r:id="rId9"/>
    </p:embeddedFont>
  </p:embeddedFontLst>
  <p:custDataLst>
    <p:tags r:id="rId1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3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9300" kern="12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 eaLnBrk="1" latinLnBrk="0" hangingPunct="1">
      <a:defRPr sz="9300" kern="12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 eaLnBrk="1" latinLnBrk="0" hangingPunct="1">
      <a:defRPr sz="9300" kern="12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 eaLnBrk="1" latinLnBrk="0" hangingPunct="1">
      <a:defRPr sz="9300" kern="1200"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02736D-E8F7-BD4D-B7AC-EB76F148FF1F}" v="21" dt="2025-04-16T17:47:51.207"/>
    <p1510:client id="{D170D804-3482-1185-CCD6-C88E9B66E99B}" v="6" dt="2025-04-16T17:41:48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1"/>
  </p:normalViewPr>
  <p:slideViewPr>
    <p:cSldViewPr snapToGrid="0">
      <p:cViewPr varScale="1">
        <p:scale>
          <a:sx n="22" d="100"/>
          <a:sy n="22" d="100"/>
        </p:scale>
        <p:origin x="1864" y="32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presProps" Target="presProps.xml"/><Relationship Id="rId5" Type="http://schemas.openxmlformats.org/officeDocument/2006/relationships/font" Target="fonts/font2.fntdata"/><Relationship Id="rId15" Type="http://schemas.microsoft.com/office/2015/10/relationships/revisionInfo" Target="revisionInfo.xml"/><Relationship Id="rId10" Type="http://schemas.openxmlformats.org/officeDocument/2006/relationships/tags" Target="tags/tag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286125" y="0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ABB49-B35A-854F-B799-6D04F06C331F}" type="datetimeFigureOut">
              <a:rPr lang="en-US" smtClean="0"/>
              <a:t>4/20/25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1136650"/>
            <a:ext cx="4092575" cy="3070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79438" y="4376738"/>
            <a:ext cx="4641850" cy="3581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39175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86125" y="8639175"/>
            <a:ext cx="2513013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6FF70-700A-F04E-A637-EE449A059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E9E44D62-E9B9-4A1F-9D60-78A1B8BD2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274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8A277C51-0625-40F0-8A02-D153CC2D7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590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7638"/>
          </a:xfr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2" cy="28087638"/>
          </a:xfr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6C9A1A37-7051-412A-8F35-8483CD8F4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7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D772C493-C7EB-4BEF-9EB3-C72AA1A17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221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defPPr>
              <a:defRPr kern="1200"/>
            </a:defPPr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3239EF23-2AC5-4B50-8C9E-5F8D49668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258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4938"/>
          </a:xfr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4938"/>
          </a:xfr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0BBD8762-0F6F-41F2-8E1E-C5EF6CE7F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972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2"/>
          </a:xfr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8" cy="3070225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8" cy="18965862"/>
          </a:xfr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C245EB89-E1F0-4213-BFCF-D6A06A13C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566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F9249905-9305-4041-8B60-8DE0824E8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121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97C76933-D99D-4DC1-BD09-1072CC92B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936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defPPr>
              <a:defRPr kern="1200"/>
            </a:defPPr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EF6A5529-8465-4E7D-9DB8-D374C51CD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11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2"/>
            <a:ext cx="26335038" cy="2720975"/>
          </a:xfr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8" cy="19750088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8" cy="3862387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pPr>
              <a:defRPr/>
            </a:pPr>
            <a:fld id="{3C022C6C-C3BF-4CE1-8842-0AC597017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10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anchor="ctr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6762"/>
            <a:ext cx="10242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4702175">
              <a:defRPr sz="7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6762"/>
            <a:ext cx="13900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ctr" defTabSz="4702175">
              <a:defRPr sz="7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6762"/>
            <a:ext cx="10242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70258" tIns="235129" rIns="470258" bIns="235129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4702175">
              <a:defRPr sz="7200" smtClean="0">
                <a:latin typeface="Arial" pitchFamily="34" charset="0"/>
              </a:defRPr>
            </a:lvl1pPr>
          </a:lstStyle>
          <a:p>
            <a:pPr>
              <a:defRPr/>
            </a:pPr>
            <a:fld id="{25043CB6-A91D-4176-912B-555F54C3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New picture"/>
          <p:cNvPicPr/>
          <p:nvPr/>
        </p:nvPicPr>
        <p:blipFill>
          <a:blip r:embed="rId13"/>
          <a:stretch>
            <a:fillRect/>
          </a:stretch>
        </p:blipFill>
        <p:spPr>
          <a:xfrm rot="16200000">
            <a:off x="-11074400" y="16459200"/>
            <a:ext cx="14274800" cy="3937000"/>
          </a:xfrm>
          <a:prstGeom prst="rect">
            <a:avLst/>
          </a:prstGeom>
        </p:spPr>
      </p:pic>
      <p:pic>
        <p:nvPicPr>
          <p:cNvPr id="1032" name="New picture"/>
          <p:cNvPicPr/>
          <p:nvPr/>
        </p:nvPicPr>
        <p:blipFill>
          <a:blip r:embed="rId13"/>
          <a:stretch>
            <a:fillRect/>
          </a:stretch>
        </p:blipFill>
        <p:spPr>
          <a:xfrm rot="5400000">
            <a:off x="40690800" y="16459200"/>
            <a:ext cx="14274800" cy="3937000"/>
          </a:xfrm>
          <a:prstGeom prst="rect">
            <a:avLst/>
          </a:prstGeom>
        </p:spPr>
      </p:pic>
      <p:pic>
        <p:nvPicPr>
          <p:cNvPr id="1033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6946900" y="33426400"/>
            <a:ext cx="29997400" cy="1447800"/>
          </a:xfrm>
          <a:prstGeom prst="rect">
            <a:avLst/>
          </a:prstGeom>
        </p:spPr>
      </p:pic>
      <p:sp>
        <p:nvSpPr>
          <p:cNvPr id="1034" name="New shape"/>
          <p:cNvSpPr/>
          <p:nvPr/>
        </p:nvSpPr>
        <p:spPr>
          <a:xfrm>
            <a:off x="6946900" y="339979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60">
                <a:solidFill>
                  <a:srgbClr val="808080"/>
                </a:solidFill>
              </a:rPr>
              <a:t>Template ID: conceptualizingcobalt  Size: 48x36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/>
      </a:defPPr>
      <a:lvl1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2pPr>
      <a:lvl3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3pPr>
      <a:lvl4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4pPr>
      <a:lvl5pPr algn="ctr" defTabSz="4702175" rtl="0" eaLnBrk="0" fontAlgn="base" hangingPunct="0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5pPr>
      <a:lvl6pPr marL="4572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6pPr>
      <a:lvl7pPr marL="9144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7pPr>
      <a:lvl8pPr marL="13716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8pPr>
      <a:lvl9pPr marL="1828800" algn="ctr" defTabSz="4702175" rtl="0" fontAlgn="base">
        <a:spcBef>
          <a:spcPct val="0"/>
        </a:spcBef>
        <a:spcAft>
          <a:spcPct val="0"/>
        </a:spcAft>
        <a:defRPr sz="22600">
          <a:solidFill>
            <a:schemeClr val="tx2"/>
          </a:solidFill>
          <a:latin typeface="Arial" pitchFamily="34" charset="0"/>
        </a:defRPr>
      </a:lvl9pPr>
    </p:titleStyle>
    <p:bodyStyle>
      <a:defPPr>
        <a:defRPr kern="1200"/>
      </a:defPPr>
      <a:lvl1pPr marL="1763713" indent="-1763713" algn="l" defTabSz="4702175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1113" indent="-1470025" algn="l" defTabSz="4702175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8513" indent="-1176338" algn="l" defTabSz="4702175" rtl="0" eaLnBrk="0" fontAlgn="base" hangingPunct="0">
        <a:spcBef>
          <a:spcPct val="20000"/>
        </a:spcBef>
        <a:spcAft>
          <a:spcPct val="0"/>
        </a:spcAft>
        <a:buChar char="•"/>
        <a:defRPr sz="12300">
          <a:solidFill>
            <a:schemeClr val="tx1"/>
          </a:solidFill>
          <a:latin typeface="+mn-lt"/>
        </a:defRPr>
      </a:lvl3pPr>
      <a:lvl4pPr marL="8229600" indent="-1176338" algn="l" defTabSz="4702175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0688" indent="-1174750" algn="l" defTabSz="4702175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78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50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22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09488" indent="-1174750" algn="l" defTabSz="4702175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1E0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-48494" y="0"/>
            <a:ext cx="43939693" cy="6533048"/>
          </a:xfrm>
          <a:prstGeom prst="rect">
            <a:avLst/>
          </a:prstGeom>
          <a:gradFill>
            <a:gsLst>
              <a:gs pos="5000">
                <a:srgbClr val="235078"/>
              </a:gs>
              <a:gs pos="100000">
                <a:srgbClr val="1482A5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-48492" y="31447268"/>
            <a:ext cx="43939693" cy="1471130"/>
          </a:xfrm>
          <a:prstGeom prst="rect">
            <a:avLst/>
          </a:prstGeom>
          <a:gradFill>
            <a:gsLst>
              <a:gs pos="5000">
                <a:srgbClr val="235078"/>
              </a:gs>
              <a:gs pos="100000">
                <a:srgbClr val="1482A5"/>
              </a:gs>
            </a:gsLst>
            <a:lin ang="0" scaled="1"/>
          </a:gradFill>
          <a:ln>
            <a:noFill/>
          </a:ln>
        </p:spPr>
        <p:txBody>
          <a:bodyPr lIns="137160" tIns="68580" rIns="137160" bIns="68580" anchor="ctr"/>
          <a:lstStyle>
            <a:defPPr>
              <a:defRPr kern="1200"/>
            </a:defPPr>
          </a:lstStyle>
          <a:p>
            <a:pPr defTabSz="4703763"/>
            <a:endParaRPr lang="en-US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31" name="Title 11">
            <a:extLst>
              <a:ext uri="{FF2B5EF4-FFF2-40B4-BE49-F238E27FC236}">
                <a16:creationId xmlns:a16="http://schemas.microsoft.com/office/drawing/2014/main" id="{A3F6428D-1FA6-42BA-BAEA-3577E1620F6B}"/>
              </a:ext>
            </a:extLst>
          </p:cNvPr>
          <p:cNvSpPr txBox="1"/>
          <p:nvPr/>
        </p:nvSpPr>
        <p:spPr>
          <a:xfrm>
            <a:off x="7062338" y="425710"/>
            <a:ext cx="30498046" cy="2746935"/>
          </a:xfrm>
          <a:prstGeom prst="rect">
            <a:avLst/>
          </a:prstGeom>
        </p:spPr>
        <p:txBody>
          <a:bodyPr lIns="128016" tIns="64008" rIns="128016" bIns="64008"/>
          <a:lstStyle>
            <a:defPPr>
              <a:defRPr kern="1200"/>
            </a:defPPr>
            <a:lvl1pPr algn="ctr" defTabSz="4389028" rtl="0" eaLnBrk="1" latinLnBrk="0" hangingPunct="1">
              <a:spcBef>
                <a:spcPct val="0"/>
              </a:spcBef>
              <a:buNone/>
              <a:defRPr sz="1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500" dirty="0">
                <a:solidFill>
                  <a:schemeClr val="bg1"/>
                </a:solidFill>
                <a:latin typeface="Amaranth" panose="02000503050000020004" pitchFamily="2" charset="0"/>
              </a:rPr>
              <a:t>Analyzing Seasonal Wind Trends and Climate Change Impacts Along the East Coast of the United States (1990-2022)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0C08963-BE29-4B96-B122-F15F02A3F7E3}"/>
              </a:ext>
            </a:extLst>
          </p:cNvPr>
          <p:cNvSpPr txBox="1"/>
          <p:nvPr/>
        </p:nvSpPr>
        <p:spPr>
          <a:xfrm>
            <a:off x="7062338" y="3428727"/>
            <a:ext cx="30498046" cy="2894126"/>
          </a:xfrm>
          <a:prstGeom prst="rect">
            <a:avLst/>
          </a:prstGeom>
        </p:spPr>
        <p:txBody>
          <a:bodyPr wrap="square" lIns="128016" tIns="64008" rIns="128016" bIns="64008">
            <a:spAutoFit/>
          </a:bodyPr>
          <a:lstStyle>
            <a:defPPr>
              <a:defRPr kern="1200"/>
            </a:defPPr>
            <a:lvl1pPr marL="0" indent="0" algn="l" defTabSz="4389028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086" indent="-1371572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286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800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314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69828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342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8857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371" indent="-1097257" algn="l" defTabSz="438902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9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44"/>
              </a:spcBef>
            </a:pPr>
            <a:r>
              <a:rPr lang="en-US" sz="5600">
                <a:solidFill>
                  <a:schemeClr val="bg1"/>
                </a:solidFill>
                <a:latin typeface="Titillium Web" panose="00000500000000000000" pitchFamily="2" charset="0"/>
              </a:rPr>
              <a:t>Avery Wilson</a:t>
            </a:r>
          </a:p>
          <a:p>
            <a:pPr>
              <a:spcBef>
                <a:spcPts val="744"/>
              </a:spcBef>
            </a:pPr>
            <a:r>
              <a:rPr lang="en-US" sz="5600">
                <a:solidFill>
                  <a:schemeClr val="bg1"/>
                </a:solidFill>
                <a:latin typeface="Titillium Web" panose="00000500000000000000" pitchFamily="2" charset="0"/>
              </a:rPr>
              <a:t>Faculty Advisor: Professor James Pringle</a:t>
            </a:r>
          </a:p>
          <a:p>
            <a:pPr>
              <a:spcBef>
                <a:spcPts val="744"/>
              </a:spcBef>
            </a:pPr>
            <a:r>
              <a:rPr lang="en-US" sz="5600">
                <a:solidFill>
                  <a:schemeClr val="bg1"/>
                </a:solidFill>
                <a:latin typeface="Titillium Web" panose="00000500000000000000" pitchFamily="2" charset="0"/>
              </a:rPr>
              <a:t>University of New Hampshire College of Engineering and Physical Sciences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6">
                <a:extLst>
                  <a:ext uri="{FF2B5EF4-FFF2-40B4-BE49-F238E27FC236}">
                    <a16:creationId xmlns:a16="http://schemas.microsoft.com/office/drawing/2014/main" id="{BAB40251-2E35-4623-A6BE-28130F737F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873" y="20975790"/>
                <a:ext cx="13849603" cy="10289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37160" tIns="68580" rIns="137160" bIns="68580">
                <a:spAutoFit/>
              </a:bodyPr>
              <a:lstStyle>
                <a:defPPr>
                  <a:defRPr kern="1200"/>
                </a:defPPr>
                <a:lvl1pPr defTabSz="4703763" eaLnBrk="0" hangingPunct="0">
                  <a:defRPr sz="9300">
                    <a:solidFill>
                      <a:schemeClr val="tx1"/>
                    </a:solidFill>
                    <a:latin typeface="Arial"/>
                  </a:defRPr>
                </a:lvl1pPr>
                <a:lvl2pPr marL="742950" indent="-285750" defTabSz="4703763" eaLnBrk="0" hangingPunct="0">
                  <a:defRPr sz="9300">
                    <a:solidFill>
                      <a:schemeClr val="tx1"/>
                    </a:solidFill>
                    <a:latin typeface="Arial"/>
                  </a:defRPr>
                </a:lvl2pPr>
                <a:lvl3pPr marL="1143000" indent="-228600" defTabSz="4703763" eaLnBrk="0" hangingPunct="0">
                  <a:defRPr sz="9300">
                    <a:solidFill>
                      <a:schemeClr val="tx1"/>
                    </a:solidFill>
                    <a:latin typeface="Arial"/>
                  </a:defRPr>
                </a:lvl3pPr>
                <a:lvl4pPr marL="1600200" indent="-228600" defTabSz="4703763" eaLnBrk="0" hangingPunct="0">
                  <a:defRPr sz="9300">
                    <a:solidFill>
                      <a:schemeClr val="tx1"/>
                    </a:solidFill>
                    <a:latin typeface="Arial"/>
                  </a:defRPr>
                </a:lvl4pPr>
                <a:lvl5pPr marL="2057400" indent="-228600" defTabSz="4703763" eaLnBrk="0" hangingPunct="0">
                  <a:defRPr sz="9300">
                    <a:solidFill>
                      <a:schemeClr val="tx1"/>
                    </a:solidFill>
                    <a:latin typeface="Arial"/>
                  </a:defRPr>
                </a:lvl5pPr>
                <a:lvl6pPr marL="25146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9300">
                    <a:solidFill>
                      <a:schemeClr val="tx1"/>
                    </a:solidFill>
                    <a:latin typeface="Arial"/>
                  </a:defRPr>
                </a:lvl6pPr>
                <a:lvl7pPr marL="29718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9300">
                    <a:solidFill>
                      <a:schemeClr val="tx1"/>
                    </a:solidFill>
                    <a:latin typeface="Arial"/>
                  </a:defRPr>
                </a:lvl7pPr>
                <a:lvl8pPr marL="34290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9300">
                    <a:solidFill>
                      <a:schemeClr val="tx1"/>
                    </a:solidFill>
                    <a:latin typeface="Arial"/>
                  </a:defRPr>
                </a:lvl8pPr>
                <a:lvl9pPr marL="3886200" indent="-228600" defTabSz="4703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9300">
                    <a:solidFill>
                      <a:schemeClr val="tx1"/>
                    </a:solidFill>
                    <a:latin typeface="Arial"/>
                  </a:defRPr>
                </a:lvl9pPr>
              </a:lstStyle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Months assumed to be independent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Wind speed computed using wind at 10 meters above the surface</a:t>
                </a:r>
                <a:endParaRPr lang="en-US" sz="3100" b="0" i="1" kern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lvl="1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𝑊𝑖𝑛𝑑</m:t>
                      </m:r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𝑆𝑝𝑒𝑒𝑑</m:t>
                      </m:r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𝑈</m:t>
                              </m:r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𝐶𝑜𝑚𝑝𝑜𝑛𝑒𝑛𝑡</m:t>
                              </m:r>
                            </m:e>
                            <m:sup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𝐶𝑜𝑚𝑝𝑜𝑛𝑒𝑛𝑡</m:t>
                              </m:r>
                            </m:e>
                            <m:sup>
                              <m:r>
                                <a:rPr lang="en-US" sz="3100" b="0" i="1" kern="0" smtClean="0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3100" kern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Maximum, Mean, and Standard Deviation (STD</a:t>
                </a: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 of wind speed calculated monthly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A linear regression for each of the three variables was performed</a:t>
                </a:r>
              </a:p>
              <a:p>
                <a:pPr lvl="1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Wind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Speed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Variable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Max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Mean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STD</m:t>
                      </m:r>
                      <m:r>
                        <m:rPr>
                          <m:nor/>
                        </m:rPr>
                        <a:rPr lang="en-US" sz="3100" b="0" i="0" kern="0" dirty="0" smtClean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) = 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Slope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∗ 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Year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m:rPr>
                          <m:nor/>
                        </m:rPr>
                        <a:rPr lang="en-US" sz="31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Intercept</m:t>
                      </m:r>
                    </m:oMath>
                  </m:oMathPara>
                </a14:m>
                <a:endParaRPr lang="en-US" sz="3100" kern="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The least squares method was used to fit the regression line, minimizing the sum of the squared differences (residuals) between observed wind and predicted values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The slope of the regression line represents the rate of change per year; positive (red) values indicate an increase over time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The standard error of the slope was computed to estimate uncertainty in the slope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Significance (Z Value) was calculated using this uncertainty</a:t>
                </a:r>
                <a:endParaRPr lang="en-US" sz="3100" b="0" i="1" kern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𝑍</m:t>
                      </m:r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𝑉𝑎𝑙𝑢𝑒</m:t>
                      </m:r>
                      <m:r>
                        <a:rPr lang="en-US" sz="3100" b="0" i="1" kern="0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𝑆𝑙𝑜𝑝𝑒</m:t>
                          </m:r>
                        </m:num>
                        <m:den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𝑆𝑡𝑎𝑛𝑑𝑎𝑟𝑑</m:t>
                          </m:r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𝐸𝑟𝑟𝑜𝑟</m:t>
                          </m:r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𝑖𝑛</m:t>
                          </m:r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100" b="0" i="1" kern="0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𝑆𝑙𝑜𝑝𝑒</m:t>
                          </m:r>
                        </m:den>
                      </m:f>
                    </m:oMath>
                  </m:oMathPara>
                </a14:m>
                <a:endParaRPr lang="en-US" sz="3100" kern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>
                    <a:latin typeface="Times New Roman" panose="02020603050405020304" pitchFamily="18" charset="0"/>
                    <a:ea typeface="Open Sans" panose="020B0606030504020204" pitchFamily="34" charset="0"/>
                    <a:cs typeface="Times New Roman" panose="02020603050405020304" pitchFamily="18" charset="0"/>
                  </a:rPr>
                  <a:t> Z Value greater than 2 is considered statistically significant at 95% confidence level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Average correlation between adjacent winter months = 0.014 for STD in Wind, 0.435 for Max Wind, and 0.439 for Mean Wind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kern="0"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Months exhibited moderate to weak correlations, the data was subsequently grouped for further analysis</a:t>
                </a:r>
                <a:endParaRPr lang="en-US" sz="3100" kern="10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 Box 6">
                <a:extLst>
                  <a:ext uri="{FF2B5EF4-FFF2-40B4-BE49-F238E27FC236}">
                    <a16:creationId xmlns:a16="http://schemas.microsoft.com/office/drawing/2014/main" id="{BAB40251-2E35-4623-A6BE-28130F737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873" y="20975790"/>
                <a:ext cx="13849603" cy="10289163"/>
              </a:xfrm>
              <a:prstGeom prst="rect">
                <a:avLst/>
              </a:prstGeom>
              <a:blipFill>
                <a:blip r:embed="rId2"/>
                <a:stretch>
                  <a:fillRect l="-616" t="-592" b="-7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6">
            <a:extLst>
              <a:ext uri="{FF2B5EF4-FFF2-40B4-BE49-F238E27FC236}">
                <a16:creationId xmlns:a16="http://schemas.microsoft.com/office/drawing/2014/main" id="{62D65E41-7BC1-4B4D-9C1B-6ED3152D1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3520" y="8443212"/>
            <a:ext cx="13637616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defPPr>
              <a:defRPr kern="1200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Standard Deviation: </a:t>
            </a: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Measure of how predictable  winds 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Wind variability is increasing in the northeastern region and decreasing in the south (less significance in the decreasing regions)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Strong resemblance to Gulf Stream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Nearshore gap in Z value figure could be wind model artifact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620C51D2-3423-4C6C-A077-34B27F321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16" y="7443516"/>
            <a:ext cx="13637625" cy="971008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Introduction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8AE8A03B-3762-4AF2-A9FC-B088E0736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3" y="8461357"/>
            <a:ext cx="8222219" cy="777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defPPr>
              <a:defRPr kern="1200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Are strength and variability of ocean winds changing on a decadal time scale?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Examines standard deviation (STD), max, and mean wind speeds between 1990 and 2022 from European Centre for Medium-Range Weather Forecasts (ECMWF) ERA5 reanalysis data 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long-term wind trends is essential for anticipating future climate conditions and crafting effective adaptation strategies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changes in wind patterns is critical for planning and optimizing offshore wind energy projects</a:t>
            </a:r>
          </a:p>
          <a:p>
            <a:pPr marL="1200150" lvl="1" indent="-457200">
              <a:buFont typeface="System Font Regular"/>
              <a:buChar char="-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Power is proportional to wind speed cubed (MIT, 2010)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AD2E301E-E7B3-4BB5-B48D-F76D6F65BBE3}"/>
              </a:ext>
            </a:extLst>
          </p:cNvPr>
          <p:cNvSpPr txBox="1"/>
          <p:nvPr/>
        </p:nvSpPr>
        <p:spPr>
          <a:xfrm>
            <a:off x="29461640" y="18172934"/>
            <a:ext cx="13984540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Climate and Weather Systems: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Increased max and mean wind speeds during Jan, Feb, March, point to an increased likelihood of stronger cyclones (Nor’easters)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Greater wind speed variability (STD) may indicate more fluctuating and turbulent atmospheric conditions – potentially tied to stronger storm systems</a:t>
            </a:r>
          </a:p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Ocean-Atmosphere Interaction: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Stronger and more variable winds can increase vertical mixing of the ocean, </a:t>
            </a:r>
            <a:b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affecting sea surface temperature, stratification, and nutrient cycling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Weakening could contribute to warmer SSTs, more stratification, and less </a:t>
            </a:r>
            <a:b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nutrient cycling in the southern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Potential to speed up the air-sea gas exchange of CO</a:t>
            </a:r>
            <a:r>
              <a:rPr lang="en-US" sz="31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100" b="1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Offshore Wind Energy Sector: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Potential gain in wind energy resources due to increasing mean and max wind speeds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More frequent wind extremes could be dangerous for wind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Declining trends in the south could negatively impact wind energy generation</a:t>
            </a:r>
          </a:p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Future Research: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What is the dominant mechanism? Air-sea temperature contrast or storms?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2C6E9F3E-3183-4639-8BD4-4D30DDD1A58D}"/>
              </a:ext>
            </a:extLst>
          </p:cNvPr>
          <p:cNvSpPr txBox="1"/>
          <p:nvPr/>
        </p:nvSpPr>
        <p:spPr>
          <a:xfrm>
            <a:off x="29522056" y="27896417"/>
            <a:ext cx="136376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r>
              <a:rPr lang="en-US" sz="26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This project was made possible with funding from the National Science Foundation. OCE 1947954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C72C31B-C50C-6698-A476-4FD6CD673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986" y="425710"/>
            <a:ext cx="5561610" cy="559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F6F7D3-AD9D-C3AC-9678-B1A48EEAD28C}"/>
              </a:ext>
            </a:extLst>
          </p:cNvPr>
          <p:cNvGrpSpPr/>
          <p:nvPr/>
        </p:nvGrpSpPr>
        <p:grpSpPr>
          <a:xfrm>
            <a:off x="8953742" y="8667807"/>
            <a:ext cx="5643693" cy="6782276"/>
            <a:chOff x="6977724" y="20929389"/>
            <a:chExt cx="4106007" cy="5307715"/>
          </a:xfrm>
        </p:grpSpPr>
        <p:pic>
          <p:nvPicPr>
            <p:cNvPr id="1032" name="Picture 8" descr="Offshore wind power - Wikipedia">
              <a:extLst>
                <a:ext uri="{FF2B5EF4-FFF2-40B4-BE49-F238E27FC236}">
                  <a16:creationId xmlns:a16="http://schemas.microsoft.com/office/drawing/2014/main" id="{9ED2C77F-2845-B2EB-E03B-2F452C359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338" y="20929389"/>
              <a:ext cx="3875441" cy="5167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0FE3DE-11DB-70C0-91C8-3D317300E451}"/>
                </a:ext>
              </a:extLst>
            </p:cNvPr>
            <p:cNvSpPr txBox="1"/>
            <p:nvPr/>
          </p:nvSpPr>
          <p:spPr>
            <a:xfrm>
              <a:off x="6977724" y="26068501"/>
              <a:ext cx="4106007" cy="168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 1: Wind turbines of Alpha Ventus Offshore Wind Farm in the North Sea</a:t>
              </a:r>
              <a:r>
                <a:rPr lang="en-US" sz="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SteKrueBe</a:t>
              </a:r>
              <a:r>
                <a:rPr 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2009).</a:t>
              </a:r>
              <a:endParaRPr lang="en-US" sz="80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883300-778B-E8A8-3A8D-8455E2FFCBC3}"/>
              </a:ext>
            </a:extLst>
          </p:cNvPr>
          <p:cNvSpPr txBox="1"/>
          <p:nvPr/>
        </p:nvSpPr>
        <p:spPr>
          <a:xfrm>
            <a:off x="29522056" y="29458161"/>
            <a:ext cx="13637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/>
            </a:defPPr>
          </a:lstStyle>
          <a:p>
            <a:r>
              <a:rPr lang="en-US" sz="200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Hersbach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H. et al. (2020). The ERA5 global reanalysis. </a:t>
            </a:r>
            <a:r>
              <a:rPr lang="en-US" sz="2000" i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Quarterly Journal of the Royal Meteorological Society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(730), 1999–2049. https://</a:t>
            </a:r>
            <a:r>
              <a:rPr lang="en-US" sz="200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/10.1002/qj.3803 </a:t>
            </a:r>
          </a:p>
          <a:p>
            <a:r>
              <a:rPr lang="en-US" sz="200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SteKrueBe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(2009). </a:t>
            </a:r>
            <a:r>
              <a:rPr lang="en-US" sz="2000" i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 turbines and electrical substation of Alpha Ventus Offshore Wind Farm in the North Sea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Wikipedia. Retrieved 2025, from https://</a:t>
            </a:r>
            <a:r>
              <a:rPr lang="en-US" sz="200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en.wikipedia.org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/wiki/</a:t>
            </a:r>
            <a:r>
              <a:rPr lang="en-US" sz="200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Offshore_wind_power</a:t>
            </a:r>
            <a:r>
              <a:rPr lang="en-US" sz="2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buNone/>
            </a:pPr>
            <a:r>
              <a:rPr lang="en-US" sz="2000" b="0" i="0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Massachusetts Institute of Technology (2010) Wind Power Fundamentals. http://</a:t>
            </a:r>
            <a:r>
              <a:rPr lang="en-US" sz="2000" b="0" i="0" err="1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web.mit.edu</a:t>
            </a:r>
            <a:r>
              <a:rPr lang="en-US" sz="2000" b="0" i="0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0" i="0" err="1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windenergy</a:t>
            </a:r>
            <a:r>
              <a:rPr lang="en-US" sz="2000" b="0" i="0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0" i="0" err="1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windweek</a:t>
            </a:r>
            <a:r>
              <a:rPr lang="en-US" sz="2000" b="0" i="0">
                <a:solidFill>
                  <a:srgbClr val="1315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/Presentations/Wind%20Energy%20101.pdf </a:t>
            </a:r>
            <a:endParaRPr lang="en-US" sz="20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C2F0220-94D6-FF2F-D259-8CC096E6E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55" y="19908500"/>
            <a:ext cx="13637623" cy="971008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Methodology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0F4E1CC-29BD-C63D-E9E3-30B9034DA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2056" y="26979028"/>
            <a:ext cx="13637620" cy="892816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Acknowledgements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45F1DD7D-6BAB-CF72-9CD5-7D1C8C8C7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2056" y="28417516"/>
            <a:ext cx="13637619" cy="971008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References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73A7DF34-6A11-8BDC-DF78-20159BBD9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056" y="7466153"/>
            <a:ext cx="13637625" cy="971008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Results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C7E359E8-8176-9C85-950F-2409959E3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2056" y="17158878"/>
            <a:ext cx="13637625" cy="892816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Conclusion</a:t>
            </a:r>
          </a:p>
        </p:txBody>
      </p:sp>
      <p:pic>
        <p:nvPicPr>
          <p:cNvPr id="1036" name="Picture 12" descr="Profile for UNH Earth Sciences">
            <a:extLst>
              <a:ext uri="{FF2B5EF4-FFF2-40B4-BE49-F238E27FC236}">
                <a16:creationId xmlns:a16="http://schemas.microsoft.com/office/drawing/2014/main" id="{703F5385-A81C-32D8-F532-EAAC4F5BA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" b="1535"/>
          <a:stretch/>
        </p:blipFill>
        <p:spPr bwMode="auto">
          <a:xfrm>
            <a:off x="384604" y="514254"/>
            <a:ext cx="5561610" cy="55616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F8C6E32A-BC4E-E757-E267-F176961D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16" y="16200182"/>
            <a:ext cx="13637623" cy="971008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58F5D7-DEA3-E38C-E1E2-57F50758B680}"/>
              </a:ext>
            </a:extLst>
          </p:cNvPr>
          <p:cNvSpPr txBox="1"/>
          <p:nvPr/>
        </p:nvSpPr>
        <p:spPr>
          <a:xfrm>
            <a:off x="751192" y="17216762"/>
            <a:ext cx="1358435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32 years of data from the ECMWF ERA5 data 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Analyze over 1990 to 2022, covering entire east coast of the United States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ECMWF ERA5 assimilates in-situ and satellite data into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The ECMWF Reanalysis (ERA) used for global climate and weather research (</a:t>
            </a:r>
            <a:r>
              <a:rPr lang="en-US" sz="3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Hersbach</a:t>
            </a: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2020)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10F3F6-B549-9EF4-F28B-5AF04C1D03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798" b="11062"/>
          <a:stretch/>
        </p:blipFill>
        <p:spPr>
          <a:xfrm>
            <a:off x="15007056" y="10985167"/>
            <a:ext cx="13637617" cy="581270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94CC21-1094-9DDB-FD9F-811384DD9B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600" b="12258"/>
          <a:stretch/>
        </p:blipFill>
        <p:spPr>
          <a:xfrm>
            <a:off x="15007056" y="18051694"/>
            <a:ext cx="13637617" cy="5812706"/>
          </a:xfrm>
          <a:prstGeom prst="rect">
            <a:avLst/>
          </a:prstGeom>
        </p:spPr>
      </p:pic>
      <p:sp>
        <p:nvSpPr>
          <p:cNvPr id="44" name="Text Box 6">
            <a:extLst>
              <a:ext uri="{FF2B5EF4-FFF2-40B4-BE49-F238E27FC236}">
                <a16:creationId xmlns:a16="http://schemas.microsoft.com/office/drawing/2014/main" id="{F13B82CA-CF6F-CAE9-3E1C-CA09FF64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7056" y="16829544"/>
            <a:ext cx="1349081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defPPr>
              <a:defRPr kern="1200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Max Wind: </a:t>
            </a: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What is the most extreme and damaging event?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Extreme wind events are becoming more intense in the northeast</a:t>
            </a: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id="{509C1332-816D-8382-6F6F-0B409E97A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3655" y="23864400"/>
            <a:ext cx="139845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7160" tIns="68580" rIns="137160" bIns="68580">
            <a:spAutoFit/>
          </a:bodyPr>
          <a:lstStyle>
            <a:defPPr>
              <a:defRPr kern="1200"/>
            </a:defPPr>
            <a:lvl1pPr defTabSz="4703763" eaLnBrk="0" hangingPunct="0">
              <a:defRPr sz="9300">
                <a:solidFill>
                  <a:schemeClr val="tx1"/>
                </a:solidFill>
                <a:latin typeface="Arial"/>
              </a:defRPr>
            </a:lvl1pPr>
            <a:lvl2pPr marL="742950" indent="-28575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2pPr>
            <a:lvl3pPr marL="11430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3pPr>
            <a:lvl4pPr marL="16002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4pPr>
            <a:lvl5pPr marL="2057400" indent="-228600" defTabSz="4703763" eaLnBrk="0" hangingPunct="0">
              <a:defRPr sz="9300">
                <a:solidFill>
                  <a:schemeClr val="tx1"/>
                </a:solidFill>
                <a:latin typeface="Arial"/>
              </a:defRPr>
            </a:lvl5pPr>
            <a:lvl6pPr marL="25146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6pPr>
            <a:lvl7pPr marL="29718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7pPr>
            <a:lvl8pPr marL="34290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8pPr>
            <a:lvl9pPr marL="3886200" indent="-228600" defTabSz="4703763" eaLnBrk="0" fontAlgn="base" hangingPunct="0">
              <a:spcBef>
                <a:spcPct val="0"/>
              </a:spcBef>
              <a:spcAft>
                <a:spcPct val="0"/>
              </a:spcAft>
              <a:defRPr sz="9300">
                <a:solidFill>
                  <a:schemeClr val="tx1"/>
                </a:solidFill>
                <a:latin typeface="Arial"/>
              </a:defRPr>
            </a:lvl9pPr>
          </a:lstStyle>
          <a:p>
            <a:r>
              <a:rPr lang="en-US" sz="3100" b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Mean of Wind Speed: </a:t>
            </a: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Important to power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Average wind speeds are increasing in the northeast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Less prominent, likely due to wind directionality lowering average from true mean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876B9E6-0A97-A1C5-44FE-5F0DAC861B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138" b="11720"/>
          <a:stretch/>
        </p:blipFill>
        <p:spPr>
          <a:xfrm>
            <a:off x="14933655" y="25452247"/>
            <a:ext cx="13637615" cy="5812706"/>
          </a:xfrm>
          <a:prstGeom prst="rect">
            <a:avLst/>
          </a:prstGeom>
        </p:spPr>
      </p:pic>
      <p:pic>
        <p:nvPicPr>
          <p:cNvPr id="57" name="Picture 56" descr="A graph of different types of graphs&#10;&#10;AI-generated content may be incorrect.">
            <a:extLst>
              <a:ext uri="{FF2B5EF4-FFF2-40B4-BE49-F238E27FC236}">
                <a16:creationId xmlns:a16="http://schemas.microsoft.com/office/drawing/2014/main" id="{D5EB41EB-89F1-A93F-CB85-23F78FE966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220" y="9053364"/>
            <a:ext cx="14479376" cy="7814265"/>
          </a:xfrm>
          <a:prstGeom prst="rect">
            <a:avLst/>
          </a:prstGeom>
        </p:spPr>
      </p:pic>
      <p:pic>
        <p:nvPicPr>
          <p:cNvPr id="55" name="Picture 5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F9FF7A7-50EE-36AB-3558-2A01A477E0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9058"/>
          <a:stretch/>
        </p:blipFill>
        <p:spPr>
          <a:xfrm>
            <a:off x="39776398" y="6602763"/>
            <a:ext cx="3730198" cy="2801986"/>
          </a:xfrm>
          <a:prstGeom prst="rect">
            <a:avLst/>
          </a:prstGeom>
        </p:spPr>
      </p:pic>
      <p:sp>
        <p:nvSpPr>
          <p:cNvPr id="58" name="Rectangle 5">
            <a:extLst>
              <a:ext uri="{FF2B5EF4-FFF2-40B4-BE49-F238E27FC236}">
                <a16:creationId xmlns:a16="http://schemas.microsoft.com/office/drawing/2014/main" id="{94917AB7-AEB1-CEB6-9326-FE50C5157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1640" y="7443516"/>
            <a:ext cx="10328303" cy="971008"/>
          </a:xfrm>
          <a:prstGeom prst="rect">
            <a:avLst/>
          </a:prstGeom>
          <a:solidFill>
            <a:srgbClr val="1482A5"/>
          </a:solidFill>
          <a:ln>
            <a:noFill/>
          </a:ln>
          <a:effectLst/>
        </p:spPr>
        <p:txBody>
          <a:bodyPr wrap="none" lIns="274320" tIns="68580" rIns="274320" bIns="68580" anchor="ctr"/>
          <a:lstStyle>
            <a:defPPr>
              <a:defRPr kern="1200"/>
            </a:defPPr>
          </a:lstStyle>
          <a:p>
            <a:pPr defTabSz="4703763"/>
            <a:r>
              <a:rPr lang="en-US" sz="3600">
                <a:solidFill>
                  <a:schemeClr val="bg1"/>
                </a:solidFill>
                <a:latin typeface="Amaranth" panose="02000503050000020004" pitchFamily="2" charset="0"/>
              </a:rPr>
              <a:t>Time Series of Wind Speed STD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conceptualizingcobalt|08-2022"/>
</p:tagLst>
</file>

<file path=ppt/theme/theme1.xml><?xml version="1.0" encoding="utf-8"?>
<a:theme xmlns:a="http://schemas.openxmlformats.org/drawingml/2006/main" name="Default Design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2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2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Macintosh PowerPoint</Application>
  <PresentationFormat>Custom</PresentationFormat>
  <Paragraphs>62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Symbol</vt:lpstr>
      <vt:lpstr>Aptos</vt:lpstr>
      <vt:lpstr>System Font Regular</vt:lpstr>
      <vt:lpstr>Titillium Web</vt:lpstr>
      <vt:lpstr>Arial</vt:lpstr>
      <vt:lpstr>Amaranth</vt:lpstr>
      <vt:lpstr>Times New Roman</vt:lpstr>
      <vt:lpstr>Cambria Math</vt:lpstr>
      <vt:lpstr>Default Design</vt:lpstr>
      <vt:lpstr>PowerPoint Presentation</vt:lpstr>
    </vt:vector>
  </TitlesOfParts>
  <Company>Graphicsland/MAKESIGNS.COM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to create a scientific poster</dc:title>
  <dc:subject>Example Of A Sample Research Poster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Avery Wilson</cp:lastModifiedBy>
  <cp:revision>2</cp:revision>
  <dcterms:modified xsi:type="dcterms:W3CDTF">2025-04-20T15:43:14Z</dcterms:modified>
  <cp:category>scientific poster PowerPoint</cp:category>
</cp:coreProperties>
</file>