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  <p:sldMasterId id="2147483720" r:id="rId4"/>
  </p:sldMasterIdLst>
  <p:notesMasterIdLst>
    <p:notesMasterId r:id="rId7"/>
  </p:notesMasterIdLst>
  <p:sldIdLst>
    <p:sldId id="256" r:id="rId5"/>
    <p:sldId id="257" r:id="rId6"/>
  </p:sldIdLst>
  <p:sldSz cx="32918400" cy="21945600"/>
  <p:notesSz cx="9144000" cy="6858000"/>
  <p:defaultTextStyle>
    <a:defPPr>
      <a:defRPr lang="en-US"/>
    </a:defPPr>
    <a:lvl1pPr marL="0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1402370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2804742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4207112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5609484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7011855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8414226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9816597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1218968" algn="l" defTabSz="280474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E1734E-392B-1A81-2990-ED4713BB6A72}" name="Adarsh Bimali" initials="AB" userId="S::ab1790@usnh.edu::7e007780-2941-4df9-84dc-cc851ec16eaf" providerId="AD"/>
  <p188:author id="{4F7266AE-50B4-397D-EFD9-2E9AC1B714C6}" name="Cole Capobianco" initials="CC" userId="S::cac1159@usnh.edu::1c19cc08-6dd8-4457-b05c-8979cb060b88" providerId="AD"/>
  <p188:author id="{B2A525EC-1C94-0D75-7555-C588787EF7E2}" name="Brenna Weston" initials="BW" userId="S::brw1031@usnh.edu::594f0230-a765-47b1-b4af-40f4de49bf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F2CEF0"/>
    <a:srgbClr val="DF6ECA"/>
    <a:srgbClr val="007339"/>
    <a:srgbClr val="434EAD"/>
    <a:srgbClr val="F8E2A0"/>
    <a:srgbClr val="ECE3B0"/>
    <a:srgbClr val="2E0957"/>
    <a:srgbClr val="FFC9C9"/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6217C-00AD-1747-8968-3ABCF40A2AED}" v="930" dt="2025-04-18T13:13:51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37"/>
  </p:normalViewPr>
  <p:slideViewPr>
    <p:cSldViewPr snapToGrid="0">
      <p:cViewPr>
        <p:scale>
          <a:sx n="53" d="100"/>
          <a:sy n="53" d="100"/>
        </p:scale>
        <p:origin x="-2072" y="216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6C7F-D85F-C148-B834-9717D8928ACC}" type="datetimeFigureOut">
              <a:rPr lang="en-US" smtClean="0"/>
              <a:t>4/19/25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35275" y="857250"/>
            <a:ext cx="34734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BBF47-EB65-8D4B-9430-B74F64716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4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BF47-EB65-8D4B-9430-B74F647160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4222" y="384867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3"/>
            <a:ext cx="24688800" cy="5298438"/>
          </a:xfrm>
        </p:spPr>
        <p:txBody>
          <a:bodyPr/>
          <a:lstStyle>
            <a:lvl1pPr marL="0" indent="0" algn="ctr">
              <a:buNone/>
              <a:defRPr sz="7700"/>
            </a:lvl1pPr>
            <a:lvl2pPr marL="1460803" indent="0" algn="ctr">
              <a:buNone/>
              <a:defRPr sz="6400"/>
            </a:lvl2pPr>
            <a:lvl3pPr marL="2921606" indent="0" algn="ctr">
              <a:buNone/>
              <a:defRPr sz="5700"/>
            </a:lvl3pPr>
            <a:lvl4pPr marL="4382409" indent="0" algn="ctr">
              <a:buNone/>
              <a:defRPr sz="5100"/>
            </a:lvl4pPr>
            <a:lvl5pPr marL="5843212" indent="0" algn="ctr">
              <a:buNone/>
              <a:defRPr sz="5100"/>
            </a:lvl5pPr>
            <a:lvl6pPr marL="7304016" indent="0" algn="ctr">
              <a:buNone/>
              <a:defRPr sz="5100"/>
            </a:lvl6pPr>
            <a:lvl7pPr marL="8764819" indent="0" algn="ctr">
              <a:buNone/>
              <a:defRPr sz="5100"/>
            </a:lvl7pPr>
            <a:lvl8pPr marL="10225622" indent="0" algn="ctr">
              <a:buNone/>
              <a:defRPr sz="5100"/>
            </a:lvl8pPr>
            <a:lvl9pPr marL="11686425" indent="0" algn="ctr">
              <a:buNone/>
              <a:defRPr sz="5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1" y="1168401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1" y="1168401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6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5121275"/>
            <a:ext cx="14736762" cy="144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121275"/>
            <a:ext cx="14736763" cy="144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2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18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6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1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879475"/>
            <a:ext cx="7405688" cy="18724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879475"/>
            <a:ext cx="22067837" cy="1872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6" y="5471168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6" y="14686288"/>
            <a:ext cx="28392120" cy="4800598"/>
          </a:xfrm>
        </p:spPr>
        <p:txBody>
          <a:bodyPr/>
          <a:lstStyle>
            <a:lvl1pPr marL="0" indent="0">
              <a:buNone/>
              <a:defRPr sz="7700">
                <a:solidFill>
                  <a:schemeClr val="tx1"/>
                </a:solidFill>
              </a:defRPr>
            </a:lvl1pPr>
            <a:lvl2pPr marL="146080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1606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3pPr>
            <a:lvl4pPr marL="438240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584321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730401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876481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022562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168642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1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1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2" y="5379724"/>
            <a:ext cx="13926024" cy="263651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0803" indent="0">
              <a:buNone/>
              <a:defRPr sz="6400" b="1"/>
            </a:lvl2pPr>
            <a:lvl3pPr marL="2921606" indent="0">
              <a:buNone/>
              <a:defRPr sz="5700" b="1"/>
            </a:lvl3pPr>
            <a:lvl4pPr marL="4382409" indent="0">
              <a:buNone/>
              <a:defRPr sz="5100" b="1"/>
            </a:lvl4pPr>
            <a:lvl5pPr marL="5843212" indent="0">
              <a:buNone/>
              <a:defRPr sz="5100" b="1"/>
            </a:lvl5pPr>
            <a:lvl6pPr marL="7304016" indent="0">
              <a:buNone/>
              <a:defRPr sz="5100" b="1"/>
            </a:lvl6pPr>
            <a:lvl7pPr marL="8764819" indent="0">
              <a:buNone/>
              <a:defRPr sz="5100" b="1"/>
            </a:lvl7pPr>
            <a:lvl8pPr marL="10225622" indent="0">
              <a:buNone/>
              <a:defRPr sz="5100" b="1"/>
            </a:lvl8pPr>
            <a:lvl9pPr marL="11686425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2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4"/>
            <a:ext cx="13994608" cy="263651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0803" indent="0">
              <a:buNone/>
              <a:defRPr sz="6400" b="1"/>
            </a:lvl2pPr>
            <a:lvl3pPr marL="2921606" indent="0">
              <a:buNone/>
              <a:defRPr sz="5700" b="1"/>
            </a:lvl3pPr>
            <a:lvl4pPr marL="4382409" indent="0">
              <a:buNone/>
              <a:defRPr sz="5100" b="1"/>
            </a:lvl4pPr>
            <a:lvl5pPr marL="5843212" indent="0">
              <a:buNone/>
              <a:defRPr sz="5100" b="1"/>
            </a:lvl5pPr>
            <a:lvl6pPr marL="7304016" indent="0">
              <a:buNone/>
              <a:defRPr sz="5100" b="1"/>
            </a:lvl6pPr>
            <a:lvl7pPr marL="8764819" indent="0">
              <a:buNone/>
              <a:defRPr sz="5100" b="1"/>
            </a:lvl7pPr>
            <a:lvl8pPr marL="10225622" indent="0">
              <a:buNone/>
              <a:defRPr sz="5100" b="1"/>
            </a:lvl8pPr>
            <a:lvl9pPr marL="11686425" indent="0">
              <a:buNone/>
              <a:defRPr sz="5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0" cy="5120640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00"/>
            </a:lvl1pPr>
            <a:lvl2pPr>
              <a:defRPr sz="89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1"/>
            <a:ext cx="10617040" cy="12197082"/>
          </a:xfrm>
        </p:spPr>
        <p:txBody>
          <a:bodyPr/>
          <a:lstStyle>
            <a:lvl1pPr marL="0" indent="0">
              <a:buNone/>
              <a:defRPr sz="5100"/>
            </a:lvl1pPr>
            <a:lvl2pPr marL="1460803" indent="0">
              <a:buNone/>
              <a:defRPr sz="4500"/>
            </a:lvl2pPr>
            <a:lvl3pPr marL="2921606" indent="0">
              <a:buNone/>
              <a:defRPr sz="3800"/>
            </a:lvl3pPr>
            <a:lvl4pPr marL="4382409" indent="0">
              <a:buNone/>
              <a:defRPr sz="3200"/>
            </a:lvl4pPr>
            <a:lvl5pPr marL="5843212" indent="0">
              <a:buNone/>
              <a:defRPr sz="3200"/>
            </a:lvl5pPr>
            <a:lvl6pPr marL="7304016" indent="0">
              <a:buNone/>
              <a:defRPr sz="3200"/>
            </a:lvl6pPr>
            <a:lvl7pPr marL="8764819" indent="0">
              <a:buNone/>
              <a:defRPr sz="3200"/>
            </a:lvl7pPr>
            <a:lvl8pPr marL="10225622" indent="0">
              <a:buNone/>
              <a:defRPr sz="3200"/>
            </a:lvl8pPr>
            <a:lvl9pPr marL="11686425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0" cy="5120640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00"/>
            </a:lvl1pPr>
            <a:lvl2pPr marL="1460803" indent="0">
              <a:buNone/>
              <a:defRPr sz="8900"/>
            </a:lvl2pPr>
            <a:lvl3pPr marL="2921606" indent="0">
              <a:buNone/>
              <a:defRPr sz="7700"/>
            </a:lvl3pPr>
            <a:lvl4pPr marL="4382409" indent="0">
              <a:buNone/>
              <a:defRPr sz="6400"/>
            </a:lvl4pPr>
            <a:lvl5pPr marL="5843212" indent="0">
              <a:buNone/>
              <a:defRPr sz="6400"/>
            </a:lvl5pPr>
            <a:lvl6pPr marL="7304016" indent="0">
              <a:buNone/>
              <a:defRPr sz="6400"/>
            </a:lvl6pPr>
            <a:lvl7pPr marL="8764819" indent="0">
              <a:buNone/>
              <a:defRPr sz="6400"/>
            </a:lvl7pPr>
            <a:lvl8pPr marL="10225622" indent="0">
              <a:buNone/>
              <a:defRPr sz="6400"/>
            </a:lvl8pPr>
            <a:lvl9pPr marL="11686425" indent="0">
              <a:buNone/>
              <a:defRPr sz="6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1"/>
            <a:ext cx="10617040" cy="12197082"/>
          </a:xfrm>
        </p:spPr>
        <p:txBody>
          <a:bodyPr/>
          <a:lstStyle>
            <a:lvl1pPr marL="0" indent="0">
              <a:buNone/>
              <a:defRPr sz="5100"/>
            </a:lvl1pPr>
            <a:lvl2pPr marL="1460803" indent="0">
              <a:buNone/>
              <a:defRPr sz="4500"/>
            </a:lvl2pPr>
            <a:lvl3pPr marL="2921606" indent="0">
              <a:buNone/>
              <a:defRPr sz="3800"/>
            </a:lvl3pPr>
            <a:lvl4pPr marL="4382409" indent="0">
              <a:buNone/>
              <a:defRPr sz="3200"/>
            </a:lvl4pPr>
            <a:lvl5pPr marL="5843212" indent="0">
              <a:buNone/>
              <a:defRPr sz="3200"/>
            </a:lvl5pPr>
            <a:lvl6pPr marL="7304016" indent="0">
              <a:buNone/>
              <a:defRPr sz="3200"/>
            </a:lvl6pPr>
            <a:lvl7pPr marL="8764819" indent="0">
              <a:buNone/>
              <a:defRPr sz="3200"/>
            </a:lvl7pPr>
            <a:lvl8pPr marL="10225622" indent="0">
              <a:buNone/>
              <a:defRPr sz="3200"/>
            </a:lvl8pPr>
            <a:lvl9pPr marL="11686425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69562" tIns="34781" rIns="69562" bIns="347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1"/>
            <a:ext cx="28392120" cy="13924282"/>
          </a:xfrm>
          <a:prstGeom prst="rect">
            <a:avLst/>
          </a:prstGeom>
        </p:spPr>
        <p:txBody>
          <a:bodyPr vert="horz" lIns="69562" tIns="34781" rIns="69562" bIns="34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69562" tIns="34781" rIns="69562" bIns="34781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69562" tIns="34781" rIns="69562" bIns="34781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69562" tIns="34781" rIns="69562" bIns="34781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921606" rtl="0" eaLnBrk="1" latinLnBrk="0" hangingPunct="1">
        <a:lnSpc>
          <a:spcPct val="90000"/>
        </a:lnSpc>
        <a:spcBef>
          <a:spcPct val="0"/>
        </a:spcBef>
        <a:buNone/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0402" indent="-730402" algn="l" defTabSz="2921606" rtl="0" eaLnBrk="1" latinLnBrk="0" hangingPunct="1">
        <a:lnSpc>
          <a:spcPct val="90000"/>
        </a:lnSpc>
        <a:spcBef>
          <a:spcPts val="3195"/>
        </a:spcBef>
        <a:buFont typeface="Arial" panose="020B0604020202020204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191205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652008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12811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6573614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8034417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9495220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956023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2416827" indent="-730402" algn="l" defTabSz="2921606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60803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21606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82409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43212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04016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764819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225622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6425" algn="l" defTabSz="2921606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238" y="20340638"/>
            <a:ext cx="7680325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C7F7-583C-4C51-9951-5B33C2824B02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38" y="20340638"/>
            <a:ext cx="10423525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629F-173E-4706-B78F-263E068B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1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5" Type="http://schemas.openxmlformats.org/officeDocument/2006/relationships/image" Target="../media/image2.png"/><Relationship Id="rId15" Type="http://schemas.openxmlformats.org/officeDocument/2006/relationships/image" Target="../media/image12.emf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98" y="348343"/>
            <a:ext cx="32352445" cy="2393101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2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New Road Stormwater Treatment and Lamprey River Outfall – Newmarket, NH</a:t>
            </a:r>
            <a:br>
              <a:rPr lang="en-US" sz="55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5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By: Brenna Weston (Project Manager), Adarsh Bimali, Cole Capobianco, and Kelsey Purnomo</a:t>
            </a:r>
            <a:br>
              <a:rPr lang="en-US" sz="35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200" i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Civil and Environmental Engineering, University of New Hampshire, Durham, NH 03824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3436" y="12190521"/>
            <a:ext cx="8722131" cy="6255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Cambria"/>
                <a:ea typeface="Cambria"/>
              </a:rPr>
              <a:t>Methodology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178207" y="7799701"/>
            <a:ext cx="14599613" cy="5324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</a:rPr>
              <a:t>Grass</a:t>
            </a:r>
            <a:r>
              <a:rPr lang="en-US" sz="3300">
                <a:solidFill>
                  <a:schemeClr val="bg1"/>
                </a:solidFill>
                <a:latin typeface="Cambria" panose="02040503050406030204" pitchFamily="18" charset="0"/>
              </a:rPr>
              <a:t> Swale Design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3436" y="2996680"/>
            <a:ext cx="8722131" cy="5983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Cambria"/>
                <a:ea typeface="Cambria"/>
                <a:cs typeface="Calibri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4068035" y="2996680"/>
            <a:ext cx="8655123" cy="6255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Grass Swale and Outfall Design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4068035" y="6994822"/>
            <a:ext cx="8655123" cy="6087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</a:rPr>
              <a:t>Public Outreach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4068034" y="13277251"/>
            <a:ext cx="8653321" cy="6329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</a:rPr>
              <a:t>Project Status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24068035" y="3730121"/>
                <a:ext cx="8655123" cy="318743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vert="horz" lIns="69562" tIns="34781" rIns="69562" bIns="34781" rtlCol="0" anchor="t">
                <a:normAutofit fontScale="85000" lnSpcReduction="20000"/>
              </a:bodyPr>
              <a:lstStyle>
                <a:lvl1pPr marL="0" indent="0" algn="ctr" defTabSz="3840480" rtl="0" eaLnBrk="1" latinLnBrk="0" hangingPunct="1">
                  <a:lnSpc>
                    <a:spcPct val="90000"/>
                  </a:lnSpc>
                  <a:spcBef>
                    <a:spcPts val="4200"/>
                  </a:spcBef>
                  <a:buFont typeface="Arial" panose="020B0604020202020204" pitchFamily="34" charset="0"/>
                  <a:buNone/>
                  <a:defRPr sz="100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202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8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8404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7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7607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8096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60120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5214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416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3619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20000"/>
                  </a:lnSpc>
                  <a:spcBef>
                    <a:spcPts val="0"/>
                  </a:spcBef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lt"/>
                  </a:rPr>
                  <a:t>Filtrexx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lt"/>
                  </a:rPr>
                  <a:t>EnviroSox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lt"/>
                  </a:rPr>
                  <a:t> uses filter sock media to capture sediment and nitrogen before the flow enters the swale. Two filter sock media will be placed at each swale to improve nitrogen removal.</a:t>
                </a:r>
              </a:p>
              <a:p>
                <a:pPr marL="457200" indent="-457200" algn="just">
                  <a:lnSpc>
                    <a:spcPct val="120000"/>
                  </a:lnSpc>
                  <a:spcBef>
                    <a:spcPts val="0"/>
                  </a:spcBef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lt"/>
                  </a:rPr>
                  <a:t>A filter</a:t>
                </a:r>
                <a:r>
                  <a:rPr lang="en-US" sz="2400" dirty="0">
                    <a:solidFill>
                      <a:prstClr val="black"/>
                    </a:solidFill>
                    <a:latin typeface="Cambria"/>
                    <a:ea typeface="Cambria"/>
                    <a:cs typeface="+mn-lt"/>
                  </a:rPr>
                  <a:t> strip will be placed at each swale as well. The filter strip, composed of switchgrass, slows runoff and pre-filters contaminants before reaching the swale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.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"/>
                    <a:ea typeface="Cambria"/>
                    <a:cs typeface="+mn-lt"/>
                  </a:rPr>
                  <a:t> </a:t>
                </a:r>
                <a:endParaRPr lang="en-US" sz="2400" strike="sngStrike" dirty="0">
                  <a:solidFill>
                    <a:prstClr val="black"/>
                  </a:solidFill>
                  <a:latin typeface="Cambria"/>
                  <a:ea typeface="Cambria"/>
                  <a:cs typeface="Calibri"/>
                </a:endParaRPr>
              </a:p>
              <a:p>
                <a:pPr marL="457200" indent="-457200" algn="just">
                  <a:lnSpc>
                    <a:spcPct val="120000"/>
                  </a:lnSpc>
                  <a:spcBef>
                    <a:spcPts val="0"/>
                  </a:spcBef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+mn-lt"/>
                  </a:rPr>
                  <a:t>A new outfall system will serve all six sub-catchments, discharging into the Lamprey River. </a:t>
                </a:r>
              </a:p>
              <a:p>
                <a:pPr marL="457200" indent="-457200" algn="just">
                  <a:lnSpc>
                    <a:spcPct val="120000"/>
                  </a:lnSpc>
                  <a:spcBef>
                    <a:spcPts val="0"/>
                  </a:spcBef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+mn-lt"/>
                  </a:rPr>
                  <a:t>Pipe diameter will vary by sub-catchment based on the calculated water volumes.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8035" y="3730121"/>
                <a:ext cx="8655123" cy="3187432"/>
              </a:xfrm>
              <a:prstGeom prst="rect">
                <a:avLst/>
              </a:prstGeom>
              <a:blipFill>
                <a:blip r:embed="rId4"/>
                <a:stretch>
                  <a:fillRect l="-731" t="-1186" r="-877" b="-118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ubtitle 2"/>
          <p:cNvSpPr txBox="1">
            <a:spLocks/>
          </p:cNvSpPr>
          <p:nvPr/>
        </p:nvSpPr>
        <p:spPr>
          <a:xfrm>
            <a:off x="9180989" y="3001794"/>
            <a:ext cx="14599613" cy="5894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</a:rPr>
              <a:t>Project</a:t>
            </a:r>
            <a:r>
              <a:rPr lang="en-US" sz="3300">
                <a:solidFill>
                  <a:schemeClr val="bg1"/>
                </a:solidFill>
                <a:latin typeface="Cambria" panose="02040503050406030204" pitchFamily="18" charset="0"/>
              </a:rPr>
              <a:t> Location- Swale and Outfall Placement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720088" y="3826302"/>
            <a:ext cx="5732023" cy="470351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pPr algn="ctr"/>
            <a:r>
              <a:rPr lang="en-US" sz="2600">
                <a:latin typeface="Cambria" panose="02040503050406030204" pitchFamily="18" charset="0"/>
              </a:rPr>
              <a:t>Project Area with Sub-Catchments</a:t>
            </a:r>
            <a:endParaRPr lang="en-US" sz="2600">
              <a:highlight>
                <a:srgbClr val="FFFF00"/>
              </a:highlight>
              <a:latin typeface="Cambria" panose="02040503050406030204" pitchFamily="18" charset="0"/>
            </a:endParaRPr>
          </a:p>
        </p:txBody>
      </p:sp>
      <p:sp>
        <p:nvSpPr>
          <p:cNvPr id="149" name="Subtitle 2"/>
          <p:cNvSpPr txBox="1">
            <a:spLocks/>
          </p:cNvSpPr>
          <p:nvPr/>
        </p:nvSpPr>
        <p:spPr>
          <a:xfrm>
            <a:off x="9192896" y="14031024"/>
            <a:ext cx="14599613" cy="5324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>
                <a:solidFill>
                  <a:schemeClr val="bg1"/>
                </a:solidFill>
                <a:latin typeface="Cambria" panose="02040503050406030204" pitchFamily="18" charset="0"/>
              </a:rPr>
              <a:t>Cost</a:t>
            </a:r>
            <a:r>
              <a:rPr lang="en-US" sz="3300">
                <a:solidFill>
                  <a:schemeClr val="bg1"/>
                </a:solidFill>
                <a:latin typeface="Cambria" panose="02040503050406030204" pitchFamily="18" charset="0"/>
              </a:rPr>
              <a:t> and Nitrogen Removal</a:t>
            </a: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81" y="642462"/>
            <a:ext cx="1723932" cy="2028155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24069840" y="19278510"/>
            <a:ext cx="8651514" cy="695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b="1">
                <a:latin typeface="Cambria" panose="02040503050406030204" pitchFamily="18" charset="0"/>
              </a:rPr>
              <a:t>Project Sponsor: </a:t>
            </a:r>
            <a:r>
              <a:rPr lang="en-US" sz="2000">
                <a:latin typeface="Cambria" panose="02040503050406030204" pitchFamily="18" charset="0"/>
              </a:rPr>
              <a:t>Ben Dreyer, PE (Underwood Engineers)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b="1">
                <a:latin typeface="Cambria" panose="02040503050406030204" pitchFamily="18" charset="0"/>
              </a:rPr>
              <a:t>UNH Faculty Advisor: </a:t>
            </a:r>
            <a:r>
              <a:rPr lang="en-US" sz="2000">
                <a:latin typeface="Cambria" panose="02040503050406030204" pitchFamily="18" charset="0"/>
              </a:rPr>
              <a:t>Julie Paprocki, PE</a:t>
            </a:r>
          </a:p>
          <a:p>
            <a:pPr algn="l"/>
            <a:endParaRPr lang="en-US" sz="240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4069839" y="18543831"/>
            <a:ext cx="8651515" cy="6200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</a:rPr>
              <a:t>Acknowledgments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36886" y="7948465"/>
            <a:ext cx="4275454" cy="369328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endParaRPr lang="en-US" sz="1900">
              <a:latin typeface="Cambria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693897" y="3807815"/>
            <a:ext cx="4874421" cy="470351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pPr algn="ctr"/>
            <a:r>
              <a:rPr lang="en-US" sz="2600">
                <a:latin typeface="Cambria" panose="02040503050406030204" pitchFamily="18" charset="0"/>
              </a:rPr>
              <a:t>Outfall and Swale Placement</a:t>
            </a:r>
            <a:endParaRPr lang="en-US" sz="2600">
              <a:highlight>
                <a:srgbClr val="FFFF00"/>
              </a:highlight>
              <a:latin typeface="Cambria" panose="02040503050406030204" pitchFamily="18" charset="0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193436" y="12972378"/>
            <a:ext cx="8722131" cy="88710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  <a:ea typeface="Cambria"/>
                <a:cs typeface="+mn-lt"/>
              </a:rPr>
              <a:t>Three BMPs were evaluated during the 2024 Fall semester:</a:t>
            </a:r>
          </a:p>
          <a:p>
            <a:pPr marL="2263140" lvl="1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  <a:ea typeface="Cambria"/>
                <a:cs typeface="+mn-lt"/>
              </a:rPr>
              <a:t>Rain gardens,</a:t>
            </a:r>
          </a:p>
          <a:p>
            <a:pPr marL="2263140" lvl="1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  <a:ea typeface="Cambria"/>
                <a:cs typeface="+mn-lt"/>
              </a:rPr>
              <a:t>Grass swales, and </a:t>
            </a:r>
          </a:p>
          <a:p>
            <a:pPr marL="2263140" lvl="1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  <a:ea typeface="Cambria"/>
                <a:cs typeface="+mn-lt"/>
              </a:rPr>
              <a:t>Tree box filters.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mbria"/>
                <a:ea typeface="Cambria"/>
                <a:cs typeface="Calibri" panose="020F0502020204030204"/>
              </a:rPr>
              <a:t>The BMPs were designed to manage flow for a 10-year, 24-hour storm.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mbria"/>
                <a:ea typeface="Cambria" panose="02040503050406030204" pitchFamily="18" charset="0"/>
                <a:cs typeface="Calibri" panose="020F0502020204030204"/>
              </a:rPr>
              <a:t>The BMP size and cost estimations were based on the project area, which was split into six sub-catchments.</a:t>
            </a:r>
            <a:endParaRPr lang="en-US" sz="2000" dirty="0">
              <a:latin typeface="Cambria"/>
              <a:ea typeface="Cambria" panose="02040503050406030204" pitchFamily="18" charset="0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  <a:ea typeface="Cambria" panose="02040503050406030204" pitchFamily="18" charset="0"/>
                <a:cs typeface="+mn-lt"/>
              </a:rPr>
              <a:t>Each alternative was assessed using a decision matrix that ranked performance based on cost, nitrogen removal, flood protection, operation and maintenance (O&amp;M), and long-term sustainability.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  <a:ea typeface="Cambria" panose="02040503050406030204" pitchFamily="18" charset="0"/>
                <a:cs typeface="+mn-lt"/>
              </a:rPr>
              <a:t>Rain gardens achieved the highest nitrogen removal efficiency (32%) but required an area of 30,000 ft</a:t>
            </a:r>
            <a:r>
              <a:rPr lang="en-US" sz="2000" baseline="30000" dirty="0">
                <a:latin typeface="Cambria"/>
                <a:ea typeface="Cambria" panose="02040503050406030204" pitchFamily="18" charset="0"/>
                <a:cs typeface="+mn-lt"/>
              </a:rPr>
              <a:t>2</a:t>
            </a:r>
            <a:r>
              <a:rPr lang="en-US" sz="2000" dirty="0">
                <a:latin typeface="Cambria"/>
                <a:ea typeface="Cambria" panose="02040503050406030204" pitchFamily="18" charset="0"/>
                <a:cs typeface="+mn-lt"/>
              </a:rPr>
              <a:t> and cost $730,000.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  <a:ea typeface="Cambria" panose="02040503050406030204" pitchFamily="18" charset="0"/>
                <a:cs typeface="+mn-lt"/>
              </a:rPr>
              <a:t>Grass swales achieved a nitrogen removal of 13%. 19 swales were estimated for efficient flood management, coming in at a total cost of $790,000.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  <a:ea typeface="Cambria" panose="02040503050406030204" pitchFamily="18" charset="0"/>
                <a:cs typeface="+mn-lt"/>
              </a:rPr>
              <a:t>Tree box filters had the lowest nitrogen removal (3%). 88 filters were required for the project area, costing about $975,000.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  <a:ea typeface="Cambria" panose="02040503050406030204" pitchFamily="18" charset="0"/>
                <a:cs typeface="+mn-lt"/>
              </a:rPr>
              <a:t>While rain gardens performed best in nitrogen removal, spatial constraints made grass swales a practical choice.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/>
                <a:ea typeface="Cambria" panose="02040503050406030204" pitchFamily="18" charset="0"/>
                <a:cs typeface="+mn-lt"/>
              </a:rPr>
              <a:t>Grass swales were selected for implementation due to their cost-effectiveness, adequate treatment performance, and ease of implementation.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Peak flows for each sub-catchment were estimated using the Rational Method.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Swale and pipe sizing were determined using  Manning's Equation.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Due to limitations of town-owned land, the grass swale design includes one grass swale placed in each of the six sub-catchments.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Enhancements were made in the 2025 Spring semester to improve the efficiency of the swale and lower the total construction cost.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0350" indent="-260350" algn="just">
              <a:spcBef>
                <a:spcPts val="0"/>
              </a:spcBef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0350" indent="-260350" algn="just">
              <a:spcBef>
                <a:spcPts val="0"/>
              </a:spcBef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0350" indent="-260350" algn="just">
              <a:spcBef>
                <a:spcPts val="0"/>
              </a:spcBef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0350" indent="-260350" algn="just">
              <a:spcBef>
                <a:spcPts val="0"/>
              </a:spcBef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0350" indent="-260350" algn="just">
              <a:spcBef>
                <a:spcPts val="0"/>
              </a:spcBef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0350" indent="-260350" algn="just">
              <a:spcBef>
                <a:spcPts val="0"/>
              </a:spcBef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588217" y="8560682"/>
            <a:ext cx="4450090" cy="482179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pPr algn="ctr"/>
            <a:r>
              <a:rPr lang="en-US" sz="2600">
                <a:latin typeface="Cambria" panose="02040503050406030204" pitchFamily="18" charset="0"/>
              </a:rPr>
              <a:t>Swale Cross Section View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234143" y="8582768"/>
            <a:ext cx="4096290" cy="470351"/>
          </a:xfrm>
          <a:prstGeom prst="rect">
            <a:avLst/>
          </a:prstGeom>
          <a:noFill/>
        </p:spPr>
        <p:txBody>
          <a:bodyPr wrap="square" lIns="69562" tIns="34781" rIns="69562" bIns="34781" rtlCol="0">
            <a:spAutoFit/>
          </a:bodyPr>
          <a:lstStyle/>
          <a:p>
            <a:pPr algn="ctr"/>
            <a:r>
              <a:rPr lang="en-US" sz="2600">
                <a:latin typeface="Cambria" panose="02040503050406030204" pitchFamily="18" charset="0"/>
              </a:rPr>
              <a:t>Grass Swale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254707" y="14694485"/>
            <a:ext cx="6866494" cy="870460"/>
          </a:xfrm>
          <a:prstGeom prst="rect">
            <a:avLst/>
          </a:prstGeom>
          <a:noFill/>
        </p:spPr>
        <p:txBody>
          <a:bodyPr wrap="square" lIns="69562" tIns="34781" rIns="69562" bIns="34781" rtlCol="0" anchor="t">
            <a:spAutoFit/>
          </a:bodyPr>
          <a:lstStyle/>
          <a:p>
            <a:pPr algn="ctr"/>
            <a:r>
              <a:rPr lang="en-US" sz="2600">
                <a:latin typeface="Cambria"/>
                <a:ea typeface="Cambria"/>
              </a:rPr>
              <a:t>Cost Estimate and Nitrogen Removal of Each BMP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7576974" y="14671050"/>
            <a:ext cx="5626173" cy="870460"/>
          </a:xfrm>
          <a:prstGeom prst="rect">
            <a:avLst/>
          </a:prstGeom>
          <a:noFill/>
        </p:spPr>
        <p:txBody>
          <a:bodyPr wrap="square" lIns="69562" tIns="34781" rIns="69562" bIns="34781" rtlCol="0" anchor="t">
            <a:spAutoFit/>
          </a:bodyPr>
          <a:lstStyle/>
          <a:p>
            <a:pPr algn="ctr"/>
            <a:r>
              <a:rPr lang="en-US" sz="2600">
                <a:latin typeface="Cambria"/>
                <a:ea typeface="Cambria"/>
              </a:rPr>
              <a:t>Cost Estimate and Nitrogen Removal Comparison for Grass Swale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24069838" y="14150387"/>
            <a:ext cx="8651517" cy="4298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280474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</a:rPr>
              <a:t>The total construction cost for the swale is approximately $440,000. </a:t>
            </a:r>
          </a:p>
          <a:p>
            <a:pPr marL="457200" marR="0" lvl="0" indent="-457200" algn="just" defTabSz="280474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</a:rPr>
              <a:t>The estimated lifetime O&amp;M costs are approximately $7,500.</a:t>
            </a:r>
          </a:p>
          <a:p>
            <a:pPr marL="457200" indent="-457200" algn="just" defTabSz="2804742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mbria"/>
                <a:ea typeface="Cambria"/>
                <a:cs typeface="Calibri" panose="020F0502020204030204"/>
              </a:rPr>
              <a:t>The revised design improves nitrogen removal to 50% efficiency, at a cost of approximately $1450 per pound removed. </a:t>
            </a:r>
          </a:p>
          <a:p>
            <a:pPr marL="457200" indent="-457200" algn="just" defTabSz="2804742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mbria"/>
                <a:cs typeface="Calibri" panose="020F0502020204030204"/>
              </a:rPr>
              <a:t>The selected BMP complies with NHDES permit, Municipal Separate Storm Sewer Systems (MS4) permit, and Army Corps of Engineers regulations, supporting long-term environmental compliance and protection of the Great Bay Estuary.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5941B-4CA5-B228-4AF0-DD65E9C6672D}"/>
              </a:ext>
            </a:extLst>
          </p:cNvPr>
          <p:cNvSpPr txBox="1">
            <a:spLocks/>
          </p:cNvSpPr>
          <p:nvPr/>
        </p:nvSpPr>
        <p:spPr>
          <a:xfrm>
            <a:off x="204681" y="3705851"/>
            <a:ext cx="8722131" cy="83021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/>
              <a:ea typeface="Cambria"/>
              <a:cs typeface="+mn-lt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/>
              <a:ea typeface="Cambria"/>
              <a:cs typeface="+mn-lt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 dirty="0">
              <a:latin typeface="Cambria"/>
              <a:ea typeface="Cambria"/>
              <a:cs typeface="+mn-lt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har char="•"/>
            </a:pPr>
            <a:r>
              <a:rPr lang="en-US" sz="2000" dirty="0">
                <a:latin typeface="Cambria"/>
                <a:ea typeface="Cambria"/>
                <a:cs typeface="+mn-lt"/>
              </a:rPr>
              <a:t>The Mother’s Day Flood of 2006 brought record-breaking rainfall to Newmarket, NH, causing severe flooding along New Road due to the overflow from Moonlight Brook and the Lamprey River.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har char="•"/>
            </a:pPr>
            <a:r>
              <a:rPr lang="en-US" sz="2000" dirty="0">
                <a:latin typeface="Cambria"/>
                <a:ea typeface="Cambria"/>
                <a:cs typeface="+mn-lt"/>
              </a:rPr>
              <a:t>The flood increased stormwater runoff and nitrogen pollution, fueling eutrophication in the Great Bay Estuary (GBE). </a:t>
            </a:r>
            <a:endParaRPr lang="en-US" sz="2000" dirty="0">
              <a:latin typeface="Cambria"/>
              <a:ea typeface="Cambria"/>
              <a:cs typeface="Calibri" panose="020F0502020204030204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har char="•"/>
            </a:pPr>
            <a:r>
              <a:rPr lang="en-US" sz="2000" dirty="0">
                <a:latin typeface="Cambria"/>
                <a:ea typeface="Cambria"/>
                <a:cs typeface="+mn-lt"/>
              </a:rPr>
              <a:t>The UNH Engineering Team evaluated three Best Management Practices (BMPs) to mitigate stormwater runoff and nitrogen pollution near Moonlight Brook and the Lamprey River. One BMP was selected, and a new outfall system was designed on town-owned land along New Road and Young Lane to manage runoff.</a:t>
            </a:r>
          </a:p>
        </p:txBody>
      </p:sp>
      <p:pic>
        <p:nvPicPr>
          <p:cNvPr id="8" name="Picture 2" descr="Underwood Engineers">
            <a:extLst>
              <a:ext uri="{FF2B5EF4-FFF2-40B4-BE49-F238E27FC236}">
                <a16:creationId xmlns:a16="http://schemas.microsoft.com/office/drawing/2014/main" id="{0471D3BC-3EA1-E0A5-619E-975C915D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866" y="1143767"/>
            <a:ext cx="4329836" cy="89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EFE9569-C34F-B90C-211A-8B6C7A600B91}"/>
              </a:ext>
            </a:extLst>
          </p:cNvPr>
          <p:cNvGrpSpPr/>
          <p:nvPr/>
        </p:nvGrpSpPr>
        <p:grpSpPr>
          <a:xfrm>
            <a:off x="248671" y="3826302"/>
            <a:ext cx="8618617" cy="4443739"/>
            <a:chOff x="5566046" y="2037035"/>
            <a:chExt cx="6271397" cy="3035076"/>
          </a:xfrm>
        </p:grpSpPr>
        <p:pic>
          <p:nvPicPr>
            <p:cNvPr id="38" name="Picture 37" descr="A map with a purple line&#10;&#10;Description automatically generated">
              <a:extLst>
                <a:ext uri="{FF2B5EF4-FFF2-40B4-BE49-F238E27FC236}">
                  <a16:creationId xmlns:a16="http://schemas.microsoft.com/office/drawing/2014/main" id="{73EBAD01-3454-7E4E-E68F-8A8A2BA69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8" t="16234" r="5724" b="20876"/>
            <a:stretch/>
          </p:blipFill>
          <p:spPr>
            <a:xfrm>
              <a:off x="5566046" y="2037035"/>
              <a:ext cx="6271397" cy="3035076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3BB00FC-A8F5-DCCE-809C-C6B8764B9309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V="1">
              <a:off x="8693911" y="3752828"/>
              <a:ext cx="720919" cy="1046333"/>
            </a:xfrm>
            <a:prstGeom prst="straightConnector1">
              <a:avLst/>
            </a:prstGeom>
            <a:noFill/>
            <a:ln w="22225" cap="flat" cmpd="sng" algn="in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A2E5257-A5E9-4811-3B36-4FEB76760DD3}"/>
                </a:ext>
              </a:extLst>
            </p:cNvPr>
            <p:cNvSpPr/>
            <p:nvPr/>
          </p:nvSpPr>
          <p:spPr>
            <a:xfrm rot="18569276">
              <a:off x="9321123" y="2903865"/>
              <a:ext cx="514755" cy="1300659"/>
            </a:xfrm>
            <a:prstGeom prst="ellipse">
              <a:avLst/>
            </a:prstGeom>
            <a:noFill/>
            <a:ln w="34925" cap="flat" cmpd="sng" algn="in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74D825-5F82-95E9-1198-185649A599F7}"/>
                </a:ext>
              </a:extLst>
            </p:cNvPr>
            <p:cNvSpPr txBox="1"/>
            <p:nvPr/>
          </p:nvSpPr>
          <p:spPr>
            <a:xfrm>
              <a:off x="7627469" y="4732852"/>
              <a:ext cx="2072608" cy="310429"/>
            </a:xfrm>
            <a:prstGeom prst="rect">
              <a:avLst/>
            </a:prstGeom>
            <a:solidFill>
              <a:srgbClr val="77A2BB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rPr>
                <a:t>Project Area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5954DD-6727-38F3-FA03-21C082867E03}"/>
                </a:ext>
              </a:extLst>
            </p:cNvPr>
            <p:cNvSpPr txBox="1"/>
            <p:nvPr/>
          </p:nvSpPr>
          <p:spPr>
            <a:xfrm>
              <a:off x="5732485" y="2180030"/>
              <a:ext cx="1901237" cy="310428"/>
            </a:xfrm>
            <a:prstGeom prst="rect">
              <a:avLst/>
            </a:prstGeom>
            <a:solidFill>
              <a:srgbClr val="77A2BB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rPr>
                <a:t>Newmarket, NH</a:t>
              </a:r>
            </a:p>
          </p:txBody>
        </p:sp>
        <p:pic>
          <p:nvPicPr>
            <p:cNvPr id="43" name="Picture 2" descr="Free Location SVG, PNG Icon, Symbol. Download Image.">
              <a:extLst>
                <a:ext uri="{FF2B5EF4-FFF2-40B4-BE49-F238E27FC236}">
                  <a16:creationId xmlns:a16="http://schemas.microsoft.com/office/drawing/2014/main" id="{CAAC5D31-A50B-4E7E-C498-F7016CFD6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52780" y="2212320"/>
              <a:ext cx="245847" cy="245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93229FB-A772-12E1-3F73-C59996F16CA0}"/>
              </a:ext>
            </a:extLst>
          </p:cNvPr>
          <p:cNvGrpSpPr/>
          <p:nvPr/>
        </p:nvGrpSpPr>
        <p:grpSpPr>
          <a:xfrm>
            <a:off x="17064947" y="4337732"/>
            <a:ext cx="5963001" cy="3219665"/>
            <a:chOff x="12824626" y="12861432"/>
            <a:chExt cx="5657766" cy="2753325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61F15F83-48C1-8CA0-8F0B-73A2C9227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16" t="55608" r="11686" b="17019"/>
            <a:stretch/>
          </p:blipFill>
          <p:spPr>
            <a:xfrm>
              <a:off x="12824626" y="12861432"/>
              <a:ext cx="5657766" cy="2753325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4A6DA19-D3B1-A1BE-1FED-B309E668D299}"/>
                </a:ext>
              </a:extLst>
            </p:cNvPr>
            <p:cNvGrpSpPr/>
            <p:nvPr/>
          </p:nvGrpSpPr>
          <p:grpSpPr>
            <a:xfrm>
              <a:off x="16225325" y="13354696"/>
              <a:ext cx="2257058" cy="1893053"/>
              <a:chOff x="20126822" y="12400035"/>
              <a:chExt cx="2694751" cy="1819875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036DB80E-5D58-FF0E-4CAD-B87FD92DADD3}"/>
                  </a:ext>
                </a:extLst>
              </p:cNvPr>
              <p:cNvSpPr/>
              <p:nvPr/>
            </p:nvSpPr>
            <p:spPr>
              <a:xfrm>
                <a:off x="20181590" y="12400035"/>
                <a:ext cx="2539792" cy="1814794"/>
              </a:xfrm>
              <a:prstGeom prst="roundRect">
                <a:avLst/>
              </a:prstGeom>
              <a:solidFill>
                <a:schemeClr val="bg1"/>
              </a:solidFill>
              <a:ln w="34925" cap="flat" cmpd="sng" algn="in">
                <a:solidFill>
                  <a:srgbClr val="8C8D86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2547B3F0-E33A-4F84-A580-83BDF7EE1ECE}"/>
                  </a:ext>
                </a:extLst>
              </p:cNvPr>
              <p:cNvSpPr/>
              <p:nvPr/>
            </p:nvSpPr>
            <p:spPr>
              <a:xfrm>
                <a:off x="20305313" y="13857645"/>
                <a:ext cx="671975" cy="177409"/>
              </a:xfrm>
              <a:prstGeom prst="roundRect">
                <a:avLst/>
              </a:prstGeom>
              <a:solidFill>
                <a:srgbClr val="434EAD"/>
              </a:solidFill>
              <a:ln w="34925" cap="flat" cmpd="sng" algn="in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92" name="Content Placeholder 12">
                <a:extLst>
                  <a:ext uri="{FF2B5EF4-FFF2-40B4-BE49-F238E27FC236}">
                    <a16:creationId xmlns:a16="http://schemas.microsoft.com/office/drawing/2014/main" id="{E68E9C14-0725-5F3C-AE9D-6A0BE4896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54470" y="13815296"/>
                <a:ext cx="2276992" cy="4046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Franklin Gothic Book" panose="020B0503020102020204" pitchFamily="34" charset="0"/>
                  <a:buNone/>
                </a:pPr>
                <a:r>
                  <a:rPr lang="en-US" sz="1200">
                    <a:solidFill>
                      <a:srgbClr val="191B0E"/>
                    </a:solidFill>
                    <a:latin typeface="Franklin Gothic Book" panose="020B0503020102020204"/>
                  </a:rPr>
                  <a:t>Outfall</a:t>
                </a:r>
              </a:p>
              <a:p>
                <a:pPr marL="0" indent="0" algn="ctr">
                  <a:buFont typeface="Franklin Gothic Book" panose="020B0503020102020204" pitchFamily="34" charset="0"/>
                  <a:buNone/>
                </a:pPr>
                <a:endParaRPr lang="en-US" sz="1800">
                  <a:solidFill>
                    <a:srgbClr val="191B0E"/>
                  </a:solidFill>
                  <a:latin typeface="Franklin Gothic Book" panose="020B0503020102020204"/>
                </a:endParaRPr>
              </a:p>
            </p:txBody>
          </p:sp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6CA5961C-1F9B-BDC9-D379-CB41D37F6E78}"/>
                  </a:ext>
                </a:extLst>
              </p:cNvPr>
              <p:cNvSpPr/>
              <p:nvPr/>
            </p:nvSpPr>
            <p:spPr>
              <a:xfrm>
                <a:off x="20288984" y="12781811"/>
                <a:ext cx="671976" cy="157882"/>
              </a:xfrm>
              <a:prstGeom prst="roundRect">
                <a:avLst/>
              </a:prstGeom>
              <a:solidFill>
                <a:srgbClr val="E73285"/>
              </a:solidFill>
              <a:ln w="34925" cap="flat" cmpd="sng" algn="in">
                <a:solidFill>
                  <a:srgbClr val="191B0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7645229C-4C8A-25E1-89AF-69C7DB3CEA8C}"/>
                  </a:ext>
                </a:extLst>
              </p:cNvPr>
              <p:cNvSpPr/>
              <p:nvPr/>
            </p:nvSpPr>
            <p:spPr>
              <a:xfrm>
                <a:off x="20288984" y="13119979"/>
                <a:ext cx="671976" cy="168316"/>
              </a:xfrm>
              <a:prstGeom prst="roundRect">
                <a:avLst/>
              </a:prstGeom>
              <a:solidFill>
                <a:srgbClr val="007339"/>
              </a:solidFill>
              <a:ln w="34925" cap="flat" cmpd="sng" algn="in">
                <a:solidFill>
                  <a:srgbClr val="191B0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F5F197DB-91D7-E622-3894-EE91A848475C}"/>
                  </a:ext>
                </a:extLst>
              </p:cNvPr>
              <p:cNvSpPr/>
              <p:nvPr/>
            </p:nvSpPr>
            <p:spPr>
              <a:xfrm>
                <a:off x="20288983" y="13480169"/>
                <a:ext cx="671976" cy="183944"/>
              </a:xfrm>
              <a:prstGeom prst="roundRect">
                <a:avLst/>
              </a:prstGeom>
              <a:solidFill>
                <a:srgbClr val="A8E4AB"/>
              </a:solidFill>
              <a:ln w="34925" cap="flat" cmpd="sng" algn="in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109" name="Content Placeholder 12">
                <a:extLst>
                  <a:ext uri="{FF2B5EF4-FFF2-40B4-BE49-F238E27FC236}">
                    <a16:creationId xmlns:a16="http://schemas.microsoft.com/office/drawing/2014/main" id="{B96336FF-CCB4-DC14-49CC-5449D4CB9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91824" y="13471677"/>
                <a:ext cx="1896012" cy="30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Franklin Gothic Book" panose="020B0503020102020204" pitchFamily="34" charset="0"/>
                  <a:buNone/>
                </a:pPr>
                <a:r>
                  <a:rPr lang="en-US" sz="1400">
                    <a:solidFill>
                      <a:srgbClr val="191B0E"/>
                    </a:solidFill>
                    <a:latin typeface="Franklin Gothic Book" panose="020B0503020102020204"/>
                  </a:rPr>
                  <a:t>New Rd. and Young Ln.</a:t>
                </a:r>
              </a:p>
            </p:txBody>
          </p:sp>
          <p:sp>
            <p:nvSpPr>
              <p:cNvPr id="110" name="Content Placeholder 12">
                <a:extLst>
                  <a:ext uri="{FF2B5EF4-FFF2-40B4-BE49-F238E27FC236}">
                    <a16:creationId xmlns:a16="http://schemas.microsoft.com/office/drawing/2014/main" id="{42574DA5-D5AF-BEDF-98C2-4A39B296B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4581" y="13092408"/>
                <a:ext cx="2276992" cy="3017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Franklin Gothic Book" panose="020B0503020102020204" pitchFamily="34" charset="0"/>
                  <a:buNone/>
                </a:pPr>
                <a:r>
                  <a:rPr lang="en-US" sz="1200">
                    <a:solidFill>
                      <a:srgbClr val="191B0E"/>
                    </a:solidFill>
                    <a:latin typeface="Franklin Gothic Book" panose="020B0503020102020204"/>
                  </a:rPr>
                  <a:t>Swale placement</a:t>
                </a:r>
              </a:p>
              <a:p>
                <a:pPr marL="0" indent="0" algn="ctr">
                  <a:buFont typeface="Franklin Gothic Book" panose="020B0503020102020204" pitchFamily="34" charset="0"/>
                  <a:buNone/>
                </a:pPr>
                <a:endParaRPr lang="en-US" sz="1800">
                  <a:solidFill>
                    <a:srgbClr val="191B0E"/>
                  </a:solidFill>
                  <a:latin typeface="Franklin Gothic Book" panose="020B0503020102020204"/>
                </a:endParaRPr>
              </a:p>
            </p:txBody>
          </p:sp>
          <p:sp>
            <p:nvSpPr>
              <p:cNvPr id="111" name="Content Placeholder 12">
                <a:extLst>
                  <a:ext uri="{FF2B5EF4-FFF2-40B4-BE49-F238E27FC236}">
                    <a16:creationId xmlns:a16="http://schemas.microsoft.com/office/drawing/2014/main" id="{21D7CC7E-5E4B-102D-56FB-0A524B156F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26822" y="12417555"/>
                <a:ext cx="1339828" cy="4046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Franklin Gothic Book" panose="020B0503020102020204" pitchFamily="34" charset="0"/>
                  <a:buNone/>
                </a:pPr>
                <a:r>
                  <a:rPr lang="en-US" sz="1800">
                    <a:solidFill>
                      <a:srgbClr val="191B0E"/>
                    </a:solidFill>
                    <a:latin typeface="Franklin Gothic Book" panose="020B0503020102020204"/>
                  </a:rPr>
                  <a:t>Legend: </a:t>
                </a:r>
              </a:p>
            </p:txBody>
          </p:sp>
          <p:sp>
            <p:nvSpPr>
              <p:cNvPr id="112" name="Content Placeholder 12">
                <a:extLst>
                  <a:ext uri="{FF2B5EF4-FFF2-40B4-BE49-F238E27FC236}">
                    <a16:creationId xmlns:a16="http://schemas.microsoft.com/office/drawing/2014/main" id="{C8C9278C-2E66-6590-3DD6-78A0F1673D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8154" y="12741932"/>
                <a:ext cx="2276992" cy="4046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Franklin Gothic Book" panose="020B0503020102020204" pitchFamily="34" charset="0"/>
                  <a:buNone/>
                </a:pPr>
                <a:r>
                  <a:rPr lang="en-US" sz="1200">
                    <a:solidFill>
                      <a:srgbClr val="191B0E"/>
                    </a:solidFill>
                    <a:latin typeface="Franklin Gothic Book" panose="020B0503020102020204"/>
                  </a:rPr>
                  <a:t>Project area</a:t>
                </a:r>
              </a:p>
              <a:p>
                <a:pPr marL="0" indent="0" algn="ctr">
                  <a:buFont typeface="Franklin Gothic Book" panose="020B0503020102020204" pitchFamily="34" charset="0"/>
                  <a:buNone/>
                </a:pPr>
                <a:endParaRPr lang="en-US" sz="1800">
                  <a:solidFill>
                    <a:srgbClr val="191B0E"/>
                  </a:solidFill>
                  <a:latin typeface="Franklin Gothic Book" panose="020B0503020102020204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37DE26-71CD-CF6C-AAC9-4690540A905E}"/>
              </a:ext>
            </a:extLst>
          </p:cNvPr>
          <p:cNvGrpSpPr/>
          <p:nvPr/>
        </p:nvGrpSpPr>
        <p:grpSpPr>
          <a:xfrm>
            <a:off x="9684461" y="4504266"/>
            <a:ext cx="5929060" cy="2872783"/>
            <a:chOff x="12706670" y="1621944"/>
            <a:chExt cx="6368267" cy="30857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062239-2210-49F1-7A0F-3B1163630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7" t="11251" r="7576" b="58071"/>
            <a:stretch/>
          </p:blipFill>
          <p:spPr>
            <a:xfrm>
              <a:off x="12706670" y="1621944"/>
              <a:ext cx="6368267" cy="3085752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5C7EE2B-456D-477B-8795-F12C636DD0C8}"/>
                </a:ext>
              </a:extLst>
            </p:cNvPr>
            <p:cNvSpPr/>
            <p:nvPr/>
          </p:nvSpPr>
          <p:spPr>
            <a:xfrm>
              <a:off x="16459200" y="2172139"/>
              <a:ext cx="2539791" cy="2318277"/>
            </a:xfrm>
            <a:prstGeom prst="roundRect">
              <a:avLst/>
            </a:prstGeom>
            <a:solidFill>
              <a:schemeClr val="bg1"/>
            </a:solidFill>
            <a:ln w="34925" cap="flat" cmpd="sng" algn="in">
              <a:solidFill>
                <a:srgbClr val="8C8D86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4E84657-23ED-9E78-FEE5-C1B1B0D3D77E}"/>
                </a:ext>
              </a:extLst>
            </p:cNvPr>
            <p:cNvSpPr/>
            <p:nvPr/>
          </p:nvSpPr>
          <p:spPr>
            <a:xfrm>
              <a:off x="16582924" y="3629751"/>
              <a:ext cx="671975" cy="190805"/>
            </a:xfrm>
            <a:prstGeom prst="roundRect">
              <a:avLst/>
            </a:prstGeom>
            <a:solidFill>
              <a:srgbClr val="AC865A"/>
            </a:solidFill>
            <a:ln w="34925" cap="flat" cmpd="sng" algn="in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" name="Content Placeholder 12">
              <a:extLst>
                <a:ext uri="{FF2B5EF4-FFF2-40B4-BE49-F238E27FC236}">
                  <a16:creationId xmlns:a16="http://schemas.microsoft.com/office/drawing/2014/main" id="{22941D45-BEB7-E5C6-0BB1-4DC166F21D5C}"/>
                </a:ext>
              </a:extLst>
            </p:cNvPr>
            <p:cNvSpPr txBox="1">
              <a:spLocks/>
            </p:cNvSpPr>
            <p:nvPr/>
          </p:nvSpPr>
          <p:spPr>
            <a:xfrm>
              <a:off x="16503879" y="3588827"/>
              <a:ext cx="2276992" cy="4046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Franklin Gothic Book" panose="020B0503020102020204" pitchFamily="34" charset="0"/>
                <a:buNone/>
              </a:pPr>
              <a:r>
                <a:rPr lang="en-US" sz="1200">
                  <a:solidFill>
                    <a:srgbClr val="191B0E"/>
                  </a:solidFill>
                  <a:latin typeface="Franklin Gothic Book" panose="020B0503020102020204"/>
                </a:rPr>
                <a:t>Contours</a:t>
              </a:r>
            </a:p>
            <a:p>
              <a:pPr marL="0" indent="0" algn="ctr">
                <a:buFont typeface="Franklin Gothic Book" panose="020B0503020102020204" pitchFamily="34" charset="0"/>
                <a:buNone/>
              </a:pPr>
              <a:endParaRPr lang="en-US" sz="1800">
                <a:solidFill>
                  <a:srgbClr val="191B0E"/>
                </a:solidFill>
                <a:latin typeface="Franklin Gothic Book" panose="020B0503020102020204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C074E87-8D34-6EA5-099C-CB676F6D2F46}"/>
                </a:ext>
              </a:extLst>
            </p:cNvPr>
            <p:cNvSpPr/>
            <p:nvPr/>
          </p:nvSpPr>
          <p:spPr>
            <a:xfrm>
              <a:off x="16566594" y="2553917"/>
              <a:ext cx="671976" cy="200053"/>
            </a:xfrm>
            <a:prstGeom prst="roundRect">
              <a:avLst/>
            </a:prstGeom>
            <a:solidFill>
              <a:srgbClr val="E73285"/>
            </a:solidFill>
            <a:ln w="34925" cap="flat" cmpd="sng" algn="in">
              <a:solidFill>
                <a:srgbClr val="191B0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4F129AB-81BC-7EF9-5241-FA6D1A3955F9}"/>
                </a:ext>
              </a:extLst>
            </p:cNvPr>
            <p:cNvSpPr/>
            <p:nvPr/>
          </p:nvSpPr>
          <p:spPr>
            <a:xfrm>
              <a:off x="16566595" y="2892085"/>
              <a:ext cx="671976" cy="200053"/>
            </a:xfrm>
            <a:prstGeom prst="roundRect">
              <a:avLst/>
            </a:prstGeom>
            <a:solidFill>
              <a:srgbClr val="F8E2A0"/>
            </a:solidFill>
            <a:ln w="34925" cap="flat" cmpd="sng" algn="in">
              <a:solidFill>
                <a:srgbClr val="191B0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B076A49-D2BD-F4E7-603E-62AE31C7D12E}"/>
                </a:ext>
              </a:extLst>
            </p:cNvPr>
            <p:cNvSpPr/>
            <p:nvPr/>
          </p:nvSpPr>
          <p:spPr>
            <a:xfrm>
              <a:off x="16566594" y="3252275"/>
              <a:ext cx="671976" cy="209044"/>
            </a:xfrm>
            <a:prstGeom prst="roundRect">
              <a:avLst/>
            </a:prstGeom>
            <a:solidFill>
              <a:srgbClr val="A8E4AB"/>
            </a:solidFill>
            <a:ln w="34925" cap="flat" cmpd="sng" algn="in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3" name="Content Placeholder 12">
              <a:extLst>
                <a:ext uri="{FF2B5EF4-FFF2-40B4-BE49-F238E27FC236}">
                  <a16:creationId xmlns:a16="http://schemas.microsoft.com/office/drawing/2014/main" id="{3AA6431A-6A64-8699-B0AA-12A233F516BB}"/>
                </a:ext>
              </a:extLst>
            </p:cNvPr>
            <p:cNvSpPr txBox="1">
              <a:spLocks/>
            </p:cNvSpPr>
            <p:nvPr/>
          </p:nvSpPr>
          <p:spPr>
            <a:xfrm>
              <a:off x="17161883" y="3261605"/>
              <a:ext cx="1752658" cy="4046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Franklin Gothic Book" panose="020B0503020102020204" pitchFamily="34" charset="0"/>
                <a:buNone/>
              </a:pPr>
              <a:r>
                <a:rPr lang="en-US" sz="1400">
                  <a:solidFill>
                    <a:srgbClr val="191B0E"/>
                  </a:solidFill>
                  <a:latin typeface="Franklin Gothic Book" panose="020B0503020102020204"/>
                </a:rPr>
                <a:t>New Rd. and Young Ln.</a:t>
              </a:r>
            </a:p>
            <a:p>
              <a:pPr marL="0" indent="0" algn="ctr">
                <a:buFont typeface="Franklin Gothic Book" panose="020B0503020102020204" pitchFamily="34" charset="0"/>
                <a:buNone/>
              </a:pPr>
              <a:endParaRPr lang="en-US" sz="1800">
                <a:solidFill>
                  <a:srgbClr val="191B0E"/>
                </a:solidFill>
                <a:latin typeface="Franklin Gothic Book" panose="020B0503020102020204"/>
              </a:endParaRPr>
            </a:p>
          </p:txBody>
        </p:sp>
        <p:sp>
          <p:nvSpPr>
            <p:cNvPr id="24" name="Content Placeholder 12">
              <a:extLst>
                <a:ext uri="{FF2B5EF4-FFF2-40B4-BE49-F238E27FC236}">
                  <a16:creationId xmlns:a16="http://schemas.microsoft.com/office/drawing/2014/main" id="{876C08E5-7C9C-3F96-4135-8C1830F4AACC}"/>
                </a:ext>
              </a:extLst>
            </p:cNvPr>
            <p:cNvSpPr txBox="1">
              <a:spLocks/>
            </p:cNvSpPr>
            <p:nvPr/>
          </p:nvSpPr>
          <p:spPr>
            <a:xfrm>
              <a:off x="16755137" y="2864512"/>
              <a:ext cx="2276992" cy="4046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Franklin Gothic Book" panose="020B0503020102020204" pitchFamily="34" charset="0"/>
                <a:buNone/>
              </a:pPr>
              <a:r>
                <a:rPr lang="en-US" sz="1200">
                  <a:solidFill>
                    <a:srgbClr val="191B0E"/>
                  </a:solidFill>
                  <a:latin typeface="Franklin Gothic Book" panose="020B0503020102020204"/>
                </a:rPr>
                <a:t>Sub-catchments</a:t>
              </a:r>
            </a:p>
            <a:p>
              <a:pPr marL="0" indent="0" algn="ctr">
                <a:buFont typeface="Franklin Gothic Book" panose="020B0503020102020204" pitchFamily="34" charset="0"/>
                <a:buNone/>
              </a:pPr>
              <a:endParaRPr lang="en-US" sz="1800">
                <a:solidFill>
                  <a:srgbClr val="191B0E"/>
                </a:solidFill>
                <a:latin typeface="Franklin Gothic Book" panose="020B0503020102020204"/>
              </a:endParaRPr>
            </a:p>
          </p:txBody>
        </p:sp>
        <p:sp>
          <p:nvSpPr>
            <p:cNvPr id="25" name="Content Placeholder 12">
              <a:extLst>
                <a:ext uri="{FF2B5EF4-FFF2-40B4-BE49-F238E27FC236}">
                  <a16:creationId xmlns:a16="http://schemas.microsoft.com/office/drawing/2014/main" id="{D45364AD-5716-19D7-095C-DA9757F75915}"/>
                </a:ext>
              </a:extLst>
            </p:cNvPr>
            <p:cNvSpPr txBox="1">
              <a:spLocks/>
            </p:cNvSpPr>
            <p:nvPr/>
          </p:nvSpPr>
          <p:spPr>
            <a:xfrm>
              <a:off x="16380501" y="2190497"/>
              <a:ext cx="1339827" cy="4046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Franklin Gothic Book" panose="020B0503020102020204" pitchFamily="34" charset="0"/>
                <a:buNone/>
              </a:pPr>
              <a:r>
                <a:rPr lang="en-US" sz="1800">
                  <a:solidFill>
                    <a:srgbClr val="191B0E"/>
                  </a:solidFill>
                  <a:latin typeface="Franklin Gothic Book" panose="020B0503020102020204"/>
                </a:rPr>
                <a:t>Legend: </a:t>
              </a:r>
            </a:p>
          </p:txBody>
        </p:sp>
        <p:sp>
          <p:nvSpPr>
            <p:cNvPr id="26" name="Content Placeholder 12">
              <a:extLst>
                <a:ext uri="{FF2B5EF4-FFF2-40B4-BE49-F238E27FC236}">
                  <a16:creationId xmlns:a16="http://schemas.microsoft.com/office/drawing/2014/main" id="{704E5139-58EB-C5AC-3DC2-EDCF660417E2}"/>
                </a:ext>
              </a:extLst>
            </p:cNvPr>
            <p:cNvSpPr txBox="1">
              <a:spLocks/>
            </p:cNvSpPr>
            <p:nvPr/>
          </p:nvSpPr>
          <p:spPr>
            <a:xfrm>
              <a:off x="16605765" y="2514038"/>
              <a:ext cx="2276992" cy="4046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Franklin Gothic Book" panose="020B0503020102020204" pitchFamily="34" charset="0"/>
                <a:buNone/>
              </a:pPr>
              <a:r>
                <a:rPr lang="en-US" sz="1200">
                  <a:solidFill>
                    <a:srgbClr val="191B0E"/>
                  </a:solidFill>
                  <a:latin typeface="Franklin Gothic Book" panose="020B0503020102020204"/>
                </a:rPr>
                <a:t>Project area</a:t>
              </a:r>
            </a:p>
            <a:p>
              <a:pPr marL="0" indent="0" algn="ctr">
                <a:buFont typeface="Franklin Gothic Book" panose="020B0503020102020204" pitchFamily="34" charset="0"/>
                <a:buNone/>
              </a:pPr>
              <a:endParaRPr lang="en-US" sz="1800">
                <a:solidFill>
                  <a:srgbClr val="191B0E"/>
                </a:solidFill>
                <a:latin typeface="Franklin Gothic Book" panose="020B0503020102020204"/>
              </a:endParaRP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506D57-9E94-B4D9-6A87-9FD7C8EBCD0A}"/>
              </a:ext>
            </a:extLst>
          </p:cNvPr>
          <p:cNvCxnSpPr>
            <a:cxnSpLocks/>
          </p:cNvCxnSpPr>
          <p:nvPr/>
        </p:nvCxnSpPr>
        <p:spPr>
          <a:xfrm>
            <a:off x="13369117" y="6829995"/>
            <a:ext cx="4852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3C5EEE32-24D6-5F35-DC36-D08A055B7350}"/>
              </a:ext>
            </a:extLst>
          </p:cNvPr>
          <p:cNvSpPr txBox="1">
            <a:spLocks/>
          </p:cNvSpPr>
          <p:nvPr/>
        </p:nvSpPr>
        <p:spPr>
          <a:xfrm>
            <a:off x="13845610" y="6738129"/>
            <a:ext cx="1631781" cy="376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1400">
                <a:solidFill>
                  <a:srgbClr val="191B0E"/>
                </a:solidFill>
                <a:latin typeface="Franklin Gothic Book" panose="020B0503020102020204"/>
              </a:rPr>
              <a:t>Water flow directions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endParaRPr lang="en-US" sz="1800">
              <a:solidFill>
                <a:srgbClr val="191B0E"/>
              </a:solidFill>
              <a:latin typeface="Franklin Gothic Book" panose="020B0503020102020204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61FA9EC-8CF5-513D-F8AC-FB3E725BC0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5538" y="15625316"/>
            <a:ext cx="5624552" cy="297450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B187597-FCE6-3DC0-1DC6-2377D576DC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76974" y="15625316"/>
            <a:ext cx="5645570" cy="29745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6B26FC3-DB7C-06C4-CD1E-53BDF2EEA0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44215" y="18693446"/>
            <a:ext cx="5691690" cy="2974507"/>
          </a:xfrm>
          <a:prstGeom prst="rect">
            <a:avLst/>
          </a:prstGeom>
        </p:spPr>
      </p:pic>
      <p:pic>
        <p:nvPicPr>
          <p:cNvPr id="12" name="Picture 11" descr="A poster with text and pictures of trees and flowers&#10;&#10;AI-generated content may be incorrect.">
            <a:extLst>
              <a:ext uri="{FF2B5EF4-FFF2-40B4-BE49-F238E27FC236}">
                <a16:creationId xmlns:a16="http://schemas.microsoft.com/office/drawing/2014/main" id="{B83288DB-C94F-876E-204A-FACFA305DB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12500" y="7835009"/>
            <a:ext cx="4132140" cy="5240881"/>
          </a:xfrm>
          <a:prstGeom prst="rect">
            <a:avLst/>
          </a:prstGeom>
        </p:spPr>
      </p:pic>
      <p:pic>
        <p:nvPicPr>
          <p:cNvPr id="33" name="Picture 32" descr="A black and white document with white text&#10;&#10;AI-generated content may be incorrect.">
            <a:extLst>
              <a:ext uri="{FF2B5EF4-FFF2-40B4-BE49-F238E27FC236}">
                <a16:creationId xmlns:a16="http://schemas.microsoft.com/office/drawing/2014/main" id="{A12CE356-A2B4-9839-DA75-78C48BEBBD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62975" y="7848813"/>
            <a:ext cx="4138812" cy="5227077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8ED25EA0-79C5-0C8D-3D16-AD8E57A8BE21}"/>
              </a:ext>
            </a:extLst>
          </p:cNvPr>
          <p:cNvSpPr txBox="1">
            <a:spLocks/>
          </p:cNvSpPr>
          <p:nvPr/>
        </p:nvSpPr>
        <p:spPr>
          <a:xfrm>
            <a:off x="24066232" y="20697910"/>
            <a:ext cx="8660260" cy="11455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 fontScale="250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5200">
                <a:latin typeface="Cambria" panose="02040503050406030204" pitchFamily="18" charset="0"/>
              </a:rPr>
              <a:t>1. </a:t>
            </a:r>
            <a:r>
              <a:rPr lang="en-US" sz="5200" err="1">
                <a:latin typeface="Cambria" panose="02040503050406030204" pitchFamily="18" charset="0"/>
              </a:rPr>
              <a:t>Filtrexx</a:t>
            </a:r>
            <a:r>
              <a:rPr lang="en-US" sz="5200">
                <a:latin typeface="Cambria" panose="02040503050406030204" pitchFamily="18" charset="0"/>
              </a:rPr>
              <a:t>. </a:t>
            </a:r>
            <a:r>
              <a:rPr lang="en-US" sz="5200" i="1" err="1">
                <a:latin typeface="Cambria" panose="02040503050406030204" pitchFamily="18" charset="0"/>
              </a:rPr>
              <a:t>EnviroSoxx</a:t>
            </a:r>
            <a:r>
              <a:rPr lang="en-US" sz="5200" i="1">
                <a:latin typeface="Cambria" panose="02040503050406030204" pitchFamily="18" charset="0"/>
              </a:rPr>
              <a:t> Pollutant Removal. </a:t>
            </a:r>
            <a:r>
              <a:rPr lang="en-US" sz="5200" err="1">
                <a:latin typeface="Cambria" panose="02040503050406030204" pitchFamily="18" charset="0"/>
              </a:rPr>
              <a:t>Filtrexx</a:t>
            </a:r>
            <a:r>
              <a:rPr lang="en-US" sz="5200">
                <a:latin typeface="Cambria" panose="02040503050406030204" pitchFamily="18" charset="0"/>
              </a:rPr>
              <a:t>, https://filtrexx.com/application/files/3816/4787/6242/4.1_Filtrexx_EnviroSoxx_Pollutant_Removal.pdf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520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2. United States Environmental Protection Agency. </a:t>
            </a:r>
            <a:r>
              <a:rPr lang="en-US" sz="5200" i="1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BMP Vegetated Filter Strip</a:t>
            </a:r>
            <a:r>
              <a:rPr lang="en-US" sz="520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. November 2021, www.epa.gov/system/files/documents/2021-11/bmp-vegetated-filter-strip.pdf.</a:t>
            </a:r>
            <a:endParaRPr lang="en-US" sz="5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>
              <a:latin typeface="Cambria" panose="02040503050406030204" pitchFamily="18" charset="0"/>
            </a:endParaRPr>
          </a:p>
          <a:p>
            <a:pPr algn="l"/>
            <a:endParaRPr lang="en-US" sz="2400">
              <a:latin typeface="Cambria" panose="02040503050406030204" pitchFamily="18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56D72C43-1F9E-E87B-4A14-30E8CAE5BD33}"/>
              </a:ext>
            </a:extLst>
          </p:cNvPr>
          <p:cNvSpPr txBox="1">
            <a:spLocks/>
          </p:cNvSpPr>
          <p:nvPr/>
        </p:nvSpPr>
        <p:spPr>
          <a:xfrm>
            <a:off x="24068036" y="20077873"/>
            <a:ext cx="8651514" cy="6200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69562" tIns="34781" rIns="69562" bIns="34781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8ED1940-14C3-93BF-080C-A8E880EA44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874613" y="16893529"/>
            <a:ext cx="5479089" cy="1535661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45F4BF4C-F11F-0A25-8BD2-8344F6F2A03E}"/>
              </a:ext>
            </a:extLst>
          </p:cNvPr>
          <p:cNvSpPr txBox="1">
            <a:spLocks/>
          </p:cNvSpPr>
          <p:nvPr/>
        </p:nvSpPr>
        <p:spPr>
          <a:xfrm>
            <a:off x="9171385" y="14675618"/>
            <a:ext cx="14594529" cy="716080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/>
              <a:ea typeface="Cambria"/>
              <a:cs typeface="+mn-lt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96A7EF66-D93E-12BF-6BD0-ABCA40AC57FC}"/>
              </a:ext>
            </a:extLst>
          </p:cNvPr>
          <p:cNvSpPr txBox="1">
            <a:spLocks/>
          </p:cNvSpPr>
          <p:nvPr/>
        </p:nvSpPr>
        <p:spPr>
          <a:xfrm>
            <a:off x="9161935" y="3715936"/>
            <a:ext cx="14594529" cy="388975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/>
              <a:ea typeface="Cambria"/>
              <a:cs typeface="+mn-lt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CB14769E-E096-0174-B012-D0BE25DA80D2}"/>
              </a:ext>
            </a:extLst>
          </p:cNvPr>
          <p:cNvSpPr txBox="1">
            <a:spLocks/>
          </p:cNvSpPr>
          <p:nvPr/>
        </p:nvSpPr>
        <p:spPr>
          <a:xfrm>
            <a:off x="24066232" y="7657196"/>
            <a:ext cx="8655123" cy="552951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/>
              <a:ea typeface="Cambria"/>
              <a:cs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A094043-9186-105A-49CF-C234F79722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5538" y="18686981"/>
            <a:ext cx="5624552" cy="30048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187C44-A806-B54F-0AB8-646A45CF895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4585" t="21881" r="19218" b="13769"/>
          <a:stretch/>
        </p:blipFill>
        <p:spPr>
          <a:xfrm>
            <a:off x="9584935" y="9030964"/>
            <a:ext cx="6456654" cy="4858032"/>
          </a:xfrm>
          <a:prstGeom prst="rect">
            <a:avLst/>
          </a:prstGeom>
        </p:spPr>
      </p:pic>
      <p:pic>
        <p:nvPicPr>
          <p:cNvPr id="44" name="Picture 43" descr="Water Quality Swale">
            <a:extLst>
              <a:ext uri="{FF2B5EF4-FFF2-40B4-BE49-F238E27FC236}">
                <a16:creationId xmlns:a16="http://schemas.microsoft.com/office/drawing/2014/main" id="{1E0C5DF9-A4FE-634F-C5C5-CAE2AAE42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98" y="9062283"/>
            <a:ext cx="6415780" cy="48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ubtitle 2">
            <a:extLst>
              <a:ext uri="{FF2B5EF4-FFF2-40B4-BE49-F238E27FC236}">
                <a16:creationId xmlns:a16="http://schemas.microsoft.com/office/drawing/2014/main" id="{ACC2D994-C793-F954-8036-B2529223B5EA}"/>
              </a:ext>
            </a:extLst>
          </p:cNvPr>
          <p:cNvSpPr txBox="1">
            <a:spLocks/>
          </p:cNvSpPr>
          <p:nvPr/>
        </p:nvSpPr>
        <p:spPr>
          <a:xfrm>
            <a:off x="9178207" y="8537157"/>
            <a:ext cx="14587707" cy="538628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69562" tIns="34781" rIns="69562" bIns="34781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har char="•"/>
            </a:pPr>
            <a:endParaRPr lang="en-US" sz="2000">
              <a:latin typeface="Cambria"/>
              <a:ea typeface="Cambria"/>
              <a:cs typeface="+mn-lt"/>
            </a:endParaRP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89A8F723-EFE8-C0DF-AB9D-6FF8C4D20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Filtrexx. 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EnviroSoxx Pollutant Removal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Filtrexx, . Accessed 17 Apr. 2025. 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32918400" cy="21945600"/>
            <a:chOff x="3038168" y="2271251"/>
            <a:chExt cx="26871561" cy="17255613"/>
          </a:xfrm>
        </p:grpSpPr>
        <p:sp>
          <p:nvSpPr>
            <p:cNvPr id="4" name="Rectangle 3"/>
            <p:cNvSpPr/>
            <p:nvPr/>
          </p:nvSpPr>
          <p:spPr>
            <a:xfrm>
              <a:off x="3038168" y="2271251"/>
              <a:ext cx="26871561" cy="172556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95020" y="3923072"/>
              <a:ext cx="23095974" cy="8463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This poster template provided courtesy of </a:t>
              </a:r>
            </a:p>
            <a:p>
              <a:pPr algn="ctr"/>
              <a:r>
                <a:rPr lang="en-US" sz="880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UNH </a:t>
              </a:r>
              <a:r>
                <a:rPr lang="en-US" sz="540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ESRC</a:t>
              </a:r>
              <a:r>
                <a:rPr lang="en-US" sz="880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Poster Printing Services</a:t>
              </a:r>
            </a:p>
            <a:p>
              <a:pPr algn="ctr"/>
              <a:endParaRPr lang="en-US" sz="880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960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9600">
                  <a:solidFill>
                    <a:schemeClr val="accent5">
                      <a:lumMod val="75000"/>
                    </a:schemeClr>
                  </a:solidFill>
                </a:rPr>
                <a:t>Trust us to make your poster look </a:t>
              </a:r>
              <a:r>
                <a:rPr lang="en-US" sz="9600" b="1">
                  <a:solidFill>
                    <a:schemeClr val="accent5">
                      <a:lumMod val="75000"/>
                    </a:schemeClr>
                  </a:solidFill>
                </a:rPr>
                <a:t>GREAT!</a:t>
              </a:r>
            </a:p>
            <a:p>
              <a:pPr algn="ctr"/>
              <a:endParaRPr lang="en-US" sz="88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718" y="16043312"/>
              <a:ext cx="2478029" cy="29839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797132" y="10713360"/>
              <a:ext cx="18199510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>
                  <a:solidFill>
                    <a:schemeClr val="accent5">
                      <a:lumMod val="75000"/>
                    </a:schemeClr>
                  </a:solidFill>
                </a:rPr>
                <a:t>Website: </a:t>
              </a:r>
              <a:r>
                <a:rPr lang="en-US" sz="8800">
                  <a:solidFill>
                    <a:schemeClr val="accent5">
                      <a:lumMod val="75000"/>
                    </a:schemeClr>
                  </a:solidFill>
                  <a:hlinkClick r:id="rId3"/>
                </a:rPr>
                <a:t>http://posters.unh.edu</a:t>
              </a:r>
              <a:endParaRPr lang="en-US" sz="880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 sz="8800" b="1">
                  <a:solidFill>
                    <a:schemeClr val="accent5">
                      <a:lumMod val="75000"/>
                    </a:schemeClr>
                  </a:solidFill>
                </a:rPr>
                <a:t>Poster Guide: </a:t>
              </a:r>
              <a:r>
                <a:rPr lang="en-US" sz="8800">
                  <a:solidFill>
                    <a:schemeClr val="accent5">
                      <a:lumMod val="75000"/>
                    </a:schemeClr>
                  </a:solidFill>
                  <a:hlinkClick r:id="rId4"/>
                </a:rPr>
                <a:t>http://goo.gl/1E7TJY</a:t>
              </a:r>
              <a:endParaRPr lang="en-US" sz="880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 sz="80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02548" y="16663082"/>
              <a:ext cx="19953377" cy="1234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solidFill>
                    <a:schemeClr val="bg2">
                      <a:lumMod val="50000"/>
                    </a:schemeClr>
                  </a:solidFill>
                </a:rPr>
                <a:t>DELETE THIS SLIDE BEFORE PRINTING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39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831</Words>
  <Application>Microsoft Macintosh PowerPoint</Application>
  <PresentationFormat>Custom</PresentationFormat>
  <Paragraphs>150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Cambria</vt:lpstr>
      <vt:lpstr>Cambria Math</vt:lpstr>
      <vt:lpstr>Franklin Gothic Book</vt:lpstr>
      <vt:lpstr>Office Theme</vt:lpstr>
      <vt:lpstr>Custom Design</vt:lpstr>
      <vt:lpstr>New Road Stormwater Treatment and Lamprey River Outfall – Newmarket, NH By: Brenna Weston (Project Manager), Adarsh Bimali, Cole Capobianco, and Kelsey Purnomo Department of Civil and Environmental Engineering, University of New Hampshire, Durham, NH 03824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Brenna Weston</cp:lastModifiedBy>
  <cp:revision>2</cp:revision>
  <dcterms:created xsi:type="dcterms:W3CDTF">2016-03-05T16:55:12Z</dcterms:created>
  <dcterms:modified xsi:type="dcterms:W3CDTF">2025-04-20T03:38:56Z</dcterms:modified>
</cp:coreProperties>
</file>