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1016B0-E6DA-5C2E-0A3B-D6C6AE7F5BEE}" name="Taylor Stock" initials="TS" userId="S::tks1017@usnh.edu::a342b5a2-ae22-47dc-9ecf-1f4808ee11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BFE0"/>
    <a:srgbClr val="529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897"/>
    <p:restoredTop sz="95807"/>
  </p:normalViewPr>
  <p:slideViewPr>
    <p:cSldViewPr snapToGrid="0">
      <p:cViewPr>
        <p:scale>
          <a:sx n="29" d="100"/>
          <a:sy n="29" d="100"/>
        </p:scale>
        <p:origin x="1336" y="-63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-48"/>
    </p:cViewPr>
  </p:notesTextViewPr>
  <p:gridSpacing cx="969263" cy="9692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1A80C-0FA5-174B-9A31-5CB1C981E7FD}" type="datetimeFigureOut">
              <a:rPr lang="en-US" smtClean="0"/>
              <a:t>3/30/25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D4F11-59DF-724F-BA0A-CB9C4C365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6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Synthesis Scheme </a:t>
            </a:r>
          </a:p>
          <a:p>
            <a:r>
              <a:rPr lang="en-US" dirty="0"/>
              <a:t>Methods: prep of compound, purification, analyte screening (UV vis and </a:t>
            </a:r>
            <a:r>
              <a:rPr lang="en-US" dirty="0" err="1"/>
              <a:t>flurometer</a:t>
            </a:r>
            <a:r>
              <a:rPr lang="en-US" dirty="0"/>
              <a:t>), testing with azide in the buffer (mimics click chem); show the click chem scheme with BCN</a:t>
            </a:r>
          </a:p>
          <a:p>
            <a:r>
              <a:rPr lang="en-US" dirty="0"/>
              <a:t>Upcoming: cell work and maybe show of an image from </a:t>
            </a:r>
            <a:r>
              <a:rPr lang="en-US" dirty="0" err="1"/>
              <a:t>chang</a:t>
            </a:r>
            <a:r>
              <a:rPr lang="en-US" dirty="0"/>
              <a:t> paper; cell studies which conditions are we going to use? </a:t>
            </a:r>
          </a:p>
          <a:p>
            <a:endParaRPr lang="en-US" dirty="0"/>
          </a:p>
          <a:p>
            <a:r>
              <a:rPr lang="en-US" dirty="0"/>
              <a:t>Chromatogram of control for </a:t>
            </a:r>
            <a:r>
              <a:rPr lang="en-US" dirty="0" err="1"/>
              <a:t>hplc</a:t>
            </a:r>
            <a:r>
              <a:rPr lang="en-US" dirty="0"/>
              <a:t>, NMRs maybe? (coupled compound) (one that </a:t>
            </a:r>
            <a:r>
              <a:rPr lang="en-US" dirty="0" err="1"/>
              <a:t>paige</a:t>
            </a:r>
            <a:r>
              <a:rPr lang="en-US" dirty="0"/>
              <a:t> sent is borylated not coupled)</a:t>
            </a:r>
          </a:p>
          <a:p>
            <a:r>
              <a:rPr lang="en-US" dirty="0"/>
              <a:t>	This is picture of coupled compound with NMR- going to do analyte screening with it, explain steps </a:t>
            </a:r>
          </a:p>
          <a:p>
            <a:r>
              <a:rPr lang="en-US" dirty="0"/>
              <a:t>Make analyte screen figure longer (2 columns) put NMR below in middle column, put chromatogram on top 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2D4F11-59DF-724F-BA0A-CB9C4C365F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7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9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8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5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3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3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2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4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0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3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5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53A3-6862-5546-B3D2-73F0D0947D50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105C2-22F6-264C-A30E-33311DF94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6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hyperlink" Target="https://biorender.com/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2D4153DD-BD82-1A33-B61A-505156CBF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15663"/>
            <a:ext cx="43891200" cy="4167106"/>
          </a:xfrm>
          <a:solidFill>
            <a:schemeClr val="accent1">
              <a:lumMod val="75000"/>
            </a:schemeClr>
          </a:solidFill>
          <a:ln w="1016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Optimization of Methods to Visualize Hydrogen Peroxide </a:t>
            </a:r>
            <a:b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at Cellular Membranes</a:t>
            </a:r>
            <a:br>
              <a:rPr lang="en-US" sz="84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b="1" u="sng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Taylor Stock</a:t>
            </a:r>
            <a:r>
              <a:rPr lang="en-US" sz="56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Paige Ring, Brittany White-Mathieu</a:t>
            </a:r>
            <a:br>
              <a:rPr lang="en-US" sz="56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White –Mathieu Lab, Chemistry Department, University of New Hampshire, Durham, NH 03824</a:t>
            </a:r>
            <a:endParaRPr lang="en-US" sz="9300" i="1" dirty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AD2C1F2-BCC7-223A-C5CC-7B0760175BC9}"/>
              </a:ext>
            </a:extLst>
          </p:cNvPr>
          <p:cNvGrpSpPr/>
          <p:nvPr/>
        </p:nvGrpSpPr>
        <p:grpSpPr>
          <a:xfrm>
            <a:off x="253572" y="4256402"/>
            <a:ext cx="12793191" cy="8812140"/>
            <a:chOff x="406993" y="4360993"/>
            <a:chExt cx="12394607" cy="9426501"/>
          </a:xfrm>
        </p:grpSpPr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479349CC-D749-1EFB-E00C-FC6C16B29596}"/>
                </a:ext>
              </a:extLst>
            </p:cNvPr>
            <p:cNvSpPr txBox="1">
              <a:spLocks/>
            </p:cNvSpPr>
            <p:nvPr/>
          </p:nvSpPr>
          <p:spPr>
            <a:xfrm>
              <a:off x="406993" y="5274150"/>
              <a:ext cx="12357207" cy="851334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vert="horz" lIns="106674" tIns="53337" rIns="106674" bIns="53337" rtlCol="0" anchor="t">
              <a:normAutofit lnSpcReduction="10000"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50000"/>
                </a:lnSpc>
              </a:pPr>
              <a:r>
                <a:rPr lang="en-US" sz="4000" dirty="0">
                  <a:effectLst/>
                  <a:latin typeface="Aptos" panose="020B0004020202020204" pitchFamily="34" charset="0"/>
                </a:rPr>
                <a:t>Membranes can be fluorescently tagged by treating cells with an </a:t>
              </a:r>
              <a:r>
                <a:rPr lang="en-US" sz="4000" dirty="0" err="1">
                  <a:effectLst/>
                  <a:latin typeface="Aptos" panose="020B0004020202020204" pitchFamily="34" charset="0"/>
                </a:rPr>
                <a:t>azide</a:t>
              </a:r>
              <a:r>
                <a:rPr lang="en-US" sz="4000" dirty="0">
                  <a:effectLst/>
                  <a:latin typeface="Aptos" panose="020B0004020202020204" pitchFamily="34" charset="0"/>
                </a:rPr>
                <a:t>-functionalized, clickable handle that is incorporated into membranes using an enzymatic pathway. Subsequent “click” chemistry with a functionalized fluorophore allows for visualization of membranes with confocal microscopy. We hypothesize that a pro-fluorescent compound known as an activity-based sensor (ABS) will be able to report the presence of hydrogen peroxide at cellular membranes.</a:t>
              </a:r>
              <a:endParaRPr lang="en-US" sz="3700" dirty="0">
                <a:latin typeface="Aptos" panose="020B0004020202020204" pitchFamily="34" charset="0"/>
              </a:endParaRPr>
            </a:p>
            <a:p>
              <a:pPr algn="just">
                <a:lnSpc>
                  <a:spcPct val="200000"/>
                </a:lnSpc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just"/>
              <a:endParaRPr lang="en-US" sz="3700" dirty="0">
                <a:latin typeface="Cambria" panose="02040503050406030204" pitchFamily="18" charset="0"/>
              </a:endParaRPr>
            </a:p>
            <a:p>
              <a:pPr algn="just"/>
              <a:endParaRPr lang="en-US" sz="3700" dirty="0">
                <a:latin typeface="Cambria" panose="02040503050406030204" pitchFamily="18" charset="0"/>
              </a:endParaRPr>
            </a:p>
          </p:txBody>
        </p:sp>
        <p:sp>
          <p:nvSpPr>
            <p:cNvPr id="26" name="Subtitle 2">
              <a:extLst>
                <a:ext uri="{FF2B5EF4-FFF2-40B4-BE49-F238E27FC236}">
                  <a16:creationId xmlns:a16="http://schemas.microsoft.com/office/drawing/2014/main" id="{3AD37790-069E-31F7-B4EA-AC2374B979F7}"/>
                </a:ext>
              </a:extLst>
            </p:cNvPr>
            <p:cNvSpPr txBox="1">
              <a:spLocks/>
            </p:cNvSpPr>
            <p:nvPr/>
          </p:nvSpPr>
          <p:spPr>
            <a:xfrm>
              <a:off x="406993" y="4360993"/>
              <a:ext cx="12394607" cy="9781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lIns="106674" tIns="53337" rIns="106674" bIns="53337" rtlCol="0" anchor="ctr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Background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BA7CCB4-03C3-CE4E-B14B-CDFC7446E9BF}"/>
              </a:ext>
            </a:extLst>
          </p:cNvPr>
          <p:cNvGrpSpPr/>
          <p:nvPr/>
        </p:nvGrpSpPr>
        <p:grpSpPr>
          <a:xfrm>
            <a:off x="13392779" y="10509684"/>
            <a:ext cx="16910885" cy="8163199"/>
            <a:chOff x="314105" y="22297693"/>
            <a:chExt cx="12191201" cy="7056382"/>
          </a:xfrm>
        </p:grpSpPr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E28B454C-0369-4A9B-B135-FFF961459663}"/>
                </a:ext>
              </a:extLst>
            </p:cNvPr>
            <p:cNvSpPr txBox="1">
              <a:spLocks/>
            </p:cNvSpPr>
            <p:nvPr/>
          </p:nvSpPr>
          <p:spPr>
            <a:xfrm>
              <a:off x="314105" y="23117987"/>
              <a:ext cx="12191201" cy="6236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lIns="106674" tIns="53337" rIns="106674" bIns="53337" rtlCol="0" anchor="t">
              <a:normAutofit fontScale="92500" lnSpcReduction="10000"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r>
                <a:rPr lang="en-US" sz="2700" i="1" dirty="0">
                  <a:latin typeface="Aptos" panose="020B0004020202020204" pitchFamily="34" charset="0"/>
                </a:rPr>
                <a:t>Figure 2. </a:t>
              </a:r>
              <a:r>
                <a:rPr lang="en-US" sz="2700" dirty="0">
                  <a:latin typeface="Aptos" panose="020B0004020202020204" pitchFamily="34" charset="0"/>
                </a:rPr>
                <a:t>Chromatogram of PF1 coupled</a:t>
              </a: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endParaRPr lang="en-US" sz="2500" i="1" dirty="0">
                <a:latin typeface="Aptos" panose="020B0004020202020204" pitchFamily="34" charset="0"/>
              </a:endParaRPr>
            </a:p>
            <a:p>
              <a:pPr algn="just">
                <a:spcBef>
                  <a:spcPts val="0"/>
                </a:spcBef>
              </a:pPr>
              <a:r>
                <a:rPr lang="en-US" sz="4300" dirty="0">
                  <a:latin typeface="Aptos" panose="020B0004020202020204" pitchFamily="34" charset="0"/>
                </a:rPr>
                <a:t>Use of the HPLC will allow for final characterization and purification of the PF1 analog coupled with the azide handle before introduction into cells.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4C9F6465-DE7A-6154-8AE2-98EB3A130F41}"/>
                </a:ext>
              </a:extLst>
            </p:cNvPr>
            <p:cNvSpPr txBox="1">
              <a:spLocks/>
            </p:cNvSpPr>
            <p:nvPr/>
          </p:nvSpPr>
          <p:spPr>
            <a:xfrm>
              <a:off x="314105" y="22297693"/>
              <a:ext cx="12191201" cy="7904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Purification of PF1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2BC74A98-116D-0483-81D1-54CF811B48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639" y="699599"/>
            <a:ext cx="2298576" cy="3042233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4CF4C77E-7725-217B-B589-B27C83C9514C}"/>
              </a:ext>
            </a:extLst>
          </p:cNvPr>
          <p:cNvGrpSpPr/>
          <p:nvPr/>
        </p:nvGrpSpPr>
        <p:grpSpPr>
          <a:xfrm>
            <a:off x="30670414" y="23989163"/>
            <a:ext cx="12816289" cy="2850294"/>
            <a:chOff x="29482135" y="27345233"/>
            <a:chExt cx="13944600" cy="2842188"/>
          </a:xfrm>
        </p:grpSpPr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1DEBAB90-A1EF-6995-19D2-1A3BA6933687}"/>
                </a:ext>
              </a:extLst>
            </p:cNvPr>
            <p:cNvSpPr txBox="1">
              <a:spLocks/>
            </p:cNvSpPr>
            <p:nvPr/>
          </p:nvSpPr>
          <p:spPr>
            <a:xfrm>
              <a:off x="29482135" y="28259488"/>
              <a:ext cx="13944600" cy="1927933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t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endPara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indent="-342900" algn="l">
                <a:spcBef>
                  <a:spcPts val="0"/>
                </a:spcBef>
                <a:buFont typeface="+mj-lt"/>
                <a:buAutoNum type="arabicPeriod"/>
              </a:pPr>
              <a:r>
                <a:rPr lang="en-US" sz="2200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Chang, M. C. Y.; </a:t>
              </a:r>
              <a:r>
                <a:rPr lang="en-US" sz="2200" dirty="0" err="1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Pralle</a:t>
              </a:r>
              <a:r>
                <a:rPr lang="en-US" sz="2200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, A.; </a:t>
              </a:r>
              <a:r>
                <a:rPr lang="en-US" sz="2200" dirty="0" err="1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Isacoff</a:t>
              </a:r>
              <a:r>
                <a:rPr lang="en-US" sz="2200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, E. Y.; Chang, C. J. A Selective, Cell-Permeable Optical Probe for Hydrogen Peroxide in Living Cells. </a:t>
              </a:r>
              <a:r>
                <a:rPr lang="en-US" sz="2200" i="1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J. Am. Chem. Soc.</a:t>
              </a:r>
              <a:r>
                <a:rPr lang="en-US" sz="2200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 </a:t>
              </a:r>
              <a:r>
                <a:rPr lang="en-US" sz="2200" b="1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2004</a:t>
              </a:r>
              <a:r>
                <a:rPr lang="en-US" sz="2200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, </a:t>
              </a:r>
              <a:r>
                <a:rPr lang="en-US" sz="2200" i="1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126</a:t>
              </a:r>
              <a:r>
                <a:rPr lang="en-US" sz="2200" dirty="0">
                  <a:effectLst/>
                  <a:latin typeface="Aptos" panose="020B0004020202020204" pitchFamily="34" charset="0"/>
                  <a:ea typeface="Calibri" panose="020F0502020204030204" pitchFamily="34" charset="0"/>
                </a:rPr>
                <a:t> (47), 15392–15393. </a:t>
              </a:r>
              <a:endParaRPr lang="en-US" sz="2200" dirty="0">
                <a:effectLst/>
                <a:latin typeface="Aptos" panose="020B0004020202020204" pitchFamily="34" charset="0"/>
              </a:endParaRPr>
            </a:p>
            <a:p>
              <a:pPr marL="342900" indent="-342900" algn="l">
                <a:spcBef>
                  <a:spcPts val="0"/>
                </a:spcBef>
                <a:buFont typeface="+mj-lt"/>
                <a:buAutoNum type="arabicPeriod"/>
              </a:pPr>
              <a:r>
                <a:rPr lang="en-US" sz="2200" dirty="0">
                  <a:latin typeface="Aptos" panose="020B0004020202020204" pitchFamily="34" charset="0"/>
                </a:rPr>
                <a:t>Created in </a:t>
              </a:r>
              <a:r>
                <a:rPr lang="en-US" sz="2200" dirty="0">
                  <a:latin typeface="Aptos" panose="020B0004020202020204" pitchFamily="34" charset="0"/>
                  <a:hlinkClick r:id="rId4"/>
                </a:rPr>
                <a:t>https://BioRender.com</a:t>
              </a:r>
              <a:endParaRPr lang="en-US" sz="2200" dirty="0">
                <a:latin typeface="Aptos" panose="020B0004020202020204" pitchFamily="34" charset="0"/>
              </a:endParaRPr>
            </a:p>
            <a:p>
              <a:pPr marL="342900" indent="-342900" algn="l">
                <a:spcBef>
                  <a:spcPts val="0"/>
                </a:spcBef>
                <a:buFont typeface="+mj-lt"/>
                <a:buAutoNum type="arabicPeriod"/>
              </a:pPr>
              <a:r>
                <a:rPr lang="en-US" sz="2200" dirty="0">
                  <a:effectLst/>
                  <a:latin typeface="Aptos" panose="020B0004020202020204" pitchFamily="34" charset="0"/>
                </a:rPr>
                <a:t>Miller, E.W.; Albers, A. E.; </a:t>
              </a:r>
              <a:r>
                <a:rPr lang="en-US" sz="2200" dirty="0" err="1">
                  <a:effectLst/>
                  <a:latin typeface="Aptos" panose="020B0004020202020204" pitchFamily="34" charset="0"/>
                </a:rPr>
                <a:t>Pralle</a:t>
              </a:r>
              <a:r>
                <a:rPr lang="en-US" sz="2200" dirty="0">
                  <a:effectLst/>
                  <a:latin typeface="Aptos" panose="020B0004020202020204" pitchFamily="34" charset="0"/>
                </a:rPr>
                <a:t>, A.; </a:t>
              </a:r>
              <a:r>
                <a:rPr lang="en-US" sz="2200" dirty="0" err="1">
                  <a:effectLst/>
                  <a:latin typeface="Aptos" panose="020B0004020202020204" pitchFamily="34" charset="0"/>
                </a:rPr>
                <a:t>Isacoff</a:t>
              </a:r>
              <a:r>
                <a:rPr lang="en-US" sz="2200" dirty="0">
                  <a:effectLst/>
                  <a:latin typeface="Aptos" panose="020B0004020202020204" pitchFamily="34" charset="0"/>
                </a:rPr>
                <a:t>, E. Y.; Chang, C. J. </a:t>
              </a:r>
              <a:r>
                <a:rPr lang="en-US" sz="2200" dirty="0" err="1">
                  <a:effectLst/>
                  <a:latin typeface="Aptos" panose="020B0004020202020204" pitchFamily="34" charset="0"/>
                </a:rPr>
                <a:t>Boronate</a:t>
              </a:r>
              <a:r>
                <a:rPr lang="en-US" sz="2200" dirty="0">
                  <a:effectLst/>
                  <a:latin typeface="Aptos" panose="020B0004020202020204" pitchFamily="34" charset="0"/>
                </a:rPr>
                <a:t>-Based Fluorescent Probes for Imaging Cellular Hydrogen Peroxide. </a:t>
              </a:r>
              <a:r>
                <a:rPr lang="en-US" sz="2200" i="1" dirty="0">
                  <a:effectLst/>
                  <a:latin typeface="Aptos" panose="020B0004020202020204" pitchFamily="34" charset="0"/>
                </a:rPr>
                <a:t>J. Am. Chem. Soc.</a:t>
              </a:r>
              <a:r>
                <a:rPr lang="en-US" sz="2200" dirty="0">
                  <a:effectLst/>
                  <a:latin typeface="Aptos" panose="020B0004020202020204" pitchFamily="34" charset="0"/>
                </a:rPr>
                <a:t> </a:t>
              </a:r>
              <a:r>
                <a:rPr lang="en-US" sz="2200" b="1" dirty="0">
                  <a:effectLst/>
                  <a:latin typeface="Aptos" panose="020B0004020202020204" pitchFamily="34" charset="0"/>
                </a:rPr>
                <a:t>2005</a:t>
              </a:r>
              <a:r>
                <a:rPr lang="en-US" sz="2200" dirty="0">
                  <a:effectLst/>
                  <a:latin typeface="Aptos" panose="020B0004020202020204" pitchFamily="34" charset="0"/>
                </a:rPr>
                <a:t>, </a:t>
              </a:r>
              <a:r>
                <a:rPr lang="en-US" sz="2200" i="1" dirty="0">
                  <a:effectLst/>
                  <a:latin typeface="Aptos" panose="020B0004020202020204" pitchFamily="34" charset="0"/>
                </a:rPr>
                <a:t>127</a:t>
              </a:r>
              <a:r>
                <a:rPr lang="en-US" sz="2200" dirty="0">
                  <a:effectLst/>
                  <a:latin typeface="Aptos" panose="020B0004020202020204" pitchFamily="34" charset="0"/>
                </a:rPr>
                <a:t> (47), 16652–16659. </a:t>
              </a:r>
              <a:endParaRPr lang="en-US" sz="2200" dirty="0">
                <a:latin typeface="Aptos" panose="020B0004020202020204" pitchFamily="34" charset="0"/>
              </a:endParaRPr>
            </a:p>
            <a:p>
              <a:pPr algn="l"/>
              <a:endParaRPr lang="en-US" sz="3700" dirty="0">
                <a:latin typeface="Cambria" panose="02040503050406030204" pitchFamily="18" charset="0"/>
              </a:endParaRP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621F03D2-9C60-F2D0-AD3E-C8A32EFA3952}"/>
                </a:ext>
              </a:extLst>
            </p:cNvPr>
            <p:cNvSpPr txBox="1">
              <a:spLocks/>
            </p:cNvSpPr>
            <p:nvPr/>
          </p:nvSpPr>
          <p:spPr>
            <a:xfrm>
              <a:off x="29482135" y="27345233"/>
              <a:ext cx="13944600" cy="9131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References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F25BA16E-01A7-20A5-D77B-C50E74001239}"/>
              </a:ext>
            </a:extLst>
          </p:cNvPr>
          <p:cNvSpPr txBox="1"/>
          <p:nvPr/>
        </p:nvSpPr>
        <p:spPr>
          <a:xfrm>
            <a:off x="32984920" y="12216858"/>
            <a:ext cx="5657401" cy="553992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endParaRPr lang="en-US" sz="2900" dirty="0">
              <a:latin typeface="Cambria" panose="02040503050406030204" pitchFamily="18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138C75B-6DA1-001F-D592-2623803A4CDA}"/>
              </a:ext>
            </a:extLst>
          </p:cNvPr>
          <p:cNvGrpSpPr/>
          <p:nvPr/>
        </p:nvGrpSpPr>
        <p:grpSpPr>
          <a:xfrm>
            <a:off x="30656430" y="27306765"/>
            <a:ext cx="12981198" cy="5177778"/>
            <a:chOff x="29482135" y="21443408"/>
            <a:chExt cx="13944600" cy="4880773"/>
          </a:xfrm>
        </p:grpSpPr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1F8D63C8-716D-E6C2-749A-4964B73F5E84}"/>
                </a:ext>
              </a:extLst>
            </p:cNvPr>
            <p:cNvSpPr txBox="1">
              <a:spLocks/>
            </p:cNvSpPr>
            <p:nvPr/>
          </p:nvSpPr>
          <p:spPr>
            <a:xfrm>
              <a:off x="29482135" y="21443408"/>
              <a:ext cx="13944600" cy="86194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Acknowledgements</a:t>
              </a: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D52B2765-341E-3881-92EC-F25E55A95FC9}"/>
                </a:ext>
              </a:extLst>
            </p:cNvPr>
            <p:cNvSpPr txBox="1">
              <a:spLocks/>
            </p:cNvSpPr>
            <p:nvPr/>
          </p:nvSpPr>
          <p:spPr>
            <a:xfrm>
              <a:off x="29482135" y="22324416"/>
              <a:ext cx="13944600" cy="3999765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vert="horz" lIns="106674" tIns="53337" rIns="106674" bIns="53337" numCol="1" spcCol="91440" rtlCol="0" anchor="t">
              <a:normAutofit lnSpcReduction="10000"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n-US" sz="3700" b="1" dirty="0">
                  <a:latin typeface="Aptos" panose="020B0004020202020204" pitchFamily="34" charset="0"/>
                </a:rPr>
                <a:t>The White-Mathieu Lab</a:t>
              </a:r>
            </a:p>
            <a:p>
              <a:pPr algn="l">
                <a:spcBef>
                  <a:spcPts val="0"/>
                </a:spcBef>
              </a:pPr>
              <a:r>
                <a:rPr lang="en-US" sz="3700" dirty="0">
                  <a:latin typeface="Aptos" panose="020B0004020202020204" pitchFamily="34" charset="0"/>
                </a:rPr>
                <a:t>Professor Brittany White-Mathieu</a:t>
              </a:r>
            </a:p>
            <a:p>
              <a:pPr algn="l"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spcBef>
                  <a:spcPts val="0"/>
                </a:spcBef>
              </a:pPr>
              <a:r>
                <a:rPr lang="en-US" sz="3700" dirty="0">
                  <a:latin typeface="Aptos" panose="020B0004020202020204" pitchFamily="34" charset="0"/>
                </a:rPr>
                <a:t>Dr. Aakriti Garg</a:t>
              </a:r>
            </a:p>
            <a:p>
              <a:pPr algn="l"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spcBef>
                  <a:spcPts val="0"/>
                </a:spcBef>
              </a:pPr>
              <a:r>
                <a:rPr lang="en-US" sz="3700" dirty="0">
                  <a:latin typeface="Aptos" panose="020B0004020202020204" pitchFamily="34" charset="0"/>
                </a:rPr>
                <a:t>Saghar Jarollahi</a:t>
              </a:r>
            </a:p>
            <a:p>
              <a:pPr algn="l">
                <a:spcBef>
                  <a:spcPts val="0"/>
                </a:spcBef>
              </a:pPr>
              <a:r>
                <a:rPr lang="en-US" sz="3700" dirty="0">
                  <a:latin typeface="Aptos" panose="020B0004020202020204" pitchFamily="34" charset="0"/>
                </a:rPr>
                <a:t>Paige Ring</a:t>
              </a:r>
            </a:p>
            <a:p>
              <a:pPr algn="l">
                <a:spcBef>
                  <a:spcPts val="0"/>
                </a:spcBef>
              </a:pPr>
              <a:r>
                <a:rPr lang="en-US" sz="3700" dirty="0">
                  <a:latin typeface="Aptos" panose="020B0004020202020204" pitchFamily="34" charset="0"/>
                </a:rPr>
                <a:t>Thomas </a:t>
              </a:r>
              <a:r>
                <a:rPr lang="en-US" sz="3700" dirty="0" err="1">
                  <a:latin typeface="Aptos" panose="020B0004020202020204" pitchFamily="34" charset="0"/>
                </a:rPr>
                <a:t>DiPhilippo</a:t>
              </a: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spcBef>
                  <a:spcPts val="0"/>
                </a:spcBef>
              </a:pPr>
              <a:r>
                <a:rPr lang="en-US" sz="3700" dirty="0">
                  <a:latin typeface="Aptos" panose="020B0004020202020204" pitchFamily="34" charset="0"/>
                </a:rPr>
                <a:t>Matthew Fisk</a:t>
              </a:r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37A84628-72F2-D210-9A39-EE5723D0A8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13592" y="22631817"/>
              <a:ext cx="2298576" cy="2510990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3064305-EA64-32E3-9780-056BF729EE9E}"/>
              </a:ext>
            </a:extLst>
          </p:cNvPr>
          <p:cNvGrpSpPr/>
          <p:nvPr/>
        </p:nvGrpSpPr>
        <p:grpSpPr>
          <a:xfrm>
            <a:off x="242022" y="22485124"/>
            <a:ext cx="12816289" cy="9947955"/>
            <a:chOff x="559393" y="22406568"/>
            <a:chExt cx="12816289" cy="5526033"/>
          </a:xfrm>
        </p:grpSpPr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35792CD1-7349-EED4-2013-2E0FF572B324}"/>
                </a:ext>
              </a:extLst>
            </p:cNvPr>
            <p:cNvSpPr txBox="1">
              <a:spLocks/>
            </p:cNvSpPr>
            <p:nvPr/>
          </p:nvSpPr>
          <p:spPr>
            <a:xfrm>
              <a:off x="559393" y="22914512"/>
              <a:ext cx="12816289" cy="50180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lIns="106674" tIns="53337" rIns="106674" bIns="53337" rtlCol="0" anchor="t">
              <a:normAutofit lnSpcReduction="10000"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42950" indent="-742950" algn="l">
                <a:lnSpc>
                  <a:spcPct val="170000"/>
                </a:lnSpc>
                <a:spcBef>
                  <a:spcPts val="0"/>
                </a:spcBef>
                <a:buFont typeface="Wingdings" pitchFamily="2" charset="2"/>
                <a:buChar char="ü"/>
              </a:pPr>
              <a:r>
                <a:rPr lang="en-US" sz="4300" dirty="0">
                  <a:latin typeface="Aptos" panose="020B0004020202020204" pitchFamily="34" charset="0"/>
                </a:rPr>
                <a:t>Preparation of the control fluorophore PF1</a:t>
              </a:r>
              <a:r>
                <a:rPr lang="en-US" sz="4300" baseline="30000" dirty="0">
                  <a:latin typeface="Aptos" panose="020B0004020202020204" pitchFamily="34" charset="0"/>
                </a:rPr>
                <a:t>1</a:t>
              </a:r>
              <a:r>
                <a:rPr lang="en-US" sz="4300" dirty="0">
                  <a:latin typeface="Aptos" panose="020B0004020202020204" pitchFamily="34" charset="0"/>
                </a:rPr>
                <a:t> to compare data</a:t>
              </a:r>
            </a:p>
            <a:p>
              <a:pPr marL="742950" indent="-742950" algn="l">
                <a:lnSpc>
                  <a:spcPct val="170000"/>
                </a:lnSpc>
                <a:spcBef>
                  <a:spcPts val="0"/>
                </a:spcBef>
                <a:buFont typeface="Wingdings" pitchFamily="2" charset="2"/>
                <a:buChar char="ü"/>
              </a:pPr>
              <a:endParaRPr lang="en-US" sz="1500" dirty="0">
                <a:latin typeface="Aptos" panose="020B0004020202020204" pitchFamily="34" charset="0"/>
              </a:endParaRPr>
            </a:p>
            <a:p>
              <a:pPr marL="742950" indent="-742950" algn="l">
                <a:lnSpc>
                  <a:spcPct val="170000"/>
                </a:lnSpc>
                <a:spcBef>
                  <a:spcPts val="0"/>
                </a:spcBef>
                <a:buFont typeface="Wingdings" pitchFamily="2" charset="2"/>
                <a:buChar char="ü"/>
              </a:pPr>
              <a:r>
                <a:rPr lang="en-US" sz="4000" dirty="0">
                  <a:latin typeface="Aptos" panose="020B0004020202020204" pitchFamily="34" charset="0"/>
                </a:rPr>
                <a:t>Preparation of the pro-fluorescent ABS reagent with the carboxylic acid attached</a:t>
              </a:r>
            </a:p>
            <a:p>
              <a:pPr marL="742950" indent="-742950" algn="l">
                <a:lnSpc>
                  <a:spcPct val="170000"/>
                </a:lnSpc>
                <a:spcBef>
                  <a:spcPts val="0"/>
                </a:spcBef>
                <a:buFont typeface="Wingdings" pitchFamily="2" charset="2"/>
                <a:buChar char="ü"/>
              </a:pPr>
              <a:endParaRPr lang="en-US" sz="1500" dirty="0">
                <a:latin typeface="Aptos" panose="020B0004020202020204" pitchFamily="34" charset="0"/>
              </a:endParaRPr>
            </a:p>
            <a:p>
              <a:pPr marL="742950" indent="-742950" algn="l">
                <a:lnSpc>
                  <a:spcPct val="170000"/>
                </a:lnSpc>
                <a:spcBef>
                  <a:spcPts val="0"/>
                </a:spcBef>
                <a:buFont typeface="Wingdings" pitchFamily="2" charset="2"/>
                <a:buChar char="ü"/>
              </a:pPr>
              <a:r>
                <a:rPr lang="en-US" sz="4000" dirty="0">
                  <a:latin typeface="Aptos" panose="020B0004020202020204" pitchFamily="34" charset="0"/>
                </a:rPr>
                <a:t>Purification of the PF1 analogue</a:t>
              </a:r>
            </a:p>
            <a:p>
              <a:pPr marL="742950" indent="-742950" algn="l">
                <a:lnSpc>
                  <a:spcPct val="170000"/>
                </a:lnSpc>
                <a:spcBef>
                  <a:spcPts val="0"/>
                </a:spcBef>
                <a:buFont typeface="Wingdings" pitchFamily="2" charset="2"/>
                <a:buChar char="ü"/>
              </a:pPr>
              <a:endParaRPr lang="en-US" sz="1600" dirty="0">
                <a:latin typeface="Aptos" panose="020B0004020202020204" pitchFamily="34" charset="0"/>
              </a:endParaRPr>
            </a:p>
            <a:p>
              <a:pPr marL="571500" indent="-571500" algn="just">
                <a:lnSpc>
                  <a:spcPct val="140000"/>
                </a:lnSpc>
                <a:spcBef>
                  <a:spcPts val="0"/>
                </a:spcBef>
                <a:buFont typeface="Courier New" panose="02070309020205020404" pitchFamily="49" charset="0"/>
                <a:buChar char="o"/>
              </a:pPr>
              <a:r>
                <a:rPr lang="en-US" sz="4000" dirty="0">
                  <a:latin typeface="Aptos" panose="020B0004020202020204" pitchFamily="34" charset="0"/>
                </a:rPr>
                <a:t>Compare fluorescence data of PF1 with the functionalized compound to ensure that analyte selectivity is maintained </a:t>
              </a:r>
            </a:p>
            <a:p>
              <a:pPr marL="742950" indent="-742950" algn="l">
                <a:lnSpc>
                  <a:spcPct val="140000"/>
                </a:lnSpc>
                <a:spcBef>
                  <a:spcPts val="0"/>
                </a:spcBef>
                <a:buAutoNum type="arabicPeriod"/>
              </a:pPr>
              <a:endParaRPr lang="en-US" sz="3700" dirty="0">
                <a:latin typeface="Aptos" panose="020B0004020202020204" pitchFamily="34" charset="0"/>
              </a:endParaRPr>
            </a:p>
            <a:p>
              <a:pPr marL="742950" indent="-742950" algn="l">
                <a:lnSpc>
                  <a:spcPct val="140000"/>
                </a:lnSpc>
                <a:spcBef>
                  <a:spcPts val="0"/>
                </a:spcBef>
                <a:buAutoNum type="arabicPeriod"/>
              </a:pPr>
              <a:endParaRPr lang="en-US" sz="3700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</p:txBody>
        </p:sp>
        <p:sp>
          <p:nvSpPr>
            <p:cNvPr id="56" name="Subtitle 2">
              <a:extLst>
                <a:ext uri="{FF2B5EF4-FFF2-40B4-BE49-F238E27FC236}">
                  <a16:creationId xmlns:a16="http://schemas.microsoft.com/office/drawing/2014/main" id="{37EB98C2-7A8B-1ECC-0E29-1BF62A787AD7}"/>
                </a:ext>
              </a:extLst>
            </p:cNvPr>
            <p:cNvSpPr txBox="1">
              <a:spLocks/>
            </p:cNvSpPr>
            <p:nvPr/>
          </p:nvSpPr>
          <p:spPr>
            <a:xfrm>
              <a:off x="559393" y="22406568"/>
              <a:ext cx="12816289" cy="50794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Timeline of Progress</a:t>
              </a:r>
            </a:p>
          </p:txBody>
        </p:sp>
      </p:grpSp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275FC634-F40A-F15D-3B44-3495ECE59FBD}"/>
              </a:ext>
            </a:extLst>
          </p:cNvPr>
          <p:cNvGrpSpPr/>
          <p:nvPr/>
        </p:nvGrpSpPr>
        <p:grpSpPr>
          <a:xfrm>
            <a:off x="13525515" y="24542631"/>
            <a:ext cx="16703789" cy="7941911"/>
            <a:chOff x="13537662" y="21513868"/>
            <a:chExt cx="16815875" cy="1063388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72066AD-6E80-B3C4-B631-838120897D49}"/>
                </a:ext>
              </a:extLst>
            </p:cNvPr>
            <p:cNvSpPr/>
            <p:nvPr/>
          </p:nvSpPr>
          <p:spPr>
            <a:xfrm>
              <a:off x="13537662" y="22740035"/>
              <a:ext cx="16815874" cy="94077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B35B5810-ABDD-5B69-BF49-95277E1CC2E4}"/>
                </a:ext>
              </a:extLst>
            </p:cNvPr>
            <p:cNvSpPr txBox="1">
              <a:spLocks/>
            </p:cNvSpPr>
            <p:nvPr/>
          </p:nvSpPr>
          <p:spPr>
            <a:xfrm>
              <a:off x="13537663" y="21513868"/>
              <a:ext cx="16815874" cy="122616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NMR of Clickable Analog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D51535A-4A6D-16F1-0C06-A725C924153D}"/>
              </a:ext>
            </a:extLst>
          </p:cNvPr>
          <p:cNvGrpSpPr/>
          <p:nvPr/>
        </p:nvGrpSpPr>
        <p:grpSpPr>
          <a:xfrm>
            <a:off x="30656430" y="4256403"/>
            <a:ext cx="12967764" cy="19412869"/>
            <a:chOff x="559393" y="21937140"/>
            <a:chExt cx="12816289" cy="5250589"/>
          </a:xfrm>
        </p:grpSpPr>
        <p:sp>
          <p:nvSpPr>
            <p:cNvPr id="1024" name="Subtitle 2">
              <a:extLst>
                <a:ext uri="{FF2B5EF4-FFF2-40B4-BE49-F238E27FC236}">
                  <a16:creationId xmlns:a16="http://schemas.microsoft.com/office/drawing/2014/main" id="{C75EB9F5-0FA9-2ADB-89B4-7F3BA0E11481}"/>
                </a:ext>
              </a:extLst>
            </p:cNvPr>
            <p:cNvSpPr txBox="1">
              <a:spLocks/>
            </p:cNvSpPr>
            <p:nvPr/>
          </p:nvSpPr>
          <p:spPr>
            <a:xfrm>
              <a:off x="559393" y="22167370"/>
              <a:ext cx="12816289" cy="502035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lIns="106674" tIns="53337" rIns="106674" bIns="53337" rtlCol="0" anchor="t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US" sz="4000" dirty="0">
                  <a:latin typeface="Aptos" panose="020B0004020202020204" pitchFamily="34" charset="0"/>
                </a:rPr>
                <a:t>Use fluorescence spectroscopy to compare analyte selectivity of PF1 and the clickable probe</a:t>
              </a: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endParaRPr lang="en-US" sz="37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endParaRPr lang="en-US" sz="37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endParaRPr lang="en-US" sz="37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endParaRPr lang="en-US" sz="37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r>
                <a:rPr lang="en-US" sz="2500" i="1" dirty="0">
                  <a:latin typeface="Aptos" panose="020B0004020202020204" pitchFamily="34" charset="0"/>
                </a:rPr>
                <a:t>Figure 5. </a:t>
              </a:r>
              <a:r>
                <a:rPr lang="en-US" sz="2500" dirty="0">
                  <a:latin typeface="Aptos" panose="020B0004020202020204" pitchFamily="34" charset="0"/>
                </a:rPr>
                <a:t>Procedure with the ABS reagent and observation of fluorescence with different analytes in an environment mimicking the cell membrane. </a:t>
              </a:r>
              <a:r>
                <a:rPr lang="en-US" sz="2500" baseline="30000" dirty="0">
                  <a:latin typeface="Aptos" panose="020B0004020202020204" pitchFamily="34" charset="0"/>
                </a:rPr>
                <a:t>2</a:t>
              </a:r>
              <a:endParaRPr lang="en-US" sz="25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US" sz="4000" dirty="0">
                  <a:latin typeface="Aptos" panose="020B0004020202020204" pitchFamily="34" charset="0"/>
                </a:rPr>
                <a:t>Image fluorescence response at membranes in the presence of hydrogen peroxide</a:t>
              </a: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endParaRPr lang="en-US" sz="16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US" sz="4000" dirty="0">
                  <a:latin typeface="Aptos" panose="020B0004020202020204" pitchFamily="34" charset="0"/>
                </a:rPr>
                <a:t>The images shown below demonstrate the fluorescence response of PF1 as reported in reference 3</a:t>
              </a: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6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2700" i="1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r>
                <a:rPr lang="en-US" sz="2500" i="1" dirty="0">
                  <a:latin typeface="Aptos" panose="020B0004020202020204" pitchFamily="34" charset="0"/>
                </a:rPr>
                <a:t>Figure 5. </a:t>
              </a:r>
              <a:r>
                <a:rPr lang="en-US" sz="2500" dirty="0">
                  <a:latin typeface="Aptos" panose="020B0004020202020204" pitchFamily="34" charset="0"/>
                </a:rPr>
                <a:t>(a) Confocal fluorescence image of HEK cells incubated with PF1. (b) Confocal fluorescence image of  HEK cells incubated with PF1 and treated with H</a:t>
              </a:r>
              <a:r>
                <a:rPr lang="en-US" sz="2500" baseline="-25000" dirty="0">
                  <a:latin typeface="Aptos" panose="020B0004020202020204" pitchFamily="34" charset="0"/>
                </a:rPr>
                <a:t>2</a:t>
              </a:r>
              <a:r>
                <a:rPr lang="en-US" sz="2500" dirty="0">
                  <a:latin typeface="Aptos" panose="020B0004020202020204" pitchFamily="34" charset="0"/>
                </a:rPr>
                <a:t>O</a:t>
              </a:r>
              <a:r>
                <a:rPr lang="en-US" sz="2500" baseline="-25000" dirty="0">
                  <a:latin typeface="Aptos" panose="020B0004020202020204" pitchFamily="34" charset="0"/>
                </a:rPr>
                <a:t>2</a:t>
              </a:r>
              <a:r>
                <a:rPr lang="en-US" sz="2500" dirty="0">
                  <a:latin typeface="Aptos" panose="020B0004020202020204" pitchFamily="34" charset="0"/>
                </a:rPr>
                <a:t>.</a:t>
              </a:r>
              <a:r>
                <a:rPr lang="en-US" sz="2500" baseline="30000" dirty="0">
                  <a:latin typeface="Aptos" panose="020B0004020202020204" pitchFamily="34" charset="0"/>
                </a:rPr>
                <a:t> 3</a:t>
              </a:r>
              <a:endParaRPr lang="en-US" sz="2500" i="1" baseline="30000" dirty="0">
                <a:latin typeface="Aptos" panose="020B0004020202020204" pitchFamily="34" charset="0"/>
              </a:endParaRPr>
            </a:p>
          </p:txBody>
        </p:sp>
        <p:sp>
          <p:nvSpPr>
            <p:cNvPr id="1025" name="Subtitle 2">
              <a:extLst>
                <a:ext uri="{FF2B5EF4-FFF2-40B4-BE49-F238E27FC236}">
                  <a16:creationId xmlns:a16="http://schemas.microsoft.com/office/drawing/2014/main" id="{71BB5385-4A03-D9A3-472F-721E82B51A30}"/>
                </a:ext>
              </a:extLst>
            </p:cNvPr>
            <p:cNvSpPr txBox="1">
              <a:spLocks/>
            </p:cNvSpPr>
            <p:nvPr/>
          </p:nvSpPr>
          <p:spPr>
            <a:xfrm>
              <a:off x="559393" y="21937140"/>
              <a:ext cx="12816289" cy="24731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Future Work</a:t>
              </a:r>
            </a:p>
          </p:txBody>
        </p:sp>
      </p:grpSp>
      <p:grpSp>
        <p:nvGrpSpPr>
          <p:cNvPr id="1034" name="Group 1033">
            <a:extLst>
              <a:ext uri="{FF2B5EF4-FFF2-40B4-BE49-F238E27FC236}">
                <a16:creationId xmlns:a16="http://schemas.microsoft.com/office/drawing/2014/main" id="{F50FF4D7-ADF4-BEAC-E360-8D4A5ACC5FBE}"/>
              </a:ext>
            </a:extLst>
          </p:cNvPr>
          <p:cNvGrpSpPr/>
          <p:nvPr/>
        </p:nvGrpSpPr>
        <p:grpSpPr>
          <a:xfrm>
            <a:off x="13318419" y="4197173"/>
            <a:ext cx="17035115" cy="5992521"/>
            <a:chOff x="-23394971" y="21570087"/>
            <a:chExt cx="12237972" cy="5069840"/>
          </a:xfrm>
        </p:grpSpPr>
        <p:sp>
          <p:nvSpPr>
            <p:cNvPr id="1035" name="Subtitle 2">
              <a:extLst>
                <a:ext uri="{FF2B5EF4-FFF2-40B4-BE49-F238E27FC236}">
                  <a16:creationId xmlns:a16="http://schemas.microsoft.com/office/drawing/2014/main" id="{008DDA02-B052-39E8-FB9E-818CED8FA385}"/>
                </a:ext>
              </a:extLst>
            </p:cNvPr>
            <p:cNvSpPr txBox="1">
              <a:spLocks/>
            </p:cNvSpPr>
            <p:nvPr/>
          </p:nvSpPr>
          <p:spPr>
            <a:xfrm>
              <a:off x="-23362788" y="22233300"/>
              <a:ext cx="12191201" cy="44066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lIns="106674" tIns="53337" rIns="106674" bIns="53337" rtlCol="0" anchor="t">
              <a:normAutofit fontScale="85000" lnSpcReduction="20000"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2500" i="1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r>
                <a:rPr lang="en-US" sz="3200" i="1" dirty="0">
                  <a:latin typeface="Aptos" panose="020B0004020202020204" pitchFamily="34" charset="0"/>
                </a:rPr>
                <a:t>Figure 1. </a:t>
              </a:r>
              <a:r>
                <a:rPr lang="en-US" sz="3200" dirty="0">
                  <a:latin typeface="Aptos" panose="020B0004020202020204" pitchFamily="34" charset="0"/>
                </a:rPr>
                <a:t>Synthesis of literature-reported PF1</a:t>
              </a:r>
              <a:endParaRPr lang="en-US" sz="3200" i="1" dirty="0">
                <a:latin typeface="Aptos" panose="020B0004020202020204" pitchFamily="34" charset="0"/>
              </a:endParaRPr>
            </a:p>
          </p:txBody>
        </p:sp>
        <p:sp>
          <p:nvSpPr>
            <p:cNvPr id="1036" name="Subtitle 2">
              <a:extLst>
                <a:ext uri="{FF2B5EF4-FFF2-40B4-BE49-F238E27FC236}">
                  <a16:creationId xmlns:a16="http://schemas.microsoft.com/office/drawing/2014/main" id="{56AAECA2-93F8-1E3D-E286-7305997E56DE}"/>
                </a:ext>
              </a:extLst>
            </p:cNvPr>
            <p:cNvSpPr txBox="1">
              <a:spLocks/>
            </p:cNvSpPr>
            <p:nvPr/>
          </p:nvSpPr>
          <p:spPr>
            <a:xfrm>
              <a:off x="-23394971" y="21570087"/>
              <a:ext cx="12237972" cy="77360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Synthesis of PF1</a:t>
              </a:r>
            </a:p>
          </p:txBody>
        </p:sp>
      </p:grpSp>
      <p:grpSp>
        <p:nvGrpSpPr>
          <p:cNvPr id="1044" name="Group 1043">
            <a:extLst>
              <a:ext uri="{FF2B5EF4-FFF2-40B4-BE49-F238E27FC236}">
                <a16:creationId xmlns:a16="http://schemas.microsoft.com/office/drawing/2014/main" id="{003691C8-763F-7BA8-819D-F64E896A3050}"/>
              </a:ext>
            </a:extLst>
          </p:cNvPr>
          <p:cNvGrpSpPr/>
          <p:nvPr/>
        </p:nvGrpSpPr>
        <p:grpSpPr>
          <a:xfrm>
            <a:off x="242022" y="13412476"/>
            <a:ext cx="12888124" cy="8728720"/>
            <a:chOff x="559393" y="22197290"/>
            <a:chExt cx="12816289" cy="7168015"/>
          </a:xfrm>
        </p:grpSpPr>
        <p:sp>
          <p:nvSpPr>
            <p:cNvPr id="1045" name="Subtitle 2">
              <a:extLst>
                <a:ext uri="{FF2B5EF4-FFF2-40B4-BE49-F238E27FC236}">
                  <a16:creationId xmlns:a16="http://schemas.microsoft.com/office/drawing/2014/main" id="{2D5B8F11-4940-10DA-E280-EDBDB60D85F7}"/>
                </a:ext>
              </a:extLst>
            </p:cNvPr>
            <p:cNvSpPr txBox="1">
              <a:spLocks/>
            </p:cNvSpPr>
            <p:nvPr/>
          </p:nvSpPr>
          <p:spPr>
            <a:xfrm>
              <a:off x="559393" y="22901738"/>
              <a:ext cx="12793321" cy="64635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lIns="106674" tIns="53337" rIns="106674" bIns="53337" rtlCol="0" anchor="t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US" sz="4000" dirty="0">
                  <a:latin typeface="Aptos" panose="020B0004020202020204" pitchFamily="34" charset="0"/>
                </a:rPr>
                <a:t>Prepare and purify reported peroxyfluor-1 (PF1) hydrogen peroxide ABS</a:t>
              </a: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Wingdings" pitchFamily="2" charset="2"/>
                <a:buChar char="ü"/>
              </a:pPr>
              <a:endParaRPr lang="en-US" sz="15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US" sz="4000" dirty="0">
                  <a:latin typeface="Aptos" panose="020B0004020202020204" pitchFamily="34" charset="0"/>
                </a:rPr>
                <a:t>Prepare and purify of clickable analog</a:t>
              </a: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Courier New" panose="02070309020205020404" pitchFamily="49" charset="0"/>
                <a:buChar char="o"/>
              </a:pPr>
              <a:endParaRPr lang="en-US" sz="15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US" sz="4000" dirty="0">
                  <a:latin typeface="Aptos" panose="020B0004020202020204" pitchFamily="34" charset="0"/>
                </a:rPr>
                <a:t>Compare analyte selectivity of PF1 and the clickable analog using UV-Vis and fluorescence spectroscopy</a:t>
              </a: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Courier New" panose="02070309020205020404" pitchFamily="49" charset="0"/>
                <a:buChar char="o"/>
              </a:pPr>
              <a:endParaRPr lang="en-US" sz="1500" dirty="0">
                <a:latin typeface="Aptos" panose="020B0004020202020204" pitchFamily="34" charset="0"/>
              </a:endParaRPr>
            </a:p>
            <a:p>
              <a:pPr marL="571500" indent="-571500" algn="l">
                <a:lnSpc>
                  <a:spcPct val="140000"/>
                </a:lnSpc>
                <a:spcBef>
                  <a:spcPts val="0"/>
                </a:spcBef>
                <a:buFont typeface="Arial" panose="020B0604020202020204" pitchFamily="34" charset="0"/>
                <a:buChar char="•"/>
              </a:pPr>
              <a:r>
                <a:rPr lang="en-US" sz="4000" dirty="0">
                  <a:latin typeface="Aptos" panose="020B0004020202020204" pitchFamily="34" charset="0"/>
                </a:rPr>
                <a:t>Utilize click chemistry to functionalize membranes with the pro-fluorescent reagent</a:t>
              </a: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>
                <a:spcBef>
                  <a:spcPts val="0"/>
                </a:spcBef>
              </a:pPr>
              <a:endParaRPr lang="en-US" sz="3700" i="1" dirty="0">
                <a:latin typeface="Aptos" panose="020B0004020202020204" pitchFamily="34" charset="0"/>
              </a:endParaRPr>
            </a:p>
          </p:txBody>
        </p:sp>
        <p:sp>
          <p:nvSpPr>
            <p:cNvPr id="1046" name="Subtitle 2">
              <a:extLst>
                <a:ext uri="{FF2B5EF4-FFF2-40B4-BE49-F238E27FC236}">
                  <a16:creationId xmlns:a16="http://schemas.microsoft.com/office/drawing/2014/main" id="{D8EE7004-A76D-2D7A-FFFD-29027871CABD}"/>
                </a:ext>
              </a:extLst>
            </p:cNvPr>
            <p:cNvSpPr txBox="1">
              <a:spLocks/>
            </p:cNvSpPr>
            <p:nvPr/>
          </p:nvSpPr>
          <p:spPr>
            <a:xfrm>
              <a:off x="559393" y="22197290"/>
              <a:ext cx="12816289" cy="75090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Research Goals</a:t>
              </a:r>
            </a:p>
          </p:txBody>
        </p:sp>
      </p:grpSp>
      <p:pic>
        <p:nvPicPr>
          <p:cNvPr id="1059" name="Picture 1058" descr="A diagram of a rectangular object with text&#10;&#10;Description automatically generated">
            <a:extLst>
              <a:ext uri="{FF2B5EF4-FFF2-40B4-BE49-F238E27FC236}">
                <a16:creationId xmlns:a16="http://schemas.microsoft.com/office/drawing/2014/main" id="{25B37A3A-9731-0168-1C4D-745EC440D0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72656" y="7041097"/>
            <a:ext cx="10626380" cy="3698684"/>
          </a:xfrm>
          <a:prstGeom prst="rect">
            <a:avLst/>
          </a:prstGeom>
        </p:spPr>
      </p:pic>
      <p:pic>
        <p:nvPicPr>
          <p:cNvPr id="1061" name="Picture 1060" descr="A close-up of a green light&#10;&#10;Description automatically generated">
            <a:extLst>
              <a:ext uri="{FF2B5EF4-FFF2-40B4-BE49-F238E27FC236}">
                <a16:creationId xmlns:a16="http://schemas.microsoft.com/office/drawing/2014/main" id="{A7735DC8-DC68-B420-DB08-C2CCE721A7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81835" y="17809846"/>
            <a:ext cx="7514172" cy="3518288"/>
          </a:xfrm>
          <a:prstGeom prst="rect">
            <a:avLst/>
          </a:prstGeom>
        </p:spPr>
      </p:pic>
      <p:sp>
        <p:nvSpPr>
          <p:cNvPr id="1066" name="TextBox 1065">
            <a:extLst>
              <a:ext uri="{FF2B5EF4-FFF2-40B4-BE49-F238E27FC236}">
                <a16:creationId xmlns:a16="http://schemas.microsoft.com/office/drawing/2014/main" id="{B7D58756-3450-D351-B962-2B81D9CBDEB8}"/>
              </a:ext>
            </a:extLst>
          </p:cNvPr>
          <p:cNvSpPr txBox="1"/>
          <p:nvPr/>
        </p:nvSpPr>
        <p:spPr>
          <a:xfrm>
            <a:off x="15953547" y="31956024"/>
            <a:ext cx="116281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i="1" dirty="0">
                <a:latin typeface="Aptos" panose="020B0004020202020204" pitchFamily="34" charset="0"/>
              </a:rPr>
              <a:t>Figure 4. </a:t>
            </a:r>
            <a:r>
              <a:rPr lang="en-US" sz="2500" dirty="0">
                <a:latin typeface="Aptos" panose="020B0004020202020204" pitchFamily="34" charset="0"/>
              </a:rPr>
              <a:t>NMR of PF1 analog (ABS)</a:t>
            </a:r>
            <a:endParaRPr lang="en-US" sz="2500" i="1" dirty="0">
              <a:latin typeface="Aptos" panose="020B0004020202020204" pitchFamily="34" charset="0"/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135716F9-BADA-C83F-9FE4-BD19B4834380}"/>
              </a:ext>
            </a:extLst>
          </p:cNvPr>
          <p:cNvSpPr txBox="1"/>
          <p:nvPr/>
        </p:nvSpPr>
        <p:spPr>
          <a:xfrm>
            <a:off x="35035521" y="29268278"/>
            <a:ext cx="36068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sz="3700" dirty="0">
                <a:latin typeface="Aptos" panose="020B0004020202020204" pitchFamily="34" charset="0"/>
              </a:rPr>
              <a:t>Nicholas Mixon</a:t>
            </a:r>
          </a:p>
          <a:p>
            <a:pPr algn="l">
              <a:spcBef>
                <a:spcPts val="0"/>
              </a:spcBef>
            </a:pPr>
            <a:r>
              <a:rPr lang="en-US" sz="3700" dirty="0">
                <a:latin typeface="Aptos" panose="020B0004020202020204" pitchFamily="34" charset="0"/>
              </a:rPr>
              <a:t>Erin McCarthy</a:t>
            </a:r>
          </a:p>
          <a:p>
            <a:pPr algn="l">
              <a:spcBef>
                <a:spcPts val="0"/>
              </a:spcBef>
            </a:pPr>
            <a:r>
              <a:rPr lang="en-US" sz="3700" dirty="0">
                <a:latin typeface="Aptos" panose="020B0004020202020204" pitchFamily="34" charset="0"/>
              </a:rPr>
              <a:t>Kylie Armor</a:t>
            </a:r>
          </a:p>
          <a:p>
            <a:pPr algn="l">
              <a:spcBef>
                <a:spcPts val="0"/>
              </a:spcBef>
            </a:pPr>
            <a:r>
              <a:rPr lang="en-US" sz="3700" dirty="0">
                <a:latin typeface="Aptos" panose="020B0004020202020204" pitchFamily="34" charset="0"/>
              </a:rPr>
              <a:t>Muriel Lubelczyk</a:t>
            </a:r>
          </a:p>
          <a:p>
            <a:pPr algn="l">
              <a:spcBef>
                <a:spcPts val="0"/>
              </a:spcBef>
            </a:pPr>
            <a:r>
              <a:rPr lang="en-US" sz="3700" dirty="0">
                <a:latin typeface="Aptos" panose="020B0004020202020204" pitchFamily="34" charset="0"/>
              </a:rPr>
              <a:t>Madison Pageau</a:t>
            </a:r>
            <a:endParaRPr lang="en-US" sz="3700" b="1" dirty="0">
              <a:latin typeface="Aptos" panose="020B0004020202020204" pitchFamily="34" charset="0"/>
            </a:endParaRPr>
          </a:p>
          <a:p>
            <a:endParaRPr lang="en-US" dirty="0"/>
          </a:p>
        </p:txBody>
      </p:sp>
      <p:pic>
        <p:nvPicPr>
          <p:cNvPr id="1078" name="Picture 4">
            <a:extLst>
              <a:ext uri="{FF2B5EF4-FFF2-40B4-BE49-F238E27FC236}">
                <a16:creationId xmlns:a16="http://schemas.microsoft.com/office/drawing/2014/main" id="{4D0FBC21-3184-080D-6C2D-426D1627C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5335" y="5607585"/>
            <a:ext cx="16877175" cy="277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1080">
            <a:extLst>
              <a:ext uri="{FF2B5EF4-FFF2-40B4-BE49-F238E27FC236}">
                <a16:creationId xmlns:a16="http://schemas.microsoft.com/office/drawing/2014/main" id="{74C78EB2-5F1B-31AE-CE57-27F662B5306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36143"/>
          <a:stretch/>
        </p:blipFill>
        <p:spPr>
          <a:xfrm>
            <a:off x="15725653" y="25817871"/>
            <a:ext cx="12274985" cy="6057006"/>
          </a:xfrm>
          <a:prstGeom prst="rect">
            <a:avLst/>
          </a:prstGeom>
        </p:spPr>
      </p:pic>
      <p:grpSp>
        <p:nvGrpSpPr>
          <p:cNvPr id="1082" name="Group 1081">
            <a:extLst>
              <a:ext uri="{FF2B5EF4-FFF2-40B4-BE49-F238E27FC236}">
                <a16:creationId xmlns:a16="http://schemas.microsoft.com/office/drawing/2014/main" id="{FFE734DA-49FB-306B-E830-59D266BD149E}"/>
              </a:ext>
            </a:extLst>
          </p:cNvPr>
          <p:cNvGrpSpPr/>
          <p:nvPr/>
        </p:nvGrpSpPr>
        <p:grpSpPr>
          <a:xfrm>
            <a:off x="13499421" y="19062412"/>
            <a:ext cx="16729883" cy="5208605"/>
            <a:chOff x="314105" y="22297693"/>
            <a:chExt cx="12191201" cy="5012082"/>
          </a:xfrm>
        </p:grpSpPr>
        <p:sp>
          <p:nvSpPr>
            <p:cNvPr id="1083" name="Subtitle 2">
              <a:extLst>
                <a:ext uri="{FF2B5EF4-FFF2-40B4-BE49-F238E27FC236}">
                  <a16:creationId xmlns:a16="http://schemas.microsoft.com/office/drawing/2014/main" id="{B0CC3264-3800-948C-0065-C18E29CD2B3F}"/>
                </a:ext>
              </a:extLst>
            </p:cNvPr>
            <p:cNvSpPr txBox="1">
              <a:spLocks/>
            </p:cNvSpPr>
            <p:nvPr/>
          </p:nvSpPr>
          <p:spPr>
            <a:xfrm>
              <a:off x="314105" y="23210848"/>
              <a:ext cx="12191201" cy="40989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vert="horz" lIns="106674" tIns="53337" rIns="106674" bIns="53337" rtlCol="0" anchor="t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 algn="l"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endParaRPr lang="en-US" sz="3700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endParaRPr lang="en-US" sz="2500" i="1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endParaRPr lang="en-US" sz="2500" i="1" dirty="0">
                <a:latin typeface="Aptos" panose="020B0004020202020204" pitchFamily="34" charset="0"/>
              </a:endParaRPr>
            </a:p>
            <a:p>
              <a:pPr>
                <a:lnSpc>
                  <a:spcPct val="140000"/>
                </a:lnSpc>
                <a:spcBef>
                  <a:spcPts val="0"/>
                </a:spcBef>
              </a:pPr>
              <a:r>
                <a:rPr lang="en-US" sz="2500" i="1" dirty="0">
                  <a:latin typeface="Aptos" panose="020B0004020202020204" pitchFamily="34" charset="0"/>
                </a:rPr>
                <a:t>Figure 3. </a:t>
              </a:r>
              <a:r>
                <a:rPr lang="en-US" sz="2500" dirty="0">
                  <a:latin typeface="Aptos" panose="020B0004020202020204" pitchFamily="34" charset="0"/>
                </a:rPr>
                <a:t>Synthesis of  PF1 analog</a:t>
              </a:r>
              <a:endParaRPr lang="en-US" sz="2500" i="1" dirty="0">
                <a:latin typeface="Aptos" panose="020B0004020202020204" pitchFamily="34" charset="0"/>
              </a:endParaRPr>
            </a:p>
          </p:txBody>
        </p:sp>
        <p:sp>
          <p:nvSpPr>
            <p:cNvPr id="1084" name="Subtitle 2">
              <a:extLst>
                <a:ext uri="{FF2B5EF4-FFF2-40B4-BE49-F238E27FC236}">
                  <a16:creationId xmlns:a16="http://schemas.microsoft.com/office/drawing/2014/main" id="{48E40501-A1F1-A0B9-ABFE-20D7C78CF0BE}"/>
                </a:ext>
              </a:extLst>
            </p:cNvPr>
            <p:cNvSpPr txBox="1">
              <a:spLocks/>
            </p:cNvSpPr>
            <p:nvPr/>
          </p:nvSpPr>
          <p:spPr>
            <a:xfrm>
              <a:off x="314105" y="22297693"/>
              <a:ext cx="12191201" cy="8798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2060"/>
              </a:solidFill>
            </a:ln>
          </p:spPr>
          <p:txBody>
            <a:bodyPr vert="horz" lIns="106674" tIns="53337" rIns="106674" bIns="53337" rtlCol="0" anchor="ctr">
              <a:normAutofit/>
            </a:bodyPr>
            <a:lstStyle>
              <a:lvl1pPr marL="0" indent="0" algn="ctr" defTabSz="3840480" rtl="0" eaLnBrk="1" latinLnBrk="0" hangingPunct="1">
                <a:lnSpc>
                  <a:spcPct val="90000"/>
                </a:lnSpc>
                <a:spcBef>
                  <a:spcPts val="4200"/>
                </a:spcBef>
                <a:buFont typeface="Arial" panose="020B0604020202020204" pitchFamily="34" charset="0"/>
                <a:buNone/>
                <a:defRPr sz="1008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9202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8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8404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75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7607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768096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960120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152144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344168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5361920" indent="0" algn="ctr" defTabSz="3840480" rtl="0" eaLnBrk="1" latinLnBrk="0" hangingPunct="1">
                <a:lnSpc>
                  <a:spcPct val="90000"/>
                </a:lnSpc>
                <a:spcBef>
                  <a:spcPts val="2100"/>
                </a:spcBef>
                <a:buFont typeface="Arial" panose="020B0604020202020204" pitchFamily="34" charset="0"/>
                <a:buNone/>
                <a:defRPr sz="67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800" dirty="0">
                  <a:solidFill>
                    <a:schemeClr val="bg1"/>
                  </a:solidFill>
                  <a:latin typeface="Cambria" panose="02040503050406030204" pitchFamily="18" charset="0"/>
                </a:rPr>
                <a:t>Synthesis of Clickable Analog</a:t>
              </a:r>
            </a:p>
          </p:txBody>
        </p:sp>
      </p:grpSp>
      <p:pic>
        <p:nvPicPr>
          <p:cNvPr id="1089" name="Picture 6">
            <a:extLst>
              <a:ext uri="{FF2B5EF4-FFF2-40B4-BE49-F238E27FC236}">
                <a16:creationId xmlns:a16="http://schemas.microsoft.com/office/drawing/2014/main" id="{8EAE9769-7E95-D568-C8C2-32CBC5BFE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5796" y="20420426"/>
            <a:ext cx="16557366" cy="324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1089" descr="A graph of a graph&#10;&#10;Description automatically generated">
            <a:extLst>
              <a:ext uri="{FF2B5EF4-FFF2-40B4-BE49-F238E27FC236}">
                <a16:creationId xmlns:a16="http://schemas.microsoft.com/office/drawing/2014/main" id="{0FF1D797-4E8A-AB85-28E0-2458844876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655796" y="11886060"/>
            <a:ext cx="16223621" cy="439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8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7F0BA7-EF40-A889-6A53-084C5F6ED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238" y="18316159"/>
            <a:ext cx="14199144" cy="48488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95025E-D166-3DF4-62D5-9042232641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238" y="23423244"/>
            <a:ext cx="13435992" cy="8300457"/>
          </a:xfrm>
          <a:prstGeom prst="rect">
            <a:avLst/>
          </a:prstGeom>
        </p:spPr>
      </p:pic>
      <p:pic>
        <p:nvPicPr>
          <p:cNvPr id="6" name="Picture 5" descr="A diagram of a molecule&#10;&#10;Description automatically generated">
            <a:extLst>
              <a:ext uri="{FF2B5EF4-FFF2-40B4-BE49-F238E27FC236}">
                <a16:creationId xmlns:a16="http://schemas.microsoft.com/office/drawing/2014/main" id="{37DEE05F-52F7-4DFD-3DCB-4665157C79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549" y="22637303"/>
            <a:ext cx="14086267" cy="933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86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30900</TotalTime>
  <Words>632</Words>
  <Application>Microsoft Macintosh PowerPoint</Application>
  <PresentationFormat>Custom</PresentationFormat>
  <Paragraphs>103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Cambria</vt:lpstr>
      <vt:lpstr>Courier New</vt:lpstr>
      <vt:lpstr>Wingdings</vt:lpstr>
      <vt:lpstr>Office Theme</vt:lpstr>
      <vt:lpstr>Optimization of Methods to Visualize Hydrogen Peroxide  at Cellular Membranes Taylor Stock, Paige Ring, Brittany White-Mathieu White –Mathieu Lab, Chemistry Department, University of New Hampshire, Durham, NH 03824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Stock</dc:creator>
  <cp:lastModifiedBy>Taylor Stock</cp:lastModifiedBy>
  <cp:revision>8</cp:revision>
  <dcterms:created xsi:type="dcterms:W3CDTF">2025-03-28T13:05:47Z</dcterms:created>
  <dcterms:modified xsi:type="dcterms:W3CDTF">2025-04-19T00:06:26Z</dcterms:modified>
</cp:coreProperties>
</file>