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36576000" cy="29260800"/>
  <p:notesSz cx="9144000" cy="6858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8FA08"/>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79" autoAdjust="0"/>
    <p:restoredTop sz="96247" autoAdjust="0"/>
  </p:normalViewPr>
  <p:slideViewPr>
    <p:cSldViewPr snapToGrid="0">
      <p:cViewPr varScale="1">
        <p:scale>
          <a:sx n="25" d="100"/>
          <a:sy n="25" d="100"/>
        </p:scale>
        <p:origin x="2394" y="84"/>
      </p:cViewPr>
      <p:guideLst>
        <p:guide orient="horz" pos="9216"/>
        <p:guide pos="115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788749"/>
            <a:ext cx="31089600" cy="10187093"/>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572000" y="15368696"/>
            <a:ext cx="27432000" cy="7064584"/>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557867"/>
            <a:ext cx="7886700" cy="247971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557867"/>
            <a:ext cx="23202900" cy="247971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7294889"/>
            <a:ext cx="31546800" cy="12171677"/>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495552" y="19581716"/>
            <a:ext cx="31546800" cy="640079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557873"/>
            <a:ext cx="31546800" cy="56557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7172963"/>
            <a:ext cx="15473360" cy="351535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519368" y="10688320"/>
            <a:ext cx="15473360"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7172963"/>
            <a:ext cx="15549564" cy="351535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8516602" y="10688320"/>
            <a:ext cx="15549564"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5549564" y="4213020"/>
            <a:ext cx="18516600" cy="20794133"/>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778240"/>
            <a:ext cx="11796712" cy="16262776"/>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4213020"/>
            <a:ext cx="18516600" cy="20794133"/>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519364" y="8778240"/>
            <a:ext cx="11796712" cy="16262776"/>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557873"/>
            <a:ext cx="31546800" cy="56557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789333"/>
            <a:ext cx="31546800" cy="18565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7120433"/>
            <a:ext cx="8229600" cy="1557867"/>
          </a:xfrm>
          <a:prstGeom prst="rect">
            <a:avLst/>
          </a:prstGeom>
        </p:spPr>
        <p:txBody>
          <a:bodyPr vert="horz" lIns="91440" tIns="45720" rIns="91440" bIns="45720" rtlCol="0" anchor="ctr"/>
          <a:lstStyle>
            <a:lvl1pPr algn="l">
              <a:defRPr sz="5040">
                <a:solidFill>
                  <a:schemeClr val="tx1">
                    <a:tint val="75000"/>
                  </a:schemeClr>
                </a:solidFill>
              </a:defRPr>
            </a:lvl1pPr>
          </a:lstStyle>
          <a:p>
            <a:fld id="{08E81BC7-D5A5-445F-BF4D-797F02B50EB4}" type="datetimeFigureOut">
              <a:rPr lang="en-US" smtClean="0"/>
              <a:t>4/18/2025</a:t>
            </a:fld>
            <a:endParaRPr lang="en-US"/>
          </a:p>
        </p:txBody>
      </p:sp>
      <p:sp>
        <p:nvSpPr>
          <p:cNvPr id="5" name="Footer Placeholder 4"/>
          <p:cNvSpPr>
            <a:spLocks noGrp="1"/>
          </p:cNvSpPr>
          <p:nvPr>
            <p:ph type="ftr" sz="quarter" idx="3"/>
          </p:nvPr>
        </p:nvSpPr>
        <p:spPr>
          <a:xfrm>
            <a:off x="12115800" y="27120433"/>
            <a:ext cx="12344400" cy="1557867"/>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7120433"/>
            <a:ext cx="8229600" cy="1557867"/>
          </a:xfrm>
          <a:prstGeom prst="rect">
            <a:avLst/>
          </a:prstGeom>
        </p:spPr>
        <p:txBody>
          <a:bodyPr vert="horz" lIns="91440" tIns="45720" rIns="91440" bIns="45720" rtlCol="0" anchor="ctr"/>
          <a:lstStyle>
            <a:lvl1pPr algn="r">
              <a:defRPr sz="504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jpg"/><Relationship Id="rId18" Type="http://schemas.openxmlformats.org/officeDocument/2006/relationships/image" Target="../media/image17.png"/><Relationship Id="rId26" Type="http://schemas.openxmlformats.org/officeDocument/2006/relationships/image" Target="../media/image25.png"/><Relationship Id="rId21" Type="http://schemas.openxmlformats.org/officeDocument/2006/relationships/image" Target="../media/image20.png"/><Relationship Id="rId34" Type="http://schemas.openxmlformats.org/officeDocument/2006/relationships/hyperlink" Target="https://github.com/deepinsight/insightface/tree/master/model_zoo" TargetMode="External"/><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jpg"/><Relationship Id="rId25" Type="http://schemas.openxmlformats.org/officeDocument/2006/relationships/image" Target="../media/image24.png"/><Relationship Id="rId33" Type="http://schemas.openxmlformats.org/officeDocument/2006/relationships/hyperlink" Target="https://insightface.ai/" TargetMode="External"/><Relationship Id="rId38" Type="http://schemas.openxmlformats.org/officeDocument/2006/relationships/image" Target="../media/image35.png"/><Relationship Id="rId2" Type="http://schemas.openxmlformats.org/officeDocument/2006/relationships/image" Target="../media/image1.png"/><Relationship Id="rId16" Type="http://schemas.openxmlformats.org/officeDocument/2006/relationships/image" Target="../media/image15.jp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4.png"/><Relationship Id="rId5" Type="http://schemas.openxmlformats.org/officeDocument/2006/relationships/image" Target="../media/image4.png"/><Relationship Id="rId15" Type="http://schemas.openxmlformats.org/officeDocument/2006/relationships/image" Target="../media/image14.jp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3.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2.png"/><Relationship Id="rId8" Type="http://schemas.openxmlformats.org/officeDocument/2006/relationships/image" Target="../media/image7.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36576000" cy="3973689"/>
          </a:xfrm>
          <a:solidFill>
            <a:schemeClr val="tx2"/>
          </a:solidFill>
          <a:ln w="101600">
            <a:noFill/>
          </a:ln>
        </p:spPr>
        <p:style>
          <a:lnRef idx="2">
            <a:schemeClr val="dk1"/>
          </a:lnRef>
          <a:fillRef idx="1">
            <a:schemeClr val="lt1"/>
          </a:fillRef>
          <a:effectRef idx="0">
            <a:schemeClr val="dk1"/>
          </a:effectRef>
          <a:fontRef idx="minor">
            <a:schemeClr val="dk1"/>
          </a:fontRef>
        </p:style>
        <p:txBody>
          <a:bodyPr anchor="ctr">
            <a:normAutofit/>
          </a:bodyPr>
          <a:lstStyle/>
          <a:p>
            <a:r>
              <a:rPr lang="en-US" sz="7200" b="1" dirty="0">
                <a:solidFill>
                  <a:schemeClr val="bg1"/>
                </a:solidFill>
                <a:ea typeface="Calibri" panose="020F0502020204030204" pitchFamily="34" charset="0"/>
                <a:cs typeface="Calibri" panose="020F0502020204030204" pitchFamily="34" charset="0"/>
              </a:rPr>
              <a:t>Design and Analysis of Facial Recognition Algorithms for Home Monitoring </a:t>
            </a:r>
            <a:br>
              <a:rPr lang="en-US" sz="7200" dirty="0">
                <a:solidFill>
                  <a:schemeClr val="bg1"/>
                </a:solidFill>
                <a:ea typeface="Calibri" panose="020F0502020204030204" pitchFamily="34" charset="0"/>
                <a:cs typeface="Calibri" panose="020F0502020204030204" pitchFamily="34" charset="0"/>
              </a:rPr>
            </a:br>
            <a:r>
              <a:rPr lang="en-US" sz="6600" dirty="0">
                <a:solidFill>
                  <a:schemeClr val="bg1"/>
                </a:solidFill>
                <a:ea typeface="Calibri" panose="020F0502020204030204" pitchFamily="34" charset="0"/>
                <a:cs typeface="Calibri" panose="020F0502020204030204" pitchFamily="34" charset="0"/>
              </a:rPr>
              <a:t>Nathaniel F. Bernich</a:t>
            </a:r>
            <a:br>
              <a:rPr lang="en-US" sz="5400" dirty="0">
                <a:solidFill>
                  <a:schemeClr val="bg1"/>
                </a:solidFill>
                <a:ea typeface="Calibri" panose="020F0502020204030204" pitchFamily="34" charset="0"/>
                <a:cs typeface="Calibri" panose="020F0502020204030204" pitchFamily="34" charset="0"/>
              </a:rPr>
            </a:br>
            <a:r>
              <a:rPr lang="en-US" sz="4400" i="1" dirty="0">
                <a:solidFill>
                  <a:schemeClr val="bg1"/>
                </a:solidFill>
                <a:ea typeface="Calibri" panose="020F0502020204030204" pitchFamily="34" charset="0"/>
                <a:cs typeface="Calibri" panose="020F0502020204030204" pitchFamily="34" charset="0"/>
              </a:rPr>
              <a:t>Advisor: Momotaz Begum, Department of Computer Science</a:t>
            </a:r>
            <a:endParaRPr lang="en-US" sz="4000" i="1" dirty="0">
              <a:solidFill>
                <a:schemeClr val="bg1"/>
              </a:solidFill>
              <a:ea typeface="Calibri" panose="020F0502020204030204" pitchFamily="34" charset="0"/>
              <a:cs typeface="Calibri" panose="020F0502020204030204" pitchFamily="34" charset="0"/>
            </a:endParaRPr>
          </a:p>
        </p:txBody>
      </p:sp>
      <p:sp>
        <p:nvSpPr>
          <p:cNvPr id="13" name="Subtitle 2"/>
          <p:cNvSpPr txBox="1">
            <a:spLocks/>
          </p:cNvSpPr>
          <p:nvPr/>
        </p:nvSpPr>
        <p:spPr>
          <a:xfrm>
            <a:off x="151507" y="4174586"/>
            <a:ext cx="9580591" cy="811696"/>
          </a:xfrm>
          <a:prstGeom prst="rect">
            <a:avLst/>
          </a:prstGeom>
          <a:solidFill>
            <a:schemeClr val="tx2"/>
          </a:solidFill>
          <a:ln>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cs typeface="Times New Roman" panose="02020603050405020304" pitchFamily="18" charset="0"/>
              </a:rPr>
              <a:t>Introduction</a:t>
            </a:r>
          </a:p>
        </p:txBody>
      </p: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411101"/>
            <a:ext cx="2402862" cy="3392275"/>
          </a:xfrm>
          <a:prstGeom prst="rect">
            <a:avLst/>
          </a:prstGeom>
        </p:spPr>
      </p:pic>
      <p:sp>
        <p:nvSpPr>
          <p:cNvPr id="22" name="Subtitle 2">
            <a:extLst>
              <a:ext uri="{FF2B5EF4-FFF2-40B4-BE49-F238E27FC236}">
                <a16:creationId xmlns:a16="http://schemas.microsoft.com/office/drawing/2014/main" id="{02B95BF5-99B4-115B-D67D-EC2B86CC6D76}"/>
              </a:ext>
            </a:extLst>
          </p:cNvPr>
          <p:cNvSpPr txBox="1">
            <a:spLocks/>
          </p:cNvSpPr>
          <p:nvPr/>
        </p:nvSpPr>
        <p:spPr>
          <a:xfrm>
            <a:off x="108860" y="8638646"/>
            <a:ext cx="9580591" cy="811696"/>
          </a:xfrm>
          <a:prstGeom prst="rect">
            <a:avLst/>
          </a:prstGeom>
          <a:solidFill>
            <a:schemeClr val="tx2"/>
          </a:solidFill>
          <a:ln>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cs typeface="Times New Roman" panose="02020603050405020304" pitchFamily="18" charset="0"/>
              </a:rPr>
              <a:t>Research Questions</a:t>
            </a:r>
          </a:p>
        </p:txBody>
      </p:sp>
      <p:sp>
        <p:nvSpPr>
          <p:cNvPr id="24" name="Subtitle 2">
            <a:extLst>
              <a:ext uri="{FF2B5EF4-FFF2-40B4-BE49-F238E27FC236}">
                <a16:creationId xmlns:a16="http://schemas.microsoft.com/office/drawing/2014/main" id="{D9B17D3C-75BB-16F4-9B1C-AF1BDB74123B}"/>
              </a:ext>
            </a:extLst>
          </p:cNvPr>
          <p:cNvSpPr txBox="1">
            <a:spLocks/>
          </p:cNvSpPr>
          <p:nvPr/>
        </p:nvSpPr>
        <p:spPr>
          <a:xfrm>
            <a:off x="151507" y="13002307"/>
            <a:ext cx="9580591" cy="811696"/>
          </a:xfrm>
          <a:prstGeom prst="rect">
            <a:avLst/>
          </a:prstGeom>
          <a:solidFill>
            <a:schemeClr val="tx2"/>
          </a:solidFill>
          <a:ln>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cs typeface="Times New Roman" panose="02020603050405020304" pitchFamily="18" charset="0"/>
              </a:rPr>
              <a:t>Baselines</a:t>
            </a:r>
          </a:p>
        </p:txBody>
      </p:sp>
      <p:sp>
        <p:nvSpPr>
          <p:cNvPr id="26" name="Subtitle 2">
            <a:extLst>
              <a:ext uri="{FF2B5EF4-FFF2-40B4-BE49-F238E27FC236}">
                <a16:creationId xmlns:a16="http://schemas.microsoft.com/office/drawing/2014/main" id="{C6345435-4310-4505-9F33-85BF4D8E038F}"/>
              </a:ext>
            </a:extLst>
          </p:cNvPr>
          <p:cNvSpPr txBox="1">
            <a:spLocks/>
          </p:cNvSpPr>
          <p:nvPr/>
        </p:nvSpPr>
        <p:spPr>
          <a:xfrm>
            <a:off x="26769401" y="4174586"/>
            <a:ext cx="9580591" cy="811696"/>
          </a:xfrm>
          <a:prstGeom prst="rect">
            <a:avLst/>
          </a:prstGeom>
          <a:solidFill>
            <a:schemeClr val="tx2"/>
          </a:solidFill>
          <a:ln>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cs typeface="Times New Roman" panose="02020603050405020304" pitchFamily="18" charset="0"/>
              </a:rPr>
              <a:t>Results (cont.)</a:t>
            </a:r>
          </a:p>
        </p:txBody>
      </p:sp>
      <p:sp>
        <p:nvSpPr>
          <p:cNvPr id="29" name="Subtitle 2">
            <a:extLst>
              <a:ext uri="{FF2B5EF4-FFF2-40B4-BE49-F238E27FC236}">
                <a16:creationId xmlns:a16="http://schemas.microsoft.com/office/drawing/2014/main" id="{260D74A3-E712-EBB4-29B9-E210CB86648E}"/>
              </a:ext>
            </a:extLst>
          </p:cNvPr>
          <p:cNvSpPr txBox="1">
            <a:spLocks/>
          </p:cNvSpPr>
          <p:nvPr/>
        </p:nvSpPr>
        <p:spPr>
          <a:xfrm>
            <a:off x="26787116" y="16901072"/>
            <a:ext cx="9580591" cy="811696"/>
          </a:xfrm>
          <a:prstGeom prst="rect">
            <a:avLst/>
          </a:prstGeom>
          <a:solidFill>
            <a:schemeClr val="tx2"/>
          </a:solidFill>
          <a:ln>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cs typeface="Times New Roman" panose="02020603050405020304" pitchFamily="18" charset="0"/>
              </a:rPr>
              <a:t>Conclusion</a:t>
            </a:r>
          </a:p>
        </p:txBody>
      </p:sp>
      <p:sp>
        <p:nvSpPr>
          <p:cNvPr id="37" name="Subtitle 2">
            <a:extLst>
              <a:ext uri="{FF2B5EF4-FFF2-40B4-BE49-F238E27FC236}">
                <a16:creationId xmlns:a16="http://schemas.microsoft.com/office/drawing/2014/main" id="{A60F7C02-0DEF-E285-7739-F915493CD891}"/>
              </a:ext>
            </a:extLst>
          </p:cNvPr>
          <p:cNvSpPr txBox="1">
            <a:spLocks/>
          </p:cNvSpPr>
          <p:nvPr/>
        </p:nvSpPr>
        <p:spPr>
          <a:xfrm>
            <a:off x="10036691" y="4204144"/>
            <a:ext cx="16368150" cy="811696"/>
          </a:xfrm>
          <a:prstGeom prst="rect">
            <a:avLst/>
          </a:prstGeom>
          <a:solidFill>
            <a:schemeClr val="tx2"/>
          </a:solidFill>
          <a:ln>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cs typeface="Times New Roman" panose="02020603050405020304" pitchFamily="18" charset="0"/>
              </a:rPr>
              <a:t>Modifications</a:t>
            </a:r>
          </a:p>
        </p:txBody>
      </p:sp>
      <p:sp>
        <p:nvSpPr>
          <p:cNvPr id="39" name="Subtitle 2">
            <a:extLst>
              <a:ext uri="{FF2B5EF4-FFF2-40B4-BE49-F238E27FC236}">
                <a16:creationId xmlns:a16="http://schemas.microsoft.com/office/drawing/2014/main" id="{707A2F07-6167-C225-0C6D-6DB698819458}"/>
              </a:ext>
            </a:extLst>
          </p:cNvPr>
          <p:cNvSpPr txBox="1">
            <a:spLocks/>
          </p:cNvSpPr>
          <p:nvPr/>
        </p:nvSpPr>
        <p:spPr>
          <a:xfrm>
            <a:off x="9953440" y="16901072"/>
            <a:ext cx="16443846" cy="811696"/>
          </a:xfrm>
          <a:prstGeom prst="rect">
            <a:avLst/>
          </a:prstGeom>
          <a:solidFill>
            <a:schemeClr val="tx2"/>
          </a:solidFill>
          <a:ln>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cs typeface="Times New Roman" panose="02020603050405020304" pitchFamily="18" charset="0"/>
              </a:rPr>
              <a:t>Results</a:t>
            </a:r>
          </a:p>
        </p:txBody>
      </p:sp>
      <p:sp>
        <p:nvSpPr>
          <p:cNvPr id="47" name="Subtitle 2">
            <a:extLst>
              <a:ext uri="{FF2B5EF4-FFF2-40B4-BE49-F238E27FC236}">
                <a16:creationId xmlns:a16="http://schemas.microsoft.com/office/drawing/2014/main" id="{4FBE6AD8-FA34-B557-B0A3-391D3E0755D8}"/>
              </a:ext>
            </a:extLst>
          </p:cNvPr>
          <p:cNvSpPr txBox="1">
            <a:spLocks/>
          </p:cNvSpPr>
          <p:nvPr/>
        </p:nvSpPr>
        <p:spPr>
          <a:xfrm>
            <a:off x="26806166" y="23356274"/>
            <a:ext cx="9580591" cy="811696"/>
          </a:xfrm>
          <a:prstGeom prst="rect">
            <a:avLst/>
          </a:prstGeom>
          <a:solidFill>
            <a:schemeClr val="tx2"/>
          </a:solidFill>
          <a:ln>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cs typeface="Times New Roman" panose="02020603050405020304" pitchFamily="18" charset="0"/>
              </a:rPr>
              <a:t>Acknowledgements</a:t>
            </a:r>
          </a:p>
        </p:txBody>
      </p:sp>
      <p:sp>
        <p:nvSpPr>
          <p:cNvPr id="55" name="Subtitle 2">
            <a:extLst>
              <a:ext uri="{FF2B5EF4-FFF2-40B4-BE49-F238E27FC236}">
                <a16:creationId xmlns:a16="http://schemas.microsoft.com/office/drawing/2014/main" id="{2377CAE9-876D-C492-CBCC-12D32F178158}"/>
              </a:ext>
            </a:extLst>
          </p:cNvPr>
          <p:cNvSpPr txBox="1">
            <a:spLocks/>
          </p:cNvSpPr>
          <p:nvPr/>
        </p:nvSpPr>
        <p:spPr>
          <a:xfrm>
            <a:off x="26711081" y="26061553"/>
            <a:ext cx="9580591" cy="811696"/>
          </a:xfrm>
          <a:prstGeom prst="rect">
            <a:avLst/>
          </a:prstGeom>
          <a:solidFill>
            <a:schemeClr val="tx2"/>
          </a:solidFill>
          <a:ln>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cs typeface="Times New Roman" panose="02020603050405020304" pitchFamily="18" charset="0"/>
              </a:rPr>
              <a:t>Resources</a:t>
            </a:r>
          </a:p>
        </p:txBody>
      </p:sp>
      <p:sp>
        <p:nvSpPr>
          <p:cNvPr id="126" name="Subtitle 2">
            <a:extLst>
              <a:ext uri="{FF2B5EF4-FFF2-40B4-BE49-F238E27FC236}">
                <a16:creationId xmlns:a16="http://schemas.microsoft.com/office/drawing/2014/main" id="{867DED76-E1FA-9B15-1154-58ADA2DCF651}"/>
              </a:ext>
            </a:extLst>
          </p:cNvPr>
          <p:cNvSpPr txBox="1">
            <a:spLocks/>
          </p:cNvSpPr>
          <p:nvPr/>
        </p:nvSpPr>
        <p:spPr>
          <a:xfrm>
            <a:off x="108860" y="16901072"/>
            <a:ext cx="9580591" cy="811696"/>
          </a:xfrm>
          <a:prstGeom prst="rect">
            <a:avLst/>
          </a:prstGeom>
          <a:solidFill>
            <a:schemeClr val="tx2"/>
          </a:solidFill>
          <a:ln>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cs typeface="Times New Roman" panose="02020603050405020304" pitchFamily="18" charset="0"/>
              </a:rPr>
              <a:t>Methodology</a:t>
            </a:r>
          </a:p>
        </p:txBody>
      </p:sp>
      <p:pic>
        <p:nvPicPr>
          <p:cNvPr id="5" name="Picture 4">
            <a:extLst>
              <a:ext uri="{FF2B5EF4-FFF2-40B4-BE49-F238E27FC236}">
                <a16:creationId xmlns:a16="http://schemas.microsoft.com/office/drawing/2014/main" id="{FDC3FD20-DD62-3C97-5017-ACE15E4D2E2A}"/>
              </a:ext>
            </a:extLst>
          </p:cNvPr>
          <p:cNvPicPr>
            <a:picLocks noChangeAspect="1"/>
          </p:cNvPicPr>
          <p:nvPr/>
        </p:nvPicPr>
        <p:blipFill>
          <a:blip r:embed="rId3"/>
          <a:stretch>
            <a:fillRect/>
          </a:stretch>
        </p:blipFill>
        <p:spPr>
          <a:xfrm>
            <a:off x="677588" y="28047862"/>
            <a:ext cx="8241910" cy="1103736"/>
          </a:xfrm>
          <a:prstGeom prst="rect">
            <a:avLst/>
          </a:prstGeom>
        </p:spPr>
      </p:pic>
      <p:pic>
        <p:nvPicPr>
          <p:cNvPr id="7" name="Picture 6" descr="A diagram of a group of people&#10;&#10;AI-generated content may be incorrect.">
            <a:extLst>
              <a:ext uri="{FF2B5EF4-FFF2-40B4-BE49-F238E27FC236}">
                <a16:creationId xmlns:a16="http://schemas.microsoft.com/office/drawing/2014/main" id="{877CFD3F-F64A-5B07-C685-04E4A1731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99" y="17803189"/>
            <a:ext cx="4446101" cy="5719212"/>
          </a:xfrm>
          <a:prstGeom prst="rect">
            <a:avLst/>
          </a:prstGeom>
        </p:spPr>
      </p:pic>
      <p:pic>
        <p:nvPicPr>
          <p:cNvPr id="8" name="Picture 7" descr="A diagram of a person with a person in the middle&#10;&#10;AI-generated content may be incorrect.">
            <a:extLst>
              <a:ext uri="{FF2B5EF4-FFF2-40B4-BE49-F238E27FC236}">
                <a16:creationId xmlns:a16="http://schemas.microsoft.com/office/drawing/2014/main" id="{FA6C9309-A96C-02F4-7E0C-BA612E2897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6319" y="5438928"/>
            <a:ext cx="8299187" cy="2968650"/>
          </a:xfrm>
          <a:prstGeom prst="rect">
            <a:avLst/>
          </a:prstGeom>
        </p:spPr>
      </p:pic>
      <p:pic>
        <p:nvPicPr>
          <p:cNvPr id="10" name="Picture 9">
            <a:extLst>
              <a:ext uri="{FF2B5EF4-FFF2-40B4-BE49-F238E27FC236}">
                <a16:creationId xmlns:a16="http://schemas.microsoft.com/office/drawing/2014/main" id="{0AA86C09-576E-5F92-15EF-BFC997E2BF3F}"/>
              </a:ext>
            </a:extLst>
          </p:cNvPr>
          <p:cNvPicPr>
            <a:picLocks noChangeAspect="1"/>
          </p:cNvPicPr>
          <p:nvPr/>
        </p:nvPicPr>
        <p:blipFill>
          <a:blip r:embed="rId6"/>
          <a:stretch>
            <a:fillRect/>
          </a:stretch>
        </p:blipFill>
        <p:spPr>
          <a:xfrm>
            <a:off x="16241633" y="19090053"/>
            <a:ext cx="1786669" cy="2138506"/>
          </a:xfrm>
          <a:prstGeom prst="rect">
            <a:avLst/>
          </a:prstGeom>
        </p:spPr>
      </p:pic>
      <p:pic>
        <p:nvPicPr>
          <p:cNvPr id="11" name="Picture 10">
            <a:extLst>
              <a:ext uri="{FF2B5EF4-FFF2-40B4-BE49-F238E27FC236}">
                <a16:creationId xmlns:a16="http://schemas.microsoft.com/office/drawing/2014/main" id="{5041F80A-1DEC-0B2C-C96C-9B433A2D9BEA}"/>
              </a:ext>
            </a:extLst>
          </p:cNvPr>
          <p:cNvPicPr>
            <a:picLocks noChangeAspect="1"/>
          </p:cNvPicPr>
          <p:nvPr/>
        </p:nvPicPr>
        <p:blipFill>
          <a:blip r:embed="rId7"/>
          <a:stretch>
            <a:fillRect/>
          </a:stretch>
        </p:blipFill>
        <p:spPr>
          <a:xfrm>
            <a:off x="14476339" y="19083301"/>
            <a:ext cx="1786669" cy="2138506"/>
          </a:xfrm>
          <a:prstGeom prst="rect">
            <a:avLst/>
          </a:prstGeom>
        </p:spPr>
      </p:pic>
      <p:pic>
        <p:nvPicPr>
          <p:cNvPr id="12" name="Picture 11">
            <a:extLst>
              <a:ext uri="{FF2B5EF4-FFF2-40B4-BE49-F238E27FC236}">
                <a16:creationId xmlns:a16="http://schemas.microsoft.com/office/drawing/2014/main" id="{001E241C-0760-82B4-1FDF-7D0ED95E5975}"/>
              </a:ext>
            </a:extLst>
          </p:cNvPr>
          <p:cNvPicPr>
            <a:picLocks noChangeAspect="1"/>
          </p:cNvPicPr>
          <p:nvPr/>
        </p:nvPicPr>
        <p:blipFill>
          <a:blip r:embed="rId8"/>
          <a:stretch>
            <a:fillRect/>
          </a:stretch>
        </p:blipFill>
        <p:spPr>
          <a:xfrm>
            <a:off x="9920281" y="19113551"/>
            <a:ext cx="4500504" cy="3523460"/>
          </a:xfrm>
          <a:prstGeom prst="rect">
            <a:avLst/>
          </a:prstGeom>
        </p:spPr>
      </p:pic>
      <p:sp>
        <p:nvSpPr>
          <p:cNvPr id="3" name="Subtitle 2">
            <a:extLst>
              <a:ext uri="{FF2B5EF4-FFF2-40B4-BE49-F238E27FC236}">
                <a16:creationId xmlns:a16="http://schemas.microsoft.com/office/drawing/2014/main" id="{771C24F1-E91F-FA12-EE20-6C76B35AECA6}"/>
              </a:ext>
            </a:extLst>
          </p:cNvPr>
          <p:cNvSpPr txBox="1">
            <a:spLocks/>
          </p:cNvSpPr>
          <p:nvPr/>
        </p:nvSpPr>
        <p:spPr>
          <a:xfrm>
            <a:off x="172830" y="5070010"/>
            <a:ext cx="9559268" cy="3568635"/>
          </a:xfrm>
          <a:prstGeom prst="rect">
            <a:avLst/>
          </a:prstGeom>
          <a:noFill/>
          <a:ln>
            <a:no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spcBef>
                <a:spcPts val="0"/>
              </a:spcBef>
            </a:pPr>
            <a:r>
              <a:rPr lang="en-US" sz="3200" dirty="0">
                <a:cs typeface="Times New Roman" panose="02020603050405020304" pitchFamily="18" charset="0"/>
              </a:rPr>
              <a:t>The Cognitive Assistance Research Lab (CARL) is implementing facial recognition systems to monitor patients with Alzheimer’s Dementia in their homes, which may be challenging for existing technologies. My project aims to evaluate and improve the performance of facial recognition algorithms in a home environment to aid in this application.</a:t>
            </a:r>
          </a:p>
        </p:txBody>
      </p:sp>
      <p:sp>
        <p:nvSpPr>
          <p:cNvPr id="4" name="Subtitle 2">
            <a:extLst>
              <a:ext uri="{FF2B5EF4-FFF2-40B4-BE49-F238E27FC236}">
                <a16:creationId xmlns:a16="http://schemas.microsoft.com/office/drawing/2014/main" id="{0EC09DA0-85F1-81F3-44B5-F6F23C1E289E}"/>
              </a:ext>
            </a:extLst>
          </p:cNvPr>
          <p:cNvSpPr txBox="1">
            <a:spLocks/>
          </p:cNvSpPr>
          <p:nvPr/>
        </p:nvSpPr>
        <p:spPr>
          <a:xfrm>
            <a:off x="94355" y="9450342"/>
            <a:ext cx="9808965" cy="3461544"/>
          </a:xfrm>
          <a:prstGeom prst="rect">
            <a:avLst/>
          </a:prstGeom>
          <a:noFill/>
          <a:ln>
            <a:no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00000"/>
              </a:lnSpc>
              <a:spcBef>
                <a:spcPts val="0"/>
              </a:spcBef>
              <a:buFont typeface="Arial" panose="020B0604020202020204" pitchFamily="34" charset="0"/>
              <a:buChar char="•"/>
            </a:pPr>
            <a:r>
              <a:rPr lang="en-US" sz="3200" dirty="0">
                <a:cs typeface="Times New Roman" panose="02020603050405020304" pitchFamily="18" charset="0"/>
              </a:rPr>
              <a:t>Which aspects of footage (camera angle, subject position, etc.) in a home environment pose the greatest challenges to “out-of-the-box” facial recognition pipelines?</a:t>
            </a:r>
          </a:p>
          <a:p>
            <a:pPr marL="457200" indent="-457200" algn="l">
              <a:lnSpc>
                <a:spcPct val="100000"/>
              </a:lnSpc>
              <a:spcBef>
                <a:spcPts val="0"/>
              </a:spcBef>
              <a:buFont typeface="Arial" panose="020B0604020202020204" pitchFamily="34" charset="0"/>
              <a:buChar char="•"/>
            </a:pPr>
            <a:r>
              <a:rPr lang="en-US" sz="3200" dirty="0">
                <a:cs typeface="Times New Roman" panose="02020603050405020304" pitchFamily="18" charset="0"/>
              </a:rPr>
              <a:t>How can performance of these pipelines be evaluated?</a:t>
            </a:r>
          </a:p>
          <a:p>
            <a:pPr marL="457200" indent="-457200" algn="l">
              <a:lnSpc>
                <a:spcPct val="100000"/>
              </a:lnSpc>
              <a:spcBef>
                <a:spcPts val="0"/>
              </a:spcBef>
              <a:buFont typeface="Arial" panose="020B0604020202020204" pitchFamily="34" charset="0"/>
              <a:buChar char="•"/>
            </a:pPr>
            <a:r>
              <a:rPr lang="en-US" sz="3200" dirty="0">
                <a:cs typeface="Times New Roman" panose="02020603050405020304" pitchFamily="18" charset="0"/>
              </a:rPr>
              <a:t>What modifications can be made to the pipelines to improve them for this use case?</a:t>
            </a:r>
          </a:p>
        </p:txBody>
      </p:sp>
      <p:sp>
        <p:nvSpPr>
          <p:cNvPr id="14" name="Subtitle 2">
            <a:extLst>
              <a:ext uri="{FF2B5EF4-FFF2-40B4-BE49-F238E27FC236}">
                <a16:creationId xmlns:a16="http://schemas.microsoft.com/office/drawing/2014/main" id="{186804DE-3462-D195-2785-422D545A6E26}"/>
              </a:ext>
            </a:extLst>
          </p:cNvPr>
          <p:cNvSpPr txBox="1">
            <a:spLocks/>
          </p:cNvSpPr>
          <p:nvPr/>
        </p:nvSpPr>
        <p:spPr>
          <a:xfrm>
            <a:off x="172828" y="13807487"/>
            <a:ext cx="9559269" cy="2952867"/>
          </a:xfrm>
          <a:prstGeom prst="rect">
            <a:avLst/>
          </a:prstGeom>
          <a:noFill/>
          <a:ln>
            <a:no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00000"/>
              </a:lnSpc>
              <a:spcBef>
                <a:spcPts val="0"/>
              </a:spcBef>
              <a:buFont typeface="Arial" panose="020B0604020202020204" pitchFamily="34" charset="0"/>
              <a:buChar char="•"/>
            </a:pPr>
            <a:r>
              <a:rPr lang="en-US" sz="3200" dirty="0">
                <a:cs typeface="Times New Roman" panose="02020603050405020304" pitchFamily="18" charset="0"/>
              </a:rPr>
              <a:t>I used footage from the research team’s Olson Center lab, designed to mimic a studio apartment.</a:t>
            </a:r>
          </a:p>
          <a:p>
            <a:pPr marL="457200" indent="-457200" algn="l">
              <a:lnSpc>
                <a:spcPct val="100000"/>
              </a:lnSpc>
              <a:spcBef>
                <a:spcPts val="0"/>
              </a:spcBef>
              <a:buFont typeface="Arial" panose="020B0604020202020204" pitchFamily="34" charset="0"/>
              <a:buChar char="•"/>
            </a:pPr>
            <a:r>
              <a:rPr lang="en-US" sz="3200" dirty="0">
                <a:cs typeface="Times New Roman" panose="02020603050405020304" pitchFamily="18" charset="0"/>
              </a:rPr>
              <a:t>The footage intends to stress anticipated weak areas of facial recognition.</a:t>
            </a:r>
          </a:p>
          <a:p>
            <a:pPr marL="457200" indent="-457200" algn="l">
              <a:lnSpc>
                <a:spcPct val="100000"/>
              </a:lnSpc>
              <a:spcBef>
                <a:spcPts val="0"/>
              </a:spcBef>
              <a:buFont typeface="Arial" panose="020B0604020202020204" pitchFamily="34" charset="0"/>
              <a:buChar char="•"/>
            </a:pPr>
            <a:r>
              <a:rPr lang="en-US" sz="3200" dirty="0">
                <a:cs typeface="Times New Roman" panose="02020603050405020304" pitchFamily="18" charset="0"/>
              </a:rPr>
              <a:t>I used existing deep learning models as a basis for my implementation and tested several modifications.</a:t>
            </a:r>
          </a:p>
        </p:txBody>
      </p:sp>
      <p:sp>
        <p:nvSpPr>
          <p:cNvPr id="16" name="Subtitle 2">
            <a:extLst>
              <a:ext uri="{FF2B5EF4-FFF2-40B4-BE49-F238E27FC236}">
                <a16:creationId xmlns:a16="http://schemas.microsoft.com/office/drawing/2014/main" id="{49287497-533D-ACEA-E5AE-3240575FA913}"/>
              </a:ext>
            </a:extLst>
          </p:cNvPr>
          <p:cNvSpPr txBox="1">
            <a:spLocks/>
          </p:cNvSpPr>
          <p:nvPr/>
        </p:nvSpPr>
        <p:spPr>
          <a:xfrm>
            <a:off x="0" y="23567982"/>
            <a:ext cx="9941692" cy="4479879"/>
          </a:xfrm>
          <a:prstGeom prst="rect">
            <a:avLst/>
          </a:prstGeom>
          <a:noFill/>
          <a:ln>
            <a:no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spcBef>
                <a:spcPts val="0"/>
              </a:spcBef>
            </a:pPr>
            <a:r>
              <a:rPr lang="en-US" sz="3200" dirty="0">
                <a:cs typeface="Times New Roman" panose="02020603050405020304" pitchFamily="18" charset="0"/>
              </a:rPr>
              <a:t>My evaluation algorithm matches recognized faces to targets areas where they are expected, and records:</a:t>
            </a:r>
          </a:p>
          <a:p>
            <a:pPr marL="457200" indent="-457200" algn="l">
              <a:lnSpc>
                <a:spcPct val="100000"/>
              </a:lnSpc>
              <a:spcBef>
                <a:spcPts val="0"/>
              </a:spcBef>
              <a:buFont typeface="Arial" panose="020B0604020202020204" pitchFamily="34" charset="0"/>
              <a:buChar char="•"/>
            </a:pPr>
            <a:r>
              <a:rPr lang="en-US" sz="3200" i="1" dirty="0">
                <a:cs typeface="Times New Roman" panose="02020603050405020304" pitchFamily="18" charset="0"/>
              </a:rPr>
              <a:t>True Positives</a:t>
            </a:r>
            <a:r>
              <a:rPr lang="en-US" sz="3200" dirty="0">
                <a:cs typeface="Times New Roman" panose="02020603050405020304" pitchFamily="18" charset="0"/>
              </a:rPr>
              <a:t>: Expected faces that are recognized</a:t>
            </a:r>
          </a:p>
          <a:p>
            <a:pPr marL="457200" indent="-457200" algn="l">
              <a:lnSpc>
                <a:spcPct val="100000"/>
              </a:lnSpc>
              <a:spcBef>
                <a:spcPts val="0"/>
              </a:spcBef>
              <a:buFont typeface="Arial" panose="020B0604020202020204" pitchFamily="34" charset="0"/>
              <a:buChar char="•"/>
            </a:pPr>
            <a:r>
              <a:rPr lang="en-US" sz="3200" i="1" dirty="0">
                <a:cs typeface="Times New Roman" panose="02020603050405020304" pitchFamily="18" charset="0"/>
              </a:rPr>
              <a:t>False Positives</a:t>
            </a:r>
            <a:r>
              <a:rPr lang="en-US" sz="3200" dirty="0">
                <a:cs typeface="Times New Roman" panose="02020603050405020304" pitchFamily="18" charset="0"/>
              </a:rPr>
              <a:t>: Unexpected faces that are recognized</a:t>
            </a:r>
          </a:p>
          <a:p>
            <a:pPr marL="457200" indent="-457200" algn="l">
              <a:lnSpc>
                <a:spcPct val="100000"/>
              </a:lnSpc>
              <a:spcBef>
                <a:spcPts val="0"/>
              </a:spcBef>
              <a:buFont typeface="Arial" panose="020B0604020202020204" pitchFamily="34" charset="0"/>
              <a:buChar char="•"/>
            </a:pPr>
            <a:r>
              <a:rPr lang="en-US" sz="3200" i="1" dirty="0">
                <a:cs typeface="Times New Roman" panose="02020603050405020304" pitchFamily="18" charset="0"/>
              </a:rPr>
              <a:t>False Negatives</a:t>
            </a:r>
            <a:r>
              <a:rPr lang="en-US" sz="3200" dirty="0">
                <a:cs typeface="Times New Roman" panose="02020603050405020304" pitchFamily="18" charset="0"/>
              </a:rPr>
              <a:t>: Expected faces that aren’t recognized</a:t>
            </a:r>
          </a:p>
          <a:p>
            <a:pPr marL="457200" indent="-457200" algn="l">
              <a:lnSpc>
                <a:spcPct val="100000"/>
              </a:lnSpc>
              <a:spcBef>
                <a:spcPts val="0"/>
              </a:spcBef>
              <a:buFont typeface="Arial" panose="020B0604020202020204" pitchFamily="34" charset="0"/>
              <a:buChar char="•"/>
            </a:pPr>
            <a:r>
              <a:rPr lang="en-US" sz="3200" i="1" dirty="0">
                <a:cs typeface="Times New Roman" panose="02020603050405020304" pitchFamily="18" charset="0"/>
              </a:rPr>
              <a:t>True Negatives</a:t>
            </a:r>
            <a:r>
              <a:rPr lang="en-US" sz="3200" dirty="0">
                <a:cs typeface="Times New Roman" panose="02020603050405020304" pitchFamily="18" charset="0"/>
              </a:rPr>
              <a:t>: Unexpected faces that aren’t recognized</a:t>
            </a:r>
          </a:p>
          <a:p>
            <a:pPr algn="l">
              <a:lnSpc>
                <a:spcPct val="100000"/>
              </a:lnSpc>
              <a:spcBef>
                <a:spcPts val="0"/>
              </a:spcBef>
            </a:pPr>
            <a:r>
              <a:rPr lang="en-US" sz="3200" dirty="0">
                <a:cs typeface="Times New Roman" panose="02020603050405020304" pitchFamily="18" charset="0"/>
              </a:rPr>
              <a:t>With these values across all frames, I calculate:</a:t>
            </a:r>
          </a:p>
          <a:p>
            <a:pPr marL="457200" indent="-457200" algn="l">
              <a:lnSpc>
                <a:spcPct val="100000"/>
              </a:lnSpc>
              <a:spcBef>
                <a:spcPts val="0"/>
              </a:spcBef>
              <a:buFont typeface="Arial" panose="020B0604020202020204" pitchFamily="34" charset="0"/>
              <a:buChar char="•"/>
            </a:pPr>
            <a:r>
              <a:rPr lang="en-US" sz="3200" i="1" dirty="0">
                <a:cs typeface="Times New Roman" panose="02020603050405020304" pitchFamily="18" charset="0"/>
              </a:rPr>
              <a:t>Precision</a:t>
            </a:r>
            <a:r>
              <a:rPr lang="en-US" sz="3200" dirty="0">
                <a:cs typeface="Times New Roman" panose="02020603050405020304" pitchFamily="18" charset="0"/>
              </a:rPr>
              <a:t>: what proportion of found faces are expected</a:t>
            </a:r>
          </a:p>
          <a:p>
            <a:pPr marL="457200" indent="-457200" algn="l">
              <a:lnSpc>
                <a:spcPct val="100000"/>
              </a:lnSpc>
              <a:spcBef>
                <a:spcPts val="0"/>
              </a:spcBef>
              <a:buFont typeface="Arial" panose="020B0604020202020204" pitchFamily="34" charset="0"/>
              <a:buChar char="•"/>
            </a:pPr>
            <a:r>
              <a:rPr lang="en-US" sz="3200" i="1" dirty="0">
                <a:cs typeface="Times New Roman" panose="02020603050405020304" pitchFamily="18" charset="0"/>
              </a:rPr>
              <a:t>Recall</a:t>
            </a:r>
            <a:r>
              <a:rPr lang="en-US" sz="3200" dirty="0">
                <a:cs typeface="Times New Roman" panose="02020603050405020304" pitchFamily="18" charset="0"/>
              </a:rPr>
              <a:t>: what proportion of expected faces are found</a:t>
            </a:r>
          </a:p>
        </p:txBody>
      </p:sp>
      <p:sp>
        <p:nvSpPr>
          <p:cNvPr id="23" name="TextBox 22">
            <a:extLst>
              <a:ext uri="{FF2B5EF4-FFF2-40B4-BE49-F238E27FC236}">
                <a16:creationId xmlns:a16="http://schemas.microsoft.com/office/drawing/2014/main" id="{55CB55B1-1A1D-B0E8-39DA-6C12A8B80CC4}"/>
              </a:ext>
            </a:extLst>
          </p:cNvPr>
          <p:cNvSpPr txBox="1"/>
          <p:nvPr/>
        </p:nvSpPr>
        <p:spPr>
          <a:xfrm>
            <a:off x="4651289" y="17832217"/>
            <a:ext cx="4716596" cy="461665"/>
          </a:xfrm>
          <a:prstGeom prst="rect">
            <a:avLst/>
          </a:prstGeom>
          <a:noFill/>
        </p:spPr>
        <p:txBody>
          <a:bodyPr wrap="square" rtlCol="0">
            <a:spAutoFit/>
          </a:bodyPr>
          <a:lstStyle/>
          <a:p>
            <a:r>
              <a:rPr lang="en-US" sz="2400" i="1" dirty="0">
                <a:cs typeface="Times New Roman" panose="02020603050405020304" pitchFamily="18" charset="0"/>
              </a:rPr>
              <a:t>Fig. 1 </a:t>
            </a:r>
            <a:r>
              <a:rPr lang="en-US" sz="2400" dirty="0">
                <a:cs typeface="Times New Roman" panose="02020603050405020304" pitchFamily="18" charset="0"/>
              </a:rPr>
              <a:t>(left): Sample frame analysis</a:t>
            </a:r>
          </a:p>
        </p:txBody>
      </p:sp>
      <p:sp>
        <p:nvSpPr>
          <p:cNvPr id="25" name="TextBox 24">
            <a:extLst>
              <a:ext uri="{FF2B5EF4-FFF2-40B4-BE49-F238E27FC236}">
                <a16:creationId xmlns:a16="http://schemas.microsoft.com/office/drawing/2014/main" id="{0B199052-40B8-1AD3-7946-FACEB0AFF8B3}"/>
              </a:ext>
            </a:extLst>
          </p:cNvPr>
          <p:cNvSpPr txBox="1"/>
          <p:nvPr/>
        </p:nvSpPr>
        <p:spPr>
          <a:xfrm>
            <a:off x="4651289" y="18338958"/>
            <a:ext cx="4419599" cy="830997"/>
          </a:xfrm>
          <a:prstGeom prst="rect">
            <a:avLst/>
          </a:prstGeom>
          <a:noFill/>
        </p:spPr>
        <p:txBody>
          <a:bodyPr wrap="square" rtlCol="0">
            <a:spAutoFit/>
          </a:bodyPr>
          <a:lstStyle/>
          <a:p>
            <a:r>
              <a:rPr lang="en-US" sz="2400" i="1" dirty="0">
                <a:cs typeface="Times New Roman" panose="02020603050405020304" pitchFamily="18" charset="0"/>
              </a:rPr>
              <a:t>Fig. 2 </a:t>
            </a:r>
            <a:r>
              <a:rPr lang="en-US" sz="2400" dirty="0">
                <a:cs typeface="Times New Roman" panose="02020603050405020304" pitchFamily="18" charset="0"/>
              </a:rPr>
              <a:t>(below):</a:t>
            </a:r>
            <a:r>
              <a:rPr lang="en-US" sz="2400" b="1" dirty="0">
                <a:cs typeface="Times New Roman" panose="02020603050405020304" pitchFamily="18" charset="0"/>
              </a:rPr>
              <a:t> </a:t>
            </a:r>
            <a:r>
              <a:rPr lang="en-US" sz="2400" dirty="0">
                <a:cs typeface="Times New Roman" panose="02020603050405020304" pitchFamily="18" charset="0"/>
              </a:rPr>
              <a:t>Face bounding box matching against a target area</a:t>
            </a:r>
          </a:p>
        </p:txBody>
      </p:sp>
      <p:sp>
        <p:nvSpPr>
          <p:cNvPr id="50" name="Subtitle 2">
            <a:extLst>
              <a:ext uri="{FF2B5EF4-FFF2-40B4-BE49-F238E27FC236}">
                <a16:creationId xmlns:a16="http://schemas.microsoft.com/office/drawing/2014/main" id="{1D04F89F-8F4B-74F0-C0E7-D09D7368B45F}"/>
              </a:ext>
            </a:extLst>
          </p:cNvPr>
          <p:cNvSpPr txBox="1">
            <a:spLocks/>
          </p:cNvSpPr>
          <p:nvPr/>
        </p:nvSpPr>
        <p:spPr>
          <a:xfrm>
            <a:off x="18997441" y="5107641"/>
            <a:ext cx="7385038" cy="3685754"/>
          </a:xfrm>
          <a:prstGeom prst="rect">
            <a:avLst/>
          </a:prstGeom>
          <a:noFill/>
          <a:ln>
            <a:no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spcBef>
                <a:spcPts val="0"/>
              </a:spcBef>
            </a:pPr>
            <a:r>
              <a:rPr lang="en-US" sz="3200" b="1" dirty="0">
                <a:cs typeface="Times New Roman" panose="02020603050405020304" pitchFamily="18" charset="0"/>
              </a:rPr>
              <a:t>Cropping and re-detection:</a:t>
            </a:r>
          </a:p>
          <a:p>
            <a:pPr algn="l">
              <a:lnSpc>
                <a:spcPct val="100000"/>
              </a:lnSpc>
              <a:spcBef>
                <a:spcPts val="0"/>
              </a:spcBef>
            </a:pPr>
            <a:r>
              <a:rPr lang="en-US" sz="3200" dirty="0">
                <a:cs typeface="Times New Roman" panose="02020603050405020304" pitchFamily="18" charset="0"/>
              </a:rPr>
              <a:t>The area around each detected face is cropped, and another face detection on the cropped area adjusts the bounding box. A similar strategy where the bounding box is simply translated onto the cropped area was also tested.</a:t>
            </a:r>
          </a:p>
        </p:txBody>
      </p:sp>
      <p:sp>
        <p:nvSpPr>
          <p:cNvPr id="51" name="Subtitle 2">
            <a:extLst>
              <a:ext uri="{FF2B5EF4-FFF2-40B4-BE49-F238E27FC236}">
                <a16:creationId xmlns:a16="http://schemas.microsoft.com/office/drawing/2014/main" id="{827BAF64-FBA7-7C2E-091C-00781CFFEF67}"/>
              </a:ext>
            </a:extLst>
          </p:cNvPr>
          <p:cNvSpPr txBox="1">
            <a:spLocks/>
          </p:cNvSpPr>
          <p:nvPr/>
        </p:nvSpPr>
        <p:spPr>
          <a:xfrm>
            <a:off x="10067768" y="8686688"/>
            <a:ext cx="8546111" cy="3202645"/>
          </a:xfrm>
          <a:prstGeom prst="rect">
            <a:avLst/>
          </a:prstGeom>
          <a:noFill/>
          <a:ln>
            <a:no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spcBef>
                <a:spcPts val="0"/>
              </a:spcBef>
            </a:pPr>
            <a:r>
              <a:rPr lang="en-US" sz="3200" b="1" dirty="0">
                <a:cs typeface="Times New Roman" panose="02020603050405020304" pitchFamily="18" charset="0"/>
              </a:rPr>
              <a:t>Expanded Dataset:</a:t>
            </a:r>
          </a:p>
          <a:p>
            <a:pPr algn="l">
              <a:lnSpc>
                <a:spcPct val="100000"/>
              </a:lnSpc>
              <a:spcBef>
                <a:spcPts val="0"/>
              </a:spcBef>
            </a:pPr>
            <a:r>
              <a:rPr lang="en-US" sz="3200" dirty="0">
                <a:cs typeface="Times New Roman" panose="02020603050405020304" pitchFamily="18" charset="0"/>
              </a:rPr>
              <a:t>For all faces in the dataset that the recognition algorithm matches against, several variations are created. Variations include gamma adjustment, gaussian blur, and other preprocessing steps to better match lower quality face images found in the footage.</a:t>
            </a:r>
          </a:p>
        </p:txBody>
      </p:sp>
      <p:sp>
        <p:nvSpPr>
          <p:cNvPr id="52" name="Subtitle 2">
            <a:extLst>
              <a:ext uri="{FF2B5EF4-FFF2-40B4-BE49-F238E27FC236}">
                <a16:creationId xmlns:a16="http://schemas.microsoft.com/office/drawing/2014/main" id="{36FEF364-65C7-2DFD-2DFD-8D8A8340095E}"/>
              </a:ext>
            </a:extLst>
          </p:cNvPr>
          <p:cNvSpPr txBox="1">
            <a:spLocks/>
          </p:cNvSpPr>
          <p:nvPr/>
        </p:nvSpPr>
        <p:spPr>
          <a:xfrm>
            <a:off x="19446434" y="12384224"/>
            <a:ext cx="6898338" cy="4032988"/>
          </a:xfrm>
          <a:prstGeom prst="rect">
            <a:avLst/>
          </a:prstGeom>
          <a:noFill/>
          <a:ln>
            <a:no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spcBef>
                <a:spcPts val="0"/>
              </a:spcBef>
            </a:pPr>
            <a:r>
              <a:rPr lang="en-US" sz="3200" b="1" dirty="0">
                <a:cs typeface="Times New Roman" panose="02020603050405020304" pitchFamily="18" charset="0"/>
              </a:rPr>
              <a:t>Runtime Dataset:</a:t>
            </a:r>
          </a:p>
          <a:p>
            <a:pPr algn="l">
              <a:lnSpc>
                <a:spcPct val="100000"/>
              </a:lnSpc>
              <a:spcBef>
                <a:spcPts val="0"/>
              </a:spcBef>
            </a:pPr>
            <a:r>
              <a:rPr lang="en-US" sz="3200" dirty="0">
                <a:cs typeface="Times New Roman" panose="02020603050405020304" pitchFamily="18" charset="0"/>
              </a:rPr>
              <a:t>During the runtime of the pipeline, recognized faces that match faces in the original dataset with high confidence are added to a “runtime dataset”. The runtime dataset better reflects how faces appear in the footage and is checked in later frames.</a:t>
            </a:r>
          </a:p>
        </p:txBody>
      </p:sp>
      <p:pic>
        <p:nvPicPr>
          <p:cNvPr id="54" name="Picture 53" descr="A person looking down with a beard&#10;&#10;AI-generated content may be incorrect.">
            <a:extLst>
              <a:ext uri="{FF2B5EF4-FFF2-40B4-BE49-F238E27FC236}">
                <a16:creationId xmlns:a16="http://schemas.microsoft.com/office/drawing/2014/main" id="{DD32BC33-B1D5-622E-97F1-3A68B70AC2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80122" y="12649372"/>
            <a:ext cx="1028629" cy="1335030"/>
          </a:xfrm>
          <a:prstGeom prst="rect">
            <a:avLst/>
          </a:prstGeom>
        </p:spPr>
      </p:pic>
      <p:pic>
        <p:nvPicPr>
          <p:cNvPr id="57" name="Picture 56" descr="A person with short brown hair&#10;&#10;AI-generated content may be incorrect.">
            <a:extLst>
              <a:ext uri="{FF2B5EF4-FFF2-40B4-BE49-F238E27FC236}">
                <a16:creationId xmlns:a16="http://schemas.microsoft.com/office/drawing/2014/main" id="{7C37C4C2-0E2F-6A18-46D8-14656E2B0AB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423236" y="12599857"/>
            <a:ext cx="1168151" cy="1335030"/>
          </a:xfrm>
          <a:prstGeom prst="rect">
            <a:avLst/>
          </a:prstGeom>
        </p:spPr>
      </p:pic>
      <p:pic>
        <p:nvPicPr>
          <p:cNvPr id="79" name="Picture 78">
            <a:extLst>
              <a:ext uri="{FF2B5EF4-FFF2-40B4-BE49-F238E27FC236}">
                <a16:creationId xmlns:a16="http://schemas.microsoft.com/office/drawing/2014/main" id="{95044056-9A63-6026-D48B-3DC14D3CEC91}"/>
              </a:ext>
            </a:extLst>
          </p:cNvPr>
          <p:cNvPicPr>
            <a:picLocks noChangeAspect="1"/>
          </p:cNvPicPr>
          <p:nvPr/>
        </p:nvPicPr>
        <p:blipFill>
          <a:blip r:embed="rId11"/>
          <a:stretch>
            <a:fillRect/>
          </a:stretch>
        </p:blipFill>
        <p:spPr>
          <a:xfrm>
            <a:off x="12292553" y="12514201"/>
            <a:ext cx="4673843" cy="3653664"/>
          </a:xfrm>
          <a:prstGeom prst="rect">
            <a:avLst/>
          </a:prstGeom>
        </p:spPr>
      </p:pic>
      <p:pic>
        <p:nvPicPr>
          <p:cNvPr id="83" name="Picture 82" descr="A blurry image of a person's face&#10;&#10;AI-generated content may be incorrect.">
            <a:extLst>
              <a:ext uri="{FF2B5EF4-FFF2-40B4-BE49-F238E27FC236}">
                <a16:creationId xmlns:a16="http://schemas.microsoft.com/office/drawing/2014/main" id="{8BC5E5E6-9B8A-F795-AFD2-E8ACC7D9CF4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423236" y="15248392"/>
            <a:ext cx="666750" cy="838200"/>
          </a:xfrm>
          <a:prstGeom prst="rect">
            <a:avLst/>
          </a:prstGeom>
        </p:spPr>
      </p:pic>
      <p:pic>
        <p:nvPicPr>
          <p:cNvPr id="85" name="Picture 84" descr="A close up of a person's face&#10;&#10;AI-generated content may be incorrect.">
            <a:extLst>
              <a:ext uri="{FF2B5EF4-FFF2-40B4-BE49-F238E27FC236}">
                <a16:creationId xmlns:a16="http://schemas.microsoft.com/office/drawing/2014/main" id="{D3EADB6A-7C3F-B515-2CD2-21186802DD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26815" y="14337659"/>
            <a:ext cx="628650" cy="838200"/>
          </a:xfrm>
          <a:prstGeom prst="rect">
            <a:avLst/>
          </a:prstGeom>
          <a:ln>
            <a:solidFill>
              <a:srgbClr val="00FF00"/>
            </a:solidFill>
          </a:ln>
        </p:spPr>
      </p:pic>
      <p:pic>
        <p:nvPicPr>
          <p:cNvPr id="87" name="Picture 86" descr="A close up of a person's face&#10;&#10;AI-generated content may be incorrect.">
            <a:extLst>
              <a:ext uri="{FF2B5EF4-FFF2-40B4-BE49-F238E27FC236}">
                <a16:creationId xmlns:a16="http://schemas.microsoft.com/office/drawing/2014/main" id="{68F92D27-364D-EAF7-2678-7BA2C24280A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423236" y="14348317"/>
            <a:ext cx="714375" cy="790575"/>
          </a:xfrm>
          <a:prstGeom prst="rect">
            <a:avLst/>
          </a:prstGeom>
          <a:ln>
            <a:solidFill>
              <a:srgbClr val="00FF00"/>
            </a:solidFill>
          </a:ln>
        </p:spPr>
      </p:pic>
      <p:pic>
        <p:nvPicPr>
          <p:cNvPr id="89" name="Picture 88" descr="A close up of a person's face&#10;&#10;AI-generated content may be incorrect.">
            <a:extLst>
              <a:ext uri="{FF2B5EF4-FFF2-40B4-BE49-F238E27FC236}">
                <a16:creationId xmlns:a16="http://schemas.microsoft.com/office/drawing/2014/main" id="{3F27B248-4663-610C-952A-559D066FD90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185067" y="15267442"/>
            <a:ext cx="704850" cy="819150"/>
          </a:xfrm>
          <a:prstGeom prst="rect">
            <a:avLst/>
          </a:prstGeom>
        </p:spPr>
      </p:pic>
      <p:pic>
        <p:nvPicPr>
          <p:cNvPr id="93" name="Picture 92" descr="A close up of a person's face&#10;&#10;AI-generated content may be incorrect.">
            <a:extLst>
              <a:ext uri="{FF2B5EF4-FFF2-40B4-BE49-F238E27FC236}">
                <a16:creationId xmlns:a16="http://schemas.microsoft.com/office/drawing/2014/main" id="{3C0DED1E-EF73-C894-6C67-B99197DD773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23208" y="15288049"/>
            <a:ext cx="600075" cy="828675"/>
          </a:xfrm>
          <a:prstGeom prst="rect">
            <a:avLst/>
          </a:prstGeom>
        </p:spPr>
      </p:pic>
      <p:pic>
        <p:nvPicPr>
          <p:cNvPr id="97" name="Picture 96" descr="A close up of a person's face&#10;&#10;AI-generated content may be incorrect.">
            <a:extLst>
              <a:ext uri="{FF2B5EF4-FFF2-40B4-BE49-F238E27FC236}">
                <a16:creationId xmlns:a16="http://schemas.microsoft.com/office/drawing/2014/main" id="{1FA7F33B-F4A3-DD47-05CD-240A6FD14B3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135385" y="15309912"/>
            <a:ext cx="600075" cy="819150"/>
          </a:xfrm>
          <a:prstGeom prst="rect">
            <a:avLst/>
          </a:prstGeom>
        </p:spPr>
      </p:pic>
      <p:sp>
        <p:nvSpPr>
          <p:cNvPr id="98" name="TextBox 97">
            <a:extLst>
              <a:ext uri="{FF2B5EF4-FFF2-40B4-BE49-F238E27FC236}">
                <a16:creationId xmlns:a16="http://schemas.microsoft.com/office/drawing/2014/main" id="{25D4D347-08F7-E594-0E29-094AE1D99C4E}"/>
              </a:ext>
            </a:extLst>
          </p:cNvPr>
          <p:cNvSpPr txBox="1"/>
          <p:nvPr/>
        </p:nvSpPr>
        <p:spPr>
          <a:xfrm>
            <a:off x="9960434" y="16112853"/>
            <a:ext cx="9486000" cy="830997"/>
          </a:xfrm>
          <a:prstGeom prst="rect">
            <a:avLst/>
          </a:prstGeom>
          <a:noFill/>
        </p:spPr>
        <p:txBody>
          <a:bodyPr wrap="square" rtlCol="0">
            <a:spAutoFit/>
          </a:bodyPr>
          <a:lstStyle/>
          <a:p>
            <a:pPr algn="ctr"/>
            <a:r>
              <a:rPr lang="en-US" sz="2400" i="1" dirty="0">
                <a:cs typeface="Times New Roman" panose="02020603050405020304" pitchFamily="18" charset="0"/>
              </a:rPr>
              <a:t>Fig. 5</a:t>
            </a:r>
            <a:r>
              <a:rPr lang="en-US" sz="2400" dirty="0">
                <a:cs typeface="Times New Roman" panose="02020603050405020304" pitchFamily="18" charset="0"/>
              </a:rPr>
              <a:t>: The runtime dataset built from sampling previous frames matches the footage better</a:t>
            </a:r>
          </a:p>
        </p:txBody>
      </p:sp>
      <p:sp>
        <p:nvSpPr>
          <p:cNvPr id="99" name="TextBox 98">
            <a:extLst>
              <a:ext uri="{FF2B5EF4-FFF2-40B4-BE49-F238E27FC236}">
                <a16:creationId xmlns:a16="http://schemas.microsoft.com/office/drawing/2014/main" id="{D3A6B381-2DCE-0DC7-89AA-1893428E0E29}"/>
              </a:ext>
            </a:extLst>
          </p:cNvPr>
          <p:cNvSpPr txBox="1"/>
          <p:nvPr/>
        </p:nvSpPr>
        <p:spPr>
          <a:xfrm>
            <a:off x="17353562" y="12297410"/>
            <a:ext cx="2173290" cy="338554"/>
          </a:xfrm>
          <a:prstGeom prst="rect">
            <a:avLst/>
          </a:prstGeom>
          <a:noFill/>
        </p:spPr>
        <p:txBody>
          <a:bodyPr wrap="square" rtlCol="0">
            <a:spAutoFit/>
          </a:bodyPr>
          <a:lstStyle/>
          <a:p>
            <a:r>
              <a:rPr lang="en-US" sz="1600" dirty="0">
                <a:latin typeface="Consolas" panose="020B0609020204030204" pitchFamily="49" charset="0"/>
                <a:cs typeface="Times New Roman" panose="02020603050405020304" pitchFamily="18" charset="0"/>
              </a:rPr>
              <a:t>ORIGINAL DATASET</a:t>
            </a:r>
          </a:p>
        </p:txBody>
      </p:sp>
      <p:sp>
        <p:nvSpPr>
          <p:cNvPr id="100" name="TextBox 99">
            <a:extLst>
              <a:ext uri="{FF2B5EF4-FFF2-40B4-BE49-F238E27FC236}">
                <a16:creationId xmlns:a16="http://schemas.microsoft.com/office/drawing/2014/main" id="{F234B941-82D0-40AF-8721-515D85D3270F}"/>
              </a:ext>
            </a:extLst>
          </p:cNvPr>
          <p:cNvSpPr txBox="1"/>
          <p:nvPr/>
        </p:nvSpPr>
        <p:spPr>
          <a:xfrm>
            <a:off x="17353562" y="14016375"/>
            <a:ext cx="1989349" cy="338554"/>
          </a:xfrm>
          <a:prstGeom prst="rect">
            <a:avLst/>
          </a:prstGeom>
          <a:noFill/>
        </p:spPr>
        <p:txBody>
          <a:bodyPr wrap="square" rtlCol="0">
            <a:spAutoFit/>
          </a:bodyPr>
          <a:lstStyle/>
          <a:p>
            <a:r>
              <a:rPr lang="en-US" sz="1600" dirty="0">
                <a:latin typeface="Consolas" panose="020B0609020204030204" pitchFamily="49" charset="0"/>
                <a:cs typeface="Times New Roman" panose="02020603050405020304" pitchFamily="18" charset="0"/>
              </a:rPr>
              <a:t>RUNTIME DATASET</a:t>
            </a:r>
          </a:p>
        </p:txBody>
      </p:sp>
      <p:sp>
        <p:nvSpPr>
          <p:cNvPr id="101" name="TextBox 100">
            <a:extLst>
              <a:ext uri="{FF2B5EF4-FFF2-40B4-BE49-F238E27FC236}">
                <a16:creationId xmlns:a16="http://schemas.microsoft.com/office/drawing/2014/main" id="{16094574-F54C-CBC8-BD7E-DAB6A70923E0}"/>
              </a:ext>
            </a:extLst>
          </p:cNvPr>
          <p:cNvSpPr txBox="1"/>
          <p:nvPr/>
        </p:nvSpPr>
        <p:spPr>
          <a:xfrm>
            <a:off x="9953440" y="12332521"/>
            <a:ext cx="2015979" cy="338554"/>
          </a:xfrm>
          <a:prstGeom prst="rect">
            <a:avLst/>
          </a:prstGeom>
          <a:noFill/>
        </p:spPr>
        <p:txBody>
          <a:bodyPr wrap="square" rtlCol="0">
            <a:spAutoFit/>
          </a:bodyPr>
          <a:lstStyle/>
          <a:p>
            <a:pPr algn="ctr"/>
            <a:r>
              <a:rPr lang="en-US" sz="1600" dirty="0">
                <a:latin typeface="Consolas" panose="020B0609020204030204" pitchFamily="49" charset="0"/>
                <a:cs typeface="Times New Roman" panose="02020603050405020304" pitchFamily="18" charset="0"/>
              </a:rPr>
              <a:t>ORIGINAL DATASET</a:t>
            </a:r>
          </a:p>
        </p:txBody>
      </p:sp>
      <p:sp>
        <p:nvSpPr>
          <p:cNvPr id="102" name="TextBox 101">
            <a:extLst>
              <a:ext uri="{FF2B5EF4-FFF2-40B4-BE49-F238E27FC236}">
                <a16:creationId xmlns:a16="http://schemas.microsoft.com/office/drawing/2014/main" id="{94825AC9-D572-B50A-9FBB-1F83A1FC2166}"/>
              </a:ext>
            </a:extLst>
          </p:cNvPr>
          <p:cNvSpPr txBox="1"/>
          <p:nvPr/>
        </p:nvSpPr>
        <p:spPr>
          <a:xfrm>
            <a:off x="9960434" y="14016375"/>
            <a:ext cx="2015979" cy="338554"/>
          </a:xfrm>
          <a:prstGeom prst="rect">
            <a:avLst/>
          </a:prstGeom>
          <a:noFill/>
        </p:spPr>
        <p:txBody>
          <a:bodyPr wrap="square" rtlCol="0">
            <a:spAutoFit/>
          </a:bodyPr>
          <a:lstStyle/>
          <a:p>
            <a:pPr algn="ctr"/>
            <a:r>
              <a:rPr lang="en-US" sz="1600" dirty="0">
                <a:latin typeface="Consolas" panose="020B0609020204030204" pitchFamily="49" charset="0"/>
                <a:cs typeface="Times New Roman" panose="02020603050405020304" pitchFamily="18" charset="0"/>
              </a:rPr>
              <a:t>RUNTIME DATASET</a:t>
            </a:r>
          </a:p>
        </p:txBody>
      </p:sp>
      <p:sp>
        <p:nvSpPr>
          <p:cNvPr id="103" name="TextBox 102">
            <a:extLst>
              <a:ext uri="{FF2B5EF4-FFF2-40B4-BE49-F238E27FC236}">
                <a16:creationId xmlns:a16="http://schemas.microsoft.com/office/drawing/2014/main" id="{579AFB77-5180-BBA2-EE4E-E1A9E59573B3}"/>
              </a:ext>
            </a:extLst>
          </p:cNvPr>
          <p:cNvSpPr txBox="1"/>
          <p:nvPr/>
        </p:nvSpPr>
        <p:spPr>
          <a:xfrm>
            <a:off x="10063988" y="12976622"/>
            <a:ext cx="820860" cy="461665"/>
          </a:xfrm>
          <a:prstGeom prst="rect">
            <a:avLst/>
          </a:prstGeom>
          <a:noFill/>
        </p:spPr>
        <p:txBody>
          <a:bodyPr wrap="square" rtlCol="0">
            <a:spAutoFit/>
          </a:bodyPr>
          <a:lstStyle/>
          <a:p>
            <a:r>
              <a:rPr lang="en-US" sz="1200" dirty="0">
                <a:latin typeface="Consolas" panose="020B0609020204030204" pitchFamily="49" charset="0"/>
                <a:cs typeface="Times New Roman" panose="02020603050405020304" pitchFamily="18" charset="0"/>
              </a:rPr>
              <a:t>Conf:</a:t>
            </a:r>
          </a:p>
          <a:p>
            <a:r>
              <a:rPr lang="en-US" sz="1200" dirty="0">
                <a:latin typeface="Consolas" panose="020B0609020204030204" pitchFamily="49" charset="0"/>
                <a:cs typeface="Times New Roman" panose="02020603050405020304" pitchFamily="18" charset="0"/>
              </a:rPr>
              <a:t>75.56%</a:t>
            </a:r>
          </a:p>
        </p:txBody>
      </p:sp>
      <p:sp>
        <p:nvSpPr>
          <p:cNvPr id="104" name="TextBox 103">
            <a:extLst>
              <a:ext uri="{FF2B5EF4-FFF2-40B4-BE49-F238E27FC236}">
                <a16:creationId xmlns:a16="http://schemas.microsoft.com/office/drawing/2014/main" id="{865B56E8-2BBD-0B91-05D7-3FC5970AED5D}"/>
              </a:ext>
            </a:extLst>
          </p:cNvPr>
          <p:cNvSpPr txBox="1"/>
          <p:nvPr/>
        </p:nvSpPr>
        <p:spPr>
          <a:xfrm>
            <a:off x="10296318" y="14499207"/>
            <a:ext cx="761569" cy="461665"/>
          </a:xfrm>
          <a:prstGeom prst="rect">
            <a:avLst/>
          </a:prstGeom>
          <a:noFill/>
        </p:spPr>
        <p:txBody>
          <a:bodyPr wrap="square" rtlCol="0">
            <a:spAutoFit/>
          </a:bodyPr>
          <a:lstStyle/>
          <a:p>
            <a:r>
              <a:rPr lang="en-US" sz="1200" dirty="0">
                <a:latin typeface="Consolas" panose="020B0609020204030204" pitchFamily="49" charset="0"/>
                <a:cs typeface="Times New Roman" panose="02020603050405020304" pitchFamily="18" charset="0"/>
              </a:rPr>
              <a:t>Conf:</a:t>
            </a:r>
          </a:p>
          <a:p>
            <a:r>
              <a:rPr lang="en-US" sz="1200" u="sng" dirty="0">
                <a:latin typeface="Consolas" panose="020B0609020204030204" pitchFamily="49" charset="0"/>
                <a:cs typeface="Times New Roman" panose="02020603050405020304" pitchFamily="18" charset="0"/>
              </a:rPr>
              <a:t>92.76</a:t>
            </a:r>
            <a:r>
              <a:rPr lang="en-US" sz="1200" dirty="0">
                <a:latin typeface="Consolas" panose="020B0609020204030204" pitchFamily="49" charset="0"/>
                <a:cs typeface="Times New Roman" panose="02020603050405020304" pitchFamily="18" charset="0"/>
              </a:rPr>
              <a:t>%</a:t>
            </a:r>
          </a:p>
        </p:txBody>
      </p:sp>
      <p:sp>
        <p:nvSpPr>
          <p:cNvPr id="105" name="TextBox 104">
            <a:extLst>
              <a:ext uri="{FF2B5EF4-FFF2-40B4-BE49-F238E27FC236}">
                <a16:creationId xmlns:a16="http://schemas.microsoft.com/office/drawing/2014/main" id="{5C2BE8F2-2F29-91BF-E79F-41C4D15B1AA6}"/>
              </a:ext>
            </a:extLst>
          </p:cNvPr>
          <p:cNvSpPr txBox="1"/>
          <p:nvPr/>
        </p:nvSpPr>
        <p:spPr>
          <a:xfrm>
            <a:off x="18575986" y="12977904"/>
            <a:ext cx="748567" cy="461665"/>
          </a:xfrm>
          <a:prstGeom prst="rect">
            <a:avLst/>
          </a:prstGeom>
          <a:noFill/>
        </p:spPr>
        <p:txBody>
          <a:bodyPr wrap="square" rtlCol="0">
            <a:spAutoFit/>
          </a:bodyPr>
          <a:lstStyle/>
          <a:p>
            <a:r>
              <a:rPr lang="en-US" sz="1200" dirty="0">
                <a:latin typeface="Consolas" panose="020B0609020204030204" pitchFamily="49" charset="0"/>
                <a:cs typeface="Times New Roman" panose="02020603050405020304" pitchFamily="18" charset="0"/>
              </a:rPr>
              <a:t>Conf:</a:t>
            </a:r>
          </a:p>
          <a:p>
            <a:r>
              <a:rPr lang="en-US" sz="1200" dirty="0">
                <a:latin typeface="Consolas" panose="020B0609020204030204" pitchFamily="49" charset="0"/>
                <a:cs typeface="Times New Roman" panose="02020603050405020304" pitchFamily="18" charset="0"/>
              </a:rPr>
              <a:t>65.49%</a:t>
            </a:r>
          </a:p>
        </p:txBody>
      </p:sp>
      <p:sp>
        <p:nvSpPr>
          <p:cNvPr id="106" name="TextBox 105">
            <a:extLst>
              <a:ext uri="{FF2B5EF4-FFF2-40B4-BE49-F238E27FC236}">
                <a16:creationId xmlns:a16="http://schemas.microsoft.com/office/drawing/2014/main" id="{2436DDAD-A30F-7718-D2A4-24533424F371}"/>
              </a:ext>
            </a:extLst>
          </p:cNvPr>
          <p:cNvSpPr txBox="1"/>
          <p:nvPr/>
        </p:nvSpPr>
        <p:spPr>
          <a:xfrm>
            <a:off x="18275467" y="14483224"/>
            <a:ext cx="748567" cy="461665"/>
          </a:xfrm>
          <a:prstGeom prst="rect">
            <a:avLst/>
          </a:prstGeom>
          <a:noFill/>
        </p:spPr>
        <p:txBody>
          <a:bodyPr wrap="square" rtlCol="0">
            <a:spAutoFit/>
          </a:bodyPr>
          <a:lstStyle/>
          <a:p>
            <a:r>
              <a:rPr lang="en-US" sz="1200" dirty="0">
                <a:latin typeface="Consolas" panose="020B0609020204030204" pitchFamily="49" charset="0"/>
                <a:cs typeface="Times New Roman" panose="02020603050405020304" pitchFamily="18" charset="0"/>
              </a:rPr>
              <a:t>Conf:</a:t>
            </a:r>
          </a:p>
          <a:p>
            <a:r>
              <a:rPr lang="en-US" sz="1200" u="sng" dirty="0">
                <a:latin typeface="Consolas" panose="020B0609020204030204" pitchFamily="49" charset="0"/>
                <a:cs typeface="Times New Roman" panose="02020603050405020304" pitchFamily="18" charset="0"/>
              </a:rPr>
              <a:t>91.02</a:t>
            </a:r>
            <a:r>
              <a:rPr lang="en-US" sz="1200" dirty="0">
                <a:latin typeface="Consolas" panose="020B0609020204030204" pitchFamily="49" charset="0"/>
                <a:cs typeface="Times New Roman" panose="02020603050405020304" pitchFamily="18" charset="0"/>
              </a:rPr>
              <a:t>%</a:t>
            </a:r>
          </a:p>
        </p:txBody>
      </p:sp>
      <p:sp>
        <p:nvSpPr>
          <p:cNvPr id="110" name="TextBox 109">
            <a:extLst>
              <a:ext uri="{FF2B5EF4-FFF2-40B4-BE49-F238E27FC236}">
                <a16:creationId xmlns:a16="http://schemas.microsoft.com/office/drawing/2014/main" id="{1CFEAD14-BE3C-FFA3-1190-87E90BB39008}"/>
              </a:ext>
            </a:extLst>
          </p:cNvPr>
          <p:cNvSpPr txBox="1"/>
          <p:nvPr/>
        </p:nvSpPr>
        <p:spPr>
          <a:xfrm>
            <a:off x="10063989" y="5015841"/>
            <a:ext cx="8824700" cy="461665"/>
          </a:xfrm>
          <a:prstGeom prst="rect">
            <a:avLst/>
          </a:prstGeom>
          <a:noFill/>
        </p:spPr>
        <p:txBody>
          <a:bodyPr wrap="square" rtlCol="0">
            <a:spAutoFit/>
          </a:bodyPr>
          <a:lstStyle/>
          <a:p>
            <a:pPr algn="ctr"/>
            <a:r>
              <a:rPr lang="en-US" sz="2400" i="1" dirty="0">
                <a:cs typeface="Times New Roman" panose="02020603050405020304" pitchFamily="18" charset="0"/>
              </a:rPr>
              <a:t>Fig. 3</a:t>
            </a:r>
            <a:r>
              <a:rPr lang="en-US" sz="2400" dirty="0">
                <a:cs typeface="Times New Roman" panose="02020603050405020304" pitchFamily="18" charset="0"/>
              </a:rPr>
              <a:t>: Modified pipeline with re-detection after cropping</a:t>
            </a:r>
          </a:p>
        </p:txBody>
      </p:sp>
      <p:pic>
        <p:nvPicPr>
          <p:cNvPr id="182" name="Picture 181" descr="A blurry image of a child&#10;&#10;AI-generated content may be incorrect.">
            <a:extLst>
              <a:ext uri="{FF2B5EF4-FFF2-40B4-BE49-F238E27FC236}">
                <a16:creationId xmlns:a16="http://schemas.microsoft.com/office/drawing/2014/main" id="{9C4A84A0-5A6E-78F3-E84D-4D1FC077F12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591387" y="8957369"/>
            <a:ext cx="1163261" cy="1329441"/>
          </a:xfrm>
          <a:prstGeom prst="rect">
            <a:avLst/>
          </a:prstGeom>
        </p:spPr>
      </p:pic>
      <p:pic>
        <p:nvPicPr>
          <p:cNvPr id="184" name="Picture 183" descr="A blurry image of a child&#10;&#10;AI-generated content may be incorrect.">
            <a:extLst>
              <a:ext uri="{FF2B5EF4-FFF2-40B4-BE49-F238E27FC236}">
                <a16:creationId xmlns:a16="http://schemas.microsoft.com/office/drawing/2014/main" id="{DDE7017A-506B-5808-2EBD-AD1505C0FE3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879442" y="8957368"/>
            <a:ext cx="1163261" cy="1329441"/>
          </a:xfrm>
          <a:prstGeom prst="rect">
            <a:avLst/>
          </a:prstGeom>
        </p:spPr>
      </p:pic>
      <p:pic>
        <p:nvPicPr>
          <p:cNvPr id="186" name="Picture 185" descr="A blurry image of a child&#10;&#10;AI-generated content may be incorrect.">
            <a:extLst>
              <a:ext uri="{FF2B5EF4-FFF2-40B4-BE49-F238E27FC236}">
                <a16:creationId xmlns:a16="http://schemas.microsoft.com/office/drawing/2014/main" id="{3E25FD2F-3D66-7D6F-9647-BF3CC81034C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167497" y="8957368"/>
            <a:ext cx="1195598" cy="1366398"/>
          </a:xfrm>
          <a:prstGeom prst="rect">
            <a:avLst/>
          </a:prstGeom>
        </p:spPr>
      </p:pic>
      <p:pic>
        <p:nvPicPr>
          <p:cNvPr id="188" name="Picture 187" descr="A person with short dark hair&#10;&#10;AI-generated content may be incorrect.">
            <a:extLst>
              <a:ext uri="{FF2B5EF4-FFF2-40B4-BE49-F238E27FC236}">
                <a16:creationId xmlns:a16="http://schemas.microsoft.com/office/drawing/2014/main" id="{F68D99C0-5CA3-7F2E-9F2F-F91EE7FEF8E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487889" y="8967721"/>
            <a:ext cx="1195598" cy="1366398"/>
          </a:xfrm>
          <a:prstGeom prst="rect">
            <a:avLst/>
          </a:prstGeom>
        </p:spPr>
      </p:pic>
      <p:pic>
        <p:nvPicPr>
          <p:cNvPr id="190" name="Picture 189" descr="A person with short brown hair&#10;&#10;AI-generated content may be incorrect.">
            <a:extLst>
              <a:ext uri="{FF2B5EF4-FFF2-40B4-BE49-F238E27FC236}">
                <a16:creationId xmlns:a16="http://schemas.microsoft.com/office/drawing/2014/main" id="{4CC0EDFF-8FD9-4DA2-48C8-A6ACB729BCD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3808281" y="8994325"/>
            <a:ext cx="1163261" cy="1329441"/>
          </a:xfrm>
          <a:prstGeom prst="rect">
            <a:avLst/>
          </a:prstGeom>
        </p:spPr>
      </p:pic>
      <p:pic>
        <p:nvPicPr>
          <p:cNvPr id="192" name="Picture 191" descr="A person with short brown hair&#10;&#10;AI-generated content may be incorrect.">
            <a:extLst>
              <a:ext uri="{FF2B5EF4-FFF2-40B4-BE49-F238E27FC236}">
                <a16:creationId xmlns:a16="http://schemas.microsoft.com/office/drawing/2014/main" id="{6CB5ED57-6086-4164-29EA-5384701F9AB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5096336" y="9023157"/>
            <a:ext cx="1163261" cy="1329441"/>
          </a:xfrm>
          <a:prstGeom prst="rect">
            <a:avLst/>
          </a:prstGeom>
        </p:spPr>
      </p:pic>
      <p:pic>
        <p:nvPicPr>
          <p:cNvPr id="194" name="Picture 193" descr="A person with a beard&#10;&#10;AI-generated content may be incorrect.">
            <a:extLst>
              <a:ext uri="{FF2B5EF4-FFF2-40B4-BE49-F238E27FC236}">
                <a16:creationId xmlns:a16="http://schemas.microsoft.com/office/drawing/2014/main" id="{EB48C479-879D-1356-E14B-414E88740FC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8595039" y="10443724"/>
            <a:ext cx="1159610" cy="1265718"/>
          </a:xfrm>
          <a:prstGeom prst="rect">
            <a:avLst/>
          </a:prstGeom>
        </p:spPr>
      </p:pic>
      <p:pic>
        <p:nvPicPr>
          <p:cNvPr id="196" name="Picture 195" descr="A person with a beard&#10;&#10;AI-generated content may be incorrect.">
            <a:extLst>
              <a:ext uri="{FF2B5EF4-FFF2-40B4-BE49-F238E27FC236}">
                <a16:creationId xmlns:a16="http://schemas.microsoft.com/office/drawing/2014/main" id="{D36EC6B4-D76B-D456-134A-A05F0658615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9879598" y="10470973"/>
            <a:ext cx="1159611" cy="1265719"/>
          </a:xfrm>
          <a:prstGeom prst="rect">
            <a:avLst/>
          </a:prstGeom>
        </p:spPr>
      </p:pic>
      <p:pic>
        <p:nvPicPr>
          <p:cNvPr id="198" name="Picture 197" descr="A person with a beard&#10;&#10;AI-generated content may be incorrect.">
            <a:extLst>
              <a:ext uri="{FF2B5EF4-FFF2-40B4-BE49-F238E27FC236}">
                <a16:creationId xmlns:a16="http://schemas.microsoft.com/office/drawing/2014/main" id="{71BFC2EE-F231-2F78-6111-66BAA2E8DF6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1161091" y="10486801"/>
            <a:ext cx="1218092" cy="1249891"/>
          </a:xfrm>
          <a:prstGeom prst="rect">
            <a:avLst/>
          </a:prstGeom>
        </p:spPr>
      </p:pic>
      <p:pic>
        <p:nvPicPr>
          <p:cNvPr id="200" name="Picture 199" descr="A person with a beard&#10;&#10;AI-generated content may be incorrect.">
            <a:extLst>
              <a:ext uri="{FF2B5EF4-FFF2-40B4-BE49-F238E27FC236}">
                <a16:creationId xmlns:a16="http://schemas.microsoft.com/office/drawing/2014/main" id="{ACAE0D6C-8DE0-357A-037F-EA7F81EA075D}"/>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2505567" y="10470973"/>
            <a:ext cx="1177920" cy="1265719"/>
          </a:xfrm>
          <a:prstGeom prst="rect">
            <a:avLst/>
          </a:prstGeom>
        </p:spPr>
      </p:pic>
      <p:pic>
        <p:nvPicPr>
          <p:cNvPr id="202" name="Picture 201" descr="A person with a beard&#10;&#10;AI-generated content may be incorrect.">
            <a:extLst>
              <a:ext uri="{FF2B5EF4-FFF2-40B4-BE49-F238E27FC236}">
                <a16:creationId xmlns:a16="http://schemas.microsoft.com/office/drawing/2014/main" id="{765DDD0D-436F-823B-7053-CB51B32C404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3805367" y="10470973"/>
            <a:ext cx="1234567" cy="1265719"/>
          </a:xfrm>
          <a:prstGeom prst="rect">
            <a:avLst/>
          </a:prstGeom>
        </p:spPr>
      </p:pic>
      <p:pic>
        <p:nvPicPr>
          <p:cNvPr id="206" name="Picture 205" descr="A person with a beard&#10;&#10;AI-generated content may be incorrect.">
            <a:extLst>
              <a:ext uri="{FF2B5EF4-FFF2-40B4-BE49-F238E27FC236}">
                <a16:creationId xmlns:a16="http://schemas.microsoft.com/office/drawing/2014/main" id="{7F1CCC1B-EC0A-B873-F1D4-3E95E347BBD0}"/>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5129588" y="10481248"/>
            <a:ext cx="1169506" cy="1276519"/>
          </a:xfrm>
          <a:prstGeom prst="rect">
            <a:avLst/>
          </a:prstGeom>
        </p:spPr>
      </p:pic>
      <p:sp>
        <p:nvSpPr>
          <p:cNvPr id="207" name="TextBox 206">
            <a:extLst>
              <a:ext uri="{FF2B5EF4-FFF2-40B4-BE49-F238E27FC236}">
                <a16:creationId xmlns:a16="http://schemas.microsoft.com/office/drawing/2014/main" id="{275685F1-BC31-FB9C-A526-3EDDA3C53F6A}"/>
              </a:ext>
            </a:extLst>
          </p:cNvPr>
          <p:cNvSpPr txBox="1"/>
          <p:nvPr/>
        </p:nvSpPr>
        <p:spPr>
          <a:xfrm>
            <a:off x="18591387" y="11686795"/>
            <a:ext cx="7668210" cy="461665"/>
          </a:xfrm>
          <a:prstGeom prst="rect">
            <a:avLst/>
          </a:prstGeom>
          <a:noFill/>
        </p:spPr>
        <p:txBody>
          <a:bodyPr wrap="square" rtlCol="0">
            <a:spAutoFit/>
          </a:bodyPr>
          <a:lstStyle/>
          <a:p>
            <a:pPr algn="ctr"/>
            <a:r>
              <a:rPr lang="en-US" sz="2400" i="1" dirty="0">
                <a:cs typeface="Times New Roman" panose="02020603050405020304" pitchFamily="18" charset="0"/>
              </a:rPr>
              <a:t>Fig. 4</a:t>
            </a:r>
            <a:r>
              <a:rPr lang="en-US" sz="2400" dirty="0">
                <a:cs typeface="Times New Roman" panose="02020603050405020304" pitchFamily="18" charset="0"/>
              </a:rPr>
              <a:t>: Partial expanded dataset</a:t>
            </a:r>
          </a:p>
        </p:txBody>
      </p:sp>
      <p:sp>
        <p:nvSpPr>
          <p:cNvPr id="208" name="Subtitle 2">
            <a:extLst>
              <a:ext uri="{FF2B5EF4-FFF2-40B4-BE49-F238E27FC236}">
                <a16:creationId xmlns:a16="http://schemas.microsoft.com/office/drawing/2014/main" id="{A0568B33-9533-D8C6-644F-70BDBA6904D0}"/>
              </a:ext>
            </a:extLst>
          </p:cNvPr>
          <p:cNvSpPr txBox="1">
            <a:spLocks/>
          </p:cNvSpPr>
          <p:nvPr/>
        </p:nvSpPr>
        <p:spPr>
          <a:xfrm>
            <a:off x="26787116" y="17785128"/>
            <a:ext cx="9788884" cy="5532072"/>
          </a:xfrm>
          <a:prstGeom prst="rect">
            <a:avLst/>
          </a:prstGeom>
          <a:noFill/>
          <a:ln>
            <a:no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00000"/>
              </a:lnSpc>
              <a:spcBef>
                <a:spcPts val="0"/>
              </a:spcBef>
              <a:buFont typeface="Arial" panose="020B0604020202020204" pitchFamily="34" charset="0"/>
              <a:buChar char="•"/>
            </a:pPr>
            <a:r>
              <a:rPr lang="en-US" sz="3200" dirty="0">
                <a:cs typeface="Times New Roman" panose="02020603050405020304" pitchFamily="18" charset="0"/>
              </a:rPr>
              <a:t>Performance improvements to facial recognition can be attained through rather simple algorithms, showing promise for applications in a home environment</a:t>
            </a:r>
          </a:p>
          <a:p>
            <a:pPr marL="457200" indent="-457200" algn="l">
              <a:lnSpc>
                <a:spcPct val="100000"/>
              </a:lnSpc>
              <a:spcBef>
                <a:spcPts val="0"/>
              </a:spcBef>
              <a:buFont typeface="Arial" panose="020B0604020202020204" pitchFamily="34" charset="0"/>
              <a:buChar char="•"/>
            </a:pPr>
            <a:r>
              <a:rPr lang="en-US" sz="3200" dirty="0">
                <a:cs typeface="Times New Roman" panose="02020603050405020304" pitchFamily="18" charset="0"/>
              </a:rPr>
              <a:t>The most effective improvements rely on adapting datasets to better match the inevitably poorer quality of real footage encountered in this setting</a:t>
            </a:r>
          </a:p>
          <a:p>
            <a:pPr marL="457200" indent="-457200" algn="l">
              <a:lnSpc>
                <a:spcPct val="100000"/>
              </a:lnSpc>
              <a:spcBef>
                <a:spcPts val="0"/>
              </a:spcBef>
              <a:buFont typeface="Arial" panose="020B0604020202020204" pitchFamily="34" charset="0"/>
              <a:buChar char="•"/>
            </a:pPr>
            <a:r>
              <a:rPr lang="en-US" sz="3200" dirty="0">
                <a:cs typeface="Times New Roman" panose="02020603050405020304" pitchFamily="18" charset="0"/>
              </a:rPr>
              <a:t>These strategies appear to increase correct recognitions while avoiding additional false positives, as desired</a:t>
            </a:r>
          </a:p>
          <a:p>
            <a:pPr marL="457200" indent="-457200" algn="l">
              <a:lnSpc>
                <a:spcPct val="100000"/>
              </a:lnSpc>
              <a:spcBef>
                <a:spcPts val="0"/>
              </a:spcBef>
              <a:buFont typeface="Arial" panose="020B0604020202020204" pitchFamily="34" charset="0"/>
              <a:buChar char="•"/>
            </a:pPr>
            <a:r>
              <a:rPr lang="en-US" sz="3200" dirty="0">
                <a:cs typeface="Times New Roman" panose="02020603050405020304" pitchFamily="18" charset="0"/>
              </a:rPr>
              <a:t>Occasional failure of face </a:t>
            </a:r>
            <a:r>
              <a:rPr lang="en-US" sz="3200" i="1" dirty="0">
                <a:cs typeface="Times New Roman" panose="02020603050405020304" pitchFamily="18" charset="0"/>
              </a:rPr>
              <a:t>detection</a:t>
            </a:r>
            <a:r>
              <a:rPr lang="en-US" sz="3200" dirty="0">
                <a:cs typeface="Times New Roman" panose="02020603050405020304" pitchFamily="18" charset="0"/>
              </a:rPr>
              <a:t> remains a challenge to consider</a:t>
            </a:r>
          </a:p>
        </p:txBody>
      </p:sp>
      <p:sp>
        <p:nvSpPr>
          <p:cNvPr id="211" name="TextBox 210">
            <a:extLst>
              <a:ext uri="{FF2B5EF4-FFF2-40B4-BE49-F238E27FC236}">
                <a16:creationId xmlns:a16="http://schemas.microsoft.com/office/drawing/2014/main" id="{0AAA44CE-C21C-15FB-2D5E-D23B3E64B2BA}"/>
              </a:ext>
            </a:extLst>
          </p:cNvPr>
          <p:cNvSpPr txBox="1"/>
          <p:nvPr/>
        </p:nvSpPr>
        <p:spPr>
          <a:xfrm>
            <a:off x="26643158" y="8403689"/>
            <a:ext cx="4484186" cy="1200329"/>
          </a:xfrm>
          <a:prstGeom prst="rect">
            <a:avLst/>
          </a:prstGeom>
          <a:noFill/>
        </p:spPr>
        <p:txBody>
          <a:bodyPr wrap="square" rtlCol="0">
            <a:spAutoFit/>
          </a:bodyPr>
          <a:lstStyle/>
          <a:p>
            <a:pPr algn="ctr"/>
            <a:r>
              <a:rPr lang="en-US" sz="2400" i="1" dirty="0">
                <a:cs typeface="Times New Roman" panose="02020603050405020304" pitchFamily="18" charset="0"/>
              </a:rPr>
              <a:t>Fig. 8</a:t>
            </a:r>
            <a:r>
              <a:rPr lang="en-US" sz="2400" dirty="0">
                <a:cs typeface="Times New Roman" panose="02020603050405020304" pitchFamily="18" charset="0"/>
              </a:rPr>
              <a:t>: Results for each modification across all testing footage</a:t>
            </a:r>
          </a:p>
        </p:txBody>
      </p:sp>
      <p:pic>
        <p:nvPicPr>
          <p:cNvPr id="227" name="Picture 226">
            <a:extLst>
              <a:ext uri="{FF2B5EF4-FFF2-40B4-BE49-F238E27FC236}">
                <a16:creationId xmlns:a16="http://schemas.microsoft.com/office/drawing/2014/main" id="{E1514857-F106-C7E2-E450-38A5EC677394}"/>
              </a:ext>
            </a:extLst>
          </p:cNvPr>
          <p:cNvPicPr>
            <a:picLocks noChangeAspect="1"/>
          </p:cNvPicPr>
          <p:nvPr/>
        </p:nvPicPr>
        <p:blipFill>
          <a:blip r:embed="rId30"/>
          <a:stretch>
            <a:fillRect/>
          </a:stretch>
        </p:blipFill>
        <p:spPr>
          <a:xfrm>
            <a:off x="20843340" y="24494817"/>
            <a:ext cx="5469791" cy="3930239"/>
          </a:xfrm>
          <a:prstGeom prst="rect">
            <a:avLst/>
          </a:prstGeom>
        </p:spPr>
      </p:pic>
      <p:pic>
        <p:nvPicPr>
          <p:cNvPr id="229" name="Picture 228">
            <a:extLst>
              <a:ext uri="{FF2B5EF4-FFF2-40B4-BE49-F238E27FC236}">
                <a16:creationId xmlns:a16="http://schemas.microsoft.com/office/drawing/2014/main" id="{4CDB1368-6730-15D9-C10E-11182EF830C6}"/>
              </a:ext>
            </a:extLst>
          </p:cNvPr>
          <p:cNvPicPr>
            <a:picLocks noChangeAspect="1"/>
          </p:cNvPicPr>
          <p:nvPr/>
        </p:nvPicPr>
        <p:blipFill>
          <a:blip r:embed="rId31"/>
          <a:stretch>
            <a:fillRect/>
          </a:stretch>
        </p:blipFill>
        <p:spPr>
          <a:xfrm>
            <a:off x="15321919" y="24494817"/>
            <a:ext cx="5521421" cy="3922457"/>
          </a:xfrm>
          <a:prstGeom prst="rect">
            <a:avLst/>
          </a:prstGeom>
        </p:spPr>
      </p:pic>
      <p:pic>
        <p:nvPicPr>
          <p:cNvPr id="231" name="Picture 230">
            <a:extLst>
              <a:ext uri="{FF2B5EF4-FFF2-40B4-BE49-F238E27FC236}">
                <a16:creationId xmlns:a16="http://schemas.microsoft.com/office/drawing/2014/main" id="{83593BC1-555A-9E0F-7684-B2EA5BDB3328}"/>
              </a:ext>
            </a:extLst>
          </p:cNvPr>
          <p:cNvPicPr>
            <a:picLocks noChangeAspect="1"/>
          </p:cNvPicPr>
          <p:nvPr/>
        </p:nvPicPr>
        <p:blipFill>
          <a:blip r:embed="rId32"/>
          <a:stretch>
            <a:fillRect/>
          </a:stretch>
        </p:blipFill>
        <p:spPr>
          <a:xfrm>
            <a:off x="9941692" y="24448015"/>
            <a:ext cx="5399277" cy="3924473"/>
          </a:xfrm>
          <a:prstGeom prst="rect">
            <a:avLst/>
          </a:prstGeom>
        </p:spPr>
      </p:pic>
      <p:sp>
        <p:nvSpPr>
          <p:cNvPr id="236" name="Subtitle 2">
            <a:extLst>
              <a:ext uri="{FF2B5EF4-FFF2-40B4-BE49-F238E27FC236}">
                <a16:creationId xmlns:a16="http://schemas.microsoft.com/office/drawing/2014/main" id="{B60EBDED-476C-B31B-85CA-246040338DD1}"/>
              </a:ext>
            </a:extLst>
          </p:cNvPr>
          <p:cNvSpPr txBox="1">
            <a:spLocks/>
          </p:cNvSpPr>
          <p:nvPr/>
        </p:nvSpPr>
        <p:spPr>
          <a:xfrm>
            <a:off x="9920281" y="17811064"/>
            <a:ext cx="16484559" cy="1023377"/>
          </a:xfrm>
          <a:prstGeom prst="rect">
            <a:avLst/>
          </a:prstGeom>
          <a:noFill/>
          <a:ln>
            <a:no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spcBef>
                <a:spcPts val="0"/>
              </a:spcBef>
            </a:pPr>
            <a:r>
              <a:rPr lang="en-US" sz="3200" dirty="0">
                <a:cs typeface="Times New Roman" panose="02020603050405020304" pitchFamily="18" charset="0"/>
              </a:rPr>
              <a:t>A basic recognition pipeline performs well for most frames in the sample footage. However, when the resolution or angle of a face is substandard, misrecognition is common.</a:t>
            </a:r>
          </a:p>
        </p:txBody>
      </p:sp>
      <p:sp>
        <p:nvSpPr>
          <p:cNvPr id="239" name="Subtitle 2">
            <a:extLst>
              <a:ext uri="{FF2B5EF4-FFF2-40B4-BE49-F238E27FC236}">
                <a16:creationId xmlns:a16="http://schemas.microsoft.com/office/drawing/2014/main" id="{470C5DCE-AEF9-5774-7FAD-1DD625C28009}"/>
              </a:ext>
            </a:extLst>
          </p:cNvPr>
          <p:cNvSpPr txBox="1">
            <a:spLocks/>
          </p:cNvSpPr>
          <p:nvPr/>
        </p:nvSpPr>
        <p:spPr>
          <a:xfrm>
            <a:off x="18418132" y="18834440"/>
            <a:ext cx="7973384" cy="3977773"/>
          </a:xfrm>
          <a:prstGeom prst="rect">
            <a:avLst/>
          </a:prstGeom>
          <a:noFill/>
          <a:ln>
            <a:no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spcBef>
                <a:spcPts val="0"/>
              </a:spcBef>
            </a:pPr>
            <a:r>
              <a:rPr lang="en-US" sz="3200" dirty="0">
                <a:cs typeface="Times New Roman" panose="02020603050405020304" pitchFamily="18" charset="0"/>
              </a:rPr>
              <a:t>Re-detection showed early promise, but did not significantly improve results overall. In cases where it did, the bounding box appeared to change noticeably after re-detection. The cropping modification did not produce better results than the baseline, indicating that it is the bounding box, not the area of the frame sent to recognition, that is relevant.</a:t>
            </a:r>
          </a:p>
        </p:txBody>
      </p:sp>
      <p:sp>
        <p:nvSpPr>
          <p:cNvPr id="242" name="TextBox 241">
            <a:extLst>
              <a:ext uri="{FF2B5EF4-FFF2-40B4-BE49-F238E27FC236}">
                <a16:creationId xmlns:a16="http://schemas.microsoft.com/office/drawing/2014/main" id="{34297C27-97B6-D4B4-B221-1B4004E7D7EC}"/>
              </a:ext>
            </a:extLst>
          </p:cNvPr>
          <p:cNvSpPr txBox="1"/>
          <p:nvPr/>
        </p:nvSpPr>
        <p:spPr>
          <a:xfrm>
            <a:off x="14567499" y="21228559"/>
            <a:ext cx="3391017" cy="1231262"/>
          </a:xfrm>
          <a:prstGeom prst="rect">
            <a:avLst/>
          </a:prstGeom>
          <a:noFill/>
        </p:spPr>
        <p:txBody>
          <a:bodyPr wrap="square" rtlCol="0">
            <a:spAutoFit/>
          </a:bodyPr>
          <a:lstStyle/>
          <a:p>
            <a:pPr algn="ctr"/>
            <a:r>
              <a:rPr lang="en-US" sz="2400" i="1" dirty="0">
                <a:cs typeface="Times New Roman" panose="02020603050405020304" pitchFamily="18" charset="0"/>
              </a:rPr>
              <a:t>Fig. 6</a:t>
            </a:r>
            <a:r>
              <a:rPr lang="en-US" sz="2400" dirty="0">
                <a:cs typeface="Times New Roman" panose="02020603050405020304" pitchFamily="18" charset="0"/>
              </a:rPr>
              <a:t>: Bounding box adjustment from re-detection</a:t>
            </a:r>
          </a:p>
        </p:txBody>
      </p:sp>
      <p:sp>
        <p:nvSpPr>
          <p:cNvPr id="243" name="TextBox 242">
            <a:extLst>
              <a:ext uri="{FF2B5EF4-FFF2-40B4-BE49-F238E27FC236}">
                <a16:creationId xmlns:a16="http://schemas.microsoft.com/office/drawing/2014/main" id="{A958DA5C-2135-A13D-2190-A1C090735750}"/>
              </a:ext>
            </a:extLst>
          </p:cNvPr>
          <p:cNvSpPr txBox="1"/>
          <p:nvPr/>
        </p:nvSpPr>
        <p:spPr>
          <a:xfrm>
            <a:off x="10103925" y="28495100"/>
            <a:ext cx="16368149" cy="461665"/>
          </a:xfrm>
          <a:prstGeom prst="rect">
            <a:avLst/>
          </a:prstGeom>
          <a:noFill/>
        </p:spPr>
        <p:txBody>
          <a:bodyPr wrap="square" rtlCol="0">
            <a:spAutoFit/>
          </a:bodyPr>
          <a:lstStyle/>
          <a:p>
            <a:pPr algn="ctr"/>
            <a:r>
              <a:rPr lang="en-US" sz="2400" i="1" dirty="0">
                <a:cs typeface="Times New Roman" panose="02020603050405020304" pitchFamily="18" charset="0"/>
              </a:rPr>
              <a:t>Fig. 7</a:t>
            </a:r>
            <a:r>
              <a:rPr lang="en-US" sz="2400" dirty="0">
                <a:cs typeface="Times New Roman" panose="02020603050405020304" pitchFamily="18" charset="0"/>
              </a:rPr>
              <a:t>: Confidence over time under several modifications, in a sample clip with progressively lower quality faces</a:t>
            </a:r>
          </a:p>
        </p:txBody>
      </p:sp>
      <p:sp>
        <p:nvSpPr>
          <p:cNvPr id="244" name="Subtitle 2">
            <a:extLst>
              <a:ext uri="{FF2B5EF4-FFF2-40B4-BE49-F238E27FC236}">
                <a16:creationId xmlns:a16="http://schemas.microsoft.com/office/drawing/2014/main" id="{F2F2E13B-F3D0-E032-A428-0CB83B6FA1A8}"/>
              </a:ext>
            </a:extLst>
          </p:cNvPr>
          <p:cNvSpPr txBox="1">
            <a:spLocks/>
          </p:cNvSpPr>
          <p:nvPr/>
        </p:nvSpPr>
        <p:spPr>
          <a:xfrm>
            <a:off x="9865492" y="22758431"/>
            <a:ext cx="16390489" cy="1680302"/>
          </a:xfrm>
          <a:prstGeom prst="rect">
            <a:avLst/>
          </a:prstGeom>
          <a:noFill/>
          <a:ln>
            <a:no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spcBef>
                <a:spcPts val="0"/>
              </a:spcBef>
            </a:pPr>
            <a:r>
              <a:rPr lang="en-US" sz="3200" dirty="0">
                <a:cs typeface="Times New Roman" panose="02020603050405020304" pitchFamily="18" charset="0"/>
              </a:rPr>
              <a:t>Expanded datasets were sufficient to eliminate many misrecognitions in the sample footage. Runtime datasets produced similarly favorable results. Furthermore, runtime datasets raised confidence for nearly all recognitions, especially those involving higher quality footage.</a:t>
            </a:r>
          </a:p>
        </p:txBody>
      </p:sp>
      <p:sp>
        <p:nvSpPr>
          <p:cNvPr id="247" name="TextBox 246">
            <a:extLst>
              <a:ext uri="{FF2B5EF4-FFF2-40B4-BE49-F238E27FC236}">
                <a16:creationId xmlns:a16="http://schemas.microsoft.com/office/drawing/2014/main" id="{D86EE3DA-A2BC-2D83-983A-4876111A7CEC}"/>
              </a:ext>
            </a:extLst>
          </p:cNvPr>
          <p:cNvSpPr txBox="1"/>
          <p:nvPr/>
        </p:nvSpPr>
        <p:spPr>
          <a:xfrm>
            <a:off x="26767172" y="15714494"/>
            <a:ext cx="9580591" cy="1200329"/>
          </a:xfrm>
          <a:prstGeom prst="rect">
            <a:avLst/>
          </a:prstGeom>
          <a:noFill/>
        </p:spPr>
        <p:txBody>
          <a:bodyPr wrap="square" rtlCol="0">
            <a:spAutoFit/>
          </a:bodyPr>
          <a:lstStyle/>
          <a:p>
            <a:pPr algn="ctr"/>
            <a:r>
              <a:rPr lang="en-US" sz="2400" i="1" dirty="0">
                <a:cs typeface="Times New Roman" panose="02020603050405020304" pitchFamily="18" charset="0"/>
              </a:rPr>
              <a:t>Fig. 9</a:t>
            </a:r>
            <a:r>
              <a:rPr lang="en-US" sz="2400" dirty="0">
                <a:cs typeface="Times New Roman" panose="02020603050405020304" pitchFamily="18" charset="0"/>
              </a:rPr>
              <a:t>: Targets (dark green) with overlayed recognition bounding boxes (light green), if a face was detected. Detection fails for some faces, in which case recognition always fails.</a:t>
            </a:r>
          </a:p>
        </p:txBody>
      </p:sp>
      <p:sp>
        <p:nvSpPr>
          <p:cNvPr id="248" name="Subtitle 2">
            <a:extLst>
              <a:ext uri="{FF2B5EF4-FFF2-40B4-BE49-F238E27FC236}">
                <a16:creationId xmlns:a16="http://schemas.microsoft.com/office/drawing/2014/main" id="{07F86222-72D3-2DCF-C35C-03820A4051DA}"/>
              </a:ext>
            </a:extLst>
          </p:cNvPr>
          <p:cNvSpPr txBox="1">
            <a:spLocks/>
          </p:cNvSpPr>
          <p:nvPr/>
        </p:nvSpPr>
        <p:spPr>
          <a:xfrm>
            <a:off x="26968824" y="9650964"/>
            <a:ext cx="9462964" cy="3002604"/>
          </a:xfrm>
          <a:prstGeom prst="rect">
            <a:avLst/>
          </a:prstGeom>
          <a:noFill/>
          <a:ln>
            <a:no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spcBef>
                <a:spcPts val="0"/>
              </a:spcBef>
            </a:pPr>
            <a:r>
              <a:rPr lang="en-US" sz="3200" dirty="0">
                <a:cs typeface="Times New Roman" panose="02020603050405020304" pitchFamily="18" charset="0"/>
              </a:rPr>
              <a:t>Data across all frames indicates that expanding the dataset and sampling additional faces from the footage is superior. Confidence levels highlight how closely faces are matched against the runtime dataset. Remaining failures tend to involve a failure of face detection prior to recognition.</a:t>
            </a:r>
          </a:p>
        </p:txBody>
      </p:sp>
      <p:sp>
        <p:nvSpPr>
          <p:cNvPr id="249" name="Subtitle 2">
            <a:extLst>
              <a:ext uri="{FF2B5EF4-FFF2-40B4-BE49-F238E27FC236}">
                <a16:creationId xmlns:a16="http://schemas.microsoft.com/office/drawing/2014/main" id="{7AC6CDC3-6B8B-1364-7DEA-63D85F4D9151}"/>
              </a:ext>
            </a:extLst>
          </p:cNvPr>
          <p:cNvSpPr txBox="1">
            <a:spLocks/>
          </p:cNvSpPr>
          <p:nvPr/>
        </p:nvSpPr>
        <p:spPr>
          <a:xfrm>
            <a:off x="26546424" y="26973998"/>
            <a:ext cx="10029576" cy="2475169"/>
          </a:xfrm>
          <a:prstGeom prst="rect">
            <a:avLst/>
          </a:prstGeom>
          <a:noFill/>
          <a:ln>
            <a:no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00000"/>
              </a:lnSpc>
              <a:spcBef>
                <a:spcPts val="0"/>
              </a:spcBef>
              <a:buFont typeface="Arial" panose="020B0604020202020204" pitchFamily="34" charset="0"/>
              <a:buChar char="•"/>
            </a:pPr>
            <a:r>
              <a:rPr lang="en-US" sz="3200" dirty="0">
                <a:cs typeface="Times New Roman" panose="02020603050405020304" pitchFamily="18" charset="0"/>
              </a:rPr>
              <a:t>InsightFace Face Analysis Library: </a:t>
            </a:r>
            <a:r>
              <a:rPr lang="en-US" sz="3200" dirty="0">
                <a:cs typeface="Times New Roman" panose="02020603050405020304" pitchFamily="18" charset="0"/>
                <a:hlinkClick r:id="rId33"/>
              </a:rPr>
              <a:t>https://insightface.ai/</a:t>
            </a:r>
            <a:r>
              <a:rPr lang="en-US" sz="3200" dirty="0">
                <a:cs typeface="Times New Roman" panose="02020603050405020304" pitchFamily="18" charset="0"/>
              </a:rPr>
              <a:t> </a:t>
            </a:r>
          </a:p>
          <a:p>
            <a:pPr marL="457200" indent="-457200" algn="l">
              <a:lnSpc>
                <a:spcPct val="100000"/>
              </a:lnSpc>
              <a:spcBef>
                <a:spcPts val="0"/>
              </a:spcBef>
              <a:buFont typeface="Arial" panose="020B0604020202020204" pitchFamily="34" charset="0"/>
              <a:buChar char="•"/>
            </a:pPr>
            <a:r>
              <a:rPr lang="en-US" sz="3200" dirty="0">
                <a:cs typeface="Times New Roman" panose="02020603050405020304" pitchFamily="18" charset="0"/>
              </a:rPr>
              <a:t>Baseline models: </a:t>
            </a:r>
            <a:r>
              <a:rPr lang="en-US" sz="3200" dirty="0">
                <a:cs typeface="Times New Roman" panose="02020603050405020304" pitchFamily="18" charset="0"/>
                <a:hlinkClick r:id="rId34"/>
              </a:rPr>
              <a:t>https://github.com/deepinsight/insightface/tree/master/model_zoo</a:t>
            </a:r>
            <a:r>
              <a:rPr lang="en-US" sz="3200" dirty="0">
                <a:cs typeface="Times New Roman" panose="02020603050405020304" pitchFamily="18" charset="0"/>
              </a:rPr>
              <a:t> </a:t>
            </a:r>
          </a:p>
        </p:txBody>
      </p:sp>
      <p:sp>
        <p:nvSpPr>
          <p:cNvPr id="250" name="Subtitle 2">
            <a:extLst>
              <a:ext uri="{FF2B5EF4-FFF2-40B4-BE49-F238E27FC236}">
                <a16:creationId xmlns:a16="http://schemas.microsoft.com/office/drawing/2014/main" id="{6BDAEEA7-C6B4-E2A4-7C37-86C2333BCF48}"/>
              </a:ext>
            </a:extLst>
          </p:cNvPr>
          <p:cNvSpPr txBox="1">
            <a:spLocks/>
          </p:cNvSpPr>
          <p:nvPr/>
        </p:nvSpPr>
        <p:spPr>
          <a:xfrm>
            <a:off x="26787116" y="24280502"/>
            <a:ext cx="9560648" cy="1680302"/>
          </a:xfrm>
          <a:prstGeom prst="rect">
            <a:avLst/>
          </a:prstGeom>
          <a:noFill/>
          <a:ln>
            <a:noFill/>
          </a:ln>
        </p:spPr>
        <p:txBody>
          <a:bodyPr vert="horz" lIns="91440" tIns="45720" rIns="9144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pPr>
            <a:r>
              <a:rPr lang="en-US" sz="3200" dirty="0">
                <a:cs typeface="Times New Roman" panose="02020603050405020304" pitchFamily="18" charset="0"/>
              </a:rPr>
              <a:t>I would like to thank Prof. Momotaz Begum for her guidance during my project, and her research team for helping to facilitate my learning.</a:t>
            </a:r>
          </a:p>
          <a:p>
            <a:pPr>
              <a:lnSpc>
                <a:spcPct val="100000"/>
              </a:lnSpc>
            </a:pPr>
            <a:endParaRPr lang="en-US" sz="3200" dirty="0">
              <a:cs typeface="Times New Roman" panose="02020603050405020304" pitchFamily="18" charset="0"/>
            </a:endParaRPr>
          </a:p>
        </p:txBody>
      </p:sp>
      <p:pic>
        <p:nvPicPr>
          <p:cNvPr id="255" name="Picture 254">
            <a:extLst>
              <a:ext uri="{FF2B5EF4-FFF2-40B4-BE49-F238E27FC236}">
                <a16:creationId xmlns:a16="http://schemas.microsoft.com/office/drawing/2014/main" id="{BBBE1343-DD19-659C-D951-1BBD6EFB2BAC}"/>
              </a:ext>
            </a:extLst>
          </p:cNvPr>
          <p:cNvPicPr>
            <a:picLocks noChangeAspect="1"/>
          </p:cNvPicPr>
          <p:nvPr/>
        </p:nvPicPr>
        <p:blipFill>
          <a:blip r:embed="rId35"/>
          <a:stretch>
            <a:fillRect/>
          </a:stretch>
        </p:blipFill>
        <p:spPr>
          <a:xfrm>
            <a:off x="28015559" y="12834629"/>
            <a:ext cx="6434768" cy="2830387"/>
          </a:xfrm>
          <a:prstGeom prst="rect">
            <a:avLst/>
          </a:prstGeom>
        </p:spPr>
      </p:pic>
      <p:pic>
        <p:nvPicPr>
          <p:cNvPr id="261" name="Picture 260">
            <a:extLst>
              <a:ext uri="{FF2B5EF4-FFF2-40B4-BE49-F238E27FC236}">
                <a16:creationId xmlns:a16="http://schemas.microsoft.com/office/drawing/2014/main" id="{E2234704-19B6-2DB1-31F6-45A6E1C09C85}"/>
              </a:ext>
            </a:extLst>
          </p:cNvPr>
          <p:cNvPicPr>
            <a:picLocks noChangeAspect="1"/>
          </p:cNvPicPr>
          <p:nvPr/>
        </p:nvPicPr>
        <p:blipFill>
          <a:blip r:embed="rId36"/>
          <a:stretch>
            <a:fillRect/>
          </a:stretch>
        </p:blipFill>
        <p:spPr>
          <a:xfrm>
            <a:off x="30980956" y="8387197"/>
            <a:ext cx="5595043" cy="1063749"/>
          </a:xfrm>
          <a:prstGeom prst="rect">
            <a:avLst/>
          </a:prstGeom>
        </p:spPr>
      </p:pic>
      <p:pic>
        <p:nvPicPr>
          <p:cNvPr id="263" name="Picture 262">
            <a:extLst>
              <a:ext uri="{FF2B5EF4-FFF2-40B4-BE49-F238E27FC236}">
                <a16:creationId xmlns:a16="http://schemas.microsoft.com/office/drawing/2014/main" id="{3832DA87-42BC-2D05-EF28-BF5AEFADF4B1}"/>
              </a:ext>
            </a:extLst>
          </p:cNvPr>
          <p:cNvPicPr>
            <a:picLocks noChangeAspect="1"/>
          </p:cNvPicPr>
          <p:nvPr/>
        </p:nvPicPr>
        <p:blipFill>
          <a:blip r:embed="rId37"/>
          <a:stretch>
            <a:fillRect/>
          </a:stretch>
        </p:blipFill>
        <p:spPr>
          <a:xfrm>
            <a:off x="26616028" y="5145526"/>
            <a:ext cx="9751679" cy="3215304"/>
          </a:xfrm>
          <a:prstGeom prst="rect">
            <a:avLst/>
          </a:prstGeom>
        </p:spPr>
      </p:pic>
      <p:pic>
        <p:nvPicPr>
          <p:cNvPr id="19" name="Picture 18">
            <a:extLst>
              <a:ext uri="{FF2B5EF4-FFF2-40B4-BE49-F238E27FC236}">
                <a16:creationId xmlns:a16="http://schemas.microsoft.com/office/drawing/2014/main" id="{B4CE17D3-56D7-E63F-C381-36B1B9ECF80A}"/>
              </a:ext>
            </a:extLst>
          </p:cNvPr>
          <p:cNvPicPr>
            <a:picLocks noChangeAspect="1"/>
          </p:cNvPicPr>
          <p:nvPr/>
        </p:nvPicPr>
        <p:blipFill>
          <a:blip r:embed="rId38">
            <a:extLst>
              <a:ext uri="{28A0092B-C50C-407E-A947-70E740481C1C}">
                <a14:useLocalDpi xmlns:a14="http://schemas.microsoft.com/office/drawing/2010/main" val="0"/>
              </a:ext>
            </a:extLst>
          </a:blip>
          <a:srcRect l="1798"/>
          <a:stretch/>
        </p:blipFill>
        <p:spPr>
          <a:xfrm>
            <a:off x="4704098" y="19171755"/>
            <a:ext cx="4446101" cy="4496900"/>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3139</TotalTime>
  <Words>870</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Consolas</vt:lpstr>
      <vt:lpstr>Times New Roman</vt:lpstr>
      <vt:lpstr>Office Theme</vt:lpstr>
      <vt:lpstr>Design and Analysis of Facial Recognition Algorithms for Home Monitoring  Nathaniel F. Bernich Advisor: Momotaz Begum, Department of Computer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Nathaniel Bernich</cp:lastModifiedBy>
  <cp:revision>225</cp:revision>
  <dcterms:created xsi:type="dcterms:W3CDTF">2016-03-05T16:55:12Z</dcterms:created>
  <dcterms:modified xsi:type="dcterms:W3CDTF">2025-04-19T03:55:02Z</dcterms:modified>
</cp:coreProperties>
</file>