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notesMasterIdLst>
    <p:notesMasterId r:id="rId7"/>
  </p:notesMasterIdLst>
  <p:sldIdLst>
    <p:sldId id="256" r:id="rId5"/>
    <p:sldId id="260" r:id="rId6"/>
  </p:sldIdLst>
  <p:sldSz cx="40233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48" userDrawn="1">
          <p15:clr>
            <a:srgbClr val="A4A3A4"/>
          </p15:clr>
        </p15:guide>
        <p15:guide id="2" pos="126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CFFD"/>
    <a:srgbClr val="CDB4E2"/>
    <a:srgbClr val="A2D7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5829BB-3C47-4381-A26C-7433D3F19E2A}" v="1036" dt="2020-04-16T01:54:03.9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843" autoAdjust="0"/>
  </p:normalViewPr>
  <p:slideViewPr>
    <p:cSldViewPr snapToGrid="0">
      <p:cViewPr varScale="1">
        <p:scale>
          <a:sx n="18" d="100"/>
          <a:sy n="18" d="100"/>
        </p:scale>
        <p:origin x="912" y="96"/>
      </p:cViewPr>
      <p:guideLst>
        <p:guide orient="horz" pos="10248"/>
        <p:guide pos="126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5400" b="0" i="0" u="none" strike="noStrike" kern="1200" spc="0" baseline="0">
                <a:solidFill>
                  <a:schemeClr val="tx1">
                    <a:lumMod val="65000"/>
                    <a:lumOff val="35000"/>
                  </a:schemeClr>
                </a:solidFill>
                <a:latin typeface="Quire Sans" panose="020B0502040400020003" pitchFamily="34" charset="0"/>
                <a:ea typeface="+mn-ea"/>
                <a:cs typeface="Quire Sans" panose="020B0502040400020003" pitchFamily="34" charset="0"/>
              </a:defRPr>
            </a:pPr>
            <a:r>
              <a:rPr lang="en-US" sz="5400" dirty="0"/>
              <a:t>Lipid Panel Across Screen</a:t>
            </a:r>
            <a:r>
              <a:rPr lang="en-US" sz="5400" baseline="0" dirty="0"/>
              <a:t> Time Categories</a:t>
            </a:r>
            <a:endParaRPr lang="en-US" sz="5400" dirty="0"/>
          </a:p>
        </c:rich>
      </c:tx>
      <c:overlay val="0"/>
      <c:spPr>
        <a:noFill/>
        <a:ln>
          <a:noFill/>
        </a:ln>
        <a:effectLst/>
      </c:spPr>
      <c:txPr>
        <a:bodyPr rot="0" spcFirstLastPara="1" vertOverflow="ellipsis" vert="horz" wrap="square" anchor="ctr" anchorCtr="1"/>
        <a:lstStyle/>
        <a:p>
          <a:pPr>
            <a:defRPr sz="5400" b="0" i="0" u="none" strike="noStrike" kern="1200" spc="0" baseline="0">
              <a:solidFill>
                <a:schemeClr val="tx1">
                  <a:lumMod val="65000"/>
                  <a:lumOff val="35000"/>
                </a:schemeClr>
              </a:solidFill>
              <a:latin typeface="Quire Sans" panose="020B0502040400020003" pitchFamily="34" charset="0"/>
              <a:ea typeface="+mn-ea"/>
              <a:cs typeface="Quire Sans" panose="020B0502040400020003" pitchFamily="34" charset="0"/>
            </a:defRPr>
          </a:pPr>
          <a:endParaRPr lang="en-US"/>
        </a:p>
      </c:txPr>
    </c:title>
    <c:autoTitleDeleted val="0"/>
    <c:plotArea>
      <c:layout>
        <c:manualLayout>
          <c:layoutTarget val="inner"/>
          <c:xMode val="edge"/>
          <c:yMode val="edge"/>
          <c:x val="0.13550004319549769"/>
          <c:y val="0.10990397278921603"/>
          <c:w val="0.69560957123575118"/>
          <c:h val="0.72505324797677939"/>
        </c:manualLayout>
      </c:layout>
      <c:lineChart>
        <c:grouping val="standard"/>
        <c:varyColors val="0"/>
        <c:ser>
          <c:idx val="0"/>
          <c:order val="0"/>
          <c:tx>
            <c:strRef>
              <c:f>Sheet1!$B$1</c:f>
              <c:strCache>
                <c:ptCount val="1"/>
                <c:pt idx="0">
                  <c:v>TRG</c:v>
                </c:pt>
              </c:strCache>
            </c:strRef>
          </c:tx>
          <c:spPr>
            <a:ln w="28575" cap="rnd">
              <a:solidFill>
                <a:schemeClr val="accent2">
                  <a:lumMod val="60000"/>
                  <a:lumOff val="40000"/>
                </a:schemeClr>
              </a:solidFill>
              <a:round/>
            </a:ln>
            <a:effectLst/>
          </c:spPr>
          <c:marker>
            <c:symbol val="circle"/>
            <c:size val="5"/>
            <c:spPr>
              <a:solidFill>
                <a:schemeClr val="accent1"/>
              </a:solidFill>
              <a:ln w="9525">
                <a:solidFill>
                  <a:schemeClr val="accent1"/>
                </a:solidFill>
              </a:ln>
              <a:effectLst/>
            </c:spPr>
          </c:marker>
          <c:cat>
            <c:strRef>
              <c:f>Sheet1!$A$2:$A$5</c:f>
              <c:strCache>
                <c:ptCount val="4"/>
                <c:pt idx="0">
                  <c:v>&lt;2 hours</c:v>
                </c:pt>
                <c:pt idx="1">
                  <c:v>2-3 hours</c:v>
                </c:pt>
                <c:pt idx="2">
                  <c:v>3.5-5 hours</c:v>
                </c:pt>
                <c:pt idx="3">
                  <c:v>&gt;5 hours</c:v>
                </c:pt>
              </c:strCache>
            </c:strRef>
          </c:cat>
          <c:val>
            <c:numRef>
              <c:f>Sheet1!$B$2:$B$5</c:f>
              <c:numCache>
                <c:formatCode>General</c:formatCode>
                <c:ptCount val="4"/>
                <c:pt idx="0">
                  <c:v>88.191000000000003</c:v>
                </c:pt>
                <c:pt idx="1">
                  <c:v>94.650999999999996</c:v>
                </c:pt>
                <c:pt idx="2">
                  <c:v>98.840999999999994</c:v>
                </c:pt>
                <c:pt idx="3">
                  <c:v>101.675</c:v>
                </c:pt>
              </c:numCache>
            </c:numRef>
          </c:val>
          <c:smooth val="0"/>
          <c:extLst>
            <c:ext xmlns:c16="http://schemas.microsoft.com/office/drawing/2014/chart" uri="{C3380CC4-5D6E-409C-BE32-E72D297353CC}">
              <c16:uniqueId val="{00000000-EDBC-4050-8358-1ACFFB2B776F}"/>
            </c:ext>
          </c:extLst>
        </c:ser>
        <c:ser>
          <c:idx val="1"/>
          <c:order val="1"/>
          <c:tx>
            <c:strRef>
              <c:f>Sheet1!$C$1</c:f>
              <c:strCache>
                <c:ptCount val="1"/>
                <c:pt idx="0">
                  <c:v>TC</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Sheet1!$A$2:$A$5</c:f>
              <c:strCache>
                <c:ptCount val="4"/>
                <c:pt idx="0">
                  <c:v>&lt;2 hours</c:v>
                </c:pt>
                <c:pt idx="1">
                  <c:v>2-3 hours</c:v>
                </c:pt>
                <c:pt idx="2">
                  <c:v>3.5-5 hours</c:v>
                </c:pt>
                <c:pt idx="3">
                  <c:v>&gt;5 hours</c:v>
                </c:pt>
              </c:strCache>
            </c:strRef>
          </c:cat>
          <c:val>
            <c:numRef>
              <c:f>Sheet1!$C$2:$C$5</c:f>
              <c:numCache>
                <c:formatCode>General</c:formatCode>
                <c:ptCount val="4"/>
                <c:pt idx="0">
                  <c:v>160.51900000000001</c:v>
                </c:pt>
                <c:pt idx="1">
                  <c:v>161.405</c:v>
                </c:pt>
                <c:pt idx="2">
                  <c:v>159.935</c:v>
                </c:pt>
                <c:pt idx="3">
                  <c:v>160.52799999999999</c:v>
                </c:pt>
              </c:numCache>
            </c:numRef>
          </c:val>
          <c:smooth val="0"/>
          <c:extLst>
            <c:ext xmlns:c16="http://schemas.microsoft.com/office/drawing/2014/chart" uri="{C3380CC4-5D6E-409C-BE32-E72D297353CC}">
              <c16:uniqueId val="{00000001-EDBC-4050-8358-1ACFFB2B776F}"/>
            </c:ext>
          </c:extLst>
        </c:ser>
        <c:ser>
          <c:idx val="2"/>
          <c:order val="2"/>
          <c:tx>
            <c:strRef>
              <c:f>Sheet1!$D$1</c:f>
              <c:strCache>
                <c:ptCount val="1"/>
                <c:pt idx="0">
                  <c:v>LDL</c:v>
                </c:pt>
              </c:strCache>
            </c:strRef>
          </c:tx>
          <c:spPr>
            <a:ln w="44450" cap="rnd">
              <a:solidFill>
                <a:schemeClr val="accent3">
                  <a:lumMod val="60000"/>
                  <a:lumOff val="40000"/>
                </a:schemeClr>
              </a:solidFill>
              <a:round/>
            </a:ln>
            <a:effectLst/>
          </c:spPr>
          <c:marker>
            <c:symbol val="circle"/>
            <c:size val="5"/>
            <c:spPr>
              <a:solidFill>
                <a:schemeClr val="accent5"/>
              </a:solidFill>
              <a:ln w="9525">
                <a:solidFill>
                  <a:schemeClr val="accent5"/>
                </a:solidFill>
              </a:ln>
              <a:effectLst/>
            </c:spPr>
          </c:marker>
          <c:cat>
            <c:strRef>
              <c:f>Sheet1!$A$2:$A$5</c:f>
              <c:strCache>
                <c:ptCount val="4"/>
                <c:pt idx="0">
                  <c:v>&lt;2 hours</c:v>
                </c:pt>
                <c:pt idx="1">
                  <c:v>2-3 hours</c:v>
                </c:pt>
                <c:pt idx="2">
                  <c:v>3.5-5 hours</c:v>
                </c:pt>
                <c:pt idx="3">
                  <c:v>&gt;5 hours</c:v>
                </c:pt>
              </c:strCache>
            </c:strRef>
          </c:cat>
          <c:val>
            <c:numRef>
              <c:f>Sheet1!$D$2:$D$5</c:f>
              <c:numCache>
                <c:formatCode>General</c:formatCode>
                <c:ptCount val="4"/>
                <c:pt idx="0">
                  <c:v>85.051000000000002</c:v>
                </c:pt>
                <c:pt idx="1">
                  <c:v>84.888000000000005</c:v>
                </c:pt>
                <c:pt idx="2">
                  <c:v>86.025999999999996</c:v>
                </c:pt>
                <c:pt idx="3">
                  <c:v>85.322000000000003</c:v>
                </c:pt>
              </c:numCache>
            </c:numRef>
          </c:val>
          <c:smooth val="0"/>
          <c:extLst>
            <c:ext xmlns:c16="http://schemas.microsoft.com/office/drawing/2014/chart" uri="{C3380CC4-5D6E-409C-BE32-E72D297353CC}">
              <c16:uniqueId val="{00000002-EDBC-4050-8358-1ACFFB2B776F}"/>
            </c:ext>
          </c:extLst>
        </c:ser>
        <c:ser>
          <c:idx val="3"/>
          <c:order val="3"/>
          <c:tx>
            <c:strRef>
              <c:f>Sheet1!$E$1</c:f>
              <c:strCache>
                <c:ptCount val="1"/>
                <c:pt idx="0">
                  <c:v>HDL</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strRef>
              <c:f>Sheet1!$A$2:$A$5</c:f>
              <c:strCache>
                <c:ptCount val="4"/>
                <c:pt idx="0">
                  <c:v>&lt;2 hours</c:v>
                </c:pt>
                <c:pt idx="1">
                  <c:v>2-3 hours</c:v>
                </c:pt>
                <c:pt idx="2">
                  <c:v>3.5-5 hours</c:v>
                </c:pt>
                <c:pt idx="3">
                  <c:v>&gt;5 hours</c:v>
                </c:pt>
              </c:strCache>
            </c:strRef>
          </c:cat>
          <c:val>
            <c:numRef>
              <c:f>Sheet1!$E$2:$E$5</c:f>
              <c:numCache>
                <c:formatCode>General</c:formatCode>
                <c:ptCount val="4"/>
                <c:pt idx="0">
                  <c:v>59.591000000000001</c:v>
                </c:pt>
                <c:pt idx="1">
                  <c:v>57.77</c:v>
                </c:pt>
                <c:pt idx="2">
                  <c:v>55.155000000000001</c:v>
                </c:pt>
                <c:pt idx="3">
                  <c:v>54.404000000000003</c:v>
                </c:pt>
              </c:numCache>
            </c:numRef>
          </c:val>
          <c:smooth val="0"/>
          <c:extLst>
            <c:ext xmlns:c16="http://schemas.microsoft.com/office/drawing/2014/chart" uri="{C3380CC4-5D6E-409C-BE32-E72D297353CC}">
              <c16:uniqueId val="{00000003-EDBC-4050-8358-1ACFFB2B776F}"/>
            </c:ext>
          </c:extLst>
        </c:ser>
        <c:dLbls>
          <c:showLegendKey val="0"/>
          <c:showVal val="0"/>
          <c:showCatName val="0"/>
          <c:showSerName val="0"/>
          <c:showPercent val="0"/>
          <c:showBubbleSize val="0"/>
        </c:dLbls>
        <c:marker val="1"/>
        <c:smooth val="0"/>
        <c:axId val="768751952"/>
        <c:axId val="768752912"/>
      </c:lineChart>
      <c:catAx>
        <c:axId val="768751952"/>
        <c:scaling>
          <c:orientation val="minMax"/>
        </c:scaling>
        <c:delete val="0"/>
        <c:axPos val="b"/>
        <c:numFmt formatCode="General" sourceLinked="1"/>
        <c:majorTickMark val="none"/>
        <c:minorTickMark val="none"/>
        <c:tickLblPos val="nextTo"/>
        <c:spPr>
          <a:noFill/>
          <a:ln w="254000" cap="flat" cmpd="sng" algn="ctr">
            <a:solidFill>
              <a:schemeClr val="tx1">
                <a:lumMod val="15000"/>
                <a:lumOff val="85000"/>
              </a:schemeClr>
            </a:solidFill>
            <a:round/>
          </a:ln>
          <a:effectLst/>
        </c:spPr>
        <c:txPr>
          <a:bodyPr rot="0" spcFirstLastPara="1" vertOverflow="ellipsis" wrap="square" anchor="ctr" anchorCtr="1"/>
          <a:lstStyle/>
          <a:p>
            <a:pPr>
              <a:defRPr sz="4400" b="0" i="0" u="none" strike="noStrike" kern="1200" baseline="0">
                <a:solidFill>
                  <a:schemeClr val="tx1">
                    <a:lumMod val="65000"/>
                    <a:lumOff val="35000"/>
                  </a:schemeClr>
                </a:solidFill>
                <a:latin typeface="Quire Sans" panose="020B0502040400020003" pitchFamily="34" charset="0"/>
                <a:ea typeface="+mn-ea"/>
                <a:cs typeface="Quire Sans" panose="020B0502040400020003" pitchFamily="34" charset="0"/>
              </a:defRPr>
            </a:pPr>
            <a:endParaRPr lang="en-US"/>
          </a:p>
        </c:txPr>
        <c:crossAx val="768752912"/>
        <c:crosses val="autoZero"/>
        <c:auto val="1"/>
        <c:lblAlgn val="ctr"/>
        <c:lblOffset val="100"/>
        <c:noMultiLvlLbl val="0"/>
      </c:catAx>
      <c:valAx>
        <c:axId val="7687529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600" b="0" i="0" u="none" strike="noStrike" kern="1200" baseline="0">
                <a:solidFill>
                  <a:schemeClr val="tx1">
                    <a:lumMod val="65000"/>
                    <a:lumOff val="35000"/>
                  </a:schemeClr>
                </a:solidFill>
                <a:latin typeface="Quire Sans" panose="020B0502040400020003" pitchFamily="34" charset="0"/>
                <a:ea typeface="+mn-ea"/>
                <a:cs typeface="Quire Sans" panose="020B0502040400020003" pitchFamily="34" charset="0"/>
              </a:defRPr>
            </a:pPr>
            <a:endParaRPr lang="en-US"/>
          </a:p>
        </c:txPr>
        <c:crossAx val="768751952"/>
        <c:crosses val="autoZero"/>
        <c:crossBetween val="between"/>
      </c:valAx>
      <c:spPr>
        <a:noFill/>
        <a:ln>
          <a:noFill/>
        </a:ln>
        <a:effectLst/>
      </c:spPr>
    </c:plotArea>
    <c:legend>
      <c:legendPos val="r"/>
      <c:layout>
        <c:manualLayout>
          <c:xMode val="edge"/>
          <c:yMode val="edge"/>
          <c:x val="0.86031565656565656"/>
          <c:y val="0.39535392708415079"/>
          <c:w val="8.8548845565840487E-2"/>
          <c:h val="0.37168158778863153"/>
        </c:manualLayout>
      </c:layout>
      <c:overlay val="0"/>
      <c:spPr>
        <a:noFill/>
        <a:ln>
          <a:noFill/>
        </a:ln>
        <a:effectLst>
          <a:glow rad="127000">
            <a:schemeClr val="accent2">
              <a:lumMod val="40000"/>
              <a:lumOff val="60000"/>
            </a:schemeClr>
          </a:glow>
        </a:effectLst>
      </c:spPr>
      <c:txPr>
        <a:bodyPr rot="0" spcFirstLastPara="1" vertOverflow="ellipsis" vert="horz" wrap="square" anchor="ctr" anchorCtr="1"/>
        <a:lstStyle/>
        <a:p>
          <a:pPr>
            <a:defRPr sz="4800" b="0" i="0" u="none" strike="noStrike" kern="1200" baseline="0">
              <a:solidFill>
                <a:schemeClr val="tx1">
                  <a:lumMod val="65000"/>
                  <a:lumOff val="35000"/>
                </a:schemeClr>
              </a:solidFill>
              <a:latin typeface="Quire Sans" panose="020B0502040400020003" pitchFamily="34" charset="0"/>
              <a:ea typeface="+mn-ea"/>
              <a:cs typeface="Quire Sans" panose="020B05020404000200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Quire Sans" panose="020B0502040400020003" pitchFamily="34" charset="0"/>
          <a:cs typeface="Quire Sans" panose="020B0502040400020003"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6600" b="0" i="0" u="none" strike="noStrike" kern="1200" spc="0" baseline="0">
                <a:solidFill>
                  <a:schemeClr val="tx1">
                    <a:lumMod val="65000"/>
                    <a:lumOff val="35000"/>
                  </a:schemeClr>
                </a:solidFill>
                <a:latin typeface="+mn-lt"/>
                <a:ea typeface="+mn-ea"/>
                <a:cs typeface="+mn-cs"/>
              </a:defRPr>
            </a:pPr>
            <a:r>
              <a:rPr lang="en-US" sz="6600" dirty="0"/>
              <a:t>Triglycerides</a:t>
            </a:r>
            <a:r>
              <a:rPr lang="en-US" sz="6600" baseline="0" dirty="0"/>
              <a:t> </a:t>
            </a:r>
            <a:r>
              <a:rPr lang="en-US" sz="6600" dirty="0"/>
              <a:t>Across Screen Time Category</a:t>
            </a:r>
            <a:r>
              <a:rPr lang="en-US" sz="6600" baseline="0" dirty="0"/>
              <a:t> </a:t>
            </a:r>
            <a:endParaRPr lang="en-US" sz="6600" dirty="0"/>
          </a:p>
        </c:rich>
      </c:tx>
      <c:overlay val="0"/>
      <c:spPr>
        <a:noFill/>
        <a:ln>
          <a:noFill/>
        </a:ln>
        <a:effectLst/>
      </c:spPr>
      <c:txPr>
        <a:bodyPr rot="0" spcFirstLastPara="1" vertOverflow="ellipsis" vert="horz" wrap="square" anchor="ctr" anchorCtr="1"/>
        <a:lstStyle/>
        <a:p>
          <a:pPr>
            <a:defRPr sz="6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TRG</c:v>
                </c:pt>
              </c:strCache>
            </c:strRef>
          </c:tx>
          <c:spPr>
            <a:solidFill>
              <a:schemeClr val="accent5">
                <a:lumMod val="25000"/>
              </a:schemeClr>
            </a:solidFill>
            <a:ln>
              <a:noFill/>
            </a:ln>
            <a:effectLst/>
          </c:spPr>
          <c:invertIfNegative val="0"/>
          <c:dPt>
            <c:idx val="0"/>
            <c:invertIfNegative val="0"/>
            <c:bubble3D val="0"/>
            <c:spPr>
              <a:solidFill>
                <a:schemeClr val="accent5">
                  <a:lumMod val="90000"/>
                </a:schemeClr>
              </a:solidFill>
              <a:ln>
                <a:noFill/>
              </a:ln>
              <a:effectLst/>
            </c:spPr>
            <c:extLst>
              <c:ext xmlns:c16="http://schemas.microsoft.com/office/drawing/2014/chart" uri="{C3380CC4-5D6E-409C-BE32-E72D297353CC}">
                <c16:uniqueId val="{00000001-5CCC-44A0-845D-E182F3AD5235}"/>
              </c:ext>
            </c:extLst>
          </c:dPt>
          <c:dPt>
            <c:idx val="1"/>
            <c:invertIfNegative val="0"/>
            <c:bubble3D val="0"/>
            <c:spPr>
              <a:solidFill>
                <a:schemeClr val="accent5">
                  <a:lumMod val="75000"/>
                </a:schemeClr>
              </a:solidFill>
              <a:ln>
                <a:noFill/>
              </a:ln>
              <a:effectLst/>
            </c:spPr>
            <c:extLst>
              <c:ext xmlns:c16="http://schemas.microsoft.com/office/drawing/2014/chart" uri="{C3380CC4-5D6E-409C-BE32-E72D297353CC}">
                <c16:uniqueId val="{00000003-5CCC-44A0-845D-E182F3AD5235}"/>
              </c:ext>
            </c:extLst>
          </c:dPt>
          <c:dPt>
            <c:idx val="2"/>
            <c:invertIfNegative val="0"/>
            <c:bubble3D val="0"/>
            <c:spPr>
              <a:solidFill>
                <a:schemeClr val="accent5">
                  <a:lumMod val="50000"/>
                </a:schemeClr>
              </a:solidFill>
              <a:ln>
                <a:noFill/>
              </a:ln>
              <a:effectLst/>
            </c:spPr>
            <c:extLst>
              <c:ext xmlns:c16="http://schemas.microsoft.com/office/drawing/2014/chart" uri="{C3380CC4-5D6E-409C-BE32-E72D297353CC}">
                <c16:uniqueId val="{00000005-5CCC-44A0-845D-E182F3AD5235}"/>
              </c:ext>
            </c:extLst>
          </c:dPt>
          <c:dPt>
            <c:idx val="3"/>
            <c:invertIfNegative val="0"/>
            <c:bubble3D val="0"/>
            <c:spPr>
              <a:solidFill>
                <a:schemeClr val="accent6">
                  <a:lumMod val="75000"/>
                </a:schemeClr>
              </a:solidFill>
              <a:ln>
                <a:noFill/>
              </a:ln>
              <a:effectLst/>
            </c:spPr>
            <c:extLst>
              <c:ext xmlns:c16="http://schemas.microsoft.com/office/drawing/2014/chart" uri="{C3380CC4-5D6E-409C-BE32-E72D297353CC}">
                <c16:uniqueId val="{00000007-5CCC-44A0-845D-E182F3AD5235}"/>
              </c:ext>
            </c:extLst>
          </c:dPt>
          <c:errBars>
            <c:errBarType val="both"/>
            <c:errValType val="cust"/>
            <c:noEndCap val="0"/>
            <c:plus>
              <c:numLit>
                <c:formatCode>General</c:formatCode>
                <c:ptCount val="1"/>
                <c:pt idx="0">
                  <c:v>1</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Sheet1!$A$2:$A$5</c:f>
              <c:strCache>
                <c:ptCount val="4"/>
                <c:pt idx="0">
                  <c:v>&lt;2 hours</c:v>
                </c:pt>
                <c:pt idx="1">
                  <c:v>2-3 hours</c:v>
                </c:pt>
                <c:pt idx="2">
                  <c:v>3.5-5 hours</c:v>
                </c:pt>
                <c:pt idx="3">
                  <c:v>&gt;5 hours</c:v>
                </c:pt>
              </c:strCache>
            </c:strRef>
          </c:cat>
          <c:val>
            <c:numRef>
              <c:f>Sheet1!$B$2:$B$5</c:f>
              <c:numCache>
                <c:formatCode>General</c:formatCode>
                <c:ptCount val="4"/>
                <c:pt idx="0">
                  <c:v>88.191000000000003</c:v>
                </c:pt>
                <c:pt idx="1">
                  <c:v>94.650999999999996</c:v>
                </c:pt>
                <c:pt idx="2">
                  <c:v>98.840999999999994</c:v>
                </c:pt>
                <c:pt idx="3">
                  <c:v>101.675</c:v>
                </c:pt>
              </c:numCache>
            </c:numRef>
          </c:val>
          <c:extLst>
            <c:ext xmlns:c16="http://schemas.microsoft.com/office/drawing/2014/chart" uri="{C3380CC4-5D6E-409C-BE32-E72D297353CC}">
              <c16:uniqueId val="{00000008-5CCC-44A0-845D-E182F3AD5235}"/>
            </c:ext>
          </c:extLst>
        </c:ser>
        <c:dLbls>
          <c:showLegendKey val="0"/>
          <c:showVal val="0"/>
          <c:showCatName val="0"/>
          <c:showSerName val="0"/>
          <c:showPercent val="0"/>
          <c:showBubbleSize val="0"/>
        </c:dLbls>
        <c:gapWidth val="219"/>
        <c:overlap val="-27"/>
        <c:axId val="237896432"/>
        <c:axId val="237894832"/>
      </c:barChart>
      <c:catAx>
        <c:axId val="237896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crossAx val="237894832"/>
        <c:crosses val="autoZero"/>
        <c:auto val="1"/>
        <c:lblAlgn val="ctr"/>
        <c:lblOffset val="100"/>
        <c:noMultiLvlLbl val="0"/>
      </c:catAx>
      <c:valAx>
        <c:axId val="237894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crossAx val="237896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5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6600" b="0" i="0" u="none" strike="noStrike" kern="1200" spc="0" baseline="0">
                <a:solidFill>
                  <a:schemeClr val="tx1">
                    <a:lumMod val="65000"/>
                    <a:lumOff val="35000"/>
                  </a:schemeClr>
                </a:solidFill>
                <a:latin typeface="+mn-lt"/>
                <a:ea typeface="+mn-ea"/>
                <a:cs typeface="+mn-cs"/>
              </a:defRPr>
            </a:pPr>
            <a:r>
              <a:rPr lang="en-US" sz="6600" dirty="0"/>
              <a:t>Triglycerides</a:t>
            </a:r>
            <a:r>
              <a:rPr lang="en-US" sz="6600" baseline="0" dirty="0"/>
              <a:t> </a:t>
            </a:r>
            <a:r>
              <a:rPr lang="en-US" sz="6600" dirty="0"/>
              <a:t>Across Screen Time Category</a:t>
            </a:r>
            <a:r>
              <a:rPr lang="en-US" sz="6600" baseline="0" dirty="0"/>
              <a:t> </a:t>
            </a:r>
            <a:endParaRPr lang="en-US" sz="6600" dirty="0"/>
          </a:p>
        </c:rich>
      </c:tx>
      <c:overlay val="0"/>
      <c:spPr>
        <a:noFill/>
        <a:ln>
          <a:noFill/>
        </a:ln>
        <a:effectLst/>
      </c:spPr>
      <c:txPr>
        <a:bodyPr rot="0" spcFirstLastPara="1" vertOverflow="ellipsis" vert="horz" wrap="square" anchor="ctr" anchorCtr="1"/>
        <a:lstStyle/>
        <a:p>
          <a:pPr>
            <a:defRPr sz="6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TRG</c:v>
                </c:pt>
              </c:strCache>
            </c:strRef>
          </c:tx>
          <c:spPr>
            <a:solidFill>
              <a:schemeClr val="accent5">
                <a:lumMod val="25000"/>
              </a:schemeClr>
            </a:solidFill>
            <a:ln>
              <a:noFill/>
            </a:ln>
            <a:effectLst/>
          </c:spPr>
          <c:invertIfNegative val="0"/>
          <c:dPt>
            <c:idx val="0"/>
            <c:invertIfNegative val="0"/>
            <c:bubble3D val="0"/>
            <c:spPr>
              <a:solidFill>
                <a:schemeClr val="accent5">
                  <a:lumMod val="90000"/>
                </a:schemeClr>
              </a:solidFill>
              <a:ln>
                <a:noFill/>
              </a:ln>
              <a:effectLst/>
            </c:spPr>
            <c:extLst>
              <c:ext xmlns:c16="http://schemas.microsoft.com/office/drawing/2014/chart" uri="{C3380CC4-5D6E-409C-BE32-E72D297353CC}">
                <c16:uniqueId val="{00000003-DB26-457B-BC3F-27F2563BAD94}"/>
              </c:ext>
            </c:extLst>
          </c:dPt>
          <c:dPt>
            <c:idx val="1"/>
            <c:invertIfNegative val="0"/>
            <c:bubble3D val="0"/>
            <c:spPr>
              <a:solidFill>
                <a:schemeClr val="accent5">
                  <a:lumMod val="75000"/>
                </a:schemeClr>
              </a:solidFill>
              <a:ln>
                <a:noFill/>
              </a:ln>
              <a:effectLst/>
            </c:spPr>
            <c:extLst>
              <c:ext xmlns:c16="http://schemas.microsoft.com/office/drawing/2014/chart" uri="{C3380CC4-5D6E-409C-BE32-E72D297353CC}">
                <c16:uniqueId val="{00000004-DB26-457B-BC3F-27F2563BAD94}"/>
              </c:ext>
            </c:extLst>
          </c:dPt>
          <c:dPt>
            <c:idx val="2"/>
            <c:invertIfNegative val="0"/>
            <c:bubble3D val="0"/>
            <c:spPr>
              <a:solidFill>
                <a:schemeClr val="accent5">
                  <a:lumMod val="50000"/>
                </a:schemeClr>
              </a:solidFill>
              <a:ln>
                <a:noFill/>
              </a:ln>
              <a:effectLst/>
            </c:spPr>
            <c:extLst>
              <c:ext xmlns:c16="http://schemas.microsoft.com/office/drawing/2014/chart" uri="{C3380CC4-5D6E-409C-BE32-E72D297353CC}">
                <c16:uniqueId val="{00000005-DB26-457B-BC3F-27F2563BAD94}"/>
              </c:ext>
            </c:extLst>
          </c:dPt>
          <c:dPt>
            <c:idx val="3"/>
            <c:invertIfNegative val="0"/>
            <c:bubble3D val="0"/>
            <c:spPr>
              <a:solidFill>
                <a:schemeClr val="accent6">
                  <a:lumMod val="75000"/>
                </a:schemeClr>
              </a:solidFill>
              <a:ln>
                <a:noFill/>
              </a:ln>
              <a:effectLst/>
            </c:spPr>
            <c:extLst>
              <c:ext xmlns:c16="http://schemas.microsoft.com/office/drawing/2014/chart" uri="{C3380CC4-5D6E-409C-BE32-E72D297353CC}">
                <c16:uniqueId val="{00000006-DB26-457B-BC3F-27F2563BAD94}"/>
              </c:ext>
            </c:extLst>
          </c:dPt>
          <c:errBars>
            <c:errBarType val="both"/>
            <c:errValType val="cust"/>
            <c:noEndCap val="0"/>
            <c:plus>
              <c:numLit>
                <c:formatCode>General</c:formatCode>
                <c:ptCount val="1"/>
                <c:pt idx="0">
                  <c:v>1</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Sheet1!$A$2:$A$5</c:f>
              <c:strCache>
                <c:ptCount val="4"/>
                <c:pt idx="0">
                  <c:v>&lt;2 hours</c:v>
                </c:pt>
                <c:pt idx="1">
                  <c:v>2-3 hours</c:v>
                </c:pt>
                <c:pt idx="2">
                  <c:v>3.5-5 hours</c:v>
                </c:pt>
                <c:pt idx="3">
                  <c:v>&gt;5 hours</c:v>
                </c:pt>
              </c:strCache>
            </c:strRef>
          </c:cat>
          <c:val>
            <c:numRef>
              <c:f>Sheet1!$B$2:$B$5</c:f>
              <c:numCache>
                <c:formatCode>General</c:formatCode>
                <c:ptCount val="4"/>
                <c:pt idx="0">
                  <c:v>88.191000000000003</c:v>
                </c:pt>
                <c:pt idx="1">
                  <c:v>94.650999999999996</c:v>
                </c:pt>
                <c:pt idx="2">
                  <c:v>98.840999999999994</c:v>
                </c:pt>
                <c:pt idx="3">
                  <c:v>101.675</c:v>
                </c:pt>
              </c:numCache>
            </c:numRef>
          </c:val>
          <c:extLst>
            <c:ext xmlns:c16="http://schemas.microsoft.com/office/drawing/2014/chart" uri="{C3380CC4-5D6E-409C-BE32-E72D297353CC}">
              <c16:uniqueId val="{00000000-DB26-457B-BC3F-27F2563BAD94}"/>
            </c:ext>
          </c:extLst>
        </c:ser>
        <c:dLbls>
          <c:showLegendKey val="0"/>
          <c:showVal val="0"/>
          <c:showCatName val="0"/>
          <c:showSerName val="0"/>
          <c:showPercent val="0"/>
          <c:showBubbleSize val="0"/>
        </c:dLbls>
        <c:gapWidth val="219"/>
        <c:overlap val="-27"/>
        <c:axId val="237896432"/>
        <c:axId val="237894832"/>
      </c:barChart>
      <c:catAx>
        <c:axId val="237896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crossAx val="237894832"/>
        <c:crosses val="autoZero"/>
        <c:auto val="1"/>
        <c:lblAlgn val="ctr"/>
        <c:lblOffset val="100"/>
        <c:noMultiLvlLbl val="0"/>
      </c:catAx>
      <c:valAx>
        <c:axId val="237894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4400" b="0" i="0" u="none" strike="noStrike" kern="1200" baseline="0">
                <a:solidFill>
                  <a:schemeClr val="tx1">
                    <a:lumMod val="65000"/>
                    <a:lumOff val="35000"/>
                  </a:schemeClr>
                </a:solidFill>
                <a:latin typeface="+mn-lt"/>
                <a:ea typeface="+mn-ea"/>
                <a:cs typeface="+mn-cs"/>
              </a:defRPr>
            </a:pPr>
            <a:endParaRPr lang="en-US"/>
          </a:p>
        </c:txPr>
        <c:crossAx val="2378964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5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970229-312A-4681-B3DE-C0E56B29D182}" type="datetimeFigureOut">
              <a:rPr lang="en-US" smtClean="0"/>
              <a:t>4/15/2020</a:t>
            </a:fld>
            <a:endParaRPr lang="en-US"/>
          </a:p>
        </p:txBody>
      </p:sp>
      <p:sp>
        <p:nvSpPr>
          <p:cNvPr id="4" name="Slide Image Placeholder 3"/>
          <p:cNvSpPr>
            <a:spLocks noGrp="1" noRot="1" noChangeAspect="1"/>
          </p:cNvSpPr>
          <p:nvPr>
            <p:ph type="sldImg" idx="2"/>
          </p:nvPr>
        </p:nvSpPr>
        <p:spPr>
          <a:xfrm>
            <a:off x="1543050" y="1143000"/>
            <a:ext cx="37719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B26EB1-B1C2-4693-A2C7-BE45074AA89E}" type="slidenum">
              <a:rPr lang="en-US" smtClean="0"/>
              <a:t>‹#›</a:t>
            </a:fld>
            <a:endParaRPr lang="en-US"/>
          </a:p>
        </p:txBody>
      </p:sp>
    </p:spTree>
    <p:extLst>
      <p:ext uri="{BB962C8B-B14F-4D97-AF65-F5344CB8AC3E}">
        <p14:creationId xmlns:p14="http://schemas.microsoft.com/office/powerpoint/2010/main" val="4254767833"/>
      </p:ext>
    </p:extLst>
  </p:cSld>
  <p:clrMap bg1="lt1" tx1="dk1" bg2="lt2" tx2="dk2" accent1="accent1" accent2="accent2" accent3="accent3" accent4="accent4" accent5="accent5" accent6="accent6" hlink="hlink" folHlink="folHlink"/>
  <p:notesStyle>
    <a:lvl1pPr marL="0" algn="l" defTabSz="3511069" rtl="0" eaLnBrk="1" latinLnBrk="0" hangingPunct="1">
      <a:defRPr sz="4608" kern="1200">
        <a:solidFill>
          <a:schemeClr val="tx1"/>
        </a:solidFill>
        <a:latin typeface="+mn-lt"/>
        <a:ea typeface="+mn-ea"/>
        <a:cs typeface="+mn-cs"/>
      </a:defRPr>
    </a:lvl1pPr>
    <a:lvl2pPr marL="1755537" algn="l" defTabSz="3511069" rtl="0" eaLnBrk="1" latinLnBrk="0" hangingPunct="1">
      <a:defRPr sz="4608" kern="1200">
        <a:solidFill>
          <a:schemeClr val="tx1"/>
        </a:solidFill>
        <a:latin typeface="+mn-lt"/>
        <a:ea typeface="+mn-ea"/>
        <a:cs typeface="+mn-cs"/>
      </a:defRPr>
    </a:lvl2pPr>
    <a:lvl3pPr marL="3511069" algn="l" defTabSz="3511069" rtl="0" eaLnBrk="1" latinLnBrk="0" hangingPunct="1">
      <a:defRPr sz="4608" kern="1200">
        <a:solidFill>
          <a:schemeClr val="tx1"/>
        </a:solidFill>
        <a:latin typeface="+mn-lt"/>
        <a:ea typeface="+mn-ea"/>
        <a:cs typeface="+mn-cs"/>
      </a:defRPr>
    </a:lvl3pPr>
    <a:lvl4pPr marL="5266606" algn="l" defTabSz="3511069" rtl="0" eaLnBrk="1" latinLnBrk="0" hangingPunct="1">
      <a:defRPr sz="4608" kern="1200">
        <a:solidFill>
          <a:schemeClr val="tx1"/>
        </a:solidFill>
        <a:latin typeface="+mn-lt"/>
        <a:ea typeface="+mn-ea"/>
        <a:cs typeface="+mn-cs"/>
      </a:defRPr>
    </a:lvl4pPr>
    <a:lvl5pPr marL="7022143" algn="l" defTabSz="3511069" rtl="0" eaLnBrk="1" latinLnBrk="0" hangingPunct="1">
      <a:defRPr sz="4608" kern="1200">
        <a:solidFill>
          <a:schemeClr val="tx1"/>
        </a:solidFill>
        <a:latin typeface="+mn-lt"/>
        <a:ea typeface="+mn-ea"/>
        <a:cs typeface="+mn-cs"/>
      </a:defRPr>
    </a:lvl5pPr>
    <a:lvl6pPr marL="8777679" algn="l" defTabSz="3511069" rtl="0" eaLnBrk="1" latinLnBrk="0" hangingPunct="1">
      <a:defRPr sz="4608" kern="1200">
        <a:solidFill>
          <a:schemeClr val="tx1"/>
        </a:solidFill>
        <a:latin typeface="+mn-lt"/>
        <a:ea typeface="+mn-ea"/>
        <a:cs typeface="+mn-cs"/>
      </a:defRPr>
    </a:lvl6pPr>
    <a:lvl7pPr marL="10533212" algn="l" defTabSz="3511069" rtl="0" eaLnBrk="1" latinLnBrk="0" hangingPunct="1">
      <a:defRPr sz="4608" kern="1200">
        <a:solidFill>
          <a:schemeClr val="tx1"/>
        </a:solidFill>
        <a:latin typeface="+mn-lt"/>
        <a:ea typeface="+mn-ea"/>
        <a:cs typeface="+mn-cs"/>
      </a:defRPr>
    </a:lvl7pPr>
    <a:lvl8pPr marL="12288749" algn="l" defTabSz="3511069" rtl="0" eaLnBrk="1" latinLnBrk="0" hangingPunct="1">
      <a:defRPr sz="4608" kern="1200">
        <a:solidFill>
          <a:schemeClr val="tx1"/>
        </a:solidFill>
        <a:latin typeface="+mn-lt"/>
        <a:ea typeface="+mn-ea"/>
        <a:cs typeface="+mn-cs"/>
      </a:defRPr>
    </a:lvl8pPr>
    <a:lvl9pPr marL="14044285" algn="l" defTabSz="3511069" rtl="0" eaLnBrk="1" latinLnBrk="0" hangingPunct="1">
      <a:defRPr sz="460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43050" y="1143000"/>
            <a:ext cx="3771900" cy="3086100"/>
          </a:xfrm>
        </p:spPr>
      </p:sp>
      <p:sp>
        <p:nvSpPr>
          <p:cNvPr id="3" name="Notes Placeholder 2"/>
          <p:cNvSpPr>
            <a:spLocks noGrp="1"/>
          </p:cNvSpPr>
          <p:nvPr>
            <p:ph type="body" idx="1"/>
          </p:nvPr>
        </p:nvSpPr>
        <p:spPr/>
        <p:txBody>
          <a:bodyPr/>
          <a:lstStyle/>
          <a:p>
            <a:r>
              <a:rPr lang="en-US" dirty="0"/>
              <a:t>Break up blocks of methods text – participants, methods stats</a:t>
            </a:r>
          </a:p>
          <a:p>
            <a:r>
              <a:rPr lang="en-US" dirty="0"/>
              <a:t>Take home message</a:t>
            </a:r>
          </a:p>
          <a:p>
            <a:r>
              <a:rPr lang="en-US" dirty="0"/>
              <a:t>Add subject characteristics - # in each group</a:t>
            </a:r>
          </a:p>
          <a:p>
            <a:r>
              <a:rPr lang="en-US" dirty="0"/>
              <a:t>UNH IRB # (in part about </a:t>
            </a:r>
            <a:r>
              <a:rPr lang="en-US" dirty="0" err="1"/>
              <a:t>chanas</a:t>
            </a:r>
            <a:r>
              <a:rPr lang="en-US" dirty="0"/>
              <a:t>) </a:t>
            </a:r>
            <a:r>
              <a:rPr lang="en-US" dirty="0" err="1"/>
              <a:t>unh</a:t>
            </a:r>
            <a:r>
              <a:rPr lang="en-US" dirty="0"/>
              <a:t> irb#5524</a:t>
            </a:r>
          </a:p>
          <a:p>
            <a:endParaRPr lang="en-US" dirty="0"/>
          </a:p>
          <a:p>
            <a:r>
              <a:rPr lang="en-US" dirty="0"/>
              <a:t>Table ideas – normal lipid ranges? Screen time by category?</a:t>
            </a:r>
          </a:p>
          <a:p>
            <a:endParaRPr lang="en-US" dirty="0"/>
          </a:p>
          <a:p>
            <a:endParaRPr lang="en-US" dirty="0"/>
          </a:p>
        </p:txBody>
      </p:sp>
      <p:sp>
        <p:nvSpPr>
          <p:cNvPr id="4" name="Slide Number Placeholder 3"/>
          <p:cNvSpPr>
            <a:spLocks noGrp="1"/>
          </p:cNvSpPr>
          <p:nvPr>
            <p:ph type="sldNum" sz="quarter" idx="5"/>
          </p:nvPr>
        </p:nvSpPr>
        <p:spPr/>
        <p:txBody>
          <a:bodyPr/>
          <a:lstStyle/>
          <a:p>
            <a:fld id="{54B26EB1-B1C2-4693-A2C7-BE45074AA89E}" type="slidenum">
              <a:rPr lang="en-US" smtClean="0"/>
              <a:t>1</a:t>
            </a:fld>
            <a:endParaRPr lang="en-US"/>
          </a:p>
        </p:txBody>
      </p:sp>
    </p:spTree>
    <p:extLst>
      <p:ext uri="{BB962C8B-B14F-4D97-AF65-F5344CB8AC3E}">
        <p14:creationId xmlns:p14="http://schemas.microsoft.com/office/powerpoint/2010/main" val="2375100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1"/>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737" indent="0" algn="ctr">
              <a:buNone/>
              <a:defRPr sz="8800"/>
            </a:lvl2pPr>
            <a:lvl3pPr marL="4023472" indent="0" algn="ctr">
              <a:buNone/>
              <a:defRPr sz="7920"/>
            </a:lvl3pPr>
            <a:lvl4pPr marL="6035209" indent="0" algn="ctr">
              <a:buNone/>
              <a:defRPr sz="7040"/>
            </a:lvl4pPr>
            <a:lvl5pPr marL="8046946" indent="0" algn="ctr">
              <a:buNone/>
              <a:defRPr sz="7040"/>
            </a:lvl5pPr>
            <a:lvl6pPr marL="10058682" indent="0" algn="ctr">
              <a:buNone/>
              <a:defRPr sz="7040"/>
            </a:lvl6pPr>
            <a:lvl7pPr marL="12070418" indent="0" algn="ctr">
              <a:buNone/>
              <a:defRPr sz="7040"/>
            </a:lvl7pPr>
            <a:lvl8pPr marL="14082155" indent="0" algn="ctr">
              <a:buNone/>
              <a:defRPr sz="7040"/>
            </a:lvl8pPr>
            <a:lvl9pPr marL="16093891"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6166E5-2A64-4A63-AEB0-2E28E98C73AB}"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1700787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6166E5-2A64-4A63-AEB0-2E28E98C73AB}"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645767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6166E5-2A64-4A63-AEB0-2E28E98C73AB}"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234903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6166E5-2A64-4A63-AEB0-2E28E98C73AB}"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1389469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1"/>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solidFill>
              </a:defRPr>
            </a:lvl1pPr>
            <a:lvl2pPr marL="2011737" indent="0">
              <a:buNone/>
              <a:defRPr sz="8800">
                <a:solidFill>
                  <a:schemeClr val="tx1">
                    <a:tint val="75000"/>
                  </a:schemeClr>
                </a:solidFill>
              </a:defRPr>
            </a:lvl2pPr>
            <a:lvl3pPr marL="4023472" indent="0">
              <a:buNone/>
              <a:defRPr sz="7920">
                <a:solidFill>
                  <a:schemeClr val="tx1">
                    <a:tint val="75000"/>
                  </a:schemeClr>
                </a:solidFill>
              </a:defRPr>
            </a:lvl3pPr>
            <a:lvl4pPr marL="6035209" indent="0">
              <a:buNone/>
              <a:defRPr sz="7040">
                <a:solidFill>
                  <a:schemeClr val="tx1">
                    <a:tint val="75000"/>
                  </a:schemeClr>
                </a:solidFill>
              </a:defRPr>
            </a:lvl4pPr>
            <a:lvl5pPr marL="8046946" indent="0">
              <a:buNone/>
              <a:defRPr sz="7040">
                <a:solidFill>
                  <a:schemeClr val="tx1">
                    <a:tint val="75000"/>
                  </a:schemeClr>
                </a:solidFill>
              </a:defRPr>
            </a:lvl5pPr>
            <a:lvl6pPr marL="10058682" indent="0">
              <a:buNone/>
              <a:defRPr sz="7040">
                <a:solidFill>
                  <a:schemeClr val="tx1">
                    <a:tint val="75000"/>
                  </a:schemeClr>
                </a:solidFill>
              </a:defRPr>
            </a:lvl6pPr>
            <a:lvl7pPr marL="12070418" indent="0">
              <a:buNone/>
              <a:defRPr sz="7040">
                <a:solidFill>
                  <a:schemeClr val="tx1">
                    <a:tint val="75000"/>
                  </a:schemeClr>
                </a:solidFill>
              </a:defRPr>
            </a:lvl7pPr>
            <a:lvl8pPr marL="14082155" indent="0">
              <a:buNone/>
              <a:defRPr sz="7040">
                <a:solidFill>
                  <a:schemeClr val="tx1">
                    <a:tint val="75000"/>
                  </a:schemeClr>
                </a:solidFill>
              </a:defRPr>
            </a:lvl8pPr>
            <a:lvl9pPr marL="16093891" indent="0">
              <a:buNone/>
              <a:defRPr sz="7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6166E5-2A64-4A63-AEB0-2E28E98C73AB}"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60794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6166E5-2A64-4A63-AEB0-2E28E98C73AB}"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3934547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737" indent="0">
              <a:buNone/>
              <a:defRPr sz="8800" b="1"/>
            </a:lvl2pPr>
            <a:lvl3pPr marL="4023472" indent="0">
              <a:buNone/>
              <a:defRPr sz="7920" b="1"/>
            </a:lvl3pPr>
            <a:lvl4pPr marL="6035209" indent="0">
              <a:buNone/>
              <a:defRPr sz="7040" b="1"/>
            </a:lvl4pPr>
            <a:lvl5pPr marL="8046946" indent="0">
              <a:buNone/>
              <a:defRPr sz="7040" b="1"/>
            </a:lvl5pPr>
            <a:lvl6pPr marL="10058682" indent="0">
              <a:buNone/>
              <a:defRPr sz="7040" b="1"/>
            </a:lvl6pPr>
            <a:lvl7pPr marL="12070418" indent="0">
              <a:buNone/>
              <a:defRPr sz="7040" b="1"/>
            </a:lvl7pPr>
            <a:lvl8pPr marL="14082155" indent="0">
              <a:buNone/>
              <a:defRPr sz="7040" b="1"/>
            </a:lvl8pPr>
            <a:lvl9pPr marL="16093891" indent="0">
              <a:buNone/>
              <a:defRPr sz="7040" b="1"/>
            </a:lvl9pPr>
          </a:lstStyle>
          <a:p>
            <a:pPr lvl="0"/>
            <a:r>
              <a:rPr lang="en-US"/>
              <a:t>Click to 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737" indent="0">
              <a:buNone/>
              <a:defRPr sz="8800" b="1"/>
            </a:lvl2pPr>
            <a:lvl3pPr marL="4023472" indent="0">
              <a:buNone/>
              <a:defRPr sz="7920" b="1"/>
            </a:lvl3pPr>
            <a:lvl4pPr marL="6035209" indent="0">
              <a:buNone/>
              <a:defRPr sz="7040" b="1"/>
            </a:lvl4pPr>
            <a:lvl5pPr marL="8046946" indent="0">
              <a:buNone/>
              <a:defRPr sz="7040" b="1"/>
            </a:lvl5pPr>
            <a:lvl6pPr marL="10058682" indent="0">
              <a:buNone/>
              <a:defRPr sz="7040" b="1"/>
            </a:lvl6pPr>
            <a:lvl7pPr marL="12070418" indent="0">
              <a:buNone/>
              <a:defRPr sz="7040" b="1"/>
            </a:lvl7pPr>
            <a:lvl8pPr marL="14082155" indent="0">
              <a:buNone/>
              <a:defRPr sz="7040" b="1"/>
            </a:lvl8pPr>
            <a:lvl9pPr marL="16093891" indent="0">
              <a:buNone/>
              <a:defRPr sz="7040" b="1"/>
            </a:lvl9pPr>
          </a:lstStyle>
          <a:p>
            <a:pPr lvl="0"/>
            <a:r>
              <a:rPr lang="en-US"/>
              <a:t>Click to 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6166E5-2A64-4A63-AEB0-2E28E98C73AB}" type="datetimeFigureOut">
              <a:rPr lang="en-US" smtClean="0"/>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2748824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6166E5-2A64-4A63-AEB0-2E28E98C73AB}" type="datetimeFigureOut">
              <a:rPr lang="en-US" smtClean="0"/>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727422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6166E5-2A64-4A63-AEB0-2E28E98C73AB}" type="datetimeFigureOut">
              <a:rPr lang="en-US" smtClean="0"/>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2975664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1"/>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1"/>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737" indent="0">
              <a:buNone/>
              <a:defRPr sz="6160"/>
            </a:lvl2pPr>
            <a:lvl3pPr marL="4023472" indent="0">
              <a:buNone/>
              <a:defRPr sz="5280"/>
            </a:lvl3pPr>
            <a:lvl4pPr marL="6035209" indent="0">
              <a:buNone/>
              <a:defRPr sz="4400"/>
            </a:lvl4pPr>
            <a:lvl5pPr marL="8046946" indent="0">
              <a:buNone/>
              <a:defRPr sz="4400"/>
            </a:lvl5pPr>
            <a:lvl6pPr marL="10058682" indent="0">
              <a:buNone/>
              <a:defRPr sz="4400"/>
            </a:lvl6pPr>
            <a:lvl7pPr marL="12070418" indent="0">
              <a:buNone/>
              <a:defRPr sz="4400"/>
            </a:lvl7pPr>
            <a:lvl8pPr marL="14082155" indent="0">
              <a:buNone/>
              <a:defRPr sz="4400"/>
            </a:lvl8pPr>
            <a:lvl9pPr marL="16093891"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226166E5-2A64-4A63-AEB0-2E28E98C73AB}"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1065052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1"/>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1"/>
            </a:lvl1pPr>
            <a:lvl2pPr marL="2011737" indent="0">
              <a:buNone/>
              <a:defRPr sz="12320"/>
            </a:lvl2pPr>
            <a:lvl3pPr marL="4023472" indent="0">
              <a:buNone/>
              <a:defRPr sz="10560"/>
            </a:lvl3pPr>
            <a:lvl4pPr marL="6035209" indent="0">
              <a:buNone/>
              <a:defRPr sz="8800"/>
            </a:lvl4pPr>
            <a:lvl5pPr marL="8046946" indent="0">
              <a:buNone/>
              <a:defRPr sz="8800"/>
            </a:lvl5pPr>
            <a:lvl6pPr marL="10058682" indent="0">
              <a:buNone/>
              <a:defRPr sz="8800"/>
            </a:lvl6pPr>
            <a:lvl7pPr marL="12070418" indent="0">
              <a:buNone/>
              <a:defRPr sz="8800"/>
            </a:lvl7pPr>
            <a:lvl8pPr marL="14082155" indent="0">
              <a:buNone/>
              <a:defRPr sz="8800"/>
            </a:lvl8pPr>
            <a:lvl9pPr marL="16093891"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737" indent="0">
              <a:buNone/>
              <a:defRPr sz="6160"/>
            </a:lvl2pPr>
            <a:lvl3pPr marL="4023472" indent="0">
              <a:buNone/>
              <a:defRPr sz="5280"/>
            </a:lvl3pPr>
            <a:lvl4pPr marL="6035209" indent="0">
              <a:buNone/>
              <a:defRPr sz="4400"/>
            </a:lvl4pPr>
            <a:lvl5pPr marL="8046946" indent="0">
              <a:buNone/>
              <a:defRPr sz="4400"/>
            </a:lvl5pPr>
            <a:lvl6pPr marL="10058682" indent="0">
              <a:buNone/>
              <a:defRPr sz="4400"/>
            </a:lvl6pPr>
            <a:lvl7pPr marL="12070418" indent="0">
              <a:buNone/>
              <a:defRPr sz="4400"/>
            </a:lvl7pPr>
            <a:lvl8pPr marL="14082155" indent="0">
              <a:buNone/>
              <a:defRPr sz="4400"/>
            </a:lvl8pPr>
            <a:lvl9pPr marL="16093891"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226166E5-2A64-4A63-AEB0-2E28E98C73AB}"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C9DF88-4926-4FF4-A88C-A1EE6AE58EF8}" type="slidenum">
              <a:rPr lang="en-US" smtClean="0"/>
              <a:t>‹#›</a:t>
            </a:fld>
            <a:endParaRPr lang="en-US"/>
          </a:p>
        </p:txBody>
      </p:sp>
    </p:spTree>
    <p:extLst>
      <p:ext uri="{BB962C8B-B14F-4D97-AF65-F5344CB8AC3E}">
        <p14:creationId xmlns:p14="http://schemas.microsoft.com/office/powerpoint/2010/main" val="2578255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75000"/>
                  </a:schemeClr>
                </a:solidFill>
              </a:defRPr>
            </a:lvl1pPr>
          </a:lstStyle>
          <a:p>
            <a:fld id="{226166E5-2A64-4A63-AEB0-2E28E98C73AB}" type="datetimeFigureOut">
              <a:rPr lang="en-US" smtClean="0"/>
              <a:t>4/15/2020</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75000"/>
                  </a:schemeClr>
                </a:solidFill>
              </a:defRPr>
            </a:lvl1pPr>
          </a:lstStyle>
          <a:p>
            <a:fld id="{06C9DF88-4926-4FF4-A88C-A1EE6AE58EF8}" type="slidenum">
              <a:rPr lang="en-US" smtClean="0"/>
              <a:t>‹#›</a:t>
            </a:fld>
            <a:endParaRPr lang="en-US"/>
          </a:p>
        </p:txBody>
      </p:sp>
    </p:spTree>
    <p:extLst>
      <p:ext uri="{BB962C8B-B14F-4D97-AF65-F5344CB8AC3E}">
        <p14:creationId xmlns:p14="http://schemas.microsoft.com/office/powerpoint/2010/main" val="36456125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4023472" rtl="0" eaLnBrk="1" latinLnBrk="0" hangingPunct="1">
        <a:lnSpc>
          <a:spcPct val="90000"/>
        </a:lnSpc>
        <a:spcBef>
          <a:spcPct val="0"/>
        </a:spcBef>
        <a:buNone/>
        <a:defRPr sz="19361" kern="1200">
          <a:solidFill>
            <a:schemeClr val="tx1"/>
          </a:solidFill>
          <a:latin typeface="+mj-lt"/>
          <a:ea typeface="+mj-ea"/>
          <a:cs typeface="+mj-cs"/>
        </a:defRPr>
      </a:lvl1pPr>
    </p:titleStyle>
    <p:bodyStyle>
      <a:lvl1pPr marL="1005868" indent="-1005868" algn="l" defTabSz="4023472"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605" indent="-1005868" algn="l" defTabSz="4023472"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341" indent="-1005868" algn="l" defTabSz="4023472"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1077" indent="-1005868" algn="l" defTabSz="4023472"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814" indent="-1005868" algn="l" defTabSz="4023472"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550" indent="-1005868" algn="l" defTabSz="4023472"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6286" indent="-1005868" algn="l" defTabSz="4023472"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8023" indent="-1005868" algn="l" defTabSz="4023472"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760" indent="-1005868" algn="l" defTabSz="4023472"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472" rtl="0" eaLnBrk="1" latinLnBrk="0" hangingPunct="1">
        <a:defRPr sz="7920" kern="1200">
          <a:solidFill>
            <a:schemeClr val="tx1"/>
          </a:solidFill>
          <a:latin typeface="+mn-lt"/>
          <a:ea typeface="+mn-ea"/>
          <a:cs typeface="+mn-cs"/>
        </a:defRPr>
      </a:lvl1pPr>
      <a:lvl2pPr marL="2011737" algn="l" defTabSz="4023472" rtl="0" eaLnBrk="1" latinLnBrk="0" hangingPunct="1">
        <a:defRPr sz="7920" kern="1200">
          <a:solidFill>
            <a:schemeClr val="tx1"/>
          </a:solidFill>
          <a:latin typeface="+mn-lt"/>
          <a:ea typeface="+mn-ea"/>
          <a:cs typeface="+mn-cs"/>
        </a:defRPr>
      </a:lvl2pPr>
      <a:lvl3pPr marL="4023472" algn="l" defTabSz="4023472" rtl="0" eaLnBrk="1" latinLnBrk="0" hangingPunct="1">
        <a:defRPr sz="7920" kern="1200">
          <a:solidFill>
            <a:schemeClr val="tx1"/>
          </a:solidFill>
          <a:latin typeface="+mn-lt"/>
          <a:ea typeface="+mn-ea"/>
          <a:cs typeface="+mn-cs"/>
        </a:defRPr>
      </a:lvl3pPr>
      <a:lvl4pPr marL="6035209" algn="l" defTabSz="4023472" rtl="0" eaLnBrk="1" latinLnBrk="0" hangingPunct="1">
        <a:defRPr sz="7920" kern="1200">
          <a:solidFill>
            <a:schemeClr val="tx1"/>
          </a:solidFill>
          <a:latin typeface="+mn-lt"/>
          <a:ea typeface="+mn-ea"/>
          <a:cs typeface="+mn-cs"/>
        </a:defRPr>
      </a:lvl4pPr>
      <a:lvl5pPr marL="8046946" algn="l" defTabSz="4023472" rtl="0" eaLnBrk="1" latinLnBrk="0" hangingPunct="1">
        <a:defRPr sz="7920" kern="1200">
          <a:solidFill>
            <a:schemeClr val="tx1"/>
          </a:solidFill>
          <a:latin typeface="+mn-lt"/>
          <a:ea typeface="+mn-ea"/>
          <a:cs typeface="+mn-cs"/>
        </a:defRPr>
      </a:lvl5pPr>
      <a:lvl6pPr marL="10058682" algn="l" defTabSz="4023472" rtl="0" eaLnBrk="1" latinLnBrk="0" hangingPunct="1">
        <a:defRPr sz="7920" kern="1200">
          <a:solidFill>
            <a:schemeClr val="tx1"/>
          </a:solidFill>
          <a:latin typeface="+mn-lt"/>
          <a:ea typeface="+mn-ea"/>
          <a:cs typeface="+mn-cs"/>
        </a:defRPr>
      </a:lvl6pPr>
      <a:lvl7pPr marL="12070418" algn="l" defTabSz="4023472" rtl="0" eaLnBrk="1" latinLnBrk="0" hangingPunct="1">
        <a:defRPr sz="7920" kern="1200">
          <a:solidFill>
            <a:schemeClr val="tx1"/>
          </a:solidFill>
          <a:latin typeface="+mn-lt"/>
          <a:ea typeface="+mn-ea"/>
          <a:cs typeface="+mn-cs"/>
        </a:defRPr>
      </a:lvl7pPr>
      <a:lvl8pPr marL="14082155" algn="l" defTabSz="4023472" rtl="0" eaLnBrk="1" latinLnBrk="0" hangingPunct="1">
        <a:defRPr sz="7920" kern="1200">
          <a:solidFill>
            <a:schemeClr val="tx1"/>
          </a:solidFill>
          <a:latin typeface="+mn-lt"/>
          <a:ea typeface="+mn-ea"/>
          <a:cs typeface="+mn-cs"/>
        </a:defRPr>
      </a:lvl8pPr>
      <a:lvl9pPr marL="16093891" algn="l" defTabSz="4023472"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D66FB54-77C3-418E-995B-F4466FC7FBD4}"/>
              </a:ext>
            </a:extLst>
          </p:cNvPr>
          <p:cNvSpPr txBox="1"/>
          <p:nvPr/>
        </p:nvSpPr>
        <p:spPr>
          <a:xfrm>
            <a:off x="0" y="77802"/>
            <a:ext cx="40233600" cy="4832092"/>
          </a:xfrm>
          <a:prstGeom prst="rect">
            <a:avLst/>
          </a:prstGeom>
          <a:solidFill>
            <a:srgbClr val="7030A0"/>
          </a:solidFill>
          <a:ln>
            <a:solidFill>
              <a:srgbClr val="7030A0"/>
            </a:solidFill>
          </a:ln>
          <a:effectLst>
            <a:outerShdw blurRad="50800" dist="38100" dir="16200000" rotWithShape="0">
              <a:prstClr val="black">
                <a:alpha val="40000"/>
              </a:prstClr>
            </a:outerShdw>
          </a:effectLst>
        </p:spPr>
        <p:txBody>
          <a:bodyPr wrap="square" rtlCol="0">
            <a:spAutoFit/>
          </a:bodyPr>
          <a:lstStyle/>
          <a:p>
            <a:pPr algn="ctr"/>
            <a:r>
              <a:rPr lang="en-US" sz="8800" dirty="0">
                <a:solidFill>
                  <a:schemeClr val="bg1"/>
                </a:solidFill>
                <a:latin typeface="Quire Sans" panose="020B0502040204020203" pitchFamily="34" charset="0"/>
                <a:cs typeface="Quire Sans" panose="020B0502040204020203" pitchFamily="34" charset="0"/>
              </a:rPr>
              <a:t>Assessing the Relationship between Non-Academic Screen Time and Lipid Levels in College Students</a:t>
            </a:r>
          </a:p>
          <a:p>
            <a:pPr algn="ctr"/>
            <a:r>
              <a:rPr lang="en-US" sz="6600" dirty="0">
                <a:solidFill>
                  <a:schemeClr val="bg1"/>
                </a:solidFill>
                <a:latin typeface="Quire Sans" panose="020B0502040204020203" pitchFamily="34" charset="0"/>
                <a:cs typeface="Quire Sans" panose="020B0502040204020203" pitchFamily="34" charset="0"/>
              </a:rPr>
              <a:t>Allison Hood, BS, and Jesse Stabile Morrel, PhD</a:t>
            </a:r>
          </a:p>
          <a:p>
            <a:pPr algn="ctr"/>
            <a:r>
              <a:rPr lang="en-US" sz="6600" dirty="0">
                <a:solidFill>
                  <a:schemeClr val="bg1"/>
                </a:solidFill>
                <a:latin typeface="Quire Sans" panose="020B0502040204020203" pitchFamily="34" charset="0"/>
                <a:cs typeface="Quire Sans" panose="020B0502040204020203" pitchFamily="34" charset="0"/>
              </a:rPr>
              <a:t>Department of Agriculture</a:t>
            </a:r>
          </a:p>
        </p:txBody>
      </p:sp>
      <p:sp>
        <p:nvSpPr>
          <p:cNvPr id="7" name="TextBox 6">
            <a:extLst>
              <a:ext uri="{FF2B5EF4-FFF2-40B4-BE49-F238E27FC236}">
                <a16:creationId xmlns:a16="http://schemas.microsoft.com/office/drawing/2014/main" id="{376E335D-F450-48AB-83FB-CE35D806E9E7}"/>
              </a:ext>
            </a:extLst>
          </p:cNvPr>
          <p:cNvSpPr txBox="1"/>
          <p:nvPr/>
        </p:nvSpPr>
        <p:spPr>
          <a:xfrm>
            <a:off x="536121" y="5299699"/>
            <a:ext cx="11179628" cy="7690375"/>
          </a:xfrm>
          <a:prstGeom prst="rect">
            <a:avLst/>
          </a:prstGeom>
          <a:noFill/>
        </p:spPr>
        <p:txBody>
          <a:bodyPr wrap="square" rtlCol="0">
            <a:spAutoFit/>
          </a:bodyPr>
          <a:lstStyle/>
          <a:p>
            <a:pPr algn="ctr"/>
            <a:r>
              <a:rPr lang="en-US" sz="7200" dirty="0">
                <a:solidFill>
                  <a:srgbClr val="7030A0"/>
                </a:solidFill>
                <a:latin typeface="Quire Sans" panose="020B0502040400020003" pitchFamily="34" charset="0"/>
                <a:cs typeface="Quire Sans" panose="020B0502040400020003" pitchFamily="34" charset="0"/>
              </a:rPr>
              <a:t>Introduction</a:t>
            </a:r>
            <a:endParaRPr lang="en-US" sz="7200" dirty="0">
              <a:solidFill>
                <a:schemeClr val="bg2">
                  <a:lumMod val="25000"/>
                </a:schemeClr>
              </a:solidFill>
              <a:latin typeface="Quire Sans" panose="020B0502040400020003" pitchFamily="34" charset="0"/>
              <a:cs typeface="Quire Sans" panose="020B0502040400020003" pitchFamily="34" charset="0"/>
            </a:endParaRPr>
          </a:p>
          <a:p>
            <a:pPr>
              <a:lnSpc>
                <a:spcPct val="107000"/>
              </a:lnSpc>
              <a:spcAft>
                <a:spcPts val="800"/>
              </a:spcAft>
            </a:pPr>
            <a:r>
              <a:rPr lang="en-US" sz="3600" dirty="0">
                <a:solidFill>
                  <a:schemeClr val="bg2">
                    <a:lumMod val="25000"/>
                  </a:schemeClr>
                </a:solidFill>
                <a:latin typeface="Quire Sans" panose="020B0502040400020003" pitchFamily="34" charset="0"/>
                <a:cs typeface="Quire Sans" panose="020B0502040400020003" pitchFamily="34" charset="0"/>
              </a:rPr>
              <a:t>The use of screens has revolutionized society. For many people, their phone screen is the first thing they see in the morning and the last thing they see at night. College students are among the first generation to become fully integrated with screen-based technology. This age group also uses TV-connected devices such as video game consoles as well as cell phones more than any other age group</a:t>
            </a:r>
            <a:r>
              <a:rPr lang="en-US" sz="3600" baseline="300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rPr>
              <a:t>1</a:t>
            </a:r>
            <a:r>
              <a:rPr lang="en-US" sz="3600" dirty="0">
                <a:solidFill>
                  <a:schemeClr val="bg2">
                    <a:lumMod val="25000"/>
                  </a:schemeClr>
                </a:solidFill>
                <a:latin typeface="Quire Sans" panose="020B0502040400020003" pitchFamily="34" charset="0"/>
                <a:cs typeface="Quire Sans" panose="020B0502040400020003" pitchFamily="34" charset="0"/>
              </a:rPr>
              <a:t>. Sedentary behavior is known to be associated with unfavorable health outcomes.</a:t>
            </a:r>
            <a:r>
              <a:rPr lang="en-US" sz="3600" baseline="300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rPr>
              <a:t> 2 </a:t>
            </a:r>
            <a:r>
              <a:rPr lang="en-US" sz="3600" dirty="0">
                <a:solidFill>
                  <a:schemeClr val="bg2">
                    <a:lumMod val="25000"/>
                  </a:schemeClr>
                </a:solidFill>
                <a:latin typeface="Quire Sans" panose="020B0502040400020003" pitchFamily="34" charset="0"/>
                <a:cs typeface="Quire Sans" panose="020B0502040400020003" pitchFamily="34" charset="0"/>
              </a:rPr>
              <a:t>As screen time is typically a sedentary behavior, it may be correlated with the same health risks. </a:t>
            </a:r>
          </a:p>
        </p:txBody>
      </p:sp>
      <p:sp>
        <p:nvSpPr>
          <p:cNvPr id="8" name="TextBox 7">
            <a:extLst>
              <a:ext uri="{FF2B5EF4-FFF2-40B4-BE49-F238E27FC236}">
                <a16:creationId xmlns:a16="http://schemas.microsoft.com/office/drawing/2014/main" id="{D58E6008-C531-409B-B6B4-BCF734DC74DE}"/>
              </a:ext>
            </a:extLst>
          </p:cNvPr>
          <p:cNvSpPr txBox="1"/>
          <p:nvPr/>
        </p:nvSpPr>
        <p:spPr>
          <a:xfrm>
            <a:off x="566058" y="13263553"/>
            <a:ext cx="11653152" cy="17718120"/>
          </a:xfrm>
          <a:prstGeom prst="rect">
            <a:avLst/>
          </a:prstGeom>
          <a:noFill/>
        </p:spPr>
        <p:txBody>
          <a:bodyPr wrap="square" rtlCol="0">
            <a:spAutoFit/>
          </a:bodyPr>
          <a:lstStyle/>
          <a:p>
            <a:pPr algn="ctr"/>
            <a:r>
              <a:rPr lang="en-US" sz="8000" dirty="0">
                <a:solidFill>
                  <a:srgbClr val="7030A0"/>
                </a:solidFill>
                <a:latin typeface="Quire Sans" panose="020B0502040400020003" pitchFamily="34" charset="0"/>
                <a:cs typeface="Quire Sans" panose="020B0502040400020003" pitchFamily="34" charset="0"/>
              </a:rPr>
              <a:t>Methods</a:t>
            </a:r>
            <a:endParaRPr lang="en-US" sz="7200" dirty="0">
              <a:solidFill>
                <a:srgbClr val="7030A0"/>
              </a:solidFill>
              <a:latin typeface="Quire Sans" panose="020B0502040400020003" pitchFamily="34" charset="0"/>
              <a:cs typeface="Quire Sans" panose="020B0502040400020003" pitchFamily="34" charset="0"/>
            </a:endParaRPr>
          </a:p>
          <a:p>
            <a:r>
              <a:rPr lang="en-US" sz="4800" dirty="0">
                <a:solidFill>
                  <a:srgbClr val="7030A0"/>
                </a:solidFill>
                <a:latin typeface="Quire Sans" panose="020B0502040400020003" pitchFamily="34" charset="0"/>
                <a:cs typeface="Quire Sans" panose="020B0502040400020003" pitchFamily="34" charset="0"/>
              </a:rPr>
              <a:t>Participants</a:t>
            </a:r>
            <a:endParaRPr lang="en-US" sz="4800" dirty="0">
              <a:solidFill>
                <a:schemeClr val="bg2">
                  <a:lumMod val="25000"/>
                </a:schemeClr>
              </a:solidFill>
              <a:latin typeface="Quire Sans" panose="020B0502040400020003" pitchFamily="34" charset="0"/>
              <a:cs typeface="Quire Sans" panose="020B0502040400020003" pitchFamily="34" charset="0"/>
            </a:endParaRPr>
          </a:p>
          <a:p>
            <a:pPr marL="685800" indent="-685800">
              <a:buFont typeface="Arial" panose="020B0604020202020204" pitchFamily="34" charset="0"/>
              <a:buChar char="•"/>
            </a:pPr>
            <a:r>
              <a:rPr lang="en-US" sz="3600" dirty="0">
                <a:solidFill>
                  <a:schemeClr val="bg2">
                    <a:lumMod val="25000"/>
                  </a:schemeClr>
                </a:solidFill>
                <a:latin typeface="Quire Sans" panose="020B0502040400020003" pitchFamily="34" charset="0"/>
                <a:cs typeface="Quire Sans" panose="020B0502040400020003" pitchFamily="34" charset="0"/>
              </a:rPr>
              <a:t>Students (N=9651), age 18-24</a:t>
            </a:r>
          </a:p>
          <a:p>
            <a:pPr marL="685800" indent="-685800">
              <a:buFont typeface="Arial" panose="020B0604020202020204" pitchFamily="34" charset="0"/>
              <a:buChar char="•"/>
            </a:pPr>
            <a:r>
              <a:rPr lang="en-US" sz="3600" dirty="0">
                <a:solidFill>
                  <a:schemeClr val="bg2">
                    <a:lumMod val="25000"/>
                  </a:schemeClr>
                </a:solidFill>
                <a:latin typeface="Quire Sans" panose="020B0502040400020003" pitchFamily="34" charset="0"/>
                <a:cs typeface="Quire Sans" panose="020B0502040400020003" pitchFamily="34" charset="0"/>
              </a:rPr>
              <a:t>29.7% male, 70% female</a:t>
            </a:r>
          </a:p>
          <a:p>
            <a:pPr marL="685800" indent="-685800">
              <a:buFont typeface="Arial" panose="020B0604020202020204" pitchFamily="34" charset="0"/>
              <a:buChar char="•"/>
            </a:pPr>
            <a:r>
              <a:rPr lang="en-US" sz="3600" dirty="0">
                <a:solidFill>
                  <a:schemeClr val="bg2">
                    <a:lumMod val="25000"/>
                  </a:schemeClr>
                </a:solidFill>
                <a:latin typeface="Quire Sans" panose="020B0502040400020003" pitchFamily="34" charset="0"/>
                <a:cs typeface="Quire Sans" panose="020B0502040400020003" pitchFamily="34" charset="0"/>
              </a:rPr>
              <a:t>Recruited through UNH introductory nutrition class</a:t>
            </a:r>
          </a:p>
          <a:p>
            <a:r>
              <a:rPr lang="en-US" sz="4800" dirty="0">
                <a:solidFill>
                  <a:srgbClr val="7030A0"/>
                </a:solidFill>
                <a:latin typeface="Quire Sans" panose="020B0502040400020003" pitchFamily="34" charset="0"/>
                <a:cs typeface="Quire Sans" panose="020B0502040400020003" pitchFamily="34" charset="0"/>
              </a:rPr>
              <a:t>Data Collection</a:t>
            </a:r>
          </a:p>
          <a:p>
            <a:pPr marL="342910" indent="-342910">
              <a:lnSpc>
                <a:spcPct val="107000"/>
              </a:lnSpc>
              <a:spcAft>
                <a:spcPts val="800"/>
              </a:spcAft>
              <a:buFont typeface="Symbol" panose="05050102010706020507" pitchFamily="18" charset="2"/>
              <a:buChar char=""/>
            </a:pPr>
            <a:r>
              <a:rPr lang="en-US" sz="3600" dirty="0">
                <a:solidFill>
                  <a:schemeClr val="bg2">
                    <a:lumMod val="25000"/>
                  </a:schemeClr>
                </a:solidFill>
                <a:latin typeface="Calibri" panose="020F0502020204030204" pitchFamily="34" charset="0"/>
                <a:ea typeface="Calibri" panose="020F0502020204030204" pitchFamily="34" charset="0"/>
                <a:cs typeface="Symbol" panose="05050102010706020507" pitchFamily="18" charset="2"/>
              </a:rPr>
              <a:t>Data were collected as part of the College Health and Nutrition Assessment Survey (CHANAS, UNH IRB #5524)</a:t>
            </a:r>
          </a:p>
          <a:p>
            <a:pPr>
              <a:lnSpc>
                <a:spcPct val="107000"/>
              </a:lnSpc>
              <a:spcAft>
                <a:spcPts val="800"/>
              </a:spcAft>
            </a:pPr>
            <a:r>
              <a:rPr lang="en-US" sz="3600" dirty="0">
                <a:solidFill>
                  <a:schemeClr val="bg2">
                    <a:lumMod val="25000"/>
                  </a:schemeClr>
                </a:solidFill>
                <a:latin typeface="Calibri" panose="020F0502020204030204" pitchFamily="34" charset="0"/>
                <a:ea typeface="Calibri" panose="020F0502020204030204" pitchFamily="34" charset="0"/>
                <a:cs typeface="Symbol" panose="05050102010706020507" pitchFamily="18" charset="2"/>
              </a:rPr>
              <a:t>•	Lipids panel including triglycerides, HDL, LDL, and total				 cholesterol collected using a finger	 stick analyzed in a				 Cholestech machine during the Health Risk Screening of the	 NUTR 400 class.</a:t>
            </a:r>
          </a:p>
          <a:p>
            <a:pPr marL="342910" indent="-342910">
              <a:lnSpc>
                <a:spcPct val="107000"/>
              </a:lnSpc>
              <a:spcAft>
                <a:spcPts val="800"/>
              </a:spcAft>
              <a:buFont typeface="Symbol" panose="05050102010706020507" pitchFamily="18" charset="2"/>
              <a:buChar char=""/>
            </a:pPr>
            <a:r>
              <a:rPr lang="en-US" sz="3600" dirty="0">
                <a:solidFill>
                  <a:schemeClr val="bg2">
                    <a:lumMod val="25000"/>
                  </a:schemeClr>
                </a:solidFill>
                <a:latin typeface="Calibri" panose="020F0502020204030204" pitchFamily="34" charset="0"/>
                <a:ea typeface="Calibri" panose="020F0502020204030204" pitchFamily="34" charset="0"/>
                <a:cs typeface="Symbol" panose="05050102010706020507" pitchFamily="18" charset="2"/>
              </a:rPr>
              <a:t>Screen time data was collected through survey emailed to students, who self-categorized their non-academic television, video game, and computer and phone time. Students were then grouped according to level of screen time as &lt;2 hours, 2-3 hours, 3.5-5 hours, and &gt;5 hours per day. </a:t>
            </a:r>
          </a:p>
          <a:p>
            <a:pPr marL="342900" marR="0" lvl="0" indent="-342900">
              <a:lnSpc>
                <a:spcPct val="107000"/>
              </a:lnSpc>
              <a:spcBef>
                <a:spcPts val="0"/>
              </a:spcBef>
              <a:spcAft>
                <a:spcPts val="800"/>
              </a:spcAft>
              <a:buFont typeface="Symbol" panose="05050102010706020507" pitchFamily="18" charset="2"/>
              <a:buChar char=""/>
            </a:pPr>
            <a:r>
              <a:rPr lang="en-US" sz="3600" dirty="0">
                <a:solidFill>
                  <a:schemeClr val="bg2">
                    <a:lumMod val="25000"/>
                  </a:schemeClr>
                </a:solidFill>
                <a:latin typeface="Calibri" panose="020F0502020204030204" pitchFamily="34" charset="0"/>
                <a:ea typeface="Calibri" panose="020F0502020204030204" pitchFamily="34" charset="0"/>
                <a:cs typeface="Symbol" panose="05050102010706020507" pitchFamily="18" charset="2"/>
              </a:rPr>
              <a:t>Mean differences in each lipid category was assessed across the screen time categories using ANCOVA with gender, age, year, waist circumference, BMI, sugar consumption, and calorie consumption as covariates. Data is presented as means ± SE.</a:t>
            </a:r>
          </a:p>
          <a:p>
            <a:pPr marL="571516" indent="-571516">
              <a:lnSpc>
                <a:spcPct val="107000"/>
              </a:lnSpc>
              <a:spcAft>
                <a:spcPts val="800"/>
              </a:spcAft>
              <a:buFont typeface="Arial" panose="020B0604020202020204" pitchFamily="34" charset="0"/>
              <a:buChar char="•"/>
            </a:pPr>
            <a:endParaRPr lang="en-US" sz="3600" dirty="0">
              <a:latin typeface="Calibri" panose="020F0502020204030204" pitchFamily="34" charset="0"/>
              <a:ea typeface="Calibri" panose="020F0502020204030204" pitchFamily="34" charset="0"/>
              <a:cs typeface="Symbol" panose="05050102010706020507" pitchFamily="18" charset="2"/>
            </a:endParaRPr>
          </a:p>
          <a:p>
            <a:pPr marL="571516" indent="-571516">
              <a:lnSpc>
                <a:spcPct val="107000"/>
              </a:lnSpc>
              <a:spcAft>
                <a:spcPts val="800"/>
              </a:spcAft>
              <a:buFont typeface="Arial" panose="020B0604020202020204" pitchFamily="34" charset="0"/>
              <a:buChar char="•"/>
            </a:pPr>
            <a:endParaRPr lang="en-US" sz="3600" dirty="0">
              <a:latin typeface="Calibri" panose="020F0502020204030204" pitchFamily="34" charset="0"/>
              <a:ea typeface="Calibri" panose="020F0502020204030204" pitchFamily="34" charset="0"/>
              <a:cs typeface="Symbol" panose="05050102010706020507" pitchFamily="18" charset="2"/>
            </a:endParaRPr>
          </a:p>
          <a:p>
            <a:pPr marL="342910" indent="-342910">
              <a:lnSpc>
                <a:spcPct val="107000"/>
              </a:lnSpc>
              <a:spcAft>
                <a:spcPts val="800"/>
              </a:spcAft>
              <a:buFont typeface="Symbol" panose="05050102010706020507" pitchFamily="18" charset="2"/>
              <a:buChar char=""/>
            </a:pPr>
            <a:endParaRPr lang="en-US" sz="4000" dirty="0">
              <a:latin typeface="Calibri" panose="020F0502020204030204" pitchFamily="34" charset="0"/>
              <a:ea typeface="Calibri" panose="020F0502020204030204" pitchFamily="34" charset="0"/>
              <a:cs typeface="Symbol" panose="05050102010706020507" pitchFamily="18" charset="2"/>
            </a:endParaRPr>
          </a:p>
          <a:p>
            <a:pPr marL="571516" indent="-571516">
              <a:buFont typeface="Arial" panose="020B0604020202020204" pitchFamily="34" charset="0"/>
              <a:buChar char="•"/>
            </a:pPr>
            <a:endParaRPr lang="en-US" sz="4000" dirty="0">
              <a:latin typeface="Quire Sans" panose="020B0502040400020003" pitchFamily="34" charset="0"/>
              <a:cs typeface="Quire Sans" panose="020B0502040400020003" pitchFamily="34" charset="0"/>
            </a:endParaRPr>
          </a:p>
        </p:txBody>
      </p:sp>
      <p:sp>
        <p:nvSpPr>
          <p:cNvPr id="9" name="TextBox 8">
            <a:extLst>
              <a:ext uri="{FF2B5EF4-FFF2-40B4-BE49-F238E27FC236}">
                <a16:creationId xmlns:a16="http://schemas.microsoft.com/office/drawing/2014/main" id="{E138AF28-2FBB-4AF1-A789-FB400F1B2D04}"/>
              </a:ext>
            </a:extLst>
          </p:cNvPr>
          <p:cNvSpPr txBox="1"/>
          <p:nvPr/>
        </p:nvSpPr>
        <p:spPr>
          <a:xfrm>
            <a:off x="643610" y="27694943"/>
            <a:ext cx="13051973" cy="4647426"/>
          </a:xfrm>
          <a:prstGeom prst="rect">
            <a:avLst/>
          </a:prstGeom>
          <a:noFill/>
        </p:spPr>
        <p:txBody>
          <a:bodyPr wrap="square" rtlCol="0">
            <a:spAutoFit/>
          </a:bodyPr>
          <a:lstStyle/>
          <a:p>
            <a:pPr algn="ctr"/>
            <a:r>
              <a:rPr lang="en-US" sz="7200" dirty="0">
                <a:solidFill>
                  <a:srgbClr val="7030A0"/>
                </a:solidFill>
                <a:latin typeface="Quire Sans" panose="020B0502040400020003" pitchFamily="34" charset="0"/>
                <a:cs typeface="Quire Sans" panose="020B0502040400020003" pitchFamily="34" charset="0"/>
              </a:rPr>
              <a:t>Objectives</a:t>
            </a:r>
            <a:endParaRPr lang="en-US" sz="7200" dirty="0">
              <a:solidFill>
                <a:schemeClr val="bg2">
                  <a:lumMod val="25000"/>
                </a:schemeClr>
              </a:solidFill>
              <a:latin typeface="Quire Sans" panose="020B0502040400020003" pitchFamily="34" charset="0"/>
              <a:cs typeface="Quire Sans" panose="020B0502040400020003" pitchFamily="34" charset="0"/>
            </a:endParaRPr>
          </a:p>
          <a:p>
            <a:r>
              <a:rPr lang="en-US" sz="3600" dirty="0">
                <a:solidFill>
                  <a:schemeClr val="bg2">
                    <a:lumMod val="25000"/>
                  </a:schemeClr>
                </a:solidFill>
                <a:latin typeface="Quire Sans" panose="020B0502040400020003" pitchFamily="34" charset="0"/>
                <a:cs typeface="Quire Sans" panose="020B0502040400020003" pitchFamily="34" charset="0"/>
              </a:rPr>
              <a:t>Sedentary behavior is known to be associated with unfavorable health outcomes.  Screen-based technology has increasingly become a source of sedentary behavior. This study’s purpose is to examine lipid profiles in a population of 18-24-year-old college students and their relationship to time spend on non-academic television, video game, and computer and phone time.</a:t>
            </a:r>
          </a:p>
        </p:txBody>
      </p:sp>
      <p:sp>
        <p:nvSpPr>
          <p:cNvPr id="10" name="TextBox 9">
            <a:extLst>
              <a:ext uri="{FF2B5EF4-FFF2-40B4-BE49-F238E27FC236}">
                <a16:creationId xmlns:a16="http://schemas.microsoft.com/office/drawing/2014/main" id="{CE379CD3-9EE4-4215-8A9E-8BF793258B4D}"/>
              </a:ext>
            </a:extLst>
          </p:cNvPr>
          <p:cNvSpPr txBox="1"/>
          <p:nvPr/>
        </p:nvSpPr>
        <p:spPr>
          <a:xfrm>
            <a:off x="30580691" y="5737943"/>
            <a:ext cx="8773886" cy="7848302"/>
          </a:xfrm>
          <a:prstGeom prst="rect">
            <a:avLst/>
          </a:prstGeom>
          <a:noFill/>
        </p:spPr>
        <p:txBody>
          <a:bodyPr wrap="square" rtlCol="0">
            <a:spAutoFit/>
          </a:bodyPr>
          <a:lstStyle/>
          <a:p>
            <a:pPr algn="ctr"/>
            <a:r>
              <a:rPr lang="en-US" sz="7200" dirty="0">
                <a:solidFill>
                  <a:srgbClr val="7030A0"/>
                </a:solidFill>
                <a:latin typeface="Quire Sans" panose="020B0502040400020003" pitchFamily="34" charset="0"/>
                <a:cs typeface="Quire Sans" panose="020B0502040400020003" pitchFamily="34" charset="0"/>
              </a:rPr>
              <a:t>Results</a:t>
            </a:r>
          </a:p>
          <a:p>
            <a:pPr marL="571516" indent="-571516">
              <a:buFont typeface="Arial" panose="020B0604020202020204" pitchFamily="34" charset="0"/>
              <a:buChar char="•"/>
            </a:pPr>
            <a:r>
              <a:rPr lang="en-US" sz="3600" dirty="0">
                <a:solidFill>
                  <a:schemeClr val="bg2">
                    <a:lumMod val="25000"/>
                  </a:schemeClr>
                </a:solidFill>
                <a:latin typeface="Quire Sans" panose="020B0502040400020003" pitchFamily="34" charset="0"/>
                <a:cs typeface="Quire Sans" panose="020B0502040400020003" pitchFamily="34" charset="0"/>
              </a:rPr>
              <a:t>48.9% of participants reported &gt;3.5 hours of screen time per day.  </a:t>
            </a:r>
          </a:p>
          <a:p>
            <a:pPr marL="571516" indent="-571516">
              <a:buFont typeface="Arial" panose="020B0604020202020204" pitchFamily="34" charset="0"/>
              <a:buChar char="•"/>
            </a:pPr>
            <a:r>
              <a:rPr lang="en-US" sz="3600" dirty="0">
                <a:solidFill>
                  <a:schemeClr val="bg2">
                    <a:lumMod val="25000"/>
                  </a:schemeClr>
                </a:solidFill>
                <a:latin typeface="Quire Sans" panose="020B0502040400020003" pitchFamily="34" charset="0"/>
                <a:cs typeface="Quire Sans" panose="020B0502040400020003" pitchFamily="34" charset="0"/>
              </a:rPr>
              <a:t>Triglyceride levels differed according to screen time usage: students who reported the lowest level of screen time (&lt;2 hours/day) had lower levels compared to those reporting 2-3 hours, 3.5-5 hours, and &gt; 5 hours/day (87.79±2.29 vs. 94.65±1.37, 97.87±1.52, &amp; 102.19±2.12, respectively, all p&lt;.05). </a:t>
            </a:r>
          </a:p>
          <a:p>
            <a:pPr marL="571516" indent="-571516">
              <a:buFont typeface="Arial" panose="020B0604020202020204" pitchFamily="34" charset="0"/>
              <a:buChar char="•"/>
            </a:pPr>
            <a:r>
              <a:rPr lang="en-US" sz="3600" dirty="0">
                <a:solidFill>
                  <a:schemeClr val="bg2">
                    <a:lumMod val="25000"/>
                  </a:schemeClr>
                </a:solidFill>
                <a:latin typeface="Quire Sans" panose="020B0502040400020003" pitchFamily="34" charset="0"/>
                <a:cs typeface="Quire Sans" panose="020B0502040400020003" pitchFamily="34" charset="0"/>
              </a:rPr>
              <a:t> No group differences were observed in LDL, HDL, or total cholesterol levels.</a:t>
            </a:r>
          </a:p>
        </p:txBody>
      </p:sp>
      <p:sp>
        <p:nvSpPr>
          <p:cNvPr id="13" name="TextBox 12">
            <a:extLst>
              <a:ext uri="{FF2B5EF4-FFF2-40B4-BE49-F238E27FC236}">
                <a16:creationId xmlns:a16="http://schemas.microsoft.com/office/drawing/2014/main" id="{CF85A759-A1E2-4188-A160-D2E15BB1B203}"/>
              </a:ext>
            </a:extLst>
          </p:cNvPr>
          <p:cNvSpPr txBox="1"/>
          <p:nvPr/>
        </p:nvSpPr>
        <p:spPr>
          <a:xfrm>
            <a:off x="29411838" y="23170628"/>
            <a:ext cx="10145486" cy="4524315"/>
          </a:xfrm>
          <a:prstGeom prst="rect">
            <a:avLst/>
          </a:prstGeom>
          <a:noFill/>
        </p:spPr>
        <p:txBody>
          <a:bodyPr wrap="square" rtlCol="0">
            <a:spAutoFit/>
          </a:bodyPr>
          <a:lstStyle/>
          <a:p>
            <a:pPr algn="ctr"/>
            <a:r>
              <a:rPr lang="en-US" sz="7200" dirty="0">
                <a:solidFill>
                  <a:srgbClr val="7030A0"/>
                </a:solidFill>
                <a:latin typeface="Quire Sans" panose="020B0502040400020003" pitchFamily="34" charset="0"/>
                <a:cs typeface="Quire Sans" panose="020B0502040400020003" pitchFamily="34" charset="0"/>
              </a:rPr>
              <a:t>Conclusions</a:t>
            </a:r>
            <a:endParaRPr lang="en-US" sz="8000" dirty="0">
              <a:solidFill>
                <a:schemeClr val="bg2">
                  <a:lumMod val="25000"/>
                </a:schemeClr>
              </a:solidFill>
              <a:latin typeface="Quire Sans" panose="020B0502040400020003" pitchFamily="34" charset="0"/>
              <a:cs typeface="Quire Sans" panose="020B0502040400020003" pitchFamily="34" charset="0"/>
            </a:endParaRPr>
          </a:p>
          <a:p>
            <a:r>
              <a:rPr lang="en-US" sz="3600" dirty="0">
                <a:solidFill>
                  <a:schemeClr val="bg2">
                    <a:lumMod val="25000"/>
                  </a:schemeClr>
                </a:solidFill>
                <a:latin typeface="Quire Sans" panose="020B0502040400020003" pitchFamily="34" charset="0"/>
                <a:cs typeface="Quire Sans" panose="020B0502040400020003" pitchFamily="34" charset="0"/>
              </a:rPr>
              <a:t>Our findings suggest that increased levels of non-academic screen time may be associated with higher triglyceride levels. As screen-based entertainment is popular among this age group, findings may be important for health educators and practitioners working on college campuses. </a:t>
            </a:r>
          </a:p>
        </p:txBody>
      </p:sp>
      <p:sp>
        <p:nvSpPr>
          <p:cNvPr id="14" name="TextBox 13">
            <a:extLst>
              <a:ext uri="{FF2B5EF4-FFF2-40B4-BE49-F238E27FC236}">
                <a16:creationId xmlns:a16="http://schemas.microsoft.com/office/drawing/2014/main" id="{05854A12-F7C3-45ED-8C0F-EBCFD06A0936}"/>
              </a:ext>
            </a:extLst>
          </p:cNvPr>
          <p:cNvSpPr txBox="1"/>
          <p:nvPr/>
        </p:nvSpPr>
        <p:spPr>
          <a:xfrm>
            <a:off x="29209091" y="27827652"/>
            <a:ext cx="10145486" cy="3539430"/>
          </a:xfrm>
          <a:prstGeom prst="rect">
            <a:avLst/>
          </a:prstGeom>
          <a:noFill/>
        </p:spPr>
        <p:txBody>
          <a:bodyPr wrap="square" rtlCol="0">
            <a:spAutoFit/>
          </a:bodyPr>
          <a:lstStyle/>
          <a:p>
            <a:pPr algn="ctr"/>
            <a:r>
              <a:rPr lang="en-US" sz="7200" dirty="0">
                <a:solidFill>
                  <a:srgbClr val="7030A0"/>
                </a:solidFill>
                <a:latin typeface="Quire Sans" panose="020B0502040400020003" pitchFamily="34" charset="0"/>
                <a:cs typeface="Quire Sans" panose="020B0502040400020003" pitchFamily="34" charset="0"/>
              </a:rPr>
              <a:t>Acknowledgments</a:t>
            </a:r>
            <a:endParaRPr lang="en-US" sz="9600" dirty="0">
              <a:solidFill>
                <a:schemeClr val="bg2">
                  <a:lumMod val="25000"/>
                </a:schemeClr>
              </a:solidFill>
              <a:latin typeface="Quire Sans" panose="020B0502040400020003" pitchFamily="34" charset="0"/>
              <a:cs typeface="Quire Sans" panose="020B0502040400020003" pitchFamily="34" charset="0"/>
            </a:endParaRPr>
          </a:p>
          <a:p>
            <a:r>
              <a:rPr lang="en-US" sz="3600" dirty="0">
                <a:solidFill>
                  <a:schemeClr val="bg2">
                    <a:lumMod val="25000"/>
                  </a:schemeClr>
                </a:solidFill>
                <a:latin typeface="Quire Sans" panose="020B0502040400020003" pitchFamily="34" charset="0"/>
                <a:cs typeface="Quire Sans" panose="020B0502040400020003" pitchFamily="34" charset="0"/>
              </a:rPr>
              <a:t>Funding source is the New Hampshire Agriculture Experiment Station and the USDA National Institute of Food and Agriculture Hatch Project 1010738</a:t>
            </a:r>
          </a:p>
        </p:txBody>
      </p:sp>
      <p:sp>
        <p:nvSpPr>
          <p:cNvPr id="2" name="TextBox 1">
            <a:extLst>
              <a:ext uri="{FF2B5EF4-FFF2-40B4-BE49-F238E27FC236}">
                <a16:creationId xmlns:a16="http://schemas.microsoft.com/office/drawing/2014/main" id="{A7AA634A-246F-4397-874B-50DECFAB6B0E}"/>
              </a:ext>
            </a:extLst>
          </p:cNvPr>
          <p:cNvSpPr txBox="1"/>
          <p:nvPr/>
        </p:nvSpPr>
        <p:spPr>
          <a:xfrm>
            <a:off x="14883491" y="27673815"/>
            <a:ext cx="12485916" cy="5527795"/>
          </a:xfrm>
          <a:prstGeom prst="rect">
            <a:avLst/>
          </a:prstGeom>
          <a:noFill/>
        </p:spPr>
        <p:txBody>
          <a:bodyPr wrap="square" rtlCol="0">
            <a:spAutoFit/>
          </a:bodyPr>
          <a:lstStyle/>
          <a:p>
            <a:pPr algn="ctr"/>
            <a:r>
              <a:rPr lang="en-US" sz="7200" dirty="0">
                <a:solidFill>
                  <a:srgbClr val="7030A0"/>
                </a:solidFill>
                <a:latin typeface="Quire Sans" panose="020B0502040400020003" pitchFamily="34" charset="0"/>
                <a:cs typeface="Quire Sans" panose="020B0502040400020003" pitchFamily="34" charset="0"/>
              </a:rPr>
              <a:t>References</a:t>
            </a:r>
          </a:p>
          <a:p>
            <a:pPr>
              <a:lnSpc>
                <a:spcPct val="107000"/>
              </a:lnSpc>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solidFill>
                  <a:schemeClr val="bg2">
                    <a:lumMod val="25000"/>
                  </a:schemeClr>
                </a:solidFill>
                <a:latin typeface="Times New Roman" panose="02020603050405020304" pitchFamily="18" charset="0"/>
                <a:ea typeface="Calibri" panose="020F0502020204030204" pitchFamily="34" charset="0"/>
                <a:cs typeface="Times New Roman" panose="02020603050405020304" pitchFamily="18" charset="0"/>
              </a:rPr>
              <a:t>1. Katsingris P. Q1 Total Audience Report. Nielsen. https://www.nielsen.com/us/en/insights/report/2018/q1-2018-total-audience-report/#</a:t>
            </a:r>
            <a:endParaRPr lang="en-US" sz="2400" dirty="0">
              <a:solidFill>
                <a:schemeClr val="bg2">
                  <a:lumMod val="25000"/>
                </a:schemeClr>
              </a:solidFill>
              <a:latin typeface="Calibri" panose="020F0502020204030204" pitchFamily="34" charset="0"/>
              <a:ea typeface="Calibri" panose="020F0502020204030204" pitchFamily="34" charset="0"/>
              <a:cs typeface="Times New Roman" panose="02020603050405020304" pitchFamily="18" charset="0"/>
            </a:endParaRPr>
          </a:p>
          <a:p>
            <a:r>
              <a:rPr lang="en-US" sz="2800" dirty="0">
                <a:solidFill>
                  <a:schemeClr val="bg2">
                    <a:lumMod val="25000"/>
                  </a:schemeClr>
                </a:solidFill>
                <a:latin typeface="Quire Sans" panose="020B0502040400020003" pitchFamily="34" charset="0"/>
                <a:cs typeface="Quire Sans" panose="020B0502040400020003" pitchFamily="34" charset="0"/>
              </a:rPr>
              <a:t>2. </a:t>
            </a:r>
            <a:r>
              <a:rPr lang="en-US" sz="2800" dirty="0">
                <a:solidFill>
                  <a:schemeClr val="bg2">
                    <a:lumMod val="25000"/>
                  </a:schemeClr>
                </a:solidFill>
                <a:latin typeface="Times New Roman" panose="02020603050405020304" pitchFamily="18" charset="0"/>
                <a:ea typeface="Calibri" panose="020F0502020204030204" pitchFamily="34" charset="0"/>
              </a:rPr>
              <a:t>Wilmot EG, Edwardson CL, </a:t>
            </a:r>
            <a:r>
              <a:rPr lang="en-US" sz="2800" dirty="0" err="1">
                <a:solidFill>
                  <a:schemeClr val="bg2">
                    <a:lumMod val="25000"/>
                  </a:schemeClr>
                </a:solidFill>
                <a:latin typeface="Times New Roman" panose="02020603050405020304" pitchFamily="18" charset="0"/>
                <a:ea typeface="Calibri" panose="020F0502020204030204" pitchFamily="34" charset="0"/>
              </a:rPr>
              <a:t>Achana</a:t>
            </a:r>
            <a:r>
              <a:rPr lang="en-US" sz="2800" dirty="0">
                <a:solidFill>
                  <a:schemeClr val="bg2">
                    <a:lumMod val="25000"/>
                  </a:schemeClr>
                </a:solidFill>
                <a:latin typeface="Times New Roman" panose="02020603050405020304" pitchFamily="18" charset="0"/>
                <a:ea typeface="Calibri" panose="020F0502020204030204" pitchFamily="34" charset="0"/>
              </a:rPr>
              <a:t> FA, et al. Sedentary time in adults and the association with diabetes, cardiovascular disease and death: systematic review and meta-analysis. </a:t>
            </a:r>
            <a:r>
              <a:rPr lang="en-US" sz="2800" i="1" dirty="0" err="1">
                <a:solidFill>
                  <a:schemeClr val="bg2">
                    <a:lumMod val="25000"/>
                  </a:schemeClr>
                </a:solidFill>
                <a:latin typeface="Times New Roman" panose="02020603050405020304" pitchFamily="18" charset="0"/>
                <a:ea typeface="Calibri" panose="020F0502020204030204" pitchFamily="34" charset="0"/>
              </a:rPr>
              <a:t>Diabetologia</a:t>
            </a:r>
            <a:r>
              <a:rPr lang="en-US" sz="2800" dirty="0">
                <a:solidFill>
                  <a:schemeClr val="bg2">
                    <a:lumMod val="25000"/>
                  </a:schemeClr>
                </a:solidFill>
                <a:latin typeface="Times New Roman" panose="02020603050405020304" pitchFamily="18" charset="0"/>
                <a:ea typeface="Calibri" panose="020F0502020204030204" pitchFamily="34" charset="0"/>
              </a:rPr>
              <a:t>. 2012;55(11):2895-2905. doi:10.1007/s00125-012-2677-z.</a:t>
            </a:r>
            <a:endParaRPr lang="en-US" sz="2800" dirty="0">
              <a:solidFill>
                <a:schemeClr val="bg2">
                  <a:lumMod val="25000"/>
                </a:schemeClr>
              </a:solidFill>
              <a:latin typeface="Quire Sans" panose="020B0502040400020003" pitchFamily="34" charset="0"/>
              <a:cs typeface="Quire Sans" panose="020B0502040400020003" pitchFamily="34" charset="0"/>
            </a:endParaRPr>
          </a:p>
          <a:p>
            <a:endParaRPr lang="en-US" sz="6600" dirty="0"/>
          </a:p>
        </p:txBody>
      </p:sp>
      <p:graphicFrame>
        <p:nvGraphicFramePr>
          <p:cNvPr id="12" name="Chart 11">
            <a:extLst>
              <a:ext uri="{FF2B5EF4-FFF2-40B4-BE49-F238E27FC236}">
                <a16:creationId xmlns:a16="http://schemas.microsoft.com/office/drawing/2014/main" id="{13DADC5A-A32B-49DF-84E8-4BF0D2D50A04}"/>
              </a:ext>
            </a:extLst>
          </p:cNvPr>
          <p:cNvGraphicFramePr/>
          <p:nvPr>
            <p:extLst>
              <p:ext uri="{D42A27DB-BD31-4B8C-83A1-F6EECF244321}">
                <p14:modId xmlns:p14="http://schemas.microsoft.com/office/powerpoint/2010/main" val="26616182"/>
              </p:ext>
            </p:extLst>
          </p:nvPr>
        </p:nvGraphicFramePr>
        <p:xfrm>
          <a:off x="12287249" y="5573468"/>
          <a:ext cx="17678401" cy="10298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Table 22">
            <a:extLst>
              <a:ext uri="{FF2B5EF4-FFF2-40B4-BE49-F238E27FC236}">
                <a16:creationId xmlns:a16="http://schemas.microsoft.com/office/drawing/2014/main" id="{723F9DBB-908E-4B73-84AC-5F4FB8B9430C}"/>
              </a:ext>
            </a:extLst>
          </p:cNvPr>
          <p:cNvGraphicFramePr>
            <a:graphicFrameLocks noGrp="1"/>
          </p:cNvGraphicFramePr>
          <p:nvPr>
            <p:extLst>
              <p:ext uri="{D42A27DB-BD31-4B8C-83A1-F6EECF244321}">
                <p14:modId xmlns:p14="http://schemas.microsoft.com/office/powerpoint/2010/main" val="3262771787"/>
              </p:ext>
            </p:extLst>
          </p:nvPr>
        </p:nvGraphicFramePr>
        <p:xfrm>
          <a:off x="30580691" y="15040249"/>
          <a:ext cx="8773886" cy="6676375"/>
        </p:xfrm>
        <a:graphic>
          <a:graphicData uri="http://schemas.openxmlformats.org/drawingml/2006/table">
            <a:tbl>
              <a:tblPr firstRow="1" bandRow="1">
                <a:tableStyleId>{8EC20E35-A176-4012-BC5E-935CFFF8708E}</a:tableStyleId>
              </a:tblPr>
              <a:tblGrid>
                <a:gridCol w="4386943">
                  <a:extLst>
                    <a:ext uri="{9D8B030D-6E8A-4147-A177-3AD203B41FA5}">
                      <a16:colId xmlns:a16="http://schemas.microsoft.com/office/drawing/2014/main" val="486245183"/>
                    </a:ext>
                  </a:extLst>
                </a:gridCol>
                <a:gridCol w="4386943">
                  <a:extLst>
                    <a:ext uri="{9D8B030D-6E8A-4147-A177-3AD203B41FA5}">
                      <a16:colId xmlns:a16="http://schemas.microsoft.com/office/drawing/2014/main" val="469441487"/>
                    </a:ext>
                  </a:extLst>
                </a:gridCol>
              </a:tblGrid>
              <a:tr h="0">
                <a:tc>
                  <a:txBody>
                    <a:bodyPr/>
                    <a:lstStyle/>
                    <a:p>
                      <a:r>
                        <a:rPr lang="en-US" sz="5400" dirty="0"/>
                        <a:t>Screen Time Categories</a:t>
                      </a:r>
                    </a:p>
                  </a:txBody>
                  <a:tcPr/>
                </a:tc>
                <a:tc>
                  <a:txBody>
                    <a:bodyPr/>
                    <a:lstStyle/>
                    <a:p>
                      <a:r>
                        <a:rPr lang="en-US" sz="5400" dirty="0"/>
                        <a:t>Number of students</a:t>
                      </a:r>
                    </a:p>
                  </a:txBody>
                  <a:tcPr/>
                </a:tc>
                <a:extLst>
                  <a:ext uri="{0D108BD9-81ED-4DB2-BD59-A6C34878D82A}">
                    <a16:rowId xmlns:a16="http://schemas.microsoft.com/office/drawing/2014/main" val="471595358"/>
                  </a:ext>
                </a:extLst>
              </a:tr>
              <a:tr h="1052292">
                <a:tc>
                  <a:txBody>
                    <a:bodyPr/>
                    <a:lstStyle/>
                    <a:p>
                      <a:r>
                        <a:rPr lang="en-US" sz="6000" dirty="0"/>
                        <a:t>&lt;2 hours</a:t>
                      </a:r>
                      <a:endParaRPr lang="en-US" sz="6000" dirty="0">
                        <a:solidFill>
                          <a:schemeClr val="tx1"/>
                        </a:solidFill>
                      </a:endParaRPr>
                    </a:p>
                  </a:txBody>
                  <a:tcPr/>
                </a:tc>
                <a:tc>
                  <a:txBody>
                    <a:bodyPr/>
                    <a:lstStyle/>
                    <a:p>
                      <a:r>
                        <a:rPr lang="en-US" sz="6000" dirty="0"/>
                        <a:t>384</a:t>
                      </a:r>
                    </a:p>
                  </a:txBody>
                  <a:tcPr/>
                </a:tc>
                <a:extLst>
                  <a:ext uri="{0D108BD9-81ED-4DB2-BD59-A6C34878D82A}">
                    <a16:rowId xmlns:a16="http://schemas.microsoft.com/office/drawing/2014/main" val="4251826509"/>
                  </a:ext>
                </a:extLst>
              </a:tr>
              <a:tr h="1052292">
                <a:tc>
                  <a:txBody>
                    <a:bodyPr/>
                    <a:lstStyle/>
                    <a:p>
                      <a:r>
                        <a:rPr lang="en-US" sz="6000" dirty="0"/>
                        <a:t>2-3 hours</a:t>
                      </a:r>
                    </a:p>
                  </a:txBody>
                  <a:tcPr/>
                </a:tc>
                <a:tc>
                  <a:txBody>
                    <a:bodyPr/>
                    <a:lstStyle/>
                    <a:p>
                      <a:r>
                        <a:rPr lang="en-US" sz="6000" dirty="0"/>
                        <a:t>1051</a:t>
                      </a:r>
                    </a:p>
                  </a:txBody>
                  <a:tcPr/>
                </a:tc>
                <a:extLst>
                  <a:ext uri="{0D108BD9-81ED-4DB2-BD59-A6C34878D82A}">
                    <a16:rowId xmlns:a16="http://schemas.microsoft.com/office/drawing/2014/main" val="3954646077"/>
                  </a:ext>
                </a:extLst>
              </a:tr>
              <a:tr h="1782139">
                <a:tc>
                  <a:txBody>
                    <a:bodyPr/>
                    <a:lstStyle/>
                    <a:p>
                      <a:r>
                        <a:rPr lang="en-US" sz="6000" dirty="0"/>
                        <a:t>3.5-5 hours</a:t>
                      </a:r>
                    </a:p>
                  </a:txBody>
                  <a:tcPr/>
                </a:tc>
                <a:tc>
                  <a:txBody>
                    <a:bodyPr/>
                    <a:lstStyle/>
                    <a:p>
                      <a:r>
                        <a:rPr lang="en-US" sz="6000" dirty="0"/>
                        <a:t>856</a:t>
                      </a:r>
                    </a:p>
                  </a:txBody>
                  <a:tcPr/>
                </a:tc>
                <a:extLst>
                  <a:ext uri="{0D108BD9-81ED-4DB2-BD59-A6C34878D82A}">
                    <a16:rowId xmlns:a16="http://schemas.microsoft.com/office/drawing/2014/main" val="254801918"/>
                  </a:ext>
                </a:extLst>
              </a:tr>
              <a:tr h="1052292">
                <a:tc>
                  <a:txBody>
                    <a:bodyPr/>
                    <a:lstStyle/>
                    <a:p>
                      <a:r>
                        <a:rPr lang="en-US" sz="6000" dirty="0"/>
                        <a:t>&gt;5 hours</a:t>
                      </a:r>
                    </a:p>
                  </a:txBody>
                  <a:tcPr/>
                </a:tc>
                <a:tc>
                  <a:txBody>
                    <a:bodyPr/>
                    <a:lstStyle/>
                    <a:p>
                      <a:r>
                        <a:rPr lang="en-US" sz="6000" dirty="0"/>
                        <a:t>445</a:t>
                      </a:r>
                    </a:p>
                  </a:txBody>
                  <a:tcPr/>
                </a:tc>
                <a:extLst>
                  <a:ext uri="{0D108BD9-81ED-4DB2-BD59-A6C34878D82A}">
                    <a16:rowId xmlns:a16="http://schemas.microsoft.com/office/drawing/2014/main" val="4266174517"/>
                  </a:ext>
                </a:extLst>
              </a:tr>
            </a:tbl>
          </a:graphicData>
        </a:graphic>
      </p:graphicFrame>
      <p:graphicFrame>
        <p:nvGraphicFramePr>
          <p:cNvPr id="15" name="Chart 14">
            <a:extLst>
              <a:ext uri="{FF2B5EF4-FFF2-40B4-BE49-F238E27FC236}">
                <a16:creationId xmlns:a16="http://schemas.microsoft.com/office/drawing/2014/main" id="{B53E71C6-4845-4B81-BE7C-766686DAF82E}"/>
              </a:ext>
            </a:extLst>
          </p:cNvPr>
          <p:cNvGraphicFramePr/>
          <p:nvPr>
            <p:extLst>
              <p:ext uri="{D42A27DB-BD31-4B8C-83A1-F6EECF244321}">
                <p14:modId xmlns:p14="http://schemas.microsoft.com/office/powerpoint/2010/main" val="509679077"/>
              </p:ext>
            </p:extLst>
          </p:nvPr>
        </p:nvGraphicFramePr>
        <p:xfrm>
          <a:off x="12219210" y="16073902"/>
          <a:ext cx="16004720" cy="1021514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18998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7804857-1F2C-4231-BBCD-4170B3CF1188}"/>
              </a:ext>
            </a:extLst>
          </p:cNvPr>
          <p:cNvGraphicFramePr/>
          <p:nvPr>
            <p:extLst>
              <p:ext uri="{D42A27DB-BD31-4B8C-83A1-F6EECF244321}">
                <p14:modId xmlns:p14="http://schemas.microsoft.com/office/powerpoint/2010/main" val="2141470828"/>
              </p:ext>
            </p:extLst>
          </p:nvPr>
        </p:nvGraphicFramePr>
        <p:xfrm>
          <a:off x="6705600" y="7518400"/>
          <a:ext cx="26822400" cy="17881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8566668"/>
      </p:ext>
    </p:extLst>
  </p:cSld>
  <p:clrMapOvr>
    <a:masterClrMapping/>
  </p:clrMapOvr>
</p:sld>
</file>

<file path=ppt/theme/theme1.xml><?xml version="1.0" encoding="utf-8"?>
<a:theme xmlns:a="http://schemas.openxmlformats.org/drawingml/2006/main" name="Office Theme">
  <a:themeElements>
    <a:clrScheme name="purple">
      <a:dk1>
        <a:srgbClr val="7030A0"/>
      </a:dk1>
      <a:lt1>
        <a:sysClr val="window" lastClr="FFFFFF"/>
      </a:lt1>
      <a:dk2>
        <a:srgbClr val="44546A"/>
      </a:dk2>
      <a:lt2>
        <a:srgbClr val="E7E6E6"/>
      </a:lt2>
      <a:accent1>
        <a:srgbClr val="C05AE0"/>
      </a:accent1>
      <a:accent2>
        <a:srgbClr val="C992DA"/>
      </a:accent2>
      <a:accent3>
        <a:srgbClr val="913F8D"/>
      </a:accent3>
      <a:accent4>
        <a:srgbClr val="B04BC1"/>
      </a:accent4>
      <a:accent5>
        <a:srgbClr val="DEBEE4"/>
      </a:accent5>
      <a:accent6>
        <a:srgbClr val="662171"/>
      </a:accent6>
      <a:hlink>
        <a:srgbClr val="F9CFFD"/>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ACCDE7D66C264EAD97122D623B3514" ma:contentTypeVersion="7" ma:contentTypeDescription="Create a new document." ma:contentTypeScope="" ma:versionID="6b0fbd7995c440be302019ae664e5fc7">
  <xsd:schema xmlns:xsd="http://www.w3.org/2001/XMLSchema" xmlns:xs="http://www.w3.org/2001/XMLSchema" xmlns:p="http://schemas.microsoft.com/office/2006/metadata/properties" xmlns:ns3="a3076bd0-9b68-4322-92fa-8c4ec985076c" xmlns:ns4="19d9b053-d97d-4966-8b3e-999c7b597a4f" targetNamespace="http://schemas.microsoft.com/office/2006/metadata/properties" ma:root="true" ma:fieldsID="f640c3533ba0db22efc29b0f94d36c45" ns3:_="" ns4:_="">
    <xsd:import namespace="a3076bd0-9b68-4322-92fa-8c4ec985076c"/>
    <xsd:import namespace="19d9b053-d97d-4966-8b3e-999c7b597a4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076bd0-9b68-4322-92fa-8c4ec98507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9d9b053-d97d-4966-8b3e-999c7b597a4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BC89528-8092-4D4B-B170-B9F85D2156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076bd0-9b68-4322-92fa-8c4ec985076c"/>
    <ds:schemaRef ds:uri="19d9b053-d97d-4966-8b3e-999c7b597a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E91C2BA-3B98-4202-9ADD-109A1F92C8E2}">
  <ds:schemaRefs>
    <ds:schemaRef ds:uri="http://schemas.microsoft.com/sharepoint/v3/contenttype/forms"/>
  </ds:schemaRefs>
</ds:datastoreItem>
</file>

<file path=customXml/itemProps3.xml><?xml version="1.0" encoding="utf-8"?>
<ds:datastoreItem xmlns:ds="http://schemas.openxmlformats.org/officeDocument/2006/customXml" ds:itemID="{3AF7C47F-3F93-4CD9-B415-01190B9544DD}">
  <ds:schemaRefs>
    <ds:schemaRef ds:uri="http://schemas.openxmlformats.org/package/2006/metadata/core-properties"/>
    <ds:schemaRef ds:uri="a3076bd0-9b68-4322-92fa-8c4ec985076c"/>
    <ds:schemaRef ds:uri="http://schemas.microsoft.com/office/2006/metadata/properties"/>
    <ds:schemaRef ds:uri="http://schemas.microsoft.com/office/2006/documentManagement/types"/>
    <ds:schemaRef ds:uri="http://purl.org/dc/dcmitype/"/>
    <ds:schemaRef ds:uri="http://purl.org/dc/elements/1.1/"/>
    <ds:schemaRef ds:uri="http://www.w3.org/XML/1998/namespace"/>
    <ds:schemaRef ds:uri="http://purl.org/dc/terms/"/>
    <ds:schemaRef ds:uri="http://schemas.microsoft.com/office/infopath/2007/PartnerControls"/>
    <ds:schemaRef ds:uri="19d9b053-d97d-4966-8b3e-999c7b597a4f"/>
  </ds:schemaRefs>
</ds:datastoreItem>
</file>

<file path=docProps/app.xml><?xml version="1.0" encoding="utf-8"?>
<Properties xmlns="http://schemas.openxmlformats.org/officeDocument/2006/extended-properties" xmlns:vt="http://schemas.openxmlformats.org/officeDocument/2006/docPropsVTypes">
  <Template>Office Theme</Template>
  <TotalTime>2106</TotalTime>
  <Words>704</Words>
  <Application>Microsoft Office PowerPoint</Application>
  <PresentationFormat>Custom</PresentationFormat>
  <Paragraphs>51</Paragraphs>
  <Slides>2</Slides>
  <Notes>1</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Quire Sans</vt:lpstr>
      <vt:lpstr>Symbol</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Hood, Allison</dc:creator>
  <cp:lastModifiedBy>Allison</cp:lastModifiedBy>
  <cp:revision>2</cp:revision>
  <dcterms:created xsi:type="dcterms:W3CDTF">2020-04-14T02:11:55Z</dcterms:created>
  <dcterms:modified xsi:type="dcterms:W3CDTF">2020-04-16T01:55:49Z</dcterms:modified>
</cp:coreProperties>
</file>