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6"/>
  </p:sldMasterIdLst>
  <p:notesMasterIdLst>
    <p:notesMasterId r:id="rId8"/>
  </p:notesMasterIdLst>
  <p:sldIdLst>
    <p:sldId id="256" r:id="rId7"/>
  </p:sldIdLst>
  <p:sldSz cx="43891200" cy="32918400"/>
  <p:notesSz cx="9144000" cy="6858000"/>
  <p:defaultTextStyle>
    <a:defPPr>
      <a:defRPr lang="en-US"/>
    </a:defPPr>
    <a:lvl1pPr marL="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5054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0109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5163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02184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75273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0327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05382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0436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C35"/>
    <a:srgbClr val="6E82A0"/>
    <a:srgbClr val="BDC7D5"/>
    <a:srgbClr val="FFC000"/>
    <a:srgbClr val="ADB9CA"/>
    <a:srgbClr val="EDEFF3"/>
    <a:srgbClr val="C5CDD9"/>
    <a:srgbClr val="E1E5EB"/>
    <a:srgbClr val="E9E2AD"/>
    <a:srgbClr val="DCA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" d="100"/>
          <a:sy n="14" d="100"/>
        </p:scale>
        <p:origin x="1982" y="355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5" Type="http://schemas.openxmlformats.org/officeDocument/2006/relationships/customXml" Target="../customXml/item5.xml"/><Relationship Id="rId1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iversitysystemnh-my.sharepoint.com/personal/ccw1041_usnh_edu/Documents/Aero%20Flow%20Sim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niversitysystemnh-my.sharepoint.com/personal/ccw1041_usnh_edu/Documents/Aero%20Flow%20Sim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niversitysystemnh-my.sharepoint.com/personal/ccw1041_usnh_edu/Documents/Aero%20Flow%20Sim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niversitysystemnh-my.sharepoint.com/personal/ccw1041_usnh_edu/Documents/Aero%20Flow%20Sim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kern="1200" spc="0" baseline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n-US" sz="320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-2500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320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/C</a:t>
            </a:r>
            <a:r>
              <a:rPr lang="en-US" sz="3200" baseline="-2500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320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vs Alpha from Kingsbury Wind Tunnel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3000" b="0" i="0" u="none" strike="noStrike" kern="1200" spc="0" baseline="0">
              <a:solidFill>
                <a:srgbClr val="ADB9CA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Cl/Cd vs Alpha @ Re = 258,000</c:v>
          </c:tx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ADB9CA"/>
              </a:solidFill>
              <a:ln w="63500">
                <a:solidFill>
                  <a:srgbClr val="FFC000"/>
                </a:solidFill>
              </a:ln>
              <a:effectLst/>
            </c:spPr>
          </c:marker>
          <c:xVal>
            <c:numRef>
              <c:f>'Wind Tunnel Data'!$E$19:$E$44</c:f>
              <c:numCache>
                <c:formatCode>General</c:formatCode>
                <c:ptCount val="26"/>
                <c:pt idx="0">
                  <c:v>-5</c:v>
                </c:pt>
                <c:pt idx="1">
                  <c:v>-4</c:v>
                </c:pt>
                <c:pt idx="2">
                  <c:v>-3</c:v>
                </c:pt>
                <c:pt idx="3">
                  <c:v>-2</c:v>
                </c:pt>
                <c:pt idx="4">
                  <c:v>-1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10</c:v>
                </c:pt>
                <c:pt idx="16">
                  <c:v>11</c:v>
                </c:pt>
                <c:pt idx="17">
                  <c:v>12</c:v>
                </c:pt>
                <c:pt idx="18">
                  <c:v>13</c:v>
                </c:pt>
                <c:pt idx="19">
                  <c:v>14</c:v>
                </c:pt>
                <c:pt idx="20">
                  <c:v>15</c:v>
                </c:pt>
                <c:pt idx="21">
                  <c:v>16</c:v>
                </c:pt>
                <c:pt idx="22">
                  <c:v>17</c:v>
                </c:pt>
                <c:pt idx="23">
                  <c:v>18</c:v>
                </c:pt>
                <c:pt idx="24">
                  <c:v>19</c:v>
                </c:pt>
                <c:pt idx="25">
                  <c:v>20</c:v>
                </c:pt>
              </c:numCache>
            </c:numRef>
          </c:xVal>
          <c:yVal>
            <c:numRef>
              <c:f>'Wind Tunnel Data'!$K$19:$K$44</c:f>
              <c:numCache>
                <c:formatCode>General</c:formatCode>
                <c:ptCount val="26"/>
                <c:pt idx="0">
                  <c:v>0.34210526315789475</c:v>
                </c:pt>
                <c:pt idx="1">
                  <c:v>1.0285714285714287</c:v>
                </c:pt>
                <c:pt idx="2">
                  <c:v>2.4545454545454546</c:v>
                </c:pt>
                <c:pt idx="3">
                  <c:v>3.5652173913043477</c:v>
                </c:pt>
                <c:pt idx="4">
                  <c:v>4.0384615384615383</c:v>
                </c:pt>
                <c:pt idx="5">
                  <c:v>4.5294117647058814</c:v>
                </c:pt>
                <c:pt idx="6">
                  <c:v>5.0227272727272725</c:v>
                </c:pt>
                <c:pt idx="7">
                  <c:v>5.4999999999999991</c:v>
                </c:pt>
                <c:pt idx="8">
                  <c:v>6.3673469387755111</c:v>
                </c:pt>
                <c:pt idx="9">
                  <c:v>5.7142857142857135</c:v>
                </c:pt>
                <c:pt idx="10">
                  <c:v>6.0338983050847466</c:v>
                </c:pt>
                <c:pt idx="11">
                  <c:v>5.8260869565217384</c:v>
                </c:pt>
                <c:pt idx="12">
                  <c:v>5.8</c:v>
                </c:pt>
                <c:pt idx="13">
                  <c:v>5</c:v>
                </c:pt>
                <c:pt idx="14">
                  <c:v>5.1960784313725492</c:v>
                </c:pt>
                <c:pt idx="15">
                  <c:v>5.2252252252252243</c:v>
                </c:pt>
                <c:pt idx="16">
                  <c:v>5.2521739130434781</c:v>
                </c:pt>
                <c:pt idx="17">
                  <c:v>5.4603174603174605</c:v>
                </c:pt>
                <c:pt idx="18">
                  <c:v>5.4045801526717563</c:v>
                </c:pt>
                <c:pt idx="19">
                  <c:v>4.6097560975609753</c:v>
                </c:pt>
                <c:pt idx="20">
                  <c:v>4.7857142857142856</c:v>
                </c:pt>
                <c:pt idx="21">
                  <c:v>4.2249999999999996</c:v>
                </c:pt>
                <c:pt idx="22">
                  <c:v>4.193548387096774</c:v>
                </c:pt>
                <c:pt idx="23">
                  <c:v>4.5238095238095237</c:v>
                </c:pt>
                <c:pt idx="24">
                  <c:v>4.4292237442922371</c:v>
                </c:pt>
                <c:pt idx="25">
                  <c:v>4.1071428571428577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977-4BC8-AD95-A9E0F96579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2061856"/>
        <c:axId val="68206089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Cl vs Alpha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'Wind Tunnel Data'!$E$19:$E$44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-5</c:v>
                      </c:pt>
                      <c:pt idx="1">
                        <c:v>-4</c:v>
                      </c:pt>
                      <c:pt idx="2">
                        <c:v>-3</c:v>
                      </c:pt>
                      <c:pt idx="3">
                        <c:v>-2</c:v>
                      </c:pt>
                      <c:pt idx="4">
                        <c:v>-1</c:v>
                      </c:pt>
                      <c:pt idx="5">
                        <c:v>0</c:v>
                      </c:pt>
                      <c:pt idx="6">
                        <c:v>1</c:v>
                      </c:pt>
                      <c:pt idx="7">
                        <c:v>2</c:v>
                      </c:pt>
                      <c:pt idx="8">
                        <c:v>3</c:v>
                      </c:pt>
                      <c:pt idx="9">
                        <c:v>4</c:v>
                      </c:pt>
                      <c:pt idx="10">
                        <c:v>5</c:v>
                      </c:pt>
                      <c:pt idx="11">
                        <c:v>6</c:v>
                      </c:pt>
                      <c:pt idx="12">
                        <c:v>7</c:v>
                      </c:pt>
                      <c:pt idx="13">
                        <c:v>8</c:v>
                      </c:pt>
                      <c:pt idx="14">
                        <c:v>9</c:v>
                      </c:pt>
                      <c:pt idx="15">
                        <c:v>10</c:v>
                      </c:pt>
                      <c:pt idx="16">
                        <c:v>11</c:v>
                      </c:pt>
                      <c:pt idx="17">
                        <c:v>12</c:v>
                      </c:pt>
                      <c:pt idx="18">
                        <c:v>13</c:v>
                      </c:pt>
                      <c:pt idx="19">
                        <c:v>14</c:v>
                      </c:pt>
                      <c:pt idx="20">
                        <c:v>15</c:v>
                      </c:pt>
                      <c:pt idx="21">
                        <c:v>16</c:v>
                      </c:pt>
                      <c:pt idx="22">
                        <c:v>17</c:v>
                      </c:pt>
                      <c:pt idx="23">
                        <c:v>18</c:v>
                      </c:pt>
                      <c:pt idx="24">
                        <c:v>19</c:v>
                      </c:pt>
                      <c:pt idx="25">
                        <c:v>20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'Wind Tunnel Data'!$H$19:$H$44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1.4064176043928572E-2</c:v>
                      </c:pt>
                      <c:pt idx="1">
                        <c:v>3.8946949044725274E-2</c:v>
                      </c:pt>
                      <c:pt idx="2">
                        <c:v>8.7630635350631869E-2</c:v>
                      </c:pt>
                      <c:pt idx="3">
                        <c:v>8.8712495046318673E-2</c:v>
                      </c:pt>
                      <c:pt idx="4">
                        <c:v>0.11359526804711538</c:v>
                      </c:pt>
                      <c:pt idx="5">
                        <c:v>0.16660639313576922</c:v>
                      </c:pt>
                      <c:pt idx="6">
                        <c:v>0.23909099274678569</c:v>
                      </c:pt>
                      <c:pt idx="7">
                        <c:v>0.27371050300876371</c:v>
                      </c:pt>
                      <c:pt idx="8">
                        <c:v>0.33754022505428571</c:v>
                      </c:pt>
                      <c:pt idx="9">
                        <c:v>0.3461951026197802</c:v>
                      </c:pt>
                      <c:pt idx="10">
                        <c:v>0.38514205166450549</c:v>
                      </c:pt>
                      <c:pt idx="11">
                        <c:v>0.43490759766609882</c:v>
                      </c:pt>
                      <c:pt idx="12">
                        <c:v>0.4706089676237637</c:v>
                      </c:pt>
                      <c:pt idx="13">
                        <c:v>0.50306475849436816</c:v>
                      </c:pt>
                      <c:pt idx="14">
                        <c:v>0.57338563871401094</c:v>
                      </c:pt>
                      <c:pt idx="15">
                        <c:v>0.6274786234983516</c:v>
                      </c:pt>
                      <c:pt idx="16">
                        <c:v>0.65344325619483512</c:v>
                      </c:pt>
                      <c:pt idx="17">
                        <c:v>0.74431947063252746</c:v>
                      </c:pt>
                      <c:pt idx="18">
                        <c:v>0.76595666454626377</c:v>
                      </c:pt>
                      <c:pt idx="19">
                        <c:v>0.8178859299392307</c:v>
                      </c:pt>
                      <c:pt idx="20">
                        <c:v>0.86981519533219764</c:v>
                      </c:pt>
                      <c:pt idx="21">
                        <c:v>0.91417144285535701</c:v>
                      </c:pt>
                      <c:pt idx="22">
                        <c:v>0.9844923230749999</c:v>
                      </c:pt>
                      <c:pt idx="23">
                        <c:v>1.0277667109024724</c:v>
                      </c:pt>
                      <c:pt idx="24">
                        <c:v>1.0494039048162087</c:v>
                      </c:pt>
                      <c:pt idx="25">
                        <c:v>1.1197247850358516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F977-4BC8-AD95-A9E0F9657922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Cd vs Alpha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'Wind Tunnel Data'!$E$19:$E$44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-5</c:v>
                      </c:pt>
                      <c:pt idx="1">
                        <c:v>-4</c:v>
                      </c:pt>
                      <c:pt idx="2">
                        <c:v>-3</c:v>
                      </c:pt>
                      <c:pt idx="3">
                        <c:v>-2</c:v>
                      </c:pt>
                      <c:pt idx="4">
                        <c:v>-1</c:v>
                      </c:pt>
                      <c:pt idx="5">
                        <c:v>0</c:v>
                      </c:pt>
                      <c:pt idx="6">
                        <c:v>1</c:v>
                      </c:pt>
                      <c:pt idx="7">
                        <c:v>2</c:v>
                      </c:pt>
                      <c:pt idx="8">
                        <c:v>3</c:v>
                      </c:pt>
                      <c:pt idx="9">
                        <c:v>4</c:v>
                      </c:pt>
                      <c:pt idx="10">
                        <c:v>5</c:v>
                      </c:pt>
                      <c:pt idx="11">
                        <c:v>6</c:v>
                      </c:pt>
                      <c:pt idx="12">
                        <c:v>7</c:v>
                      </c:pt>
                      <c:pt idx="13">
                        <c:v>8</c:v>
                      </c:pt>
                      <c:pt idx="14">
                        <c:v>9</c:v>
                      </c:pt>
                      <c:pt idx="15">
                        <c:v>10</c:v>
                      </c:pt>
                      <c:pt idx="16">
                        <c:v>11</c:v>
                      </c:pt>
                      <c:pt idx="17">
                        <c:v>12</c:v>
                      </c:pt>
                      <c:pt idx="18">
                        <c:v>13</c:v>
                      </c:pt>
                      <c:pt idx="19">
                        <c:v>14</c:v>
                      </c:pt>
                      <c:pt idx="20">
                        <c:v>15</c:v>
                      </c:pt>
                      <c:pt idx="21">
                        <c:v>16</c:v>
                      </c:pt>
                      <c:pt idx="22">
                        <c:v>17</c:v>
                      </c:pt>
                      <c:pt idx="23">
                        <c:v>18</c:v>
                      </c:pt>
                      <c:pt idx="24">
                        <c:v>19</c:v>
                      </c:pt>
                      <c:pt idx="25">
                        <c:v>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'Wind Tunnel Data'!$J$19:$J$44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4.1110668436098903E-2</c:v>
                      </c:pt>
                      <c:pt idx="1">
                        <c:v>3.7865089349038455E-2</c:v>
                      </c:pt>
                      <c:pt idx="2">
                        <c:v>3.5701369957664833E-2</c:v>
                      </c:pt>
                      <c:pt idx="3">
                        <c:v>2.4882773000796703E-2</c:v>
                      </c:pt>
                      <c:pt idx="4">
                        <c:v>2.8128352087857144E-2</c:v>
                      </c:pt>
                      <c:pt idx="5">
                        <c:v>3.6783229653351651E-2</c:v>
                      </c:pt>
                      <c:pt idx="6">
                        <c:v>4.7601826610219777E-2</c:v>
                      </c:pt>
                      <c:pt idx="7">
                        <c:v>4.9765546001593407E-2</c:v>
                      </c:pt>
                      <c:pt idx="8">
                        <c:v>5.301112508865384E-2</c:v>
                      </c:pt>
                      <c:pt idx="9">
                        <c:v>6.058414295846154E-2</c:v>
                      </c:pt>
                      <c:pt idx="10">
                        <c:v>6.3829722045521967E-2</c:v>
                      </c:pt>
                      <c:pt idx="11">
                        <c:v>7.4648319002390107E-2</c:v>
                      </c:pt>
                      <c:pt idx="12">
                        <c:v>8.1139477176510988E-2</c:v>
                      </c:pt>
                      <c:pt idx="13">
                        <c:v>0.10061295169887363</c:v>
                      </c:pt>
                      <c:pt idx="14">
                        <c:v>0.11034968896005494</c:v>
                      </c:pt>
                      <c:pt idx="15">
                        <c:v>0.12008642622123628</c:v>
                      </c:pt>
                      <c:pt idx="16">
                        <c:v>0.12441386500398351</c:v>
                      </c:pt>
                      <c:pt idx="17">
                        <c:v>0.13631432165653845</c:v>
                      </c:pt>
                      <c:pt idx="18">
                        <c:v>0.14172362013497253</c:v>
                      </c:pt>
                      <c:pt idx="19">
                        <c:v>0.17742499009263735</c:v>
                      </c:pt>
                      <c:pt idx="20">
                        <c:v>0.18175242887538459</c:v>
                      </c:pt>
                      <c:pt idx="21">
                        <c:v>0.21637193913736263</c:v>
                      </c:pt>
                      <c:pt idx="22">
                        <c:v>0.23476355396403845</c:v>
                      </c:pt>
                      <c:pt idx="23">
                        <c:v>0.22719053609423076</c:v>
                      </c:pt>
                      <c:pt idx="24">
                        <c:v>0.23692727335541208</c:v>
                      </c:pt>
                      <c:pt idx="25">
                        <c:v>0.2726286433130769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977-4BC8-AD95-A9E0F9657922}"/>
                  </c:ext>
                </c:extLst>
              </c15:ser>
            </c15:filteredScatterSeries>
          </c:ext>
        </c:extLst>
      </c:scatterChart>
      <c:valAx>
        <c:axId val="682061856"/>
        <c:scaling>
          <c:orientation val="minMax"/>
          <c:max val="25"/>
          <c:min val="-10"/>
        </c:scaling>
        <c:delete val="0"/>
        <c:axPos val="b"/>
        <c:majorGridlines>
          <c:spPr>
            <a:ln w="9525" cap="flat" cmpd="sng" algn="ctr">
              <a:solidFill>
                <a:srgbClr val="6E82A0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sz="2000">
                    <a:latin typeface="Cambria" panose="02040503050406030204" pitchFamily="18" charset="0"/>
                    <a:ea typeface="Cambria" panose="02040503050406030204" pitchFamily="18" charset="0"/>
                  </a:rPr>
                  <a:t>Alpha (degrees)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ADB9C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6E82A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682060896"/>
        <c:crosses val="autoZero"/>
        <c:crossBetween val="midCat"/>
      </c:valAx>
      <c:valAx>
        <c:axId val="682060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6E82A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sz="2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000" baseline="-25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/C</a:t>
                </a:r>
                <a:r>
                  <a:rPr lang="en-US" sz="2000" baseline="-25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b="0" i="0" u="none" strike="noStrike" kern="1200" baseline="0">
                  <a:solidFill>
                    <a:srgbClr val="ADB9C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ADB9C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rgbClr val="6E82A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6820618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rgbClr val="ADB9CA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292C35"/>
    </a:solidFill>
    <a:ln w="12700" cap="flat" cmpd="sng" algn="ctr">
      <a:solidFill>
        <a:srgbClr val="292C35"/>
      </a:solidFill>
      <a:round/>
    </a:ln>
    <a:effectLst/>
  </c:spPr>
  <c:txPr>
    <a:bodyPr/>
    <a:lstStyle/>
    <a:p>
      <a:pPr>
        <a:defRPr>
          <a:solidFill>
            <a:srgbClr val="ADB9CA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0" i="0" u="none" strike="noStrike" kern="1200" spc="0" baseline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GOE233 Thickness Simulations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rgbClr val="ADB9CA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GOE233 @10 degrees</c:v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ADB9CA"/>
              </a:solidFill>
              <a:ln w="63500">
                <a:solidFill>
                  <a:srgbClr val="FFC000"/>
                </a:solidFill>
              </a:ln>
              <a:effectLst/>
            </c:spPr>
          </c:marker>
          <c:xVal>
            <c:numRef>
              <c:f>'Master Data Sheet'!$Z$46:$Z$54</c:f>
              <c:numCache>
                <c:formatCode>General</c:formatCode>
                <c:ptCount val="9"/>
                <c:pt idx="0">
                  <c:v>25</c:v>
                </c:pt>
                <c:pt idx="1">
                  <c:v>50</c:v>
                </c:pt>
                <c:pt idx="2">
                  <c:v>55</c:v>
                </c:pt>
                <c:pt idx="3">
                  <c:v>60</c:v>
                </c:pt>
                <c:pt idx="4">
                  <c:v>65</c:v>
                </c:pt>
                <c:pt idx="5">
                  <c:v>70</c:v>
                </c:pt>
                <c:pt idx="6">
                  <c:v>75</c:v>
                </c:pt>
                <c:pt idx="7">
                  <c:v>80</c:v>
                </c:pt>
                <c:pt idx="8">
                  <c:v>100</c:v>
                </c:pt>
              </c:numCache>
            </c:numRef>
          </c:xVal>
          <c:yVal>
            <c:numRef>
              <c:f>'Master Data Sheet'!$AF$46:$AF$54</c:f>
              <c:numCache>
                <c:formatCode>General</c:formatCode>
                <c:ptCount val="9"/>
                <c:pt idx="0">
                  <c:v>-6.441330998248687</c:v>
                </c:pt>
                <c:pt idx="1">
                  <c:v>-9.0097181729834794</c:v>
                </c:pt>
                <c:pt idx="2">
                  <c:v>-9.9523809523809526</c:v>
                </c:pt>
                <c:pt idx="3">
                  <c:v>-9.8017492711370249</c:v>
                </c:pt>
                <c:pt idx="4">
                  <c:v>-9.7727272727272734</c:v>
                </c:pt>
                <c:pt idx="5">
                  <c:v>-9.5857400722021673</c:v>
                </c:pt>
                <c:pt idx="6">
                  <c:v>-9.4070080862533683</c:v>
                </c:pt>
                <c:pt idx="7">
                  <c:v>-9.2537562604340575</c:v>
                </c:pt>
                <c:pt idx="8">
                  <c:v>-7.7473118279569899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435-40BA-8D6D-77A540B1FF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3954312"/>
        <c:axId val="593956360"/>
      </c:scatterChart>
      <c:valAx>
        <c:axId val="593954312"/>
        <c:scaling>
          <c:orientation val="minMax"/>
          <c:max val="105"/>
          <c:min val="20"/>
        </c:scaling>
        <c:delete val="0"/>
        <c:axPos val="b"/>
        <c:majorGridlines>
          <c:spPr>
            <a:ln w="9525" cap="flat" cmpd="sng" algn="ctr">
              <a:solidFill>
                <a:srgbClr val="6E82A0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sz="2000">
                    <a:latin typeface="Cambria" panose="02040503050406030204" pitchFamily="18" charset="0"/>
                    <a:ea typeface="Cambria" panose="02040503050406030204" pitchFamily="18" charset="0"/>
                  </a:rPr>
                  <a:t>Thickness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ADB9C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593956360"/>
        <c:crosses val="autoZero"/>
        <c:crossBetween val="midCat"/>
      </c:valAx>
      <c:valAx>
        <c:axId val="593956360"/>
        <c:scaling>
          <c:orientation val="minMax"/>
          <c:max val="-5"/>
        </c:scaling>
        <c:delete val="0"/>
        <c:axPos val="l"/>
        <c:majorGridlines>
          <c:spPr>
            <a:ln w="9525" cap="flat" cmpd="sng" algn="ctr">
              <a:solidFill>
                <a:srgbClr val="6E82A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sz="2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000" baseline="-25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/C</a:t>
                </a:r>
                <a:r>
                  <a:rPr lang="en-US" sz="2000" baseline="-25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b="0" i="0" u="none" strike="noStrike" kern="1200" baseline="0">
                  <a:solidFill>
                    <a:srgbClr val="ADB9C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ADB9C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5939543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ADB9CA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292C35"/>
    </a:solidFill>
    <a:ln w="9525" cap="flat" cmpd="sng" algn="ctr">
      <a:solidFill>
        <a:srgbClr val="292C35"/>
      </a:solidFill>
      <a:round/>
    </a:ln>
    <a:effectLst/>
  </c:spPr>
  <c:txPr>
    <a:bodyPr/>
    <a:lstStyle/>
    <a:p>
      <a:pPr>
        <a:defRPr>
          <a:solidFill>
            <a:srgbClr val="ADB9CA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0" i="0" u="none" strike="noStrike" kern="1200" spc="0" baseline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Actuated Wing Chord Length Simulations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rgbClr val="ADB9CA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GOE233 Small Wing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ADB9CA"/>
              </a:solidFill>
              <a:ln w="63500">
                <a:solidFill>
                  <a:srgbClr val="FFC000"/>
                </a:solidFill>
              </a:ln>
              <a:effectLst/>
            </c:spPr>
          </c:marker>
          <c:xVal>
            <c:numRef>
              <c:f>'Master Data Sheet'!$AH$58:$AH$63</c:f>
              <c:numCache>
                <c:formatCode>General</c:formatCode>
                <c:ptCount val="6"/>
                <c:pt idx="0">
                  <c:v>100</c:v>
                </c:pt>
                <c:pt idx="1">
                  <c:v>110</c:v>
                </c:pt>
                <c:pt idx="2">
                  <c:v>125</c:v>
                </c:pt>
                <c:pt idx="3">
                  <c:v>175</c:v>
                </c:pt>
                <c:pt idx="4">
                  <c:v>200</c:v>
                </c:pt>
                <c:pt idx="5">
                  <c:v>225</c:v>
                </c:pt>
              </c:numCache>
            </c:numRef>
          </c:xVal>
          <c:yVal>
            <c:numRef>
              <c:f>'Master Data Sheet'!$AM$58:$AM$63</c:f>
              <c:numCache>
                <c:formatCode>General</c:formatCode>
                <c:ptCount val="6"/>
                <c:pt idx="0">
                  <c:v>-8.738566552901025</c:v>
                </c:pt>
                <c:pt idx="1">
                  <c:v>-8.3232729711602946</c:v>
                </c:pt>
                <c:pt idx="2">
                  <c:v>-8.4292549555707446</c:v>
                </c:pt>
                <c:pt idx="3">
                  <c:v>-7.9033886085075711</c:v>
                </c:pt>
                <c:pt idx="4">
                  <c:v>-7.8278931750741831</c:v>
                </c:pt>
                <c:pt idx="5">
                  <c:v>-7.6594473487677384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53C-48CA-8AAC-D06B71F7CF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5603263"/>
        <c:axId val="2055606623"/>
      </c:scatterChart>
      <c:valAx>
        <c:axId val="2055603263"/>
        <c:scaling>
          <c:orientation val="minMax"/>
          <c:max val="230"/>
          <c:min val="75"/>
        </c:scaling>
        <c:delete val="0"/>
        <c:axPos val="b"/>
        <c:majorGridlines>
          <c:spPr>
            <a:ln w="9525" cap="flat" cmpd="sng" algn="ctr">
              <a:solidFill>
                <a:srgbClr val="6E82A0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sz="2000">
                    <a:latin typeface="Cambria" panose="02040503050406030204" pitchFamily="18" charset="0"/>
                    <a:ea typeface="Cambria" panose="02040503050406030204" pitchFamily="18" charset="0"/>
                  </a:rPr>
                  <a:t>Actuated Wing Chord Length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ADB9C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rgbClr val="6E82A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2055606623"/>
        <c:crosses val="autoZero"/>
        <c:crossBetween val="midCat"/>
      </c:valAx>
      <c:valAx>
        <c:axId val="2055606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6E82A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sz="2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000" baseline="-25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/C</a:t>
                </a:r>
                <a:r>
                  <a:rPr lang="en-US" sz="2000" baseline="-25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b="0" i="0" u="none" strike="noStrike" kern="1200" baseline="0">
                  <a:solidFill>
                    <a:srgbClr val="ADB9C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ADB9C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6E82A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205560326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rgbClr val="ADB9CA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292C35"/>
    </a:solidFill>
    <a:ln w="9525" cap="flat" cmpd="sng" algn="ctr">
      <a:solidFill>
        <a:srgbClr val="292C35"/>
      </a:solidFill>
      <a:round/>
    </a:ln>
    <a:effectLst/>
  </c:spPr>
  <c:txPr>
    <a:bodyPr/>
    <a:lstStyle/>
    <a:p>
      <a:pPr>
        <a:defRPr>
          <a:solidFill>
            <a:srgbClr val="ADB9CA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0" i="0" u="none" strike="noStrike" kern="1200" spc="0" baseline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GOE233 Chord Length Simulations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rgbClr val="ADB9CA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358556431457657"/>
          <c:y val="0.21201313264441499"/>
          <c:w val="0.80714170909627514"/>
          <c:h val="0.57658484780822905"/>
        </c:manualLayout>
      </c:layout>
      <c:lineChart>
        <c:grouping val="standard"/>
        <c:varyColors val="0"/>
        <c:ser>
          <c:idx val="0"/>
          <c:order val="0"/>
          <c:tx>
            <c:v>GOE233 @10 Degrees</c:v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ADB9CA"/>
              </a:solidFill>
              <a:ln w="63500">
                <a:solidFill>
                  <a:srgbClr val="FFC000"/>
                </a:solidFill>
              </a:ln>
              <a:effectLst/>
            </c:spPr>
          </c:marker>
          <c:cat>
            <c:numRef>
              <c:f>'Master Data Sheet'!$P$27:$P$34</c:f>
              <c:numCache>
                <c:formatCode>General</c:formatCode>
                <c:ptCount val="8"/>
                <c:pt idx="0">
                  <c:v>600</c:v>
                </c:pt>
                <c:pt idx="1">
                  <c:v>550</c:v>
                </c:pt>
                <c:pt idx="2">
                  <c:v>500</c:v>
                </c:pt>
                <c:pt idx="3">
                  <c:v>450</c:v>
                </c:pt>
                <c:pt idx="4">
                  <c:v>400</c:v>
                </c:pt>
                <c:pt idx="5">
                  <c:v>350</c:v>
                </c:pt>
                <c:pt idx="6">
                  <c:v>300</c:v>
                </c:pt>
                <c:pt idx="7">
                  <c:v>250</c:v>
                </c:pt>
              </c:numCache>
            </c:numRef>
          </c:cat>
          <c:val>
            <c:numRef>
              <c:f>'Master Data Sheet'!$S$27:$S$34</c:f>
              <c:numCache>
                <c:formatCode>General</c:formatCode>
                <c:ptCount val="8"/>
                <c:pt idx="0">
                  <c:v>-5.5920177383592016</c:v>
                </c:pt>
                <c:pt idx="1">
                  <c:v>-5.7966101694915251</c:v>
                </c:pt>
                <c:pt idx="2">
                  <c:v>-6.0371352785145893</c:v>
                </c:pt>
                <c:pt idx="3">
                  <c:v>-6.3510324483775813</c:v>
                </c:pt>
                <c:pt idx="4">
                  <c:v>-6.6899999999999995</c:v>
                </c:pt>
                <c:pt idx="5">
                  <c:v>-7.0919540229885047</c:v>
                </c:pt>
                <c:pt idx="6">
                  <c:v>-7.5799086757990874</c:v>
                </c:pt>
                <c:pt idx="7">
                  <c:v>-7.7473118279569899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BE-4DA9-8449-F7EB2BEC05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9888519"/>
        <c:axId val="349890567"/>
      </c:lineChart>
      <c:catAx>
        <c:axId val="349888519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rgbClr val="6E82A0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>
                    <a:latin typeface="Cambria" panose="02040503050406030204" pitchFamily="18" charset="0"/>
                    <a:ea typeface="Cambria" panose="02040503050406030204" pitchFamily="18" charset="0"/>
                  </a:rPr>
                  <a:t>Chord Length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ADB9C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solidFill>
            <a:srgbClr val="292C35"/>
          </a:solidFill>
          <a:ln w="9525" cap="flat" cmpd="sng" algn="ctr">
            <a:solidFill>
              <a:srgbClr val="6E82A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349890567"/>
        <c:crosses val="autoZero"/>
        <c:auto val="1"/>
        <c:lblAlgn val="ctr"/>
        <c:lblOffset val="100"/>
        <c:noMultiLvlLbl val="0"/>
      </c:catAx>
      <c:valAx>
        <c:axId val="349890567"/>
        <c:scaling>
          <c:orientation val="minMax"/>
          <c:max val="-5"/>
        </c:scaling>
        <c:delete val="0"/>
        <c:axPos val="r"/>
        <c:majorGridlines>
          <c:spPr>
            <a:ln w="9525" cap="flat" cmpd="sng" algn="ctr">
              <a:solidFill>
                <a:srgbClr val="6E82A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t" anchorCtr="1"/>
              <a:lstStyle/>
              <a:p>
                <a:pPr>
                  <a:defRPr sz="2000" b="0" i="0" u="none" strike="noStrike" kern="1200" baseline="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sz="2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000" baseline="-25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/C</a:t>
                </a:r>
                <a:r>
                  <a:rPr lang="en-US" sz="2000" baseline="-25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>
                    <a:solidFill>
                      <a:srgbClr val="ADB9C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b="0" i="0" u="none" strike="noStrike" kern="1200" baseline="0">
                  <a:solidFill>
                    <a:srgbClr val="ADB9C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c:rich>
          </c:tx>
          <c:layout>
            <c:manualLayout>
              <c:xMode val="edge"/>
              <c:yMode val="edge"/>
              <c:x val="1.4324398755920328E-2"/>
              <c:y val="0.505425559796302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t" anchorCtr="1"/>
            <a:lstStyle/>
            <a:p>
              <a:pPr>
                <a:defRPr sz="2000" b="0" i="0" u="none" strike="noStrike" kern="1200" baseline="0">
                  <a:solidFill>
                    <a:srgbClr val="ADB9C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349888519"/>
        <c:crosses val="autoZero"/>
        <c:crossBetween val="between"/>
      </c:valAx>
      <c:spPr>
        <a:solidFill>
          <a:srgbClr val="292C35"/>
        </a:solidFill>
        <a:ln>
          <a:solidFill>
            <a:srgbClr val="6E82A0"/>
          </a:solidFill>
        </a:ln>
        <a:effectLst/>
      </c:spPr>
    </c:plotArea>
    <c:legend>
      <c:legendPos val="b"/>
      <c:overlay val="0"/>
      <c:spPr>
        <a:solidFill>
          <a:srgbClr val="292C35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ADB9CA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292C35"/>
    </a:solidFill>
    <a:ln w="9525" cap="flat" cmpd="sng" algn="ctr">
      <a:solidFill>
        <a:srgbClr val="292C35"/>
      </a:solidFill>
      <a:round/>
    </a:ln>
    <a:effectLst/>
  </c:spPr>
  <c:txPr>
    <a:bodyPr/>
    <a:lstStyle/>
    <a:p>
      <a:pPr>
        <a:defRPr sz="2000">
          <a:solidFill>
            <a:srgbClr val="ADB9CA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D0AE4-CC00-4B36-A5AD-76C8A8D81C7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EFDD5-6FDE-42A0-9C43-832579EE7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22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EFDD5-6FDE-42A0-9C43-832579EE72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5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3"/>
            <a:ext cx="37307520" cy="11460480"/>
          </a:xfrm>
        </p:spPr>
        <p:txBody>
          <a:bodyPr anchor="b"/>
          <a:lstStyle>
            <a:lvl1pPr algn="ctr"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11800"/>
            </a:lvl1pPr>
            <a:lvl2pPr marL="2240152" indent="0" algn="ctr">
              <a:buNone/>
              <a:defRPr sz="9800"/>
            </a:lvl2pPr>
            <a:lvl3pPr marL="4480304" indent="0" algn="ctr">
              <a:buNone/>
              <a:defRPr sz="8800"/>
            </a:lvl3pPr>
            <a:lvl4pPr marL="6720456" indent="0" algn="ctr">
              <a:buNone/>
              <a:defRPr sz="7800"/>
            </a:lvl4pPr>
            <a:lvl5pPr marL="8960608" indent="0" algn="ctr">
              <a:buNone/>
              <a:defRPr sz="7800"/>
            </a:lvl5pPr>
            <a:lvl6pPr marL="11200760" indent="0" algn="ctr">
              <a:buNone/>
              <a:defRPr sz="7800"/>
            </a:lvl6pPr>
            <a:lvl7pPr marL="13440912" indent="0" algn="ctr">
              <a:buNone/>
              <a:defRPr sz="7800"/>
            </a:lvl7pPr>
            <a:lvl8pPr marL="15681064" indent="0" algn="ctr">
              <a:buNone/>
              <a:defRPr sz="7800"/>
            </a:lvl8pPr>
            <a:lvl9pPr marL="17921216" indent="0" algn="ctr">
              <a:buNone/>
              <a:defRPr sz="7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9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4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51"/>
            <a:ext cx="37856160" cy="13693137"/>
          </a:xfrm>
        </p:spPr>
        <p:txBody>
          <a:bodyPr anchor="b"/>
          <a:lstStyle>
            <a:lvl1pPr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31"/>
            <a:ext cx="37856160" cy="7200897"/>
          </a:xfrm>
        </p:spPr>
        <p:txBody>
          <a:bodyPr/>
          <a:lstStyle>
            <a:lvl1pPr marL="0" indent="0">
              <a:buNone/>
              <a:defRPr sz="11800">
                <a:solidFill>
                  <a:schemeClr val="tx1"/>
                </a:solidFill>
              </a:defRPr>
            </a:lvl1pPr>
            <a:lvl2pPr marL="2240152" indent="0">
              <a:buNone/>
              <a:defRPr sz="9800">
                <a:solidFill>
                  <a:schemeClr val="tx1">
                    <a:tint val="75000"/>
                  </a:schemeClr>
                </a:solidFill>
              </a:defRPr>
            </a:lvl2pPr>
            <a:lvl3pPr marL="4480304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3pPr>
            <a:lvl4pPr marL="672045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4pPr>
            <a:lvl5pPr marL="8960608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5pPr>
            <a:lvl6pPr marL="112007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6pPr>
            <a:lvl7pPr marL="13440912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7pPr>
            <a:lvl8pPr marL="15681064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8pPr>
            <a:lvl9pPr marL="1792121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4"/>
            <a:ext cx="18568032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4"/>
            <a:ext cx="18659477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0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5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8"/>
            <a:ext cx="22219920" cy="23393400"/>
          </a:xfrm>
        </p:spPr>
        <p:txBody>
          <a:bodyPr/>
          <a:lstStyle>
            <a:lvl1pPr>
              <a:defRPr sz="15700"/>
            </a:lvl1pPr>
            <a:lvl2pPr>
              <a:defRPr sz="13700"/>
            </a:lvl2pPr>
            <a:lvl3pPr>
              <a:defRPr sz="11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1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8"/>
            <a:ext cx="22219920" cy="23393400"/>
          </a:xfrm>
        </p:spPr>
        <p:txBody>
          <a:bodyPr anchor="t"/>
          <a:lstStyle>
            <a:lvl1pPr marL="0" indent="0">
              <a:buNone/>
              <a:defRPr sz="15700"/>
            </a:lvl1pPr>
            <a:lvl2pPr marL="2240152" indent="0">
              <a:buNone/>
              <a:defRPr sz="13700"/>
            </a:lvl2pPr>
            <a:lvl3pPr marL="4480304" indent="0">
              <a:buNone/>
              <a:defRPr sz="11800"/>
            </a:lvl3pPr>
            <a:lvl4pPr marL="6720456" indent="0">
              <a:buNone/>
              <a:defRPr sz="9800"/>
            </a:lvl4pPr>
            <a:lvl5pPr marL="8960608" indent="0">
              <a:buNone/>
              <a:defRPr sz="9800"/>
            </a:lvl5pPr>
            <a:lvl6pPr marL="11200760" indent="0">
              <a:buNone/>
              <a:defRPr sz="9800"/>
            </a:lvl6pPr>
            <a:lvl7pPr marL="13440912" indent="0">
              <a:buNone/>
              <a:defRPr sz="9800"/>
            </a:lvl7pPr>
            <a:lvl8pPr marL="15681064" indent="0">
              <a:buNone/>
              <a:defRPr sz="9800"/>
            </a:lvl8pPr>
            <a:lvl9pPr marL="17921216" indent="0">
              <a:buNone/>
              <a:defRPr sz="9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3"/>
          </a:xfrm>
          <a:prstGeom prst="rect">
            <a:avLst/>
          </a:prstGeom>
        </p:spPr>
        <p:txBody>
          <a:bodyPr vert="horz" lIns="106674" tIns="53337" rIns="106674" bIns="533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3"/>
          </a:xfrm>
          <a:prstGeom prst="rect">
            <a:avLst/>
          </a:prstGeom>
        </p:spPr>
        <p:txBody>
          <a:bodyPr vert="horz" lIns="106674" tIns="53337" rIns="106674" bIns="533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l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81BC7-D5A5-445F-BF4D-797F02B50EB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8"/>
            <a:ext cx="1481328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ct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80304" rtl="0" eaLnBrk="1" latinLnBrk="0" hangingPunct="1">
        <a:lnSpc>
          <a:spcPct val="90000"/>
        </a:lnSpc>
        <a:spcBef>
          <a:spcPct val="0"/>
        </a:spcBef>
        <a:buNone/>
        <a:defRPr sz="2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0076" indent="-1120076" algn="l" defTabSz="4480304" rtl="0" eaLnBrk="1" latinLnBrk="0" hangingPunct="1">
        <a:lnSpc>
          <a:spcPct val="90000"/>
        </a:lnSpc>
        <a:spcBef>
          <a:spcPts val="4900"/>
        </a:spcBef>
        <a:buFont typeface="Arial" panose="020B0604020202020204" pitchFamily="34" charset="0"/>
        <a:buChar char="•"/>
        <a:defRPr sz="13700" kern="1200">
          <a:solidFill>
            <a:schemeClr val="tx1"/>
          </a:solidFill>
          <a:latin typeface="+mn-lt"/>
          <a:ea typeface="+mn-ea"/>
          <a:cs typeface="+mn-cs"/>
        </a:defRPr>
      </a:lvl1pPr>
      <a:lvl2pPr marL="336022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0038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784053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684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2320836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456098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680114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904129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24015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30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45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8960608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76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44091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68106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121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chart" Target="../charts/chart1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hyperlink" Target="https://www.tinkercad.com/circuits" TargetMode="External"/><Relationship Id="rId15" Type="http://schemas.openxmlformats.org/officeDocument/2006/relationships/image" Target="../media/image7.png"/><Relationship Id="rId10" Type="http://schemas.openxmlformats.org/officeDocument/2006/relationships/chart" Target="../charts/chart4.xml"/><Relationship Id="rId4" Type="http://schemas.openxmlformats.org/officeDocument/2006/relationships/hyperlink" Target="http://airfoiltools.com/airfoil/details?airfoil=goe233-il" TargetMode="External"/><Relationship Id="rId9" Type="http://schemas.openxmlformats.org/officeDocument/2006/relationships/chart" Target="../charts/chart3.xml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C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597" y="522514"/>
            <a:ext cx="43136594" cy="3947886"/>
          </a:xfrm>
          <a:solidFill>
            <a:srgbClr val="292C35"/>
          </a:solidFill>
          <a:ln w="101600">
            <a:solidFill>
              <a:srgbClr val="292C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8400" b="1" i="0" dirty="0">
                <a:solidFill>
                  <a:srgbClr val="ADB9C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Active Aero and Drag Reduction System for the UNH FSAE Car</a:t>
            </a:r>
            <a:br>
              <a:rPr lang="en-US" sz="5600" dirty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5600" u="sng" dirty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Josh Beaulieu, Thomas Trumble, Jackson Weber, Colby Wheeler</a:t>
            </a:r>
            <a:br>
              <a:rPr lang="en-US" sz="5600" dirty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5600" i="1" dirty="0">
                <a:solidFill>
                  <a:srgbClr val="ADB9C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Department of Mechanical Engineering, University </a:t>
            </a:r>
            <a:r>
              <a:rPr lang="en-US" sz="5600" i="1" dirty="0">
                <a:solidFill>
                  <a:srgbClr val="ADB9CA"/>
                </a:solidFill>
                <a:latin typeface="Cambria"/>
                <a:ea typeface="Cambria"/>
                <a:cs typeface="Arial"/>
              </a:rPr>
              <a:t>of New Hampshire, Durham, NH 03824</a:t>
            </a:r>
            <a:endParaRPr lang="en-US" sz="9300" i="1" dirty="0">
              <a:solidFill>
                <a:srgbClr val="ADB9CA"/>
              </a:solidFill>
              <a:latin typeface="Cambria"/>
              <a:ea typeface="Cambria"/>
              <a:cs typeface="Arial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56827" y="6000072"/>
            <a:ext cx="10914743" cy="3505878"/>
          </a:xfrm>
          <a:prstGeom prst="rect">
            <a:avLst/>
          </a:prstGeom>
          <a:solidFill>
            <a:srgbClr val="E1E5EB"/>
          </a:solidFill>
          <a:ln w="38100">
            <a:solidFill>
              <a:srgbClr val="292C35"/>
            </a:solidFill>
          </a:ln>
        </p:spPr>
        <p:txBody>
          <a:bodyPr vert="horz" lIns="106674" tIns="53337" rIns="106674" bIns="53337" rtlCol="0" anchor="t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just">
              <a:lnSpc>
                <a:spcPct val="100000"/>
              </a:lnSpc>
              <a:spcAft>
                <a:spcPts val="800"/>
              </a:spcAft>
            </a:pPr>
            <a:r>
              <a:rPr lang="en-US" sz="3200">
                <a:solidFill>
                  <a:srgbClr val="292C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 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UNH’s Formula SAE team competes in high-performance racing but has lacked aerodynamic components due to limited resources. Team Aero was created to showcase active aerodynamics with a two-wing system: a fixed lower wing and an upper wing that adjusts based on driver input. This project boosts performance and sets the stage for future UNH aero development.</a:t>
            </a:r>
            <a:endParaRPr lang="en-US" sz="320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69596" y="9695947"/>
            <a:ext cx="10882622" cy="913158"/>
          </a:xfrm>
          <a:prstGeom prst="rect">
            <a:avLst/>
          </a:prstGeom>
          <a:solidFill>
            <a:srgbClr val="292C35"/>
          </a:solidFill>
          <a:ln>
            <a:solidFill>
              <a:srgbClr val="292C35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300">
                <a:solidFill>
                  <a:srgbClr val="C5CDD9"/>
                </a:solidFill>
                <a:latin typeface="Cambria"/>
                <a:ea typeface="Cambria"/>
              </a:rPr>
              <a:t> </a:t>
            </a:r>
            <a:r>
              <a:rPr lang="en-US" sz="5800">
                <a:solidFill>
                  <a:srgbClr val="C5CDD9"/>
                </a:solidFill>
                <a:latin typeface="Cambria"/>
                <a:ea typeface="Cambria"/>
              </a:rPr>
              <a:t>Analysis and Optimization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2492932" y="20411855"/>
            <a:ext cx="11081333" cy="7047589"/>
          </a:xfrm>
          <a:prstGeom prst="rect">
            <a:avLst/>
          </a:prstGeom>
          <a:solidFill>
            <a:srgbClr val="E1E5EB"/>
          </a:solidFill>
          <a:ln w="38100">
            <a:solidFill>
              <a:srgbClr val="292C35"/>
            </a:solidFill>
          </a:ln>
        </p:spPr>
        <p:txBody>
          <a:bodyPr vert="horz" lIns="106674" tIns="53337" rIns="106674" bIns="53337" rtlCol="0" anchor="t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200" kern="10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Moving forward, we plan to document and transfer our research, design methodologies, and fabrication techniques to the UNH FSAE team. This will enable future teams to:</a:t>
            </a:r>
          </a:p>
          <a:p>
            <a:pPr algn="l">
              <a:spcBef>
                <a:spcPts val="0"/>
              </a:spcBef>
            </a:pPr>
            <a:endParaRPr lang="en-US" sz="3200" kern="100">
              <a:solidFill>
                <a:srgbClr val="292C35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kern="100">
                <a:solidFill>
                  <a:srgbClr val="292C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Refine and o</a:t>
            </a:r>
            <a:r>
              <a:rPr lang="en-US" sz="3200" kern="10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ptimize the current wing design for enhanced performance.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kern="10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Develop improved control systems with more precise actuation and driver feedback.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kern="10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Enhance structural materials and manufacturing techniques to improve strength-to-weight ratio and aerodynamic efficiency.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kern="10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Expand aerodynamic testing, including on-track validation and advanced CFD simulations with full-vehicle integration.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kern="10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Integrate </a:t>
            </a:r>
            <a:r>
              <a:rPr lang="en-US" sz="3200" kern="100">
                <a:solidFill>
                  <a:srgbClr val="292C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wing into the future UNH FSAE Michigan competition vehicles.</a:t>
            </a:r>
            <a:endParaRPr lang="en-US" sz="3200" kern="100">
              <a:solidFill>
                <a:srgbClr val="292C35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3200" kern="100">
              <a:solidFill>
                <a:srgbClr val="292C35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endParaRPr lang="en-US" sz="300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69597" y="4927623"/>
            <a:ext cx="10901973" cy="913157"/>
          </a:xfrm>
          <a:prstGeom prst="rect">
            <a:avLst/>
          </a:prstGeom>
          <a:solidFill>
            <a:srgbClr val="292C35"/>
          </a:solidFill>
          <a:ln>
            <a:solidFill>
              <a:srgbClr val="292C35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rgbClr val="C5CDD9"/>
                </a:solidFill>
                <a:latin typeface="Cambria"/>
                <a:ea typeface="Cambria"/>
              </a:rPr>
              <a:t>Introduction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469558" y="4927623"/>
            <a:ext cx="11083381" cy="913158"/>
          </a:xfrm>
          <a:prstGeom prst="rect">
            <a:avLst/>
          </a:prstGeom>
          <a:solidFill>
            <a:srgbClr val="292C35"/>
          </a:solidFill>
          <a:ln>
            <a:solidFill>
              <a:srgbClr val="292C35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rgbClr val="C5CDD9"/>
                </a:solidFill>
                <a:latin typeface="Cambria"/>
                <a:ea typeface="Cambria"/>
              </a:rPr>
              <a:t>Control System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1901291" y="4894113"/>
            <a:ext cx="20041084" cy="27239079"/>
          </a:xfrm>
          <a:prstGeom prst="rect">
            <a:avLst/>
          </a:prstGeom>
          <a:ln w="38100">
            <a:solidFill>
              <a:srgbClr val="292C35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>
              <a:solidFill>
                <a:srgbClr val="E9E2AD"/>
              </a:solidFill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2492932" y="19393794"/>
            <a:ext cx="11104707" cy="913158"/>
          </a:xfrm>
          <a:prstGeom prst="rect">
            <a:avLst/>
          </a:prstGeom>
          <a:solidFill>
            <a:srgbClr val="292C35"/>
          </a:solidFill>
          <a:ln>
            <a:solidFill>
              <a:srgbClr val="ADB9CA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rgbClr val="C5CDD9"/>
                </a:solidFill>
                <a:latin typeface="Cambria"/>
                <a:ea typeface="Cambria"/>
              </a:rPr>
              <a:t>Conclusions &amp; Future Work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2469558" y="27557621"/>
            <a:ext cx="11104707" cy="765362"/>
          </a:xfrm>
          <a:prstGeom prst="rect">
            <a:avLst/>
          </a:prstGeom>
          <a:solidFill>
            <a:srgbClr val="292C35"/>
          </a:solidFill>
          <a:ln>
            <a:solidFill>
              <a:srgbClr val="ADB9CA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rgbClr val="C5CDD9"/>
                </a:solidFill>
                <a:latin typeface="Cambria"/>
                <a:ea typeface="Cambria"/>
              </a:rPr>
              <a:t>Acknowledgements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2492932" y="6000071"/>
            <a:ext cx="11060006" cy="13288819"/>
          </a:xfrm>
          <a:prstGeom prst="rect">
            <a:avLst/>
          </a:prstGeom>
          <a:solidFill>
            <a:srgbClr val="E1E5EB"/>
          </a:solidFill>
          <a:ln w="38100">
            <a:solidFill>
              <a:srgbClr val="292C35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200" dirty="0">
                <a:solidFill>
                  <a:srgbClr val="292C35"/>
                </a:solidFill>
                <a:latin typeface="Cambria"/>
                <a:ea typeface="Cambria"/>
              </a:rPr>
              <a:t>Arduino-based control system that manages the actuation of the linkage system: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92C35"/>
                </a:solidFill>
                <a:latin typeface="Cambria"/>
                <a:ea typeface="Cambria"/>
              </a:rPr>
              <a:t>Pressure sensor increases actuator actuation distance with higher applied pressure.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92C35"/>
                </a:solidFill>
                <a:latin typeface="Cambria"/>
                <a:ea typeface="Cambria"/>
              </a:rPr>
              <a:t>Override button forces zero actuator extension regardless of pressure input.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92C35"/>
                </a:solidFill>
                <a:latin typeface="Cambria"/>
                <a:ea typeface="Cambria"/>
              </a:rPr>
              <a:t>Actuator potentiometer outputs to the Arduino.</a:t>
            </a:r>
          </a:p>
          <a:p>
            <a:pPr algn="l">
              <a:spcBef>
                <a:spcPts val="0"/>
              </a:spcBef>
            </a:pPr>
            <a:endParaRPr lang="en-US" sz="3200" dirty="0">
              <a:solidFill>
                <a:srgbClr val="292C35"/>
              </a:solidFill>
              <a:latin typeface="Cambria"/>
              <a:ea typeface="Cambria"/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39" y="1168998"/>
            <a:ext cx="2298576" cy="3042233"/>
          </a:xfrm>
          <a:prstGeom prst="rect">
            <a:avLst/>
          </a:prstGeom>
        </p:spPr>
      </p:pic>
      <p:sp>
        <p:nvSpPr>
          <p:cNvPr id="85" name="Subtitle 2"/>
          <p:cNvSpPr txBox="1">
            <a:spLocks/>
          </p:cNvSpPr>
          <p:nvPr/>
        </p:nvSpPr>
        <p:spPr>
          <a:xfrm>
            <a:off x="32492933" y="31168606"/>
            <a:ext cx="11060005" cy="964586"/>
          </a:xfrm>
          <a:prstGeom prst="rect">
            <a:avLst/>
          </a:prstGeom>
          <a:solidFill>
            <a:srgbClr val="E1E5EB"/>
          </a:solidFill>
          <a:ln w="38100">
            <a:solidFill>
              <a:srgbClr val="292C35"/>
            </a:solidFill>
          </a:ln>
        </p:spPr>
        <p:txBody>
          <a:bodyPr vert="horz" lIns="106674" tIns="53337" rIns="106674" bIns="53337" rtlCol="0" anchor="t">
            <a:normAutofit fontScale="40000" lnSpcReduction="2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5100">
                <a:solidFill>
                  <a:srgbClr val="292C35"/>
                </a:solidFill>
                <a:latin typeface="Cambria"/>
                <a:ea typeface="Cambria"/>
              </a:rPr>
              <a:t>[1] Airfoil Tools. “Airfoil Details: GOE233.” Accessed Jan 7, 2025. </a:t>
            </a:r>
            <a:r>
              <a:rPr lang="en-US" sz="5100">
                <a:solidFill>
                  <a:srgbClr val="292C35"/>
                </a:solidFill>
                <a:latin typeface="Cambria"/>
                <a:ea typeface="Cambria"/>
                <a:hlinkClick r:id="rId4"/>
              </a:rPr>
              <a:t>http://airfoiltools.com/airfoil/details?airfoil=goe233-il</a:t>
            </a:r>
            <a:endParaRPr lang="en-US" sz="5100">
              <a:solidFill>
                <a:srgbClr val="292C35"/>
              </a:solidFill>
              <a:latin typeface="Cambria"/>
              <a:ea typeface="Cambria"/>
            </a:endParaRPr>
          </a:p>
          <a:p>
            <a:pPr algn="l">
              <a:spcBef>
                <a:spcPts val="0"/>
              </a:spcBef>
            </a:pPr>
            <a:r>
              <a:rPr lang="en-US" sz="5100">
                <a:solidFill>
                  <a:srgbClr val="292C35"/>
                </a:solidFill>
                <a:latin typeface="Cambria"/>
                <a:ea typeface="Cambria"/>
              </a:rPr>
              <a:t>[2] </a:t>
            </a:r>
            <a:r>
              <a:rPr lang="en-US" sz="51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Autodesk Inc. “</a:t>
            </a:r>
            <a:r>
              <a:rPr lang="en-US" sz="5100" i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Circuits on </a:t>
            </a:r>
            <a:r>
              <a:rPr lang="en-US" sz="5100" i="1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Tinkercad</a:t>
            </a:r>
            <a:r>
              <a:rPr lang="en-US" sz="51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“ Accessed Apr 3, 2025</a:t>
            </a:r>
          </a:p>
          <a:p>
            <a:pPr algn="l">
              <a:spcBef>
                <a:spcPts val="0"/>
              </a:spcBef>
            </a:pPr>
            <a:r>
              <a:rPr lang="en-US" sz="5100">
                <a:effectLst/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https://www.tinkercad.com/circuits </a:t>
            </a:r>
            <a:endParaRPr lang="en-US" sz="510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3200">
              <a:solidFill>
                <a:srgbClr val="292C35"/>
              </a:solidFill>
              <a:latin typeface="Cambria"/>
              <a:ea typeface="Cambria"/>
            </a:endParaRPr>
          </a:p>
        </p:txBody>
      </p:sp>
      <p:sp>
        <p:nvSpPr>
          <p:cNvPr id="93" name="Subtitle 2"/>
          <p:cNvSpPr txBox="1">
            <a:spLocks/>
          </p:cNvSpPr>
          <p:nvPr/>
        </p:nvSpPr>
        <p:spPr>
          <a:xfrm>
            <a:off x="32469558" y="30387983"/>
            <a:ext cx="11104707" cy="675720"/>
          </a:xfrm>
          <a:prstGeom prst="rect">
            <a:avLst/>
          </a:prstGeom>
          <a:solidFill>
            <a:srgbClr val="292C35"/>
          </a:solidFill>
          <a:ln>
            <a:solidFill>
              <a:srgbClr val="ADB9CA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rgbClr val="C5CDD9"/>
                </a:solidFill>
                <a:latin typeface="Cambria"/>
                <a:ea typeface="Cambria"/>
              </a:rPr>
              <a:t>References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5999861" y="1039873"/>
            <a:ext cx="7891339" cy="2796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674" tIns="53337" rIns="106674" bIns="53337" rtlCol="0" anchor="ctr"/>
          <a:lstStyle/>
          <a:p>
            <a:pPr algn="ctr"/>
            <a:r>
              <a:rPr lang="en-US" sz="8000">
                <a:solidFill>
                  <a:srgbClr val="ADB9CA"/>
                </a:solidFill>
                <a:latin typeface="Nero" panose="02000500000000000000" pitchFamily="2" charset="0"/>
                <a:ea typeface="Calibri"/>
                <a:cs typeface="Calibri"/>
              </a:rPr>
              <a:t>Team Aero</a:t>
            </a:r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369597" y="10799102"/>
            <a:ext cx="10914743" cy="21334091"/>
          </a:xfrm>
          <a:prstGeom prst="rect">
            <a:avLst/>
          </a:prstGeom>
          <a:solidFill>
            <a:srgbClr val="E1E5EB"/>
          </a:solidFill>
          <a:ln w="38100">
            <a:solidFill>
              <a:srgbClr val="292C35"/>
            </a:solidFill>
          </a:ln>
        </p:spPr>
        <p:txBody>
          <a:bodyPr vert="horz" lIns="106674" tIns="53337" rIns="106674" bIns="53337" rtlCol="0" anchor="t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92C35"/>
                </a:solidFill>
                <a:latin typeface="Cambria"/>
                <a:ea typeface="Cambria"/>
                <a:cs typeface="Times New Roman"/>
              </a:rPr>
              <a:t>Researched</a:t>
            </a:r>
            <a:r>
              <a:rPr lang="en-US" sz="3200" dirty="0">
                <a:solidFill>
                  <a:srgbClr val="292C35"/>
                </a:solidFill>
                <a:effectLst/>
                <a:latin typeface="Cambria"/>
                <a:ea typeface="Cambria"/>
                <a:cs typeface="Times New Roman"/>
              </a:rPr>
              <a:t> slow-speed, high-downforce wing profiles</a:t>
            </a:r>
            <a:r>
              <a:rPr lang="en-US" sz="3200" dirty="0">
                <a:solidFill>
                  <a:srgbClr val="292C35"/>
                </a:solidFill>
                <a:latin typeface="Cambria"/>
                <a:ea typeface="Cambria"/>
                <a:cs typeface="Times New Roman"/>
              </a:rPr>
              <a:t>. </a:t>
            </a:r>
            <a:r>
              <a:rPr lang="en-US" sz="3200" dirty="0">
                <a:solidFill>
                  <a:srgbClr val="292C35"/>
                </a:solidFill>
                <a:latin typeface="Cambria"/>
                <a:ea typeface="Cambria"/>
              </a:rPr>
              <a:t>All sims were conducted at FSAE car speed (35mph).</a:t>
            </a: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319655" lvl="1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319655" lvl="1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319655" lvl="1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92C35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399415" indent="-399415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457200" indent="-4572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457200" indent="-4572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457200" indent="-4572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457200" indent="-4572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algn="just">
              <a:spcBef>
                <a:spcPts val="0"/>
              </a:spcBef>
            </a:pPr>
            <a:endParaRPr lang="en-US" sz="3200" b="1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algn="just">
              <a:spcBef>
                <a:spcPts val="0"/>
              </a:spcBef>
            </a:pPr>
            <a:endParaRPr lang="en-US" sz="3200" b="1" dirty="0">
              <a:solidFill>
                <a:srgbClr val="292C35"/>
              </a:solidFill>
              <a:latin typeface="Cambria"/>
              <a:ea typeface="Cambria"/>
              <a:cs typeface="Times New Roman"/>
            </a:endParaRPr>
          </a:p>
          <a:p>
            <a:pPr marL="457200" indent="-4572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292C35"/>
                </a:solidFill>
                <a:latin typeface="Cambria"/>
                <a:ea typeface="Cambria"/>
                <a:cs typeface="Times New Roman"/>
              </a:rPr>
              <a:t>Final Stationary Wing: </a:t>
            </a:r>
            <a:r>
              <a:rPr lang="en-US" sz="3200" dirty="0">
                <a:solidFill>
                  <a:srgbClr val="292C35"/>
                </a:solidFill>
                <a:latin typeface="Cambria"/>
                <a:ea typeface="Cambria"/>
                <a:cs typeface="Times New Roman"/>
              </a:rPr>
              <a:t>10 degrees, 250mm chord, 55% thickness,  has the ideal C</a:t>
            </a:r>
            <a:r>
              <a:rPr lang="en-US" sz="3200" baseline="-25000" dirty="0">
                <a:solidFill>
                  <a:srgbClr val="292C35"/>
                </a:solidFill>
                <a:latin typeface="Cambria"/>
                <a:ea typeface="Cambria"/>
                <a:cs typeface="Times New Roman"/>
              </a:rPr>
              <a:t>L</a:t>
            </a:r>
            <a:r>
              <a:rPr lang="en-US" sz="3200" dirty="0">
                <a:solidFill>
                  <a:srgbClr val="292C35"/>
                </a:solidFill>
                <a:latin typeface="Cambria"/>
                <a:ea typeface="Cambria"/>
                <a:cs typeface="Times New Roman"/>
              </a:rPr>
              <a:t>/C</a:t>
            </a:r>
            <a:r>
              <a:rPr lang="en-US" sz="3200" baseline="-25000" dirty="0">
                <a:solidFill>
                  <a:srgbClr val="292C35"/>
                </a:solidFill>
                <a:latin typeface="Cambria"/>
                <a:ea typeface="Cambria"/>
                <a:cs typeface="Times New Roman"/>
              </a:rPr>
              <a:t>D</a:t>
            </a:r>
            <a:r>
              <a:rPr lang="en-US" sz="3200" dirty="0">
                <a:solidFill>
                  <a:srgbClr val="292C35"/>
                </a:solidFill>
                <a:latin typeface="Cambria"/>
                <a:ea typeface="Cambria"/>
                <a:cs typeface="Times New Roman"/>
              </a:rPr>
              <a:t> ratio.</a:t>
            </a:r>
          </a:p>
          <a:p>
            <a:pPr marL="457200" indent="-4572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292C35"/>
                </a:solidFill>
                <a:latin typeface="Cambria"/>
                <a:ea typeface="Cambria"/>
                <a:cs typeface="Times New Roman"/>
              </a:rPr>
              <a:t>Final Actuated Wing: </a:t>
            </a:r>
            <a:r>
              <a:rPr lang="en-US" sz="3200" dirty="0">
                <a:solidFill>
                  <a:srgbClr val="292C35"/>
                </a:solidFill>
                <a:latin typeface="Cambria"/>
                <a:ea typeface="Cambria"/>
                <a:cs typeface="Times New Roman"/>
              </a:rPr>
              <a:t>125mm chord is ideal with a 3-degree resting angle. Chose 125mm since it was the shortest chord we could realistically manufacture.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rgbClr val="292C35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rgbClr val="292C35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rgbClr val="292C35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rgbClr val="292C35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32492932" y="28421160"/>
            <a:ext cx="11060005" cy="1883907"/>
          </a:xfrm>
          <a:prstGeom prst="rect">
            <a:avLst/>
          </a:prstGeom>
          <a:solidFill>
            <a:srgbClr val="E1E5EB"/>
          </a:solidFill>
          <a:ln w="38100">
            <a:solidFill>
              <a:srgbClr val="292C35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200">
                <a:solidFill>
                  <a:srgbClr val="292C35"/>
                </a:solidFill>
                <a:latin typeface="Cambria"/>
                <a:ea typeface="Cambria"/>
              </a:rPr>
              <a:t>We would like to thank Professors May-Win Thein, Juan Carlos Cuevas Bautista, and Ivaylo </a:t>
            </a:r>
            <a:r>
              <a:rPr lang="en-US" sz="3200" err="1">
                <a:solidFill>
                  <a:srgbClr val="292C35"/>
                </a:solidFill>
                <a:latin typeface="Cambria"/>
                <a:ea typeface="Cambria"/>
              </a:rPr>
              <a:t>Nedyalkov</a:t>
            </a:r>
            <a:r>
              <a:rPr lang="en-US" sz="3200">
                <a:solidFill>
                  <a:srgbClr val="292C35"/>
                </a:solidFill>
                <a:latin typeface="Cambria"/>
                <a:ea typeface="Cambria"/>
              </a:rPr>
              <a:t>, as well as Scott Campbell. We would also like to thank the UNH Parents Association.</a:t>
            </a:r>
            <a:endParaRPr lang="en-US" sz="3200">
              <a:solidFill>
                <a:srgbClr val="292C35"/>
              </a:solidFill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B1CC79F0-D340-0D22-D60A-E51D0ECA6566}"/>
              </a:ext>
            </a:extLst>
          </p:cNvPr>
          <p:cNvSpPr txBox="1">
            <a:spLocks/>
          </p:cNvSpPr>
          <p:nvPr/>
        </p:nvSpPr>
        <p:spPr>
          <a:xfrm>
            <a:off x="22836997" y="29199022"/>
            <a:ext cx="8185957" cy="747115"/>
          </a:xfrm>
          <a:prstGeom prst="roundRect">
            <a:avLst/>
          </a:prstGeom>
          <a:solidFill>
            <a:srgbClr val="292C35"/>
          </a:solidFill>
          <a:ln>
            <a:solidFill>
              <a:srgbClr val="ADB9CA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>
                <a:solidFill>
                  <a:srgbClr val="C5CDD9"/>
                </a:solidFill>
                <a:latin typeface="Cambria"/>
                <a:ea typeface="Cambria"/>
              </a:rPr>
              <a:t>Mechanical Linkage System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6E9DB999-6F9B-0CB8-84D0-97C67FE5F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516246"/>
              </p:ext>
            </p:extLst>
          </p:nvPr>
        </p:nvGraphicFramePr>
        <p:xfrm>
          <a:off x="2306045" y="11890271"/>
          <a:ext cx="7009721" cy="3175635"/>
        </p:xfrm>
        <a:graphic>
          <a:graphicData uri="http://schemas.openxmlformats.org/drawingml/2006/table">
            <a:tbl>
              <a:tblPr/>
              <a:tblGrid>
                <a:gridCol w="1860187">
                  <a:extLst>
                    <a:ext uri="{9D8B030D-6E8A-4147-A177-3AD203B41FA5}">
                      <a16:colId xmlns:a16="http://schemas.microsoft.com/office/drawing/2014/main" val="1201767721"/>
                    </a:ext>
                  </a:extLst>
                </a:gridCol>
                <a:gridCol w="1451852">
                  <a:extLst>
                    <a:ext uri="{9D8B030D-6E8A-4147-A177-3AD203B41FA5}">
                      <a16:colId xmlns:a16="http://schemas.microsoft.com/office/drawing/2014/main" val="756831825"/>
                    </a:ext>
                  </a:extLst>
                </a:gridCol>
                <a:gridCol w="1451852">
                  <a:extLst>
                    <a:ext uri="{9D8B030D-6E8A-4147-A177-3AD203B41FA5}">
                      <a16:colId xmlns:a16="http://schemas.microsoft.com/office/drawing/2014/main" val="4205085608"/>
                    </a:ext>
                  </a:extLst>
                </a:gridCol>
                <a:gridCol w="2245830">
                  <a:extLst>
                    <a:ext uri="{9D8B030D-6E8A-4147-A177-3AD203B41FA5}">
                      <a16:colId xmlns:a16="http://schemas.microsoft.com/office/drawing/2014/main" val="4192030228"/>
                    </a:ext>
                  </a:extLst>
                </a:gridCol>
              </a:tblGrid>
              <a:tr h="39331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3000" b="0" i="0" u="none" strike="noStrike">
                          <a:solidFill>
                            <a:srgbClr val="ADB9CA"/>
                          </a:solidFill>
                          <a:effectLst/>
                          <a:latin typeface="Cambria" panose="02040503050406030204" pitchFamily="18" charset="0"/>
                        </a:rPr>
                        <a:t>Profiles @13 degrees AoA, 18 in. chord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C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20908"/>
                  </a:ext>
                </a:extLst>
              </a:tr>
              <a:tr h="181606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>
                          <a:solidFill>
                            <a:srgbClr val="ADB9CA"/>
                          </a:solidFill>
                          <a:effectLst/>
                          <a:latin typeface="Cambria" panose="02040503050406030204" pitchFamily="18" charset="0"/>
                        </a:rPr>
                        <a:t>Airfoil 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C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>
                          <a:solidFill>
                            <a:srgbClr val="ADB9CA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aseline="-25000">
                          <a:solidFill>
                            <a:srgbClr val="ADB9CA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500" b="0" i="0" u="none" strike="noStrike">
                        <a:solidFill>
                          <a:srgbClr val="ADB9CA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C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>
                          <a:solidFill>
                            <a:srgbClr val="ADB9CA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aseline="-25000">
                          <a:solidFill>
                            <a:srgbClr val="ADB9CA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500" b="0" i="0" u="none" strike="noStrike">
                        <a:solidFill>
                          <a:srgbClr val="ADB9CA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C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>
                          <a:solidFill>
                            <a:srgbClr val="ADB9CA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500" baseline="-25000">
                          <a:solidFill>
                            <a:srgbClr val="ADB9CA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500">
                          <a:solidFill>
                            <a:srgbClr val="ADB9CA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/C</a:t>
                      </a:r>
                      <a:r>
                        <a:rPr lang="en-US" sz="2500" baseline="-25000">
                          <a:solidFill>
                            <a:srgbClr val="ADB9CA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500">
                          <a:solidFill>
                            <a:srgbClr val="ADB9CA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500" b="0" i="0" u="none" strike="noStrike">
                        <a:solidFill>
                          <a:srgbClr val="ADB9CA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2C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073512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e423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0.24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-1.17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-4.96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158024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goe225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0.19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-1.05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-5.44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561874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goe431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0.19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-1.04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-5.55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762956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goe233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0.20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-1.11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-5.60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822831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s1223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0.14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-0.31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500" b="0" i="0" u="none" strike="noStrike">
                          <a:solidFill>
                            <a:srgbClr val="292C35"/>
                          </a:solidFill>
                          <a:effectLst/>
                          <a:latin typeface="Cambria" panose="02040503050406030204" pitchFamily="18" charset="0"/>
                        </a:rPr>
                        <a:t>-2.20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55841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14EAB60-7855-E3C1-5A9D-9E666C3460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930" r="4676"/>
          <a:stretch/>
        </p:blipFill>
        <p:spPr>
          <a:xfrm>
            <a:off x="20807916" y="5137395"/>
            <a:ext cx="10178585" cy="5766353"/>
          </a:xfrm>
          <a:prstGeom prst="roundRect">
            <a:avLst>
              <a:gd name="adj" fmla="val 16667"/>
            </a:avLst>
          </a:prstGeom>
          <a:ln w="76200">
            <a:solidFill>
              <a:srgbClr val="292C35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C5C62BB-F9D8-41A7-3DD0-3275E6765D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7801739"/>
              </p:ext>
            </p:extLst>
          </p:nvPr>
        </p:nvGraphicFramePr>
        <p:xfrm>
          <a:off x="537581" y="20834164"/>
          <a:ext cx="5319595" cy="5488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AFBF7A3B-CC8B-55DD-725E-1AAEA1938C80}"/>
              </a:ext>
              <a:ext uri="{147F2762-F138-4A5C-976F-8EAC2B608ADB}">
                <a16:predDERef xmlns:a16="http://schemas.microsoft.com/office/drawing/2014/main" pred="{7BB0063D-D2FD-940C-941B-4351349299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940623"/>
              </p:ext>
            </p:extLst>
          </p:nvPr>
        </p:nvGraphicFramePr>
        <p:xfrm>
          <a:off x="5916512" y="15179703"/>
          <a:ext cx="5247119" cy="5566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805D2A41-DD2E-22F0-5848-47AC59B2D0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7691230"/>
              </p:ext>
            </p:extLst>
          </p:nvPr>
        </p:nvGraphicFramePr>
        <p:xfrm>
          <a:off x="5916512" y="20834164"/>
          <a:ext cx="5247119" cy="5488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A11588B5-5FDA-9BB8-AB13-A28282647D3F}"/>
              </a:ext>
            </a:extLst>
          </p:cNvPr>
          <p:cNvSpPr txBox="1"/>
          <p:nvPr/>
        </p:nvSpPr>
        <p:spPr>
          <a:xfrm>
            <a:off x="22492015" y="30027274"/>
            <a:ext cx="8875919" cy="1756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>
              <a:lnSpc>
                <a:spcPct val="116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Material: </a:t>
            </a:r>
            <a:r>
              <a:rPr lang="en-US" sz="3200">
                <a:solidFill>
                  <a:srgbClr val="292C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320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omponents 3D-printed from ABS.</a:t>
            </a:r>
          </a:p>
          <a:p>
            <a:pPr marL="457200" indent="-457200">
              <a:lnSpc>
                <a:spcPct val="116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Actuator travel distance:</a:t>
            </a:r>
            <a:r>
              <a:rPr lang="en-US" sz="320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~5.8 mm.</a:t>
            </a:r>
          </a:p>
          <a:p>
            <a:pPr marL="457200" indent="-457200">
              <a:lnSpc>
                <a:spcPct val="116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Angle adjustment:</a:t>
            </a:r>
            <a:r>
              <a:rPr lang="en-US" sz="320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° </a:t>
            </a:r>
            <a:r>
              <a:rPr lang="en-US" sz="320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 50</a:t>
            </a:r>
            <a:r>
              <a:rPr lang="en-US" sz="3200" b="1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° </a:t>
            </a:r>
            <a:r>
              <a:rPr lang="en-US" sz="320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 0.29s.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7D60D1-3BE7-A44B-596E-2FF0DA71CE47}"/>
              </a:ext>
            </a:extLst>
          </p:cNvPr>
          <p:cNvSpPr txBox="1"/>
          <p:nvPr/>
        </p:nvSpPr>
        <p:spPr>
          <a:xfrm>
            <a:off x="22530463" y="11947885"/>
            <a:ext cx="7417410" cy="458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>
              <a:lnSpc>
                <a:spcPct val="116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3D-Printed each wing in 6 PLA sections.</a:t>
            </a:r>
          </a:p>
          <a:p>
            <a:pPr marL="457200" marR="0" lvl="0" indent="-457200">
              <a:lnSpc>
                <a:spcPct val="116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Dowels and aluminum brackets used to align each wing section.</a:t>
            </a:r>
          </a:p>
          <a:p>
            <a:pPr marL="457200" marR="0" lvl="0" indent="-457200">
              <a:lnSpc>
                <a:spcPct val="116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Adhesive bonding used to attach parts.</a:t>
            </a:r>
          </a:p>
          <a:p>
            <a:pPr marL="457200" marR="0" lvl="0" indent="-457200">
              <a:lnSpc>
                <a:spcPct val="116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Carbon fiber + epoxy used to wrap</a:t>
            </a:r>
            <a:r>
              <a:rPr lang="en-US" sz="3200" dirty="0">
                <a:solidFill>
                  <a:srgbClr val="292C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92C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each wing.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92C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75A9AA-4047-88BF-1D97-F04E0096DB34}"/>
              </a:ext>
            </a:extLst>
          </p:cNvPr>
          <p:cNvSpPr txBox="1"/>
          <p:nvPr/>
        </p:nvSpPr>
        <p:spPr>
          <a:xfrm>
            <a:off x="12551643" y="11889587"/>
            <a:ext cx="6612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92C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mm Carbon Fiber plates on each end.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92C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mm </a:t>
            </a:r>
            <a:r>
              <a:rPr lang="en-US" sz="3200" dirty="0" err="1">
                <a:solidFill>
                  <a:srgbClr val="292C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Divinycell</a:t>
            </a:r>
            <a:r>
              <a:rPr lang="en-US" sz="3200" dirty="0">
                <a:solidFill>
                  <a:srgbClr val="292C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H80 core.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92C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Set-in bearing for actuated wing to rotate in.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4658123-A9EE-7A6F-D80D-881B03D4B39A}"/>
              </a:ext>
            </a:extLst>
          </p:cNvPr>
          <p:cNvSpPr txBox="1">
            <a:spLocks/>
          </p:cNvSpPr>
          <p:nvPr/>
        </p:nvSpPr>
        <p:spPr>
          <a:xfrm>
            <a:off x="13903264" y="11131085"/>
            <a:ext cx="3909696" cy="700889"/>
          </a:xfrm>
          <a:prstGeom prst="roundRect">
            <a:avLst/>
          </a:prstGeom>
          <a:solidFill>
            <a:srgbClr val="292C35"/>
          </a:solidFill>
          <a:ln>
            <a:solidFill>
              <a:srgbClr val="ADB9CA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>
                <a:solidFill>
                  <a:srgbClr val="C5CDD9"/>
                </a:solidFill>
                <a:latin typeface="Cambria"/>
                <a:ea typeface="Cambria"/>
              </a:rPr>
              <a:t>End Plates</a:t>
            </a:r>
            <a:endParaRPr lang="en-US" sz="5000">
              <a:solidFill>
                <a:srgbClr val="C5CDD9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EEBB30A-CFF6-2185-2B84-25B9E93AEFDB}"/>
              </a:ext>
            </a:extLst>
          </p:cNvPr>
          <p:cNvSpPr txBox="1">
            <a:spLocks/>
          </p:cNvSpPr>
          <p:nvPr/>
        </p:nvSpPr>
        <p:spPr>
          <a:xfrm>
            <a:off x="22960739" y="11147029"/>
            <a:ext cx="5872940" cy="700889"/>
          </a:xfrm>
          <a:prstGeom prst="roundRect">
            <a:avLst/>
          </a:prstGeom>
          <a:solidFill>
            <a:srgbClr val="292C35"/>
          </a:solidFill>
          <a:ln>
            <a:solidFill>
              <a:srgbClr val="ADB9CA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>
                <a:solidFill>
                  <a:srgbClr val="C5CDD9"/>
                </a:solidFill>
                <a:latin typeface="Cambria"/>
                <a:ea typeface="Cambria"/>
              </a:rPr>
              <a:t>Wing Construction</a:t>
            </a:r>
            <a:endParaRPr lang="en-US" sz="5000">
              <a:solidFill>
                <a:srgbClr val="C5CDD9"/>
              </a:solidFill>
            </a:endParaRP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7BB0063D-D2FD-940C-941B-4351349299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866760"/>
              </p:ext>
            </p:extLst>
          </p:nvPr>
        </p:nvGraphicFramePr>
        <p:xfrm>
          <a:off x="537581" y="15179703"/>
          <a:ext cx="5319595" cy="5566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58" name="Picture 57" descr="A metal chair with a metal arm&#10;&#10;AI-generated content may be incorrect.">
            <a:extLst>
              <a:ext uri="{FF2B5EF4-FFF2-40B4-BE49-F238E27FC236}">
                <a16:creationId xmlns:a16="http://schemas.microsoft.com/office/drawing/2014/main" id="{22F647CE-4617-98D8-8CBC-F948BDEF0F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t="23033" r="28020" b="19966"/>
          <a:stretch/>
        </p:blipFill>
        <p:spPr>
          <a:xfrm>
            <a:off x="22836997" y="23286097"/>
            <a:ext cx="8149504" cy="5709841"/>
          </a:xfrm>
          <a:prstGeom prst="roundRect">
            <a:avLst>
              <a:gd name="adj" fmla="val 8594"/>
            </a:avLst>
          </a:prstGeom>
          <a:solidFill>
            <a:srgbClr val="BDC7D5"/>
          </a:solidFill>
          <a:ln w="76200">
            <a:solidFill>
              <a:srgbClr val="292C35"/>
            </a:solidFill>
            <a:prstDash val="solid"/>
          </a:ln>
          <a:effectLst/>
        </p:spPr>
      </p:pic>
      <p:pic>
        <p:nvPicPr>
          <p:cNvPr id="10" name="Picture 9" descr="A close up of a black and white object&#10;&#10;AI-generated content may be incorrect.">
            <a:extLst>
              <a:ext uri="{FF2B5EF4-FFF2-40B4-BE49-F238E27FC236}">
                <a16:creationId xmlns:a16="http://schemas.microsoft.com/office/drawing/2014/main" id="{DBFDFF95-2656-479A-999F-16232078C8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/>
          <a:stretch/>
        </p:blipFill>
        <p:spPr>
          <a:xfrm>
            <a:off x="12805666" y="5137395"/>
            <a:ext cx="6104894" cy="5712800"/>
          </a:xfrm>
          <a:prstGeom prst="roundRect">
            <a:avLst>
              <a:gd name="adj" fmla="val 8594"/>
            </a:avLst>
          </a:prstGeom>
          <a:solidFill>
            <a:srgbClr val="BDC7D5"/>
          </a:solidFill>
          <a:ln w="76200">
            <a:solidFill>
              <a:srgbClr val="292C35"/>
            </a:solidFill>
          </a:ln>
          <a:effectLst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2D43F8D-925F-4D74-109F-A820D5F874A8}"/>
              </a:ext>
            </a:extLst>
          </p:cNvPr>
          <p:cNvSpPr txBox="1">
            <a:spLocks/>
          </p:cNvSpPr>
          <p:nvPr/>
        </p:nvSpPr>
        <p:spPr>
          <a:xfrm>
            <a:off x="13030101" y="29222134"/>
            <a:ext cx="6688432" cy="700889"/>
          </a:xfrm>
          <a:prstGeom prst="roundRect">
            <a:avLst/>
          </a:prstGeom>
          <a:solidFill>
            <a:srgbClr val="292C35"/>
          </a:solidFill>
          <a:ln>
            <a:solidFill>
              <a:srgbClr val="ADB9CA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>
                <a:solidFill>
                  <a:srgbClr val="C5CDD9"/>
                </a:solidFill>
                <a:latin typeface="Cambria"/>
                <a:ea typeface="Cambria"/>
              </a:rPr>
              <a:t>Gooseneck Mounts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D631C6-8AC4-245C-2D91-DF260315D739}"/>
              </a:ext>
            </a:extLst>
          </p:cNvPr>
          <p:cNvSpPr txBox="1"/>
          <p:nvPr/>
        </p:nvSpPr>
        <p:spPr>
          <a:xfrm>
            <a:off x="13159473" y="30081239"/>
            <a:ext cx="6429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Material: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6061 Aluminum.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Weight: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2.2 lbs.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Factor of Safety: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9.6 at 35 mph.</a:t>
            </a:r>
          </a:p>
        </p:txBody>
      </p:sp>
      <p:pic>
        <p:nvPicPr>
          <p:cNvPr id="21" name="Picture 20" descr="A metal table with a black background&#10;&#10;AI-generated content may be incorrect.">
            <a:extLst>
              <a:ext uri="{FF2B5EF4-FFF2-40B4-BE49-F238E27FC236}">
                <a16:creationId xmlns:a16="http://schemas.microsoft.com/office/drawing/2014/main" id="{7F77DD3C-4784-BB94-70D2-77920D7462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666" y="23286097"/>
            <a:ext cx="7137302" cy="5709841"/>
          </a:xfrm>
          <a:prstGeom prst="roundRect">
            <a:avLst>
              <a:gd name="adj" fmla="val 8594"/>
            </a:avLst>
          </a:prstGeom>
          <a:solidFill>
            <a:srgbClr val="BDC7D5"/>
          </a:solidFill>
          <a:ln w="76200">
            <a:solidFill>
              <a:srgbClr val="292C35"/>
            </a:solidFill>
            <a:prstDash val="solid"/>
          </a:ln>
          <a:effectLst/>
        </p:spPr>
      </p:pic>
      <p:pic>
        <p:nvPicPr>
          <p:cNvPr id="43" name="Picture 42" descr="A diagram of a circuit board&#10;&#10;AI-generated content may be incorrect.">
            <a:extLst>
              <a:ext uri="{FF2B5EF4-FFF2-40B4-BE49-F238E27FC236}">
                <a16:creationId xmlns:a16="http://schemas.microsoft.com/office/drawing/2014/main" id="{8A8DDCDB-CB39-7A91-8653-4F97BDFB652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" t="-224" r="34172" b="6841"/>
          <a:stretch/>
        </p:blipFill>
        <p:spPr>
          <a:xfrm>
            <a:off x="32748896" y="9460202"/>
            <a:ext cx="10633153" cy="9298620"/>
          </a:xfrm>
          <a:prstGeom prst="roundRect">
            <a:avLst/>
          </a:prstGeom>
          <a:ln w="76200">
            <a:solidFill>
              <a:srgbClr val="292C35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C136B4-C976-BAC9-6B4E-AA42C544CA6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15950" r="10460" b="17895"/>
          <a:stretch/>
        </p:blipFill>
        <p:spPr>
          <a:xfrm>
            <a:off x="1617123" y="26442472"/>
            <a:ext cx="8598776" cy="3420559"/>
          </a:xfrm>
          <a:prstGeom prst="rect">
            <a:avLst/>
          </a:prstGeom>
        </p:spPr>
      </p:pic>
      <p:pic>
        <p:nvPicPr>
          <p:cNvPr id="32" name="Picture 31" descr="A close-up of a plane&#10;&#10;AI-generated content may be incorrect.">
            <a:extLst>
              <a:ext uri="{FF2B5EF4-FFF2-40B4-BE49-F238E27FC236}">
                <a16:creationId xmlns:a16="http://schemas.microsoft.com/office/drawing/2014/main" id="{FB86A87D-81B0-E72F-F329-EADDCF8B49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t="21157" r="5427" b="26848"/>
          <a:stretch/>
        </p:blipFill>
        <p:spPr>
          <a:xfrm>
            <a:off x="12466320" y="14117188"/>
            <a:ext cx="18715055" cy="90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0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c23828b-b1da-4ab0-8223-17f1e2737574" xsi:nil="true"/>
  </documentManagement>
</p:properties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6E80CC6A2A3C42A837C5C61F74402D" ma:contentTypeVersion="16" ma:contentTypeDescription="Create a new document." ma:contentTypeScope="" ma:versionID="12bc837bf8e2ba54d2e0aeebadd9f7fc">
  <xsd:schema xmlns:xsd="http://www.w3.org/2001/XMLSchema" xmlns:xs="http://www.w3.org/2001/XMLSchema" xmlns:p="http://schemas.microsoft.com/office/2006/metadata/properties" xmlns:ns3="6c23828b-b1da-4ab0-8223-17f1e2737574" xmlns:ns4="c88400cd-b97c-472b-b1e6-e6d40c7143be" targetNamespace="http://schemas.microsoft.com/office/2006/metadata/properties" ma:root="true" ma:fieldsID="34e48679446b193314447c6decf7740b" ns3:_="" ns4:_="">
    <xsd:import namespace="6c23828b-b1da-4ab0-8223-17f1e2737574"/>
    <xsd:import namespace="c88400cd-b97c-472b-b1e6-e6d40c7143b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_activity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3828b-b1da-4ab0-8223-17f1e2737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8400cd-b97c-472b-b1e6-e6d40c7143b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D4B8F6-DA5C-49FF-A8C6-C887D2D1F3A4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c88400cd-b97c-472b-b1e6-e6d40c7143be"/>
    <ds:schemaRef ds:uri="http://www.w3.org/XML/1998/namespace"/>
    <ds:schemaRef ds:uri="6c23828b-b1da-4ab0-8223-17f1e2737574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66D790-D06C-4361-94B8-8BED25FA40AD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8B49EBC-8012-49EB-A634-9AC004CF8E85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615E5630-A68C-40DB-9FDE-F8D74EFB3AB9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7B3FF569-EC53-46B1-B8E7-14D8DA7097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23828b-b1da-4ab0-8223-17f1e2737574"/>
    <ds:schemaRef ds:uri="c88400cd-b97c-472b-b1e6-e6d40c7143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3255</TotalTime>
  <Words>621</Words>
  <Application>Microsoft Office PowerPoint</Application>
  <PresentationFormat>Custom</PresentationFormat>
  <Paragraphs>279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Arial</vt:lpstr>
      <vt:lpstr>Calibri</vt:lpstr>
      <vt:lpstr>Calibri Light</vt:lpstr>
      <vt:lpstr>Cambria</vt:lpstr>
      <vt:lpstr>Nero</vt:lpstr>
      <vt:lpstr>Office Theme</vt:lpstr>
      <vt:lpstr>Active Aero and Drag Reduction System for the UNH FSAE Car Josh Beaulieu, Thomas Trumble, Jackson Weber, Colby Wheeler Department of Mechanical Engineering, University of New Hampshire, Durham, NH 03824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Jacobs</dc:creator>
  <cp:lastModifiedBy>Joshua Beaulieu</cp:lastModifiedBy>
  <cp:revision>1</cp:revision>
  <dcterms:created xsi:type="dcterms:W3CDTF">2016-03-05T16:55:12Z</dcterms:created>
  <dcterms:modified xsi:type="dcterms:W3CDTF">2025-04-19T01:32:05Z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0x010100446E80CC6A2A3C42A837C5C61F74402D</vt:lpwstr>
  </property>
</Properties>
</file>