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56"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37DDA-9515-47BF-9438-E03B605A35C7}" v="11" dt="2025-04-18T19:53:46.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30" d="100"/>
          <a:sy n="30" d="100"/>
        </p:scale>
        <p:origin x="53" y="-108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4/17/2025</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dirty="0">
                <a:solidFill>
                  <a:schemeClr val="bg1"/>
                </a:solidFill>
                <a:latin typeface="Cambria" panose="02040503050406030204" pitchFamily="18" charset="0"/>
                <a:cs typeface="Arial" panose="020B0604020202020204" pitchFamily="34" charset="0"/>
              </a:rPr>
              <a:t>Synthesis of Highly Conjugated Molecules for use as Organic Semiconductors</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Ethan McFee</a:t>
            </a:r>
            <a:r>
              <a:rPr lang="en-US" sz="5600" dirty="0">
                <a:solidFill>
                  <a:schemeClr val="bg1"/>
                </a:solidFill>
                <a:latin typeface="Cambria" panose="02040503050406030204" pitchFamily="18" charset="0"/>
                <a:cs typeface="Arial" panose="020B0604020202020204" pitchFamily="34" charset="0"/>
              </a:rPr>
              <a:t>, Glen Miller*</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Chemistry,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032809"/>
            <a:ext cx="10914743" cy="8065409"/>
          </a:xfrm>
          <a:prstGeom prst="rect">
            <a:avLst/>
          </a:prstGeom>
          <a:noFill/>
          <a:ln>
            <a:solidFill>
              <a:srgbClr val="002060"/>
            </a:solidFill>
          </a:ln>
        </p:spPr>
        <p:txBody>
          <a:bodyPr vert="horz" lIns="106674" tIns="53337" rIns="106674" bIns="53337" rtlCol="0" anchor="t">
            <a:normAutofit fontScale="3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11400" dirty="0">
                <a:latin typeface="Cambria" panose="02040503050406030204" pitchFamily="18" charset="0"/>
                <a:ea typeface="Cambria" panose="02040503050406030204" pitchFamily="18" charset="0"/>
              </a:rPr>
              <a:t>Semiconductors have properties between conductors and insulators and are used for components like diodes, transistors, and photovoltaics. Usually made from silicon, two different kinds can be made depending on what they’re doped with.  P-type semiconductors use group III elements to create electron “holes”; N-type use group V elements to add free electrons.  Due to Carbon’s conductivity and ability to form Pi Bonds, Organic materials can be used for both kinds of semiconductors.  The interest in doing this lies in Organic semiconductors being easier to make, cheaper to produce and better for the environment.  By focusing on the conjugation and aromaticity of an organic molecule, “holes” can be put into the material.  This results in a comparable gap between the Highest Occupied Molecular Orbital (HOMO) and Lowest Unoccupied Molecular orbital (LUMO) when compared to a traditional Silicon semiconductor. </a:t>
            </a: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p:txBody>
      </p:sp>
      <p:sp>
        <p:nvSpPr>
          <p:cNvPr id="7" name="Subtitle 2"/>
          <p:cNvSpPr txBox="1">
            <a:spLocks/>
          </p:cNvSpPr>
          <p:nvPr/>
        </p:nvSpPr>
        <p:spPr>
          <a:xfrm>
            <a:off x="369596" y="14137415"/>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Methodology &amp; Synthesis</a:t>
            </a:r>
          </a:p>
        </p:txBody>
      </p:sp>
      <p:sp>
        <p:nvSpPr>
          <p:cNvPr id="9" name="Subtitle 2"/>
          <p:cNvSpPr txBox="1">
            <a:spLocks/>
          </p:cNvSpPr>
          <p:nvPr/>
        </p:nvSpPr>
        <p:spPr>
          <a:xfrm>
            <a:off x="12115005" y="4925837"/>
            <a:ext cx="19840869"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Target Compounds</a:t>
            </a: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1372"/>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Results &amp; Conclusions</a:t>
            </a:r>
          </a:p>
        </p:txBody>
      </p:sp>
      <p:sp>
        <p:nvSpPr>
          <p:cNvPr id="18" name="Subtitle 2"/>
          <p:cNvSpPr txBox="1">
            <a:spLocks/>
          </p:cNvSpPr>
          <p:nvPr/>
        </p:nvSpPr>
        <p:spPr>
          <a:xfrm>
            <a:off x="32572096" y="22898613"/>
            <a:ext cx="10914743" cy="83205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Acknowledgements</a:t>
            </a:r>
          </a:p>
        </p:txBody>
      </p:sp>
      <p:sp>
        <p:nvSpPr>
          <p:cNvPr id="19" name="Subtitle 2"/>
          <p:cNvSpPr txBox="1">
            <a:spLocks/>
          </p:cNvSpPr>
          <p:nvPr/>
        </p:nvSpPr>
        <p:spPr>
          <a:xfrm>
            <a:off x="32572096" y="6032809"/>
            <a:ext cx="10914743" cy="1666501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700" dirty="0">
                <a:latin typeface="Cambria" panose="02040503050406030204" pitchFamily="18" charset="0"/>
                <a:ea typeface="Cambria" panose="02040503050406030204" pitchFamily="18" charset="0"/>
              </a:rPr>
              <a:t>Both #1 and #3 were successfully synthesized.  This was confirmed with proton and C13 NMR spectra of both.  While #1 was initially not very clean, #3 was very clean.  Every time the reaction for #3 was repeated, the NMR spectra of the crude product showed that it was the only product that formed.  Both products, due to their conjugation, fluoresced under UV light.  Neither of these compounds appear in any published papers.</a:t>
            </a:r>
          </a:p>
          <a:p>
            <a:pPr algn="just">
              <a:spcBef>
                <a:spcPts val="0"/>
              </a:spcBef>
            </a:pPr>
            <a:endParaRPr lang="en-US" sz="3700" dirty="0">
              <a:latin typeface="Cambria" panose="02040503050406030204" pitchFamily="18" charset="0"/>
              <a:ea typeface="Cambria" panose="02040503050406030204" pitchFamily="18" charset="0"/>
            </a:endParaRPr>
          </a:p>
          <a:p>
            <a:pPr algn="just">
              <a:spcBef>
                <a:spcPts val="0"/>
              </a:spcBef>
            </a:pPr>
            <a:endParaRPr lang="en-US" sz="3700" dirty="0">
              <a:latin typeface="Cambria" panose="02040503050406030204" pitchFamily="18" charset="0"/>
              <a:ea typeface="Cambria" panose="02040503050406030204" pitchFamily="18" charset="0"/>
            </a:endParaRPr>
          </a:p>
          <a:p>
            <a:pPr algn="just">
              <a:spcBef>
                <a:spcPts val="0"/>
              </a:spcBef>
            </a:pPr>
            <a:r>
              <a:rPr lang="en-US" sz="3700" dirty="0">
                <a:latin typeface="Cambria" panose="02040503050406030204" pitchFamily="18" charset="0"/>
                <a:ea typeface="Cambria" panose="02040503050406030204" pitchFamily="18" charset="0"/>
              </a:rPr>
              <a:t>#2 and #4 were a different story.  Despite letting the reaction run for 24+ hours at reflux in high boiling solvents and TLC suggesting that a product formed, NMR Spectra showed that it was only a partially reacted product. #2 and #4’s </a:t>
            </a:r>
            <a:r>
              <a:rPr lang="en-US" sz="4000" dirty="0">
                <a:latin typeface="Cambria" panose="02040503050406030204" pitchFamily="18" charset="0"/>
                <a:ea typeface="Cambria" panose="02040503050406030204" pitchFamily="18" charset="0"/>
              </a:rPr>
              <a:t>reluctance to form is believed to be due to the dehydrogenated compounds being oxidized when dried and exposed to air and light.  This is common among compounds with many </a:t>
            </a:r>
            <a:r>
              <a:rPr lang="en-US" sz="3700" dirty="0">
                <a:effectLst/>
                <a:latin typeface="Cambria" panose="02040503050406030204" pitchFamily="18" charset="0"/>
                <a:ea typeface="Cambria" panose="02040503050406030204" pitchFamily="18" charset="0"/>
              </a:rPr>
              <a:t>SP</a:t>
            </a:r>
            <a:r>
              <a:rPr lang="en-US" sz="3700" baseline="30000" dirty="0">
                <a:effectLst/>
                <a:latin typeface="Cambria" panose="02040503050406030204" pitchFamily="18" charset="0"/>
                <a:ea typeface="Cambria" panose="02040503050406030204" pitchFamily="18" charset="0"/>
              </a:rPr>
              <a:t>2</a:t>
            </a:r>
            <a:r>
              <a:rPr lang="en-US" sz="3600" dirty="0">
                <a:latin typeface="Cambria" panose="02040503050406030204" pitchFamily="18" charset="0"/>
                <a:ea typeface="Cambria" panose="02040503050406030204" pitchFamily="18" charset="0"/>
              </a:rPr>
              <a:t> hybridized carbons. The small HOMO-LUMO gap means that the pi electrons can excite easily under light.  This allows for them to readily start bonding with oxygen when exposed to air.   It is the same reason why Pentacene and its derivatives, which are often used in Organic Semiconductor applications, are very air sensitive.  While higher boiling solvents like Dichlorobenzene were experimented with, this did not yield any better results.  Future attempts at similar dehydrogenations should be kept in an inert atmosphere and kept out of the light as much as possible.</a:t>
            </a:r>
            <a:endParaRPr lang="en-US" sz="3700" dirty="0">
              <a:latin typeface="Cambria" panose="02040503050406030204" pitchFamily="18" charset="0"/>
              <a:ea typeface="Cambria" panose="02040503050406030204" pitchFamily="18" charset="0"/>
            </a:endParaRPr>
          </a:p>
        </p:txBody>
      </p:sp>
      <p:sp>
        <p:nvSpPr>
          <p:cNvPr id="33" name="Subtitle 2"/>
          <p:cNvSpPr txBox="1">
            <a:spLocks/>
          </p:cNvSpPr>
          <p:nvPr/>
        </p:nvSpPr>
        <p:spPr>
          <a:xfrm>
            <a:off x="12115005" y="19238098"/>
            <a:ext cx="19817068" cy="13315005"/>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cxnSp>
        <p:nvCxnSpPr>
          <p:cNvPr id="75" name="Straight Connector 74"/>
          <p:cNvCxnSpPr>
            <a:cxnSpLocks/>
          </p:cNvCxnSpPr>
          <p:nvPr/>
        </p:nvCxnSpPr>
        <p:spPr>
          <a:xfrm>
            <a:off x="12331410" y="26393772"/>
            <a:ext cx="19384257" cy="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115004" y="17981623"/>
            <a:ext cx="19840869" cy="93684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Reaction Schemes</a:t>
            </a: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230" y="975340"/>
            <a:ext cx="2298576" cy="3042233"/>
          </a:xfrm>
          <a:prstGeom prst="rect">
            <a:avLst/>
          </a:prstGeom>
        </p:spPr>
      </p:pic>
      <p:sp>
        <p:nvSpPr>
          <p:cNvPr id="85" name="Subtitle 2"/>
          <p:cNvSpPr txBox="1">
            <a:spLocks/>
          </p:cNvSpPr>
          <p:nvPr/>
        </p:nvSpPr>
        <p:spPr>
          <a:xfrm>
            <a:off x="32552335" y="27902409"/>
            <a:ext cx="10914743" cy="4650693"/>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buNone/>
            </a:pPr>
            <a:r>
              <a:rPr lang="en-US" sz="2000" i="0" dirty="0">
                <a:solidFill>
                  <a:srgbClr val="000000"/>
                </a:solidFill>
                <a:effectLst/>
                <a:latin typeface="Cambria" panose="02040503050406030204" pitchFamily="18" charset="0"/>
                <a:ea typeface="Cambria" panose="02040503050406030204" pitchFamily="18" charset="0"/>
              </a:rPr>
              <a:t>John D. Crounse, Lasse B. Nielsen, Solvejg Jørgensen, Henrik G. </a:t>
            </a:r>
            <a:r>
              <a:rPr lang="en-US" sz="2000" i="0" dirty="0" err="1">
                <a:solidFill>
                  <a:srgbClr val="000000"/>
                </a:solidFill>
                <a:effectLst/>
                <a:latin typeface="Cambria" panose="02040503050406030204" pitchFamily="18" charset="0"/>
                <a:ea typeface="Cambria" panose="02040503050406030204" pitchFamily="18" charset="0"/>
              </a:rPr>
              <a:t>Kjaergaard</a:t>
            </a:r>
            <a:r>
              <a:rPr lang="en-US" sz="2000" i="0" dirty="0">
                <a:solidFill>
                  <a:srgbClr val="000000"/>
                </a:solidFill>
                <a:effectLst/>
                <a:latin typeface="Cambria" panose="02040503050406030204" pitchFamily="18" charset="0"/>
                <a:ea typeface="Cambria" panose="02040503050406030204" pitchFamily="18" charset="0"/>
              </a:rPr>
              <a:t>, and Paul O. </a:t>
            </a:r>
            <a:r>
              <a:rPr lang="en-US" sz="2000" i="0" dirty="0" err="1">
                <a:solidFill>
                  <a:srgbClr val="000000"/>
                </a:solidFill>
                <a:effectLst/>
                <a:latin typeface="Cambria" panose="02040503050406030204" pitchFamily="18" charset="0"/>
                <a:ea typeface="Cambria" panose="02040503050406030204" pitchFamily="18" charset="0"/>
              </a:rPr>
              <a:t>Wennberg</a:t>
            </a:r>
            <a:r>
              <a:rPr lang="en-US" sz="2000" i="1" dirty="0" err="1">
                <a:solidFill>
                  <a:srgbClr val="000000"/>
                </a:solidFill>
                <a:effectLst/>
                <a:latin typeface="Cambria" panose="02040503050406030204" pitchFamily="18" charset="0"/>
                <a:ea typeface="Cambria" panose="02040503050406030204" pitchFamily="18" charset="0"/>
              </a:rPr>
              <a:t>The</a:t>
            </a:r>
            <a:r>
              <a:rPr lang="en-US" sz="2000" i="1" dirty="0">
                <a:solidFill>
                  <a:srgbClr val="000000"/>
                </a:solidFill>
                <a:effectLst/>
                <a:latin typeface="Cambria" panose="02040503050406030204" pitchFamily="18" charset="0"/>
                <a:ea typeface="Cambria" panose="02040503050406030204" pitchFamily="18" charset="0"/>
              </a:rPr>
              <a:t> Journal of Physical Chemistry Letters</a:t>
            </a:r>
            <a:r>
              <a:rPr lang="en-US" sz="2000" i="0" dirty="0">
                <a:solidFill>
                  <a:srgbClr val="000000"/>
                </a:solidFill>
                <a:effectLst/>
                <a:latin typeface="Cambria" panose="02040503050406030204" pitchFamily="18" charset="0"/>
                <a:ea typeface="Cambria" panose="02040503050406030204" pitchFamily="18" charset="0"/>
              </a:rPr>
              <a:t> 2013 </a:t>
            </a:r>
            <a:r>
              <a:rPr lang="en-US" sz="2000" i="1" dirty="0">
                <a:solidFill>
                  <a:srgbClr val="000000"/>
                </a:solidFill>
                <a:effectLst/>
                <a:latin typeface="Cambria" panose="02040503050406030204" pitchFamily="18" charset="0"/>
                <a:ea typeface="Cambria" panose="02040503050406030204" pitchFamily="18" charset="0"/>
              </a:rPr>
              <a:t>4</a:t>
            </a:r>
            <a:r>
              <a:rPr lang="en-US" sz="2000" i="0" dirty="0">
                <a:solidFill>
                  <a:srgbClr val="000000"/>
                </a:solidFill>
                <a:effectLst/>
                <a:latin typeface="Cambria" panose="02040503050406030204" pitchFamily="18" charset="0"/>
                <a:ea typeface="Cambria" panose="02040503050406030204" pitchFamily="18" charset="0"/>
              </a:rPr>
              <a:t> (20), 3513-3520 DOI: 10.1021/jz4019207</a:t>
            </a:r>
          </a:p>
          <a:p>
            <a:pPr algn="l">
              <a:buNone/>
            </a:pPr>
            <a:r>
              <a:rPr lang="en-US" sz="2000" i="0" dirty="0" err="1">
                <a:solidFill>
                  <a:srgbClr val="000000"/>
                </a:solidFill>
                <a:effectLst/>
                <a:latin typeface="Cambria" panose="02040503050406030204" pitchFamily="18" charset="0"/>
                <a:ea typeface="Cambria" panose="02040503050406030204" pitchFamily="18" charset="0"/>
              </a:rPr>
              <a:t>Maliakal</a:t>
            </a:r>
            <a:r>
              <a:rPr lang="en-US" sz="2000" i="0" dirty="0">
                <a:solidFill>
                  <a:srgbClr val="000000"/>
                </a:solidFill>
                <a:effectLst/>
                <a:latin typeface="Cambria" panose="02040503050406030204" pitchFamily="18" charset="0"/>
                <a:ea typeface="Cambria" panose="02040503050406030204" pitchFamily="18" charset="0"/>
              </a:rPr>
              <a:t>, Ashok; </a:t>
            </a:r>
            <a:r>
              <a:rPr lang="en-US" sz="2000" i="0" dirty="0" err="1">
                <a:solidFill>
                  <a:srgbClr val="000000"/>
                </a:solidFill>
                <a:effectLst/>
                <a:latin typeface="Cambria" panose="02040503050406030204" pitchFamily="18" charset="0"/>
                <a:ea typeface="Cambria" panose="02040503050406030204" pitchFamily="18" charset="0"/>
              </a:rPr>
              <a:t>Raghavachari</a:t>
            </a:r>
            <a:r>
              <a:rPr lang="en-US" sz="2000" i="0" dirty="0">
                <a:solidFill>
                  <a:srgbClr val="000000"/>
                </a:solidFill>
                <a:effectLst/>
                <a:latin typeface="Cambria" panose="02040503050406030204" pitchFamily="18" charset="0"/>
                <a:ea typeface="Cambria" panose="02040503050406030204" pitchFamily="18" charset="0"/>
              </a:rPr>
              <a:t>, Krishnan; Katz, Howard; </a:t>
            </a:r>
            <a:r>
              <a:rPr lang="en-US" sz="2000" i="0" dirty="0" err="1">
                <a:solidFill>
                  <a:srgbClr val="000000"/>
                </a:solidFill>
                <a:effectLst/>
                <a:latin typeface="Cambria" panose="02040503050406030204" pitchFamily="18" charset="0"/>
                <a:ea typeface="Cambria" panose="02040503050406030204" pitchFamily="18" charset="0"/>
              </a:rPr>
              <a:t>Chandross</a:t>
            </a:r>
            <a:r>
              <a:rPr lang="en-US" sz="2000" i="0" dirty="0">
                <a:solidFill>
                  <a:srgbClr val="000000"/>
                </a:solidFill>
                <a:effectLst/>
                <a:latin typeface="Cambria" panose="02040503050406030204" pitchFamily="18" charset="0"/>
                <a:ea typeface="Cambria" panose="02040503050406030204" pitchFamily="18" charset="0"/>
              </a:rPr>
              <a:t>, Edwin; Siegrist, Theo (2016). Photochemical Stability of Pentacene and a Substituted Pentacene in Solution and in Thin Films. ACS Publications. Journal contribution. https://doi.org/10.1021/cm049060k.s001</a:t>
            </a:r>
          </a:p>
          <a:p>
            <a:pPr algn="l">
              <a:buNone/>
            </a:pPr>
            <a:r>
              <a:rPr lang="en-US" sz="2000" dirty="0">
                <a:latin typeface="Cambria" panose="02040503050406030204" pitchFamily="18" charset="0"/>
                <a:ea typeface="Cambria" panose="02040503050406030204" pitchFamily="18" charset="0"/>
              </a:rPr>
              <a:t>Athans, Andreas John, "Fullerene-acene chemistry: Part I Studies on the regioselective reduction of acenes and acene quinones; Part II Progress toward the synthesis of large acenes and their Diels-Alder chemistry with [60]fullerene" (2007). Doctoral Dissertations. 363. https://scholars.unh.edu/dissertation/363</a:t>
            </a:r>
          </a:p>
          <a:p>
            <a:pPr algn="l">
              <a:spcBef>
                <a:spcPts val="0"/>
              </a:spcBef>
            </a:pPr>
            <a:endParaRPr lang="en-US" sz="2000" dirty="0">
              <a:latin typeface="Cambria" panose="02040503050406030204" pitchFamily="18" charset="0"/>
              <a:ea typeface="Cambria" panose="02040503050406030204" pitchFamily="18" charset="0"/>
            </a:endParaRPr>
          </a:p>
          <a:p>
            <a:pPr algn="l"/>
            <a:endParaRPr lang="en-US" sz="3700" dirty="0">
              <a:latin typeface="Cambria" panose="02040503050406030204" pitchFamily="18" charset="0"/>
            </a:endParaRPr>
          </a:p>
        </p:txBody>
      </p:sp>
      <p:sp>
        <p:nvSpPr>
          <p:cNvPr id="93" name="Subtitle 2"/>
          <p:cNvSpPr txBox="1">
            <a:spLocks/>
          </p:cNvSpPr>
          <p:nvPr/>
        </p:nvSpPr>
        <p:spPr>
          <a:xfrm>
            <a:off x="32572096" y="27009467"/>
            <a:ext cx="10914743" cy="83205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98" name="Subtitle 2"/>
          <p:cNvSpPr txBox="1">
            <a:spLocks/>
          </p:cNvSpPr>
          <p:nvPr/>
        </p:nvSpPr>
        <p:spPr>
          <a:xfrm>
            <a:off x="343490" y="22640366"/>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Gallery</a:t>
            </a:r>
          </a:p>
        </p:txBody>
      </p:sp>
      <p:sp>
        <p:nvSpPr>
          <p:cNvPr id="99" name="Subtitle 2"/>
          <p:cNvSpPr txBox="1">
            <a:spLocks/>
          </p:cNvSpPr>
          <p:nvPr/>
        </p:nvSpPr>
        <p:spPr>
          <a:xfrm>
            <a:off x="343491" y="15125560"/>
            <a:ext cx="10914743" cy="743066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t">
            <a:normAutofit fontScale="3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11400" dirty="0">
                <a:latin typeface="Cambria" panose="02040503050406030204" pitchFamily="18" charset="0"/>
              </a:rPr>
              <a:t>Some target compounds were identified for their conjugation and aromatic character.  To verify that these compounds were worth </a:t>
            </a:r>
            <a:r>
              <a:rPr lang="en-US" sz="11400" dirty="0">
                <a:latin typeface="Cambria" panose="02040503050406030204" pitchFamily="18" charset="0"/>
                <a:ea typeface="Cambria" panose="02040503050406030204" pitchFamily="18" charset="0"/>
              </a:rPr>
              <a:t>synthesizing, Spartan’s 6-31G* Density Functional Theory </a:t>
            </a:r>
            <a:r>
              <a:rPr lang="en-US" sz="11400" dirty="0">
                <a:latin typeface="Cambria" panose="02040503050406030204" pitchFamily="18" charset="0"/>
              </a:rPr>
              <a:t>was used to calculate the HOMO-LUMO gap.  The ideal HOMO-LUMO gap is &gt;2 eV, and two of the compounds have this, with the other two being precursors.  Both precursor compounds were successfully synthesized.  #3 had an exceptionally high purity, not requiring any further purification techniques.  #1 was recrystallized to remove side products.   The dehydrogenation with DDQ was attempted a few different times with both #1 and #3.  However, they were not successful.  For one attempt for synthesizing #2, Dichlorobenzene was used for it’s higher boiling point.  This was not successful either.  The synthetic steps for all target compounds are detailed in their respective schemes.</a:t>
            </a: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108" name="Subtitle 2"/>
          <p:cNvSpPr txBox="1">
            <a:spLocks/>
          </p:cNvSpPr>
          <p:nvPr/>
        </p:nvSpPr>
        <p:spPr>
          <a:xfrm>
            <a:off x="32591448" y="23931462"/>
            <a:ext cx="10914743"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panose="02040503050406030204" pitchFamily="18" charset="0"/>
              </a:rPr>
              <a:t>I would like to thank Dr. Glen Miller and the whole Miller Group for their help in this project, especially Qian Liu.  I would also like to thank my friends and family for their constant support throughout this whole endeavor.</a:t>
            </a:r>
          </a:p>
          <a:p>
            <a:pPr algn="l"/>
            <a:endParaRPr lang="en-US" sz="3700" dirty="0">
              <a:latin typeface="Cambria" panose="02040503050406030204" pitchFamily="18" charset="0"/>
            </a:endParaRPr>
          </a:p>
        </p:txBody>
      </p:sp>
      <p:sp>
        <p:nvSpPr>
          <p:cNvPr id="46" name="TextBox 45">
            <a:extLst>
              <a:ext uri="{FF2B5EF4-FFF2-40B4-BE49-F238E27FC236}">
                <a16:creationId xmlns:a16="http://schemas.microsoft.com/office/drawing/2014/main" id="{A4BC355A-DD67-71E0-9CA8-60C5F30DE30E}"/>
              </a:ext>
            </a:extLst>
          </p:cNvPr>
          <p:cNvSpPr txBox="1"/>
          <p:nvPr/>
        </p:nvSpPr>
        <p:spPr>
          <a:xfrm>
            <a:off x="1324184" y="23830696"/>
            <a:ext cx="4519682" cy="1200329"/>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Crude Product #3 Under UV light</a:t>
            </a:r>
          </a:p>
        </p:txBody>
      </p:sp>
      <p:sp>
        <p:nvSpPr>
          <p:cNvPr id="47" name="TextBox 46">
            <a:extLst>
              <a:ext uri="{FF2B5EF4-FFF2-40B4-BE49-F238E27FC236}">
                <a16:creationId xmlns:a16="http://schemas.microsoft.com/office/drawing/2014/main" id="{8767CA99-7652-1DD2-150D-284B6D04C4A8}"/>
              </a:ext>
            </a:extLst>
          </p:cNvPr>
          <p:cNvSpPr txBox="1"/>
          <p:nvPr/>
        </p:nvSpPr>
        <p:spPr>
          <a:xfrm>
            <a:off x="6798910" y="24107696"/>
            <a:ext cx="389449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Crude Product #1</a:t>
            </a:r>
          </a:p>
        </p:txBody>
      </p:sp>
      <p:pic>
        <p:nvPicPr>
          <p:cNvPr id="3" name="Picture 2">
            <a:extLst>
              <a:ext uri="{FF2B5EF4-FFF2-40B4-BE49-F238E27FC236}">
                <a16:creationId xmlns:a16="http://schemas.microsoft.com/office/drawing/2014/main" id="{5B1899D3-BDAD-244B-59E6-73E7C4836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5273" y="1195037"/>
            <a:ext cx="2298576" cy="3042233"/>
          </a:xfrm>
          <a:prstGeom prst="rect">
            <a:avLst/>
          </a:prstGeom>
        </p:spPr>
      </p:pic>
      <p:graphicFrame>
        <p:nvGraphicFramePr>
          <p:cNvPr id="21" name="Table 20">
            <a:extLst>
              <a:ext uri="{FF2B5EF4-FFF2-40B4-BE49-F238E27FC236}">
                <a16:creationId xmlns:a16="http://schemas.microsoft.com/office/drawing/2014/main" id="{C8BB73FC-DAF1-FA44-408B-2BA03FF14AF5}"/>
              </a:ext>
            </a:extLst>
          </p:cNvPr>
          <p:cNvGraphicFramePr>
            <a:graphicFrameLocks noGrp="1"/>
          </p:cNvGraphicFramePr>
          <p:nvPr>
            <p:extLst>
              <p:ext uri="{D42A27DB-BD31-4B8C-83A1-F6EECF244321}">
                <p14:modId xmlns:p14="http://schemas.microsoft.com/office/powerpoint/2010/main" val="3963553431"/>
              </p:ext>
            </p:extLst>
          </p:nvPr>
        </p:nvGraphicFramePr>
        <p:xfrm>
          <a:off x="12138807" y="6106316"/>
          <a:ext cx="19793266" cy="11527980"/>
        </p:xfrm>
        <a:graphic>
          <a:graphicData uri="http://schemas.openxmlformats.org/drawingml/2006/table">
            <a:tbl>
              <a:tblPr>
                <a:tableStyleId>{5C22544A-7EE6-4342-B048-85BDC9FD1C3A}</a:tableStyleId>
              </a:tblPr>
              <a:tblGrid>
                <a:gridCol w="2810860">
                  <a:extLst>
                    <a:ext uri="{9D8B030D-6E8A-4147-A177-3AD203B41FA5}">
                      <a16:colId xmlns:a16="http://schemas.microsoft.com/office/drawing/2014/main" val="38721753"/>
                    </a:ext>
                  </a:extLst>
                </a:gridCol>
                <a:gridCol w="7556480">
                  <a:extLst>
                    <a:ext uri="{9D8B030D-6E8A-4147-A177-3AD203B41FA5}">
                      <a16:colId xmlns:a16="http://schemas.microsoft.com/office/drawing/2014/main" val="354336827"/>
                    </a:ext>
                  </a:extLst>
                </a:gridCol>
                <a:gridCol w="3580246">
                  <a:extLst>
                    <a:ext uri="{9D8B030D-6E8A-4147-A177-3AD203B41FA5}">
                      <a16:colId xmlns:a16="http://schemas.microsoft.com/office/drawing/2014/main" val="2555807922"/>
                    </a:ext>
                  </a:extLst>
                </a:gridCol>
                <a:gridCol w="2974118">
                  <a:extLst>
                    <a:ext uri="{9D8B030D-6E8A-4147-A177-3AD203B41FA5}">
                      <a16:colId xmlns:a16="http://schemas.microsoft.com/office/drawing/2014/main" val="2659499451"/>
                    </a:ext>
                  </a:extLst>
                </a:gridCol>
                <a:gridCol w="2871562">
                  <a:extLst>
                    <a:ext uri="{9D8B030D-6E8A-4147-A177-3AD203B41FA5}">
                      <a16:colId xmlns:a16="http://schemas.microsoft.com/office/drawing/2014/main" val="2242796806"/>
                    </a:ext>
                  </a:extLst>
                </a:gridCol>
              </a:tblGrid>
              <a:tr h="981761">
                <a:tc>
                  <a:txBody>
                    <a:bodyPr/>
                    <a:lstStyle/>
                    <a:p>
                      <a:pPr algn="ctr" fontAlgn="b"/>
                      <a:r>
                        <a:rPr lang="en-US" sz="3600" u="none" strike="noStrike" dirty="0">
                          <a:effectLst/>
                          <a:latin typeface="Cambria" panose="02040503050406030204" pitchFamily="18" charset="0"/>
                          <a:ea typeface="Cambria" panose="02040503050406030204" pitchFamily="18" charset="0"/>
                        </a:rPr>
                        <a:t>Compound #</a:t>
                      </a:r>
                      <a:endParaRPr lang="en-US" sz="3600" b="0" i="0" u="none" strike="noStrike" dirty="0">
                        <a:solidFill>
                          <a:srgbClr val="FFFFFF"/>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en-US" sz="3600" u="none" strike="noStrike" dirty="0">
                          <a:effectLst/>
                          <a:latin typeface="Cambria" panose="02040503050406030204" pitchFamily="18" charset="0"/>
                          <a:ea typeface="Cambria" panose="02040503050406030204" pitchFamily="18" charset="0"/>
                        </a:rPr>
                        <a:t>Structure</a:t>
                      </a:r>
                      <a:endParaRPr lang="en-US" sz="3600" b="0" i="0" u="none" strike="noStrike" dirty="0">
                        <a:solidFill>
                          <a:srgbClr val="FFFFFF"/>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en-US" sz="3600" u="none" strike="noStrike">
                          <a:effectLst/>
                          <a:latin typeface="Cambria" panose="02040503050406030204" pitchFamily="18" charset="0"/>
                          <a:ea typeface="Cambria" panose="02040503050406030204" pitchFamily="18" charset="0"/>
                        </a:rPr>
                        <a:t>LUMO (eV)</a:t>
                      </a:r>
                      <a:endParaRPr lang="en-US" sz="3600" b="0" i="0" u="none" strike="noStrike">
                        <a:solidFill>
                          <a:srgbClr val="FFFFFF"/>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en-US" sz="3600" u="none" strike="noStrike">
                          <a:effectLst/>
                          <a:latin typeface="Cambria" panose="02040503050406030204" pitchFamily="18" charset="0"/>
                          <a:ea typeface="Cambria" panose="02040503050406030204" pitchFamily="18" charset="0"/>
                        </a:rPr>
                        <a:t>HOMO (eV)</a:t>
                      </a:r>
                      <a:endParaRPr lang="en-US" sz="3600" b="0" i="0" u="none" strike="noStrike">
                        <a:solidFill>
                          <a:srgbClr val="FFFFFF"/>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en-US" sz="3600" u="none" strike="noStrike">
                          <a:effectLst/>
                          <a:latin typeface="Cambria" panose="02040503050406030204" pitchFamily="18" charset="0"/>
                          <a:ea typeface="Cambria" panose="02040503050406030204" pitchFamily="18" charset="0"/>
                        </a:rPr>
                        <a:t>Gap (eV)</a:t>
                      </a:r>
                      <a:endParaRPr lang="en-US" sz="3600" b="0" i="0" u="none" strike="noStrike">
                        <a:solidFill>
                          <a:srgbClr val="FFFFFF"/>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1481834063"/>
                  </a:ext>
                </a:extLst>
              </a:tr>
              <a:tr h="2555726">
                <a:tc>
                  <a:txBody>
                    <a:bodyPr/>
                    <a:lstStyle/>
                    <a:p>
                      <a:pPr algn="ctr" fontAlgn="ctr"/>
                      <a:r>
                        <a:rPr lang="en-US" sz="3600" b="1" u="none" strike="noStrike" dirty="0">
                          <a:effectLst/>
                          <a:latin typeface="Cambria" panose="02040503050406030204" pitchFamily="18" charset="0"/>
                          <a:ea typeface="Cambria" panose="02040503050406030204" pitchFamily="18" charset="0"/>
                        </a:rPr>
                        <a:t>#1</a:t>
                      </a:r>
                      <a:endParaRPr lang="en-US" sz="36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l" fontAlgn="b"/>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ctr"/>
                      <a:r>
                        <a:rPr lang="en-US" sz="3600" u="none" strike="noStrike" dirty="0">
                          <a:effectLst/>
                          <a:latin typeface="Cambria" panose="02040503050406030204" pitchFamily="18" charset="0"/>
                          <a:ea typeface="Cambria" panose="02040503050406030204" pitchFamily="18" charset="0"/>
                        </a:rPr>
                        <a:t>-3.00</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-6.40</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3.40</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extLst>
                  <a:ext uri="{0D108BD9-81ED-4DB2-BD59-A6C34878D82A}">
                    <a16:rowId xmlns:a16="http://schemas.microsoft.com/office/drawing/2014/main" val="3786941338"/>
                  </a:ext>
                </a:extLst>
              </a:tr>
              <a:tr h="2817457">
                <a:tc>
                  <a:txBody>
                    <a:bodyPr/>
                    <a:lstStyle/>
                    <a:p>
                      <a:pPr algn="ctr" fontAlgn="ctr"/>
                      <a:r>
                        <a:rPr lang="en-US" sz="3600" b="1" u="none" strike="noStrike" dirty="0">
                          <a:effectLst/>
                          <a:latin typeface="Cambria" panose="02040503050406030204" pitchFamily="18" charset="0"/>
                          <a:ea typeface="Cambria" panose="02040503050406030204" pitchFamily="18" charset="0"/>
                        </a:rPr>
                        <a:t>#2</a:t>
                      </a:r>
                      <a:endParaRPr lang="en-US" sz="36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l" fontAlgn="b"/>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ctr"/>
                      <a:r>
                        <a:rPr lang="en-US" sz="3600" u="none" strike="noStrike" dirty="0">
                          <a:effectLst/>
                          <a:latin typeface="Cambria" panose="02040503050406030204" pitchFamily="18" charset="0"/>
                          <a:ea typeface="Cambria" panose="02040503050406030204" pitchFamily="18" charset="0"/>
                        </a:rPr>
                        <a:t>-3.54</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a:effectLst/>
                          <a:latin typeface="Cambria" panose="02040503050406030204" pitchFamily="18" charset="0"/>
                          <a:ea typeface="Cambria" panose="02040503050406030204" pitchFamily="18" charset="0"/>
                        </a:rPr>
                        <a:t>-5.26</a:t>
                      </a:r>
                      <a:endParaRPr lang="en-US" sz="36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1.72</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extLst>
                  <a:ext uri="{0D108BD9-81ED-4DB2-BD59-A6C34878D82A}">
                    <a16:rowId xmlns:a16="http://schemas.microsoft.com/office/drawing/2014/main" val="2700788290"/>
                  </a:ext>
                </a:extLst>
              </a:tr>
              <a:tr h="2494142">
                <a:tc>
                  <a:txBody>
                    <a:bodyPr/>
                    <a:lstStyle/>
                    <a:p>
                      <a:pPr algn="ctr" fontAlgn="ctr"/>
                      <a:r>
                        <a:rPr lang="en-US" sz="3600" b="1" u="none" strike="noStrike" dirty="0">
                          <a:effectLst/>
                          <a:latin typeface="Cambria" panose="02040503050406030204" pitchFamily="18" charset="0"/>
                          <a:ea typeface="Cambria" panose="02040503050406030204" pitchFamily="18" charset="0"/>
                        </a:rPr>
                        <a:t>#3</a:t>
                      </a:r>
                      <a:endParaRPr lang="en-US" sz="36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l" fontAlgn="ct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-3.11</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-6.19</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3.08</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extLst>
                  <a:ext uri="{0D108BD9-81ED-4DB2-BD59-A6C34878D82A}">
                    <a16:rowId xmlns:a16="http://schemas.microsoft.com/office/drawing/2014/main" val="3645064884"/>
                  </a:ext>
                </a:extLst>
              </a:tr>
              <a:tr h="2678894">
                <a:tc>
                  <a:txBody>
                    <a:bodyPr/>
                    <a:lstStyle/>
                    <a:p>
                      <a:pPr algn="ctr" fontAlgn="ctr"/>
                      <a:r>
                        <a:rPr lang="en-US" sz="3600" b="1" u="none" strike="noStrike" dirty="0">
                          <a:effectLst/>
                          <a:latin typeface="Cambria" panose="02040503050406030204" pitchFamily="18" charset="0"/>
                          <a:ea typeface="Cambria" panose="02040503050406030204" pitchFamily="18" charset="0"/>
                        </a:rPr>
                        <a:t>#4</a:t>
                      </a:r>
                      <a:endParaRPr lang="en-US" sz="36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l" fontAlgn="ct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-3.43</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-5.38</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ctr"/>
                      <a:r>
                        <a:rPr lang="en-US" sz="3600" u="none" strike="noStrike" dirty="0">
                          <a:effectLst/>
                          <a:latin typeface="Cambria" panose="02040503050406030204" pitchFamily="18" charset="0"/>
                          <a:ea typeface="Cambria" panose="02040503050406030204" pitchFamily="18" charset="0"/>
                        </a:rPr>
                        <a:t>1.95</a:t>
                      </a:r>
                      <a:endParaRPr lang="en-US" sz="36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tc>
                <a:extLst>
                  <a:ext uri="{0D108BD9-81ED-4DB2-BD59-A6C34878D82A}">
                    <a16:rowId xmlns:a16="http://schemas.microsoft.com/office/drawing/2014/main" val="4204366068"/>
                  </a:ext>
                </a:extLst>
              </a:tr>
            </a:tbl>
          </a:graphicData>
        </a:graphic>
      </p:graphicFrame>
      <p:pic>
        <p:nvPicPr>
          <p:cNvPr id="48" name="Picture 47">
            <a:extLst>
              <a:ext uri="{FF2B5EF4-FFF2-40B4-BE49-F238E27FC236}">
                <a16:creationId xmlns:a16="http://schemas.microsoft.com/office/drawing/2014/main" id="{6B70749D-EFF1-486D-32EF-FAED0813F964}"/>
              </a:ext>
            </a:extLst>
          </p:cNvPr>
          <p:cNvPicPr>
            <a:picLocks noChangeAspect="1"/>
          </p:cNvPicPr>
          <p:nvPr/>
        </p:nvPicPr>
        <p:blipFill>
          <a:blip r:embed="rId4"/>
          <a:stretch>
            <a:fillRect/>
          </a:stretch>
        </p:blipFill>
        <p:spPr>
          <a:xfrm>
            <a:off x="15910033" y="12635987"/>
            <a:ext cx="5597260" cy="2181874"/>
          </a:xfrm>
          <a:prstGeom prst="rect">
            <a:avLst/>
          </a:prstGeom>
        </p:spPr>
      </p:pic>
      <p:pic>
        <p:nvPicPr>
          <p:cNvPr id="50" name="Picture 49">
            <a:extLst>
              <a:ext uri="{FF2B5EF4-FFF2-40B4-BE49-F238E27FC236}">
                <a16:creationId xmlns:a16="http://schemas.microsoft.com/office/drawing/2014/main" id="{082CF3FB-DB75-EB7E-7B26-5A02A5163B6C}"/>
              </a:ext>
            </a:extLst>
          </p:cNvPr>
          <p:cNvPicPr>
            <a:picLocks noChangeAspect="1"/>
          </p:cNvPicPr>
          <p:nvPr/>
        </p:nvPicPr>
        <p:blipFill>
          <a:blip r:embed="rId5"/>
          <a:stretch>
            <a:fillRect/>
          </a:stretch>
        </p:blipFill>
        <p:spPr>
          <a:xfrm>
            <a:off x="15910033" y="15068567"/>
            <a:ext cx="5597260" cy="2332192"/>
          </a:xfrm>
          <a:prstGeom prst="rect">
            <a:avLst/>
          </a:prstGeom>
        </p:spPr>
      </p:pic>
      <p:pic>
        <p:nvPicPr>
          <p:cNvPr id="54" name="Picture 53">
            <a:extLst>
              <a:ext uri="{FF2B5EF4-FFF2-40B4-BE49-F238E27FC236}">
                <a16:creationId xmlns:a16="http://schemas.microsoft.com/office/drawing/2014/main" id="{561E74C7-26CB-B5F5-BAC0-F0A564098BA0}"/>
              </a:ext>
            </a:extLst>
          </p:cNvPr>
          <p:cNvPicPr>
            <a:picLocks noChangeAspect="1"/>
          </p:cNvPicPr>
          <p:nvPr/>
        </p:nvPicPr>
        <p:blipFill>
          <a:blip r:embed="rId6"/>
          <a:stretch>
            <a:fillRect/>
          </a:stretch>
        </p:blipFill>
        <p:spPr>
          <a:xfrm>
            <a:off x="15910033" y="7167521"/>
            <a:ext cx="5597260" cy="2304131"/>
          </a:xfrm>
          <a:prstGeom prst="rect">
            <a:avLst/>
          </a:prstGeom>
        </p:spPr>
      </p:pic>
      <p:pic>
        <p:nvPicPr>
          <p:cNvPr id="58" name="Picture 57">
            <a:extLst>
              <a:ext uri="{FF2B5EF4-FFF2-40B4-BE49-F238E27FC236}">
                <a16:creationId xmlns:a16="http://schemas.microsoft.com/office/drawing/2014/main" id="{75107BDB-F8D9-421F-8AEA-121AE481E6DF}"/>
              </a:ext>
            </a:extLst>
          </p:cNvPr>
          <p:cNvPicPr>
            <a:picLocks noChangeAspect="1"/>
          </p:cNvPicPr>
          <p:nvPr/>
        </p:nvPicPr>
        <p:blipFill>
          <a:blip r:embed="rId7"/>
          <a:stretch>
            <a:fillRect/>
          </a:stretch>
        </p:blipFill>
        <p:spPr>
          <a:xfrm>
            <a:off x="15910033" y="9784143"/>
            <a:ext cx="5597260" cy="2304131"/>
          </a:xfrm>
          <a:prstGeom prst="rect">
            <a:avLst/>
          </a:prstGeom>
        </p:spPr>
      </p:pic>
      <p:sp>
        <p:nvSpPr>
          <p:cNvPr id="61" name="TextBox 60">
            <a:extLst>
              <a:ext uri="{FF2B5EF4-FFF2-40B4-BE49-F238E27FC236}">
                <a16:creationId xmlns:a16="http://schemas.microsoft.com/office/drawing/2014/main" id="{D7F14D0D-57FE-DE09-588D-F9C7A8B84596}"/>
              </a:ext>
            </a:extLst>
          </p:cNvPr>
          <p:cNvSpPr txBox="1"/>
          <p:nvPr/>
        </p:nvSpPr>
        <p:spPr>
          <a:xfrm>
            <a:off x="334785" y="23587117"/>
            <a:ext cx="10940849" cy="8958714"/>
          </a:xfrm>
          <a:prstGeom prst="rect">
            <a:avLst/>
          </a:prstGeom>
          <a:noFill/>
          <a:ln>
            <a:solidFill>
              <a:schemeClr val="tx1"/>
            </a:solidFill>
          </a:ln>
        </p:spPr>
        <p:txBody>
          <a:bodyPr wrap="square" rtlCol="0">
            <a:spAutoFit/>
          </a:bodyPr>
          <a:lstStyle/>
          <a:p>
            <a:endParaRPr lang="en-US" dirty="0"/>
          </a:p>
        </p:txBody>
      </p:sp>
      <p:pic>
        <p:nvPicPr>
          <p:cNvPr id="45" name="Picture 44" descr="A cork and a bottle on a table&#10;&#10;AI-generated content may be incorrect.">
            <a:extLst>
              <a:ext uri="{FF2B5EF4-FFF2-40B4-BE49-F238E27FC236}">
                <a16:creationId xmlns:a16="http://schemas.microsoft.com/office/drawing/2014/main" id="{DBB2912E-E7B2-C54E-E149-3F23699D39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4450" y="25126971"/>
            <a:ext cx="5231229" cy="7126212"/>
          </a:xfrm>
          <a:prstGeom prst="rect">
            <a:avLst/>
          </a:prstGeom>
        </p:spPr>
      </p:pic>
      <p:pic>
        <p:nvPicPr>
          <p:cNvPr id="43" name="Picture 42" descr="A small glass container with yellow powder&#10;&#10;AI-generated content may be incorrect.">
            <a:extLst>
              <a:ext uri="{FF2B5EF4-FFF2-40B4-BE49-F238E27FC236}">
                <a16:creationId xmlns:a16="http://schemas.microsoft.com/office/drawing/2014/main" id="{B91C1631-DF39-AE74-0F2E-7F31DE5EF5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122" y="25125664"/>
            <a:ext cx="5326061" cy="7270221"/>
          </a:xfrm>
          <a:prstGeom prst="rect">
            <a:avLst/>
          </a:prstGeom>
        </p:spPr>
      </p:pic>
      <p:pic>
        <p:nvPicPr>
          <p:cNvPr id="74" name="Picture 73">
            <a:extLst>
              <a:ext uri="{FF2B5EF4-FFF2-40B4-BE49-F238E27FC236}">
                <a16:creationId xmlns:a16="http://schemas.microsoft.com/office/drawing/2014/main" id="{424D4E63-A9C4-9027-F3AC-04B1B0E997A7}"/>
              </a:ext>
            </a:extLst>
          </p:cNvPr>
          <p:cNvPicPr>
            <a:picLocks noChangeAspect="1"/>
          </p:cNvPicPr>
          <p:nvPr/>
        </p:nvPicPr>
        <p:blipFill>
          <a:blip r:embed="rId10"/>
          <a:stretch>
            <a:fillRect/>
          </a:stretch>
        </p:blipFill>
        <p:spPr>
          <a:xfrm>
            <a:off x="13282162" y="19319781"/>
            <a:ext cx="17694867" cy="6765262"/>
          </a:xfrm>
          <a:prstGeom prst="rect">
            <a:avLst/>
          </a:prstGeom>
        </p:spPr>
      </p:pic>
      <p:sp>
        <p:nvSpPr>
          <p:cNvPr id="38" name="TextBox 37">
            <a:extLst>
              <a:ext uri="{FF2B5EF4-FFF2-40B4-BE49-F238E27FC236}">
                <a16:creationId xmlns:a16="http://schemas.microsoft.com/office/drawing/2014/main" id="{636EFC4B-DE91-92FE-276D-77617EDCDB83}"/>
              </a:ext>
            </a:extLst>
          </p:cNvPr>
          <p:cNvSpPr txBox="1"/>
          <p:nvPr/>
        </p:nvSpPr>
        <p:spPr>
          <a:xfrm>
            <a:off x="19334886" y="19238098"/>
            <a:ext cx="6398770" cy="646331"/>
          </a:xfrm>
          <a:prstGeom prst="rect">
            <a:avLst/>
          </a:prstGeom>
          <a:noFill/>
        </p:spPr>
        <p:txBody>
          <a:bodyPr wrap="square" rtlCol="0">
            <a:spAutoFit/>
          </a:bodyPr>
          <a:lstStyle/>
          <a:p>
            <a:r>
              <a:rPr lang="en-US" sz="3600" dirty="0"/>
              <a:t>Precursor Reactions: #1 and #3</a:t>
            </a:r>
          </a:p>
        </p:txBody>
      </p:sp>
      <p:pic>
        <p:nvPicPr>
          <p:cNvPr id="77" name="Picture 76">
            <a:extLst>
              <a:ext uri="{FF2B5EF4-FFF2-40B4-BE49-F238E27FC236}">
                <a16:creationId xmlns:a16="http://schemas.microsoft.com/office/drawing/2014/main" id="{72F4BF82-50D5-94B0-220E-C339269E7BB3}"/>
              </a:ext>
            </a:extLst>
          </p:cNvPr>
          <p:cNvPicPr>
            <a:picLocks noChangeAspect="1"/>
          </p:cNvPicPr>
          <p:nvPr/>
        </p:nvPicPr>
        <p:blipFill>
          <a:blip r:embed="rId11"/>
          <a:stretch>
            <a:fillRect/>
          </a:stretch>
        </p:blipFill>
        <p:spPr>
          <a:xfrm>
            <a:off x="13282162" y="26702502"/>
            <a:ext cx="17694867" cy="5713025"/>
          </a:xfrm>
          <a:prstGeom prst="rect">
            <a:avLst/>
          </a:prstGeom>
        </p:spPr>
      </p:pic>
      <p:sp>
        <p:nvSpPr>
          <p:cNvPr id="41" name="TextBox 40">
            <a:extLst>
              <a:ext uri="{FF2B5EF4-FFF2-40B4-BE49-F238E27FC236}">
                <a16:creationId xmlns:a16="http://schemas.microsoft.com/office/drawing/2014/main" id="{6769B6B1-F179-0CA1-FCBF-2582537E5234}"/>
              </a:ext>
            </a:extLst>
          </p:cNvPr>
          <p:cNvSpPr txBox="1"/>
          <p:nvPr/>
        </p:nvSpPr>
        <p:spPr>
          <a:xfrm>
            <a:off x="19061978" y="26393772"/>
            <a:ext cx="8015503" cy="646331"/>
          </a:xfrm>
          <a:prstGeom prst="rect">
            <a:avLst/>
          </a:prstGeom>
          <a:noFill/>
        </p:spPr>
        <p:txBody>
          <a:bodyPr wrap="square" rtlCol="0">
            <a:spAutoFit/>
          </a:bodyPr>
          <a:lstStyle/>
          <a:p>
            <a:r>
              <a:rPr lang="en-US" sz="3600" dirty="0"/>
              <a:t>Dehydrogenation Reactions: #2 and #4</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0532B65F29A14881AB45500F9E025D" ma:contentTypeVersion="14" ma:contentTypeDescription="Create a new document." ma:contentTypeScope="" ma:versionID="eeb8db24dfcb2a577e51864f047a1f36">
  <xsd:schema xmlns:xsd="http://www.w3.org/2001/XMLSchema" xmlns:xs="http://www.w3.org/2001/XMLSchema" xmlns:p="http://schemas.microsoft.com/office/2006/metadata/properties" xmlns:ns3="e87a8c3d-f33b-4c7c-9eb8-e0e3e002425d" xmlns:ns4="4b592b24-6b8f-48f7-aaaa-12d53532ba18" targetNamespace="http://schemas.microsoft.com/office/2006/metadata/properties" ma:root="true" ma:fieldsID="cf6d62a7aca9f9a1e009af236e21090e" ns3:_="" ns4:_="">
    <xsd:import namespace="e87a8c3d-f33b-4c7c-9eb8-e0e3e002425d"/>
    <xsd:import namespace="4b592b24-6b8f-48f7-aaaa-12d53532ba1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7a8c3d-f33b-4c7c-9eb8-e0e3e00242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592b24-6b8f-48f7-aaaa-12d53532ba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_activity xmlns="e87a8c3d-f33b-4c7c-9eb8-e0e3e002425d"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E7A92-71B6-4541-B24C-6EA8CAB3C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7a8c3d-f33b-4c7c-9eb8-e0e3e002425d"/>
    <ds:schemaRef ds:uri="4b592b24-6b8f-48f7-aaaa-12d53532b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4.xml><?xml version="1.0" encoding="utf-8"?>
<ds:datastoreItem xmlns:ds="http://schemas.openxmlformats.org/officeDocument/2006/customXml" ds:itemID="{57C6B29D-800B-4784-B022-2A67547EADAD}">
  <ds:schemaRefs>
    <ds:schemaRef ds:uri="4b592b24-6b8f-48f7-aaaa-12d53532ba18"/>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e87a8c3d-f33b-4c7c-9eb8-e0e3e002425d"/>
    <ds:schemaRef ds:uri="http://purl.org/dc/elements/1.1/"/>
  </ds:schemaRefs>
</ds:datastoreItem>
</file>

<file path=customXml/itemProps5.xml><?xml version="1.0" encoding="utf-8"?>
<ds:datastoreItem xmlns:ds="http://schemas.openxmlformats.org/officeDocument/2006/customXml" ds:itemID="{F81E3090-A020-4E88-89F5-D3DD66F83C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5786</TotalTime>
  <Words>891</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Synthesis of Highly Conjugated Molecules for use as Organic Semiconductors Ethan McFee, Glen Miller* Department of Chemistry,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Ethan McFee</cp:lastModifiedBy>
  <cp:revision>155</cp:revision>
  <dcterms:created xsi:type="dcterms:W3CDTF">2016-03-05T16:55:12Z</dcterms:created>
  <dcterms:modified xsi:type="dcterms:W3CDTF">2025-04-18T20:09:56Z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0x010100090532B65F29A14881AB45500F9E025D</vt:lpwstr>
  </property>
</Properties>
</file>