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56" r:id="rId5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5B86"/>
    <a:srgbClr val="7D8CB5"/>
    <a:srgbClr val="5E73AE"/>
    <a:srgbClr val="7687B8"/>
    <a:srgbClr val="6C8DC2"/>
    <a:srgbClr val="7F92AF"/>
    <a:srgbClr val="6793D3"/>
    <a:srgbClr val="BCC9F2"/>
    <a:srgbClr val="4179CC"/>
    <a:srgbClr val="325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ADE05C-5EAC-48D5-BDDA-0B719B656CF8}" v="1029" dt="2025-04-18T19:46:08.509"/>
    <p1510:client id="{AEAEC179-B619-F189-9806-A3A1B4855C03}" v="13" dt="2025-04-16T16:43:27.245"/>
    <p1510:client id="{B04718AF-B8EC-D036-6980-5E8B3FD52F76}" v="771" dt="2025-04-16T17:59:49.5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" d="100"/>
          <a:sy n="15" d="100"/>
        </p:scale>
        <p:origin x="1680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1389D-4D5C-45C9-B269-D05F2CD301F6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4A0FA-07DB-4806-9A26-ED741AA2A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32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Intro</a:t>
            </a:r>
          </a:p>
          <a:p>
            <a:r>
              <a:rPr lang="en-US"/>
              <a:t>New Car w/ new engine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4A0FA-07DB-4806-9A26-ED741AA2A2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8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65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72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9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>
                    <a:tint val="82000"/>
                  </a:schemeClr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82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82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0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5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1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67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3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>
              <a:defRPr lang="en-US"/>
            </a:defPPr>
            <a:lvl1pPr marL="0" algn="l" defTabSz="3511296" rtl="0" eaLnBrk="1" latinLnBrk="0" hangingPunct="1">
              <a:defRPr sz="6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5648" algn="l" defTabSz="3511296" rtl="0" eaLnBrk="1" latinLnBrk="0" hangingPunct="1">
              <a:defRPr sz="6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11296" algn="l" defTabSz="3511296" rtl="0" eaLnBrk="1" latinLnBrk="0" hangingPunct="1">
              <a:defRPr sz="6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6944" algn="l" defTabSz="3511296" rtl="0" eaLnBrk="1" latinLnBrk="0" hangingPunct="1">
              <a:defRPr sz="6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22592" algn="l" defTabSz="3511296" rtl="0" eaLnBrk="1" latinLnBrk="0" hangingPunct="1">
              <a:defRPr sz="6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78240" algn="l" defTabSz="3511296" rtl="0" eaLnBrk="1" latinLnBrk="0" hangingPunct="1">
              <a:defRPr sz="6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33888" algn="l" defTabSz="3511296" rtl="0" eaLnBrk="1" latinLnBrk="0" hangingPunct="1">
              <a:defRPr sz="6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89536" algn="l" defTabSz="3511296" rtl="0" eaLnBrk="1" latinLnBrk="0" hangingPunct="1">
              <a:defRPr sz="6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45184" algn="l" defTabSz="3511296" rtl="0" eaLnBrk="1" latinLnBrk="0" hangingPunct="1">
              <a:defRPr sz="6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646"/>
              <a:t> 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2210" y="12901428"/>
            <a:ext cx="14857791" cy="1704179"/>
          </a:xfrm>
        </p:spPr>
        <p:txBody>
          <a:bodyPr vert="horz" lIns="74815" tIns="37407" rIns="74815" bIns="37407" rtlCol="0" anchor="t">
            <a:normAutofit/>
          </a:bodyPr>
          <a:lstStyle>
            <a:defPPr>
              <a:defRPr lang="en-US"/>
            </a:defPPr>
            <a:lvl1pPr marL="0" algn="l" defTabSz="3511296" rtl="0" eaLnBrk="1" latinLnBrk="0" hangingPunct="1">
              <a:defRPr sz="6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5648" algn="l" defTabSz="3511296" rtl="0" eaLnBrk="1" latinLnBrk="0" hangingPunct="1">
              <a:defRPr sz="6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11296" algn="l" defTabSz="3511296" rtl="0" eaLnBrk="1" latinLnBrk="0" hangingPunct="1">
              <a:defRPr sz="6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6944" algn="l" defTabSz="3511296" rtl="0" eaLnBrk="1" latinLnBrk="0" hangingPunct="1">
              <a:defRPr sz="6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22592" algn="l" defTabSz="3511296" rtl="0" eaLnBrk="1" latinLnBrk="0" hangingPunct="1">
              <a:defRPr sz="6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78240" algn="l" defTabSz="3511296" rtl="0" eaLnBrk="1" latinLnBrk="0" hangingPunct="1">
              <a:defRPr sz="6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33888" algn="l" defTabSz="3511296" rtl="0" eaLnBrk="1" latinLnBrk="0" hangingPunct="1">
              <a:defRPr sz="6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89536" algn="l" defTabSz="3511296" rtl="0" eaLnBrk="1" latinLnBrk="0" hangingPunct="1">
              <a:defRPr sz="6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45184" algn="l" defTabSz="3511296" rtl="0" eaLnBrk="1" latinLnBrk="0" hangingPunct="1">
              <a:defRPr sz="6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646"/>
              <a:t> 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CA5D2D-7DE1-ACDA-E897-2D7263872E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1258" y="3291224"/>
            <a:ext cx="12068830" cy="29350295"/>
          </a:xfrm>
          <a:prstGeom prst="rect">
            <a:avLst/>
          </a:prstGeom>
          <a:solidFill>
            <a:srgbClr val="4C5B8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15" tIns="37407" rIns="74815" bIns="37407" rtlCol="0" anchor="ctr"/>
          <a:lstStyle/>
          <a:p>
            <a:pPr algn="ctr"/>
            <a:endParaRPr lang="en-US" sz="4418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18780D-7946-A81D-8182-31E54EEEA8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43259" y="3291224"/>
            <a:ext cx="30794856" cy="18531449"/>
          </a:xfrm>
          <a:prstGeom prst="rect">
            <a:avLst/>
          </a:prstGeom>
          <a:solidFill>
            <a:srgbClr val="4C5B8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D6B0DD-60BC-44F8-2FD7-6AEF98B6191E}"/>
              </a:ext>
            </a:extLst>
          </p:cNvPr>
          <p:cNvSpPr txBox="1"/>
          <p:nvPr/>
        </p:nvSpPr>
        <p:spPr>
          <a:xfrm>
            <a:off x="16956279" y="4023582"/>
            <a:ext cx="10911420" cy="3022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4815" tIns="37407" rIns="74815" bIns="3740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73"/>
              <a:t>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5E046A-A54B-9D15-EFD5-5B5D2CBDBB93}"/>
              </a:ext>
            </a:extLst>
          </p:cNvPr>
          <p:cNvSpPr txBox="1"/>
          <p:nvPr/>
        </p:nvSpPr>
        <p:spPr>
          <a:xfrm>
            <a:off x="15956280" y="563884"/>
            <a:ext cx="11911419" cy="12843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4815" tIns="37407" rIns="74815" bIns="3740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855">
                <a:latin typeface="Times New Roman"/>
                <a:cs typeface="Times New Roman"/>
              </a:rPr>
              <a:t>FSAE DYNAMOMETER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39F025-8C29-531B-7A24-3A37EC711286}"/>
              </a:ext>
            </a:extLst>
          </p:cNvPr>
          <p:cNvSpPr txBox="1"/>
          <p:nvPr/>
        </p:nvSpPr>
        <p:spPr>
          <a:xfrm>
            <a:off x="1541803" y="3708134"/>
            <a:ext cx="9651076" cy="84779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909">
                <a:solidFill>
                  <a:schemeClr val="bg1"/>
                </a:solidFill>
                <a:latin typeface="Times New Roman"/>
                <a:cs typeface="Times New Roman"/>
              </a:rPr>
              <a:t>INTRODUCTION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AEF1D4-F0AC-44A4-9740-CA944B9555E1}"/>
              </a:ext>
            </a:extLst>
          </p:cNvPr>
          <p:cNvSpPr txBox="1"/>
          <p:nvPr/>
        </p:nvSpPr>
        <p:spPr>
          <a:xfrm>
            <a:off x="1474255" y="10631472"/>
            <a:ext cx="10301855" cy="84638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900">
                <a:solidFill>
                  <a:schemeClr val="bg1"/>
                </a:solidFill>
                <a:latin typeface="Times New Roman"/>
                <a:cs typeface="Times New Roman"/>
              </a:rPr>
              <a:t>METHODOLOGY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1D43BE-8AF3-EFD0-E5D4-A80CD5317425}"/>
              </a:ext>
            </a:extLst>
          </p:cNvPr>
          <p:cNvSpPr txBox="1"/>
          <p:nvPr/>
        </p:nvSpPr>
        <p:spPr>
          <a:xfrm>
            <a:off x="13770423" y="4174687"/>
            <a:ext cx="10911421" cy="84792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91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ROLLER ASSEMBELY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F0A075-D68F-2E25-C28D-ABC58F9EA696}"/>
              </a:ext>
            </a:extLst>
          </p:cNvPr>
          <p:cNvSpPr txBox="1"/>
          <p:nvPr/>
        </p:nvSpPr>
        <p:spPr>
          <a:xfrm>
            <a:off x="29460755" y="4175456"/>
            <a:ext cx="10843260" cy="84638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9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BRAKE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892043-5298-839A-1F95-7C876F5DB4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43259" y="22205955"/>
            <a:ext cx="30743471" cy="8142238"/>
          </a:xfrm>
          <a:prstGeom prst="rect">
            <a:avLst/>
          </a:prstGeom>
          <a:solidFill>
            <a:srgbClr val="4C5B86">
              <a:alpha val="8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3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0B8878-3CD2-35F3-52DA-90217DF273E4}"/>
              </a:ext>
            </a:extLst>
          </p:cNvPr>
          <p:cNvSpPr txBox="1"/>
          <p:nvPr/>
        </p:nvSpPr>
        <p:spPr>
          <a:xfrm>
            <a:off x="14508906" y="22922104"/>
            <a:ext cx="6489033" cy="84792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91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Expected Results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48D28C-4E3A-B98F-B42C-D4C91E1C9131}"/>
              </a:ext>
            </a:extLst>
          </p:cNvPr>
          <p:cNvSpPr txBox="1"/>
          <p:nvPr/>
        </p:nvSpPr>
        <p:spPr>
          <a:xfrm>
            <a:off x="1486048" y="4942744"/>
            <a:ext cx="5836317" cy="56954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701040" indent="-70104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900">
                <a:solidFill>
                  <a:schemeClr val="bg1"/>
                </a:solidFill>
                <a:latin typeface="Times New Roman"/>
                <a:cs typeface="Times New Roman"/>
              </a:rPr>
              <a:t>New Aprilia  RS 660 powertrain</a:t>
            </a:r>
            <a:endParaRPr lang="en-US" sz="2900">
              <a:solidFill>
                <a:schemeClr val="bg1"/>
              </a:solidFill>
            </a:endParaRPr>
          </a:p>
          <a:p>
            <a:pPr marL="701040" indent="-70104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900">
                <a:solidFill>
                  <a:schemeClr val="bg1"/>
                </a:solidFill>
                <a:latin typeface="Times New Roman"/>
                <a:cs typeface="Times New Roman"/>
              </a:rPr>
              <a:t>Measure torque and horsepower</a:t>
            </a:r>
          </a:p>
          <a:p>
            <a:pPr marL="701040" indent="-70104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900">
                <a:solidFill>
                  <a:schemeClr val="bg1"/>
                </a:solidFill>
                <a:latin typeface="Times New Roman"/>
                <a:cs typeface="Times New Roman"/>
              </a:rPr>
              <a:t>Dynamic and steady state tuning</a:t>
            </a:r>
          </a:p>
          <a:p>
            <a:pPr marL="701040" indent="-70104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900">
                <a:solidFill>
                  <a:schemeClr val="bg1"/>
                </a:solidFill>
                <a:latin typeface="Times New Roman"/>
                <a:cs typeface="Times New Roman"/>
              </a:rPr>
              <a:t>Justify future modifications</a:t>
            </a:r>
          </a:p>
          <a:p>
            <a:pPr marL="701040" indent="-70104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900">
                <a:solidFill>
                  <a:schemeClr val="bg1"/>
                </a:solidFill>
                <a:latin typeface="Times New Roman"/>
                <a:cs typeface="Times New Roman"/>
              </a:rPr>
              <a:t>Furthering team independency and capabilities</a:t>
            </a:r>
          </a:p>
          <a:p>
            <a:pPr marL="701040" indent="-70104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946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701040" indent="-701040" algn="ctr">
              <a:buFont typeface="Arial" panose="020B0604020202020204" pitchFamily="34" charset="0"/>
              <a:buChar char="•"/>
            </a:pPr>
            <a:endParaRPr lang="en-US" sz="2946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701040" indent="-701040" algn="ctr">
              <a:buFont typeface="Arial" panose="020B0604020202020204" pitchFamily="34" charset="0"/>
              <a:buChar char="•"/>
            </a:pPr>
            <a:endParaRPr lang="en-US" sz="2946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36DE35-62B0-239C-572A-5964F4627BCE}"/>
              </a:ext>
            </a:extLst>
          </p:cNvPr>
          <p:cNvSpPr txBox="1"/>
          <p:nvPr/>
        </p:nvSpPr>
        <p:spPr>
          <a:xfrm>
            <a:off x="15911770" y="2030815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Sam Haigh , Noah </a:t>
            </a:r>
            <a:r>
              <a:rPr lang="en-US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Quirolgico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16874B7-2D43-0481-6C8F-10731207AA2D}"/>
              </a:ext>
            </a:extLst>
          </p:cNvPr>
          <p:cNvSpPr/>
          <p:nvPr/>
        </p:nvSpPr>
        <p:spPr>
          <a:xfrm>
            <a:off x="502921" y="175588"/>
            <a:ext cx="6908801" cy="23039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blue and grey logo&#10;&#10;AI-generated content may be incorrect.">
            <a:extLst>
              <a:ext uri="{FF2B5EF4-FFF2-40B4-BE49-F238E27FC236}">
                <a16:creationId xmlns:a16="http://schemas.microsoft.com/office/drawing/2014/main" id="{E581C6B7-6211-C227-C8C4-6F4BD7973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79" y="276881"/>
            <a:ext cx="6064883" cy="2122709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57C62C5-21B4-6B74-B006-A0FF7DFDB4BE}"/>
              </a:ext>
            </a:extLst>
          </p:cNvPr>
          <p:cNvSpPr/>
          <p:nvPr/>
        </p:nvSpPr>
        <p:spPr>
          <a:xfrm>
            <a:off x="37577486" y="240718"/>
            <a:ext cx="5810793" cy="24364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97C4DA75-FF1F-31E4-6DE3-BE22465F5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81641" y="965420"/>
            <a:ext cx="5235438" cy="1388560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B230739-4A7D-9C8C-6F7D-363C8ABF5359}"/>
              </a:ext>
            </a:extLst>
          </p:cNvPr>
          <p:cNvSpPr/>
          <p:nvPr/>
        </p:nvSpPr>
        <p:spPr>
          <a:xfrm>
            <a:off x="4834731" y="12318224"/>
            <a:ext cx="7263825" cy="5849713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Water brake - Wikipedia">
            <a:extLst>
              <a:ext uri="{FF2B5EF4-FFF2-40B4-BE49-F238E27FC236}">
                <a16:creationId xmlns:a16="http://schemas.microsoft.com/office/drawing/2014/main" id="{11E13C43-F482-45A8-2E8D-9F0A631D9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185" y="12617459"/>
            <a:ext cx="6393239" cy="507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BDD7796-B448-2A74-C568-B29A62CF9BA8}"/>
                  </a:ext>
                </a:extLst>
              </p:cNvPr>
              <p:cNvSpPr txBox="1"/>
              <p:nvPr/>
            </p:nvSpPr>
            <p:spPr>
              <a:xfrm>
                <a:off x="656998" y="12759270"/>
                <a:ext cx="3883776" cy="4560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9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Rotor housed inside stator halves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900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9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Analytically derived rotor diameter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9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9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 flow rate requirement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900" i="1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9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9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9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sSup>
                      <m:sSupPr>
                        <m:ctrlPr>
                          <a:rPr lang="en-US" sz="29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9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9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9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290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BDD7796-B448-2A74-C568-B29A62CF9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98" y="12759270"/>
                <a:ext cx="3883776" cy="4560159"/>
              </a:xfrm>
              <a:prstGeom prst="rect">
                <a:avLst/>
              </a:prstGeom>
              <a:blipFill>
                <a:blip r:embed="rId7"/>
                <a:stretch>
                  <a:fillRect l="-2983" t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 descr="2021-aprilia-rs-660-dyno-graph - DDG Magazine">
            <a:extLst>
              <a:ext uri="{FF2B5EF4-FFF2-40B4-BE49-F238E27FC236}">
                <a16:creationId xmlns:a16="http://schemas.microsoft.com/office/drawing/2014/main" id="{20389FCE-8112-C355-FCFB-94FEF924318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5431" t="2069" r="14830" b="894"/>
          <a:stretch/>
        </p:blipFill>
        <p:spPr>
          <a:xfrm>
            <a:off x="34016471" y="22600424"/>
            <a:ext cx="9014696" cy="7352529"/>
          </a:xfrm>
          <a:prstGeom prst="round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A82EE02-B544-826C-21CB-52A34A05F741}"/>
              </a:ext>
            </a:extLst>
          </p:cNvPr>
          <p:cNvSpPr txBox="1"/>
          <p:nvPr/>
        </p:nvSpPr>
        <p:spPr>
          <a:xfrm>
            <a:off x="28580033" y="6057900"/>
            <a:ext cx="6305765" cy="30931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>
                <a:solidFill>
                  <a:schemeClr val="bg1"/>
                </a:solidFill>
                <a:latin typeface="Times New Roman"/>
                <a:cs typeface="Times New Roman"/>
              </a:rPr>
              <a:t>Utilize 5 axis CNC mill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9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>
                <a:solidFill>
                  <a:schemeClr val="bg1"/>
                </a:solidFill>
                <a:latin typeface="Times New Roman"/>
                <a:cs typeface="Times New Roman"/>
              </a:rPr>
              <a:t> Custom vise jaws to secure work piece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9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 descr="A close-up of a wheel&#10;&#10;AI-generated content may be incorrect.">
            <a:extLst>
              <a:ext uri="{FF2B5EF4-FFF2-40B4-BE49-F238E27FC236}">
                <a16:creationId xmlns:a16="http://schemas.microsoft.com/office/drawing/2014/main" id="{82D2ED61-14D6-F91E-EB5C-C7999E3136D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8008" t="13823" r="10180" b="855"/>
          <a:stretch/>
        </p:blipFill>
        <p:spPr>
          <a:xfrm>
            <a:off x="674429" y="19429342"/>
            <a:ext cx="6031468" cy="4364158"/>
          </a:xfrm>
          <a:prstGeom prst="round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0246428-EBB4-D860-6B5C-78020FC6950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r="11349"/>
          <a:stretch/>
        </p:blipFill>
        <p:spPr>
          <a:xfrm>
            <a:off x="29300563" y="15159756"/>
            <a:ext cx="4846725" cy="4612761"/>
          </a:xfrm>
          <a:prstGeom prst="round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30878A0-78A2-69A2-F085-861956B35A96}"/>
              </a:ext>
            </a:extLst>
          </p:cNvPr>
          <p:cNvSpPr txBox="1"/>
          <p:nvPr/>
        </p:nvSpPr>
        <p:spPr>
          <a:xfrm>
            <a:off x="17926002" y="24779695"/>
            <a:ext cx="545386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 torque and power values</a:t>
            </a:r>
          </a:p>
          <a:p>
            <a:endParaRPr lang="en-US" sz="39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Plot relating RPM to torque and power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9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Drivetrain efficiency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36550D9-EDF8-E241-5D61-FE108978D5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298381" y="9322169"/>
            <a:ext cx="5159073" cy="4084266"/>
          </a:xfrm>
          <a:prstGeom prst="roundRect">
            <a:avLst/>
          </a:prstGeom>
          <a:ln w="76200">
            <a:solidFill>
              <a:schemeClr val="tx1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F12773A-0DE3-EEB6-84B2-A9C40B751CFC}"/>
              </a:ext>
            </a:extLst>
          </p:cNvPr>
          <p:cNvSpPr txBox="1"/>
          <p:nvPr/>
        </p:nvSpPr>
        <p:spPr>
          <a:xfrm>
            <a:off x="5668253" y="18875808"/>
            <a:ext cx="7488090" cy="9013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00" u="sng">
                <a:solidFill>
                  <a:schemeClr val="bg1"/>
                </a:solidFill>
                <a:latin typeface="Times New Roman"/>
                <a:cs typeface="Times New Roman"/>
              </a:rPr>
              <a:t>Dual Roller Design</a:t>
            </a:r>
            <a:endParaRPr lang="en-US" u="sng">
              <a:solidFill>
                <a:schemeClr val="bg1"/>
              </a:solidFill>
            </a:endParaRPr>
          </a:p>
        </p:txBody>
      </p:sp>
      <p:pic>
        <p:nvPicPr>
          <p:cNvPr id="26" name="Picture 25" descr="A screenshot of a phone&#10;&#10;AI-generated content may be incorrect.">
            <a:extLst>
              <a:ext uri="{FF2B5EF4-FFF2-40B4-BE49-F238E27FC236}">
                <a16:creationId xmlns:a16="http://schemas.microsoft.com/office/drawing/2014/main" id="{28581641-6B54-02CA-AA61-0AEC9F4414AE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3401" t="5420" r="5379" b="67973"/>
          <a:stretch/>
        </p:blipFill>
        <p:spPr>
          <a:xfrm>
            <a:off x="2226689" y="25787931"/>
            <a:ext cx="8796985" cy="6328165"/>
          </a:xfrm>
          <a:prstGeom prst="round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3" name="Picture 32" descr="Half a superbike, twice the fun: your in-depth look at Aprilia's new ...">
            <a:extLst>
              <a:ext uri="{FF2B5EF4-FFF2-40B4-BE49-F238E27FC236}">
                <a16:creationId xmlns:a16="http://schemas.microsoft.com/office/drawing/2014/main" id="{26EAB610-0402-A4EC-C7AA-2D42820D52B7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21682" t="4286" r="22826" b="1608"/>
          <a:stretch/>
        </p:blipFill>
        <p:spPr>
          <a:xfrm>
            <a:off x="7520019" y="4941648"/>
            <a:ext cx="4447547" cy="5140548"/>
          </a:xfrm>
          <a:prstGeom prst="round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D1CD5F9-424D-39C7-7A36-0CB3740FCBA9}"/>
              </a:ext>
            </a:extLst>
          </p:cNvPr>
          <p:cNvSpPr txBox="1"/>
          <p:nvPr/>
        </p:nvSpPr>
        <p:spPr>
          <a:xfrm>
            <a:off x="473926" y="11968364"/>
            <a:ext cx="4986369" cy="6924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900" u="sng">
                <a:solidFill>
                  <a:schemeClr val="bg1"/>
                </a:solidFill>
                <a:latin typeface="Times New Roman"/>
                <a:cs typeface="Times New Roman"/>
              </a:rPr>
              <a:t>Water Brake Retarder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2C63DC-3928-43B1-D182-CD2ABB4F5347}"/>
              </a:ext>
            </a:extLst>
          </p:cNvPr>
          <p:cNvSpPr txBox="1"/>
          <p:nvPr/>
        </p:nvSpPr>
        <p:spPr>
          <a:xfrm>
            <a:off x="6861403" y="20226567"/>
            <a:ext cx="5237153" cy="39395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900">
                <a:solidFill>
                  <a:schemeClr val="bg1"/>
                </a:solidFill>
                <a:latin typeface="Times New Roman"/>
                <a:cs typeface="Times New Roman"/>
              </a:rPr>
              <a:t>Safer design </a:t>
            </a:r>
          </a:p>
          <a:p>
            <a:endParaRPr lang="en-US" sz="29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en-US" sz="2900">
                <a:solidFill>
                  <a:schemeClr val="bg1"/>
                </a:solidFill>
                <a:latin typeface="Times New Roman"/>
                <a:cs typeface="Times New Roman"/>
              </a:rPr>
              <a:t>Larger contact patch</a:t>
            </a:r>
          </a:p>
          <a:p>
            <a:pPr marL="457200" indent="-457200">
              <a:buFont typeface="Arial"/>
              <a:buChar char="•"/>
            </a:pPr>
            <a:endParaRPr lang="en-US" sz="29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en-US" sz="2900">
                <a:solidFill>
                  <a:schemeClr val="bg1"/>
                </a:solidFill>
                <a:latin typeface="Times New Roman"/>
                <a:cs typeface="Times New Roman"/>
              </a:rPr>
              <a:t>Lower concentration of stress on tire</a:t>
            </a:r>
          </a:p>
          <a:p>
            <a:pPr marL="457200" indent="-457200">
              <a:buFont typeface="Arial"/>
              <a:buChar char="•"/>
            </a:pPr>
            <a:endParaRPr lang="en-US" sz="29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en-US" sz="2900">
                <a:solidFill>
                  <a:schemeClr val="bg1"/>
                </a:solidFill>
                <a:latin typeface="Times New Roman"/>
                <a:cs typeface="Times New Roman"/>
              </a:rPr>
              <a:t>45:16 Chain driven connection</a:t>
            </a:r>
            <a:endParaRPr lang="en-US"/>
          </a:p>
          <a:p>
            <a:pPr algn="l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3D0087-C6F7-0572-4A79-36D846D5B4C7}"/>
              </a:ext>
            </a:extLst>
          </p:cNvPr>
          <p:cNvSpPr txBox="1"/>
          <p:nvPr/>
        </p:nvSpPr>
        <p:spPr>
          <a:xfrm>
            <a:off x="2614930" y="24570012"/>
            <a:ext cx="849294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Dynamometer Power Transfer Sequence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55EC340-27F6-941F-014F-FFC7E8520083}"/>
              </a:ext>
            </a:extLst>
          </p:cNvPr>
          <p:cNvSpPr/>
          <p:nvPr/>
        </p:nvSpPr>
        <p:spPr>
          <a:xfrm>
            <a:off x="36082658" y="22598777"/>
            <a:ext cx="4865745" cy="632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75C39B8-A82B-0220-8643-85E867BD98A7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6200" t="10670" b="10985"/>
          <a:stretch/>
        </p:blipFill>
        <p:spPr>
          <a:xfrm>
            <a:off x="13319217" y="10228658"/>
            <a:ext cx="7263630" cy="4177957"/>
          </a:xfrm>
          <a:prstGeom prst="round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40F53C6-51B1-DF84-75EC-1409B83975C6}"/>
              </a:ext>
            </a:extLst>
          </p:cNvPr>
          <p:cNvSpPr txBox="1"/>
          <p:nvPr/>
        </p:nvSpPr>
        <p:spPr>
          <a:xfrm>
            <a:off x="13347419" y="6049656"/>
            <a:ext cx="6085390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900">
                <a:solidFill>
                  <a:schemeClr val="bg1"/>
                </a:solidFill>
                <a:latin typeface="Times New Roman"/>
                <a:cs typeface="Times New Roman"/>
              </a:rPr>
              <a:t> 2000lb Capacity </a:t>
            </a:r>
          </a:p>
          <a:p>
            <a:endParaRPr lang="en-US" sz="39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900">
                <a:solidFill>
                  <a:schemeClr val="bg1"/>
                </a:solidFill>
                <a:latin typeface="Times New Roman"/>
                <a:cs typeface="Times New Roman"/>
              </a:rPr>
              <a:t> Factor of Safety of 8</a:t>
            </a:r>
          </a:p>
          <a:p>
            <a:endParaRPr lang="en-US" sz="39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900">
                <a:solidFill>
                  <a:schemeClr val="bg1"/>
                </a:solidFill>
                <a:latin typeface="Times New Roman"/>
                <a:cs typeface="Times New Roman"/>
              </a:rPr>
              <a:t> Maximum wheel speed of 110 mph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9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9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 descr="A blue and white machine&#10;&#10;AI-generated content may be incorrect.">
            <a:extLst>
              <a:ext uri="{FF2B5EF4-FFF2-40B4-BE49-F238E27FC236}">
                <a16:creationId xmlns:a16="http://schemas.microsoft.com/office/drawing/2014/main" id="{570DAC48-5BED-16EA-7114-75BBA37DE2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r="9272"/>
          <a:stretch/>
        </p:blipFill>
        <p:spPr>
          <a:xfrm>
            <a:off x="24489236" y="22935195"/>
            <a:ext cx="9040671" cy="6484651"/>
          </a:xfrm>
          <a:prstGeom prst="round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404706F2-938B-846A-4BE2-B4DAC3B12D61}"/>
              </a:ext>
            </a:extLst>
          </p:cNvPr>
          <p:cNvSpPr>
            <a:spLocks/>
          </p:cNvSpPr>
          <p:nvPr/>
        </p:nvSpPr>
        <p:spPr>
          <a:xfrm>
            <a:off x="12741291" y="30710302"/>
            <a:ext cx="30643104" cy="1948469"/>
          </a:xfrm>
          <a:prstGeom prst="rect">
            <a:avLst/>
          </a:prstGeom>
          <a:solidFill>
            <a:srgbClr val="4C5B86">
              <a:alpha val="8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45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7A43F42-EF75-6B59-AB22-2AD5510DC10D}"/>
              </a:ext>
            </a:extLst>
          </p:cNvPr>
          <p:cNvSpPr txBox="1"/>
          <p:nvPr/>
        </p:nvSpPr>
        <p:spPr>
          <a:xfrm>
            <a:off x="12948379" y="31256188"/>
            <a:ext cx="6489033" cy="84792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91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</a:p>
        </p:txBody>
      </p:sp>
      <p:pic>
        <p:nvPicPr>
          <p:cNvPr id="44" name="Picture 43" descr="A metal object with a circular object&#10;&#10;AI-generated content may be incorrect.">
            <a:extLst>
              <a:ext uri="{FF2B5EF4-FFF2-40B4-BE49-F238E27FC236}">
                <a16:creationId xmlns:a16="http://schemas.microsoft.com/office/drawing/2014/main" id="{B737CC59-7B28-9EDD-A4F8-B3B16F2306E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39596" y="12243929"/>
            <a:ext cx="9535132" cy="7332501"/>
          </a:xfrm>
          <a:prstGeom prst="round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DE51EDF-B81C-025B-7F8E-B679F9D8685D}"/>
              </a:ext>
            </a:extLst>
          </p:cNvPr>
          <p:cNvSpPr txBox="1"/>
          <p:nvPr/>
        </p:nvSpPr>
        <p:spPr>
          <a:xfrm>
            <a:off x="19918503" y="30738177"/>
            <a:ext cx="5839248" cy="19445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900">
                <a:solidFill>
                  <a:schemeClr val="bg1"/>
                </a:solidFill>
                <a:latin typeface="Times New Roman"/>
                <a:cs typeface="Times New Roman"/>
              </a:rPr>
              <a:t>Technical Service Center:</a:t>
            </a:r>
            <a:endParaRPr lang="en-US"/>
          </a:p>
          <a:p>
            <a:pPr algn="ctr"/>
            <a:r>
              <a:rPr lang="en-US" sz="3900">
                <a:solidFill>
                  <a:schemeClr val="bg1"/>
                </a:solidFill>
                <a:latin typeface="Times New Roman"/>
                <a:cs typeface="Times New Roman"/>
              </a:rPr>
              <a:t>Noah </a:t>
            </a:r>
            <a:r>
              <a:rPr lang="en-US" sz="3900" err="1">
                <a:solidFill>
                  <a:schemeClr val="bg1"/>
                </a:solidFill>
                <a:latin typeface="Times New Roman"/>
                <a:cs typeface="Times New Roman"/>
              </a:rPr>
              <a:t>MacAdam</a:t>
            </a:r>
            <a:endParaRPr lang="en-US" sz="39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900">
                <a:solidFill>
                  <a:schemeClr val="bg1"/>
                </a:solidFill>
                <a:latin typeface="Times New Roman"/>
                <a:cs typeface="Times New Roman"/>
              </a:rPr>
              <a:t>Scott Campbell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817FDD2-2834-A146-EDF8-2D0DD3F22C5C}"/>
              </a:ext>
            </a:extLst>
          </p:cNvPr>
          <p:cNvSpPr txBox="1"/>
          <p:nvPr/>
        </p:nvSpPr>
        <p:spPr>
          <a:xfrm>
            <a:off x="30621199" y="31623169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9A0F133-F815-8C1C-9FA1-F8106772D5D9}"/>
              </a:ext>
            </a:extLst>
          </p:cNvPr>
          <p:cNvSpPr txBox="1"/>
          <p:nvPr/>
        </p:nvSpPr>
        <p:spPr>
          <a:xfrm>
            <a:off x="40274330" y="24633813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A126ED1-5217-ACEE-8E50-50A1837B786A}"/>
              </a:ext>
            </a:extLst>
          </p:cNvPr>
          <p:cNvSpPr txBox="1"/>
          <p:nvPr/>
        </p:nvSpPr>
        <p:spPr>
          <a:xfrm>
            <a:off x="29844519" y="30708871"/>
            <a:ext cx="6868777" cy="27699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/>
            <a:r>
              <a:rPr lang="en-US" sz="3900">
                <a:solidFill>
                  <a:schemeClr val="bg1"/>
                </a:solidFill>
                <a:latin typeface="Times New Roman"/>
                <a:cs typeface="Times New Roman"/>
              </a:rPr>
              <a:t>Advisors: </a:t>
            </a:r>
          </a:p>
          <a:p>
            <a:pPr lvl="1" algn="ctr"/>
            <a:r>
              <a:rPr lang="en-US" sz="3900">
                <a:solidFill>
                  <a:schemeClr val="bg1"/>
                </a:solidFill>
                <a:latin typeface="Times New Roman"/>
                <a:cs typeface="Times New Roman"/>
              </a:rPr>
              <a:t>Juan Carlos Cuevas Bautista Elvis Marin </a:t>
            </a:r>
          </a:p>
          <a:p>
            <a:pPr lvl="1" algn="ctr"/>
            <a:endParaRPr lang="en-US" sz="3900">
              <a:latin typeface="Times New Roman"/>
              <a:cs typeface="Times New Roman"/>
            </a:endParaRPr>
          </a:p>
          <a:p>
            <a:pPr algn="l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A97C0D4-07F9-2864-0738-3406F67417B8}"/>
              </a:ext>
            </a:extLst>
          </p:cNvPr>
          <p:cNvSpPr txBox="1"/>
          <p:nvPr/>
        </p:nvSpPr>
        <p:spPr>
          <a:xfrm>
            <a:off x="35858067" y="30749117"/>
            <a:ext cx="7972879" cy="19100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900">
                <a:solidFill>
                  <a:schemeClr val="bg1"/>
                </a:solidFill>
                <a:latin typeface="Times New Roman"/>
                <a:cs typeface="Times New Roman"/>
              </a:rPr>
              <a:t>Professional Manufacturers:</a:t>
            </a:r>
            <a:endParaRPr lang="en-US"/>
          </a:p>
          <a:p>
            <a:pPr algn="ctr"/>
            <a:r>
              <a:rPr lang="en-US" sz="3900">
                <a:solidFill>
                  <a:schemeClr val="bg1"/>
                </a:solidFill>
                <a:latin typeface="Times New Roman"/>
                <a:cs typeface="Times New Roman"/>
              </a:rPr>
              <a:t>Hi – Tek Balancing</a:t>
            </a:r>
          </a:p>
          <a:p>
            <a:pPr algn="ctr"/>
            <a:r>
              <a:rPr lang="en-US" sz="3900">
                <a:solidFill>
                  <a:schemeClr val="bg1"/>
                </a:solidFill>
                <a:latin typeface="Times New Roman"/>
                <a:cs typeface="Times New Roman"/>
              </a:rPr>
              <a:t>John Olson Manufacturing Center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EFF35B2-48A4-BBF9-D158-AB8A4A1F5CF0}"/>
              </a:ext>
            </a:extLst>
          </p:cNvPr>
          <p:cNvSpPr txBox="1"/>
          <p:nvPr/>
        </p:nvSpPr>
        <p:spPr>
          <a:xfrm>
            <a:off x="25503521" y="30724637"/>
            <a:ext cx="5506125" cy="19273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900">
                <a:solidFill>
                  <a:schemeClr val="bg1"/>
                </a:solidFill>
                <a:latin typeface="Times New Roman"/>
                <a:cs typeface="Times New Roman"/>
              </a:rPr>
              <a:t>FSAE Club Members:</a:t>
            </a:r>
            <a:endParaRPr lang="en-US"/>
          </a:p>
          <a:p>
            <a:pPr algn="ctr"/>
            <a:r>
              <a:rPr lang="en-US" sz="3900">
                <a:solidFill>
                  <a:schemeClr val="bg1"/>
                </a:solidFill>
                <a:latin typeface="Times New Roman"/>
                <a:cs typeface="Times New Roman"/>
              </a:rPr>
              <a:t>Sam Harms</a:t>
            </a:r>
          </a:p>
          <a:p>
            <a:pPr algn="ctr"/>
            <a:r>
              <a:rPr lang="en-US" sz="3900">
                <a:solidFill>
                  <a:schemeClr val="bg1"/>
                </a:solidFill>
                <a:latin typeface="Times New Roman"/>
                <a:cs typeface="Times New Roman"/>
              </a:rPr>
              <a:t>Noah Keefe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3A8219-CAE2-FDF9-2867-0EAF0F3EB5C2}"/>
              </a:ext>
            </a:extLst>
          </p:cNvPr>
          <p:cNvSpPr txBox="1"/>
          <p:nvPr/>
        </p:nvSpPr>
        <p:spPr>
          <a:xfrm>
            <a:off x="13374504" y="24816693"/>
            <a:ext cx="4718742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Stowable design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9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Semiportable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9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delivery modularity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900"/>
          </a:p>
        </p:txBody>
      </p:sp>
      <p:pic>
        <p:nvPicPr>
          <p:cNvPr id="42" name="Picture 41" descr="A metal frame with holes&#10;&#10;AI-generated content may be incorrect.">
            <a:extLst>
              <a:ext uri="{FF2B5EF4-FFF2-40B4-BE49-F238E27FC236}">
                <a16:creationId xmlns:a16="http://schemas.microsoft.com/office/drawing/2014/main" id="{CEBAA6EA-0D65-3365-ABFC-31FC6643C87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508106" y="9683970"/>
            <a:ext cx="7081116" cy="10530701"/>
          </a:xfrm>
          <a:prstGeom prst="round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313CACA-807B-6325-1DD9-0C04CD0950D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278334" y="15630975"/>
            <a:ext cx="5655694" cy="4658445"/>
          </a:xfrm>
          <a:prstGeom prst="round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85B28B0-BB69-C01E-8820-C2EC468DDC86}"/>
              </a:ext>
            </a:extLst>
          </p:cNvPr>
          <p:cNvSpPr txBox="1"/>
          <p:nvPr/>
        </p:nvSpPr>
        <p:spPr>
          <a:xfrm>
            <a:off x="20054496" y="5995824"/>
            <a:ext cx="6010484" cy="30931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3900">
                <a:solidFill>
                  <a:schemeClr val="bg1"/>
                </a:solidFill>
                <a:latin typeface="Times New Roman"/>
                <a:cs typeface="Times New Roman"/>
              </a:rPr>
              <a:t>High precision water jet end plates</a:t>
            </a:r>
            <a:endParaRPr lang="en-US" sz="3900">
              <a:latin typeface="Times New Roman"/>
              <a:cs typeface="Times New Roman"/>
            </a:endParaRPr>
          </a:p>
          <a:p>
            <a:pPr marL="285750" indent="-285750">
              <a:buFont typeface="Arial,Sans-Serif"/>
              <a:buChar char="•"/>
            </a:pPr>
            <a:endParaRPr lang="en-US" sz="3900">
              <a:latin typeface="Times New Roman"/>
              <a:cs typeface="Times New Roman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3900">
                <a:solidFill>
                  <a:schemeClr val="bg1"/>
                </a:solidFill>
                <a:latin typeface="Times New Roman"/>
                <a:cs typeface="Times New Roman"/>
              </a:rPr>
              <a:t>Professionally balanced rollers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716FE85-010E-2632-B69F-5D24D044575F}"/>
              </a:ext>
            </a:extLst>
          </p:cNvPr>
          <p:cNvSpPr txBox="1"/>
          <p:nvPr/>
        </p:nvSpPr>
        <p:spPr>
          <a:xfrm>
            <a:off x="35337750" y="5886450"/>
            <a:ext cx="7029449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,Sans-Serif"/>
              <a:buChar char="•"/>
            </a:pPr>
            <a:r>
              <a:rPr lang="en-US" sz="3900">
                <a:solidFill>
                  <a:schemeClr val="bg1"/>
                </a:solidFill>
                <a:latin typeface="Times New Roman"/>
                <a:cs typeface="Times New Roman"/>
              </a:rPr>
              <a:t>7.5 Inch rotor diameter with 11 pockets</a:t>
            </a:r>
            <a:endParaRPr lang="en-US" sz="3900">
              <a:latin typeface="Times New Roman"/>
              <a:cs typeface="Times New Roman"/>
            </a:endParaRPr>
          </a:p>
          <a:p>
            <a:pPr marL="571500" indent="-571500">
              <a:buFont typeface="Arial,Sans-Serif"/>
              <a:buChar char="•"/>
            </a:pPr>
            <a:endParaRPr lang="en-US" sz="3900">
              <a:latin typeface="Times New Roman"/>
              <a:cs typeface="Times New Roman"/>
            </a:endParaRPr>
          </a:p>
          <a:p>
            <a:pPr marL="571500" indent="-571500">
              <a:buFont typeface="Arial,Sans-Serif"/>
              <a:buChar char="•"/>
            </a:pPr>
            <a:r>
              <a:rPr lang="en-US" sz="3900">
                <a:solidFill>
                  <a:schemeClr val="bg1"/>
                </a:solidFill>
                <a:latin typeface="Times New Roman"/>
                <a:cs typeface="Times New Roman"/>
              </a:rPr>
              <a:t>Maximum operatable speed of 9000 RPM </a:t>
            </a:r>
          </a:p>
          <a:p>
            <a:pPr marL="571500" indent="-571500">
              <a:buFont typeface="Arial,Sans-Serif"/>
              <a:buChar char="•"/>
            </a:pPr>
            <a:endParaRPr lang="en-US" sz="3900">
              <a:latin typeface="Times New Roman"/>
              <a:cs typeface="Times New Roman"/>
            </a:endParaRPr>
          </a:p>
          <a:p>
            <a:pPr marL="571500" indent="-571500">
              <a:buFont typeface="Arial,Sans-Serif"/>
              <a:buChar char="•"/>
            </a:pPr>
            <a:r>
              <a:rPr lang="en-US" sz="3900">
                <a:solidFill>
                  <a:schemeClr val="bg1"/>
                </a:solidFill>
                <a:latin typeface="Times New Roman"/>
                <a:cs typeface="Times New Roman"/>
              </a:rPr>
              <a:t>Theoretical maximum torque load of 233 </a:t>
            </a:r>
            <a:r>
              <a:rPr lang="en-US" sz="3900" err="1">
                <a:solidFill>
                  <a:schemeClr val="bg1"/>
                </a:solidFill>
                <a:latin typeface="Times New Roman"/>
                <a:cs typeface="Times New Roman"/>
              </a:rPr>
              <a:t>lb</a:t>
            </a:r>
            <a:r>
              <a:rPr lang="en-US" sz="3900">
                <a:solidFill>
                  <a:schemeClr val="bg1"/>
                </a:solidFill>
                <a:latin typeface="Times New Roman"/>
                <a:cs typeface="Times New Roman"/>
              </a:rPr>
              <a:t>-ft</a:t>
            </a:r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6BB5F27-8E03-5C0E-C70B-CDC518AF529A}"/>
              </a:ext>
            </a:extLst>
          </p:cNvPr>
          <p:cNvSpPr txBox="1"/>
          <p:nvPr/>
        </p:nvSpPr>
        <p:spPr>
          <a:xfrm>
            <a:off x="13348659" y="14614945"/>
            <a:ext cx="783206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/>
                <a:cs typeface="Times New Roman"/>
              </a:rPr>
              <a:t>FEA on Chassis Frame showing a FOS of 16 for 1000lb load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C9728A0-383B-097A-CB04-4944FEA1DC7A}"/>
              </a:ext>
            </a:extLst>
          </p:cNvPr>
          <p:cNvSpPr txBox="1"/>
          <p:nvPr/>
        </p:nvSpPr>
        <p:spPr>
          <a:xfrm>
            <a:off x="15187522" y="20650199"/>
            <a:ext cx="59788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/>
                <a:cs typeface="Times New Roman"/>
              </a:rPr>
              <a:t>Roller bearing and mounting design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59C763A-7D67-5E09-78A8-2DA8F094B70F}"/>
              </a:ext>
            </a:extLst>
          </p:cNvPr>
          <p:cNvSpPr txBox="1"/>
          <p:nvPr/>
        </p:nvSpPr>
        <p:spPr>
          <a:xfrm>
            <a:off x="21940927" y="20453590"/>
            <a:ext cx="573405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/>
                <a:cs typeface="Times New Roman"/>
              </a:rPr>
              <a:t>Completed metal work for chassis frame as of 4/14/2025</a:t>
            </a:r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E440211-CAF8-9BF8-0ED5-EE646096A020}"/>
              </a:ext>
            </a:extLst>
          </p:cNvPr>
          <p:cNvSpPr txBox="1"/>
          <p:nvPr/>
        </p:nvSpPr>
        <p:spPr>
          <a:xfrm>
            <a:off x="29844519" y="13743316"/>
            <a:ext cx="446093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/>
                <a:cs typeface="Times New Roman"/>
              </a:rPr>
              <a:t>Completed water brake model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BBAE661-F770-F0B4-C210-84C9FECD396C}"/>
              </a:ext>
            </a:extLst>
          </p:cNvPr>
          <p:cNvSpPr txBox="1"/>
          <p:nvPr/>
        </p:nvSpPr>
        <p:spPr>
          <a:xfrm>
            <a:off x="29445908" y="20000702"/>
            <a:ext cx="457128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/>
                <a:cs typeface="Times New Roman"/>
              </a:rPr>
              <a:t>Machined water brake rotor</a:t>
            </a:r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F7A0E27-7923-6887-E185-FD27BF6EFCD8}"/>
              </a:ext>
            </a:extLst>
          </p:cNvPr>
          <p:cNvSpPr txBox="1"/>
          <p:nvPr/>
        </p:nvSpPr>
        <p:spPr>
          <a:xfrm>
            <a:off x="36083217" y="20871970"/>
            <a:ext cx="63113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/>
                <a:cs typeface="Times New Roman"/>
              </a:rPr>
              <a:t>Completed water brake stator half machining as of 4/14/2025 with custom vise jaws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77850ABC9E1E45816BB7515DE63F07" ma:contentTypeVersion="16" ma:contentTypeDescription="Create a new document." ma:contentTypeScope="" ma:versionID="9b38d24eab7b14625db47a4e7694809d">
  <xsd:schema xmlns:xsd="http://www.w3.org/2001/XMLSchema" xmlns:xs="http://www.w3.org/2001/XMLSchema" xmlns:p="http://schemas.microsoft.com/office/2006/metadata/properties" xmlns:ns3="04db7df4-0fd6-4b6c-9a57-2bd0107db285" xmlns:ns4="c797c70d-7d8e-485d-922e-a3143940a58c" targetNamespace="http://schemas.microsoft.com/office/2006/metadata/properties" ma:root="true" ma:fieldsID="4d2a880830a9513ae56a80adc76c6306" ns3:_="" ns4:_="">
    <xsd:import namespace="04db7df4-0fd6-4b6c-9a57-2bd0107db285"/>
    <xsd:import namespace="c797c70d-7d8e-485d-922e-a3143940a58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b7df4-0fd6-4b6c-9a57-2bd0107db2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97c70d-7d8e-485d-922e-a3143940a58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4db7df4-0fd6-4b6c-9a57-2bd0107db285" xsi:nil="true"/>
  </documentManagement>
</p:properties>
</file>

<file path=customXml/itemProps1.xml><?xml version="1.0" encoding="utf-8"?>
<ds:datastoreItem xmlns:ds="http://schemas.openxmlformats.org/officeDocument/2006/customXml" ds:itemID="{10EB9454-4C5E-4D84-9624-37CFA8DDF310}">
  <ds:schemaRefs>
    <ds:schemaRef ds:uri="04db7df4-0fd6-4b6c-9a57-2bd0107db285"/>
    <ds:schemaRef ds:uri="c797c70d-7d8e-485d-922e-a3143940a58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404B442-96F9-438A-9681-CF525885ED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9CF13D-E90C-4860-8BE6-C3BC624AA05C}">
  <ds:schemaRefs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c797c70d-7d8e-485d-922e-a3143940a58c"/>
    <ds:schemaRef ds:uri="04db7df4-0fd6-4b6c-9a57-2bd0107db28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252</Words>
  <Application>Microsoft Office PowerPoint</Application>
  <PresentationFormat>Custom</PresentationFormat>
  <Paragraphs>80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Arial,Sans-Serif</vt:lpstr>
      <vt:lpstr>Cambria Math</vt:lpstr>
      <vt:lpstr>Times New Roman</vt:lpstr>
      <vt:lpstr>office theme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Sam Haigh</cp:lastModifiedBy>
  <cp:revision>1</cp:revision>
  <dcterms:created xsi:type="dcterms:W3CDTF">2025-03-22T22:54:09Z</dcterms:created>
  <dcterms:modified xsi:type="dcterms:W3CDTF">2025-04-18T19:46:09Z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0x0101001477850ABC9E1E45816BB7515DE63F07</vt:lpwstr>
  </property>
</Properties>
</file>