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CBDB9-BFC6-44CB-AD72-AF46BAD6A477}" v="39" dt="2025-04-18T19:13:32.68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4/18/2025</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a:t>Use this placeholder to add text or other content</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4/18/2025</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16379" y="357808"/>
            <a:ext cx="31089600" cy="2514540"/>
          </a:xfrm>
        </p:spPr>
        <p:txBody>
          <a:bodyPr>
            <a:normAutofit/>
          </a:bodyPr>
          <a:lstStyle/>
          <a:p>
            <a:pPr algn="ctr"/>
            <a:r>
              <a:rPr lang="en-US" sz="9600"/>
              <a:t>Free Fall Penetrometer Data Analysis Application</a:t>
            </a:r>
          </a:p>
        </p:txBody>
      </p:sp>
      <p:sp>
        <p:nvSpPr>
          <p:cNvPr id="45" name="TextBox 44"/>
          <p:cNvSpPr txBox="1"/>
          <p:nvPr/>
        </p:nvSpPr>
        <p:spPr>
          <a:xfrm>
            <a:off x="6416379" y="2851724"/>
            <a:ext cx="31089600" cy="1938992"/>
          </a:xfrm>
          <a:prstGeom prst="rect">
            <a:avLst/>
          </a:prstGeom>
          <a:noFill/>
        </p:spPr>
        <p:txBody>
          <a:bodyPr wrap="square" rtlCol="0">
            <a:spAutoFit/>
          </a:bodyPr>
          <a:lstStyle/>
          <a:p>
            <a:pPr algn="ctr"/>
            <a:r>
              <a:rPr lang="en-US" sz="6000">
                <a:solidFill>
                  <a:schemeClr val="bg1"/>
                </a:solidFill>
              </a:rPr>
              <a:t>Kabir Bardai, Boyd Crapo, Connor Harrington, Brandon Kady, Austin Snow, </a:t>
            </a:r>
          </a:p>
          <a:p>
            <a:pPr algn="ctr"/>
            <a:r>
              <a:rPr lang="en-US" sz="6000">
                <a:solidFill>
                  <a:schemeClr val="bg1"/>
                </a:solidFill>
              </a:rPr>
              <a:t>Department of Computer Science, University of New Hampshire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397" y="1144645"/>
            <a:ext cx="2478029" cy="298399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4451" y="1048392"/>
            <a:ext cx="2478029" cy="2983998"/>
          </a:xfrm>
          <a:prstGeom prst="rect">
            <a:avLst/>
          </a:prstGeom>
        </p:spPr>
      </p:pic>
      <p:sp>
        <p:nvSpPr>
          <p:cNvPr id="110" name="Text Placeholder 6">
            <a:extLst>
              <a:ext uri="{FF2B5EF4-FFF2-40B4-BE49-F238E27FC236}">
                <a16:creationId xmlns:a16="http://schemas.microsoft.com/office/drawing/2014/main" id="{DA0B23C5-1EF3-41DD-722F-384F6D15EAC8}"/>
              </a:ext>
            </a:extLst>
          </p:cNvPr>
          <p:cNvSpPr txBox="1">
            <a:spLocks/>
          </p:cNvSpPr>
          <p:nvPr/>
        </p:nvSpPr>
        <p:spPr>
          <a:xfrm>
            <a:off x="508442" y="5366264"/>
            <a:ext cx="12801600" cy="1219200"/>
          </a:xfrm>
          <a:prstGeom prst="round1Rect">
            <a:avLst/>
          </a:prstGeom>
          <a:solidFill>
            <a:schemeClr val="accent3"/>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Introduction</a:t>
            </a:r>
          </a:p>
        </p:txBody>
      </p:sp>
      <p:sp>
        <p:nvSpPr>
          <p:cNvPr id="111" name="Text Placeholder 7">
            <a:extLst>
              <a:ext uri="{FF2B5EF4-FFF2-40B4-BE49-F238E27FC236}">
                <a16:creationId xmlns:a16="http://schemas.microsoft.com/office/drawing/2014/main" id="{A64BBE77-E5D9-0F91-B4B9-77A1356ECF29}"/>
              </a:ext>
            </a:extLst>
          </p:cNvPr>
          <p:cNvSpPr txBox="1">
            <a:spLocks/>
          </p:cNvSpPr>
          <p:nvPr/>
        </p:nvSpPr>
        <p:spPr>
          <a:xfrm>
            <a:off x="508442" y="20122942"/>
            <a:ext cx="12801600" cy="1219200"/>
          </a:xfrm>
          <a:prstGeom prst="round1Rect">
            <a:avLst/>
          </a:prstGeom>
          <a:solidFill>
            <a:schemeClr val="accent3"/>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Requirements</a:t>
            </a:r>
          </a:p>
        </p:txBody>
      </p:sp>
      <p:sp>
        <p:nvSpPr>
          <p:cNvPr id="112" name="Content Placeholder 12">
            <a:extLst>
              <a:ext uri="{FF2B5EF4-FFF2-40B4-BE49-F238E27FC236}">
                <a16:creationId xmlns:a16="http://schemas.microsoft.com/office/drawing/2014/main" id="{7586EC71-AD70-1D41-7FCF-A9088A19301A}"/>
              </a:ext>
            </a:extLst>
          </p:cNvPr>
          <p:cNvSpPr txBox="1">
            <a:spLocks/>
          </p:cNvSpPr>
          <p:nvPr/>
        </p:nvSpPr>
        <p:spPr>
          <a:xfrm>
            <a:off x="462722" y="21203828"/>
            <a:ext cx="13110604" cy="5259303"/>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sz="4100">
                <a:ea typeface="Calibri" panose="020F0502020204030204"/>
                <a:cs typeface="Calibri" panose="020F0502020204030204"/>
              </a:rPr>
              <a:t>Functional:</a:t>
            </a:r>
            <a:endParaRPr lang="en-US" sz="4100"/>
          </a:p>
          <a:p>
            <a:pPr lvl="1"/>
            <a:r>
              <a:rPr lang="en-US" sz="4100"/>
              <a:t>Choose a file, or set of files, of penetrometer data to be selected through file explorer</a:t>
            </a:r>
            <a:endParaRPr lang="en-US" sz="4100">
              <a:ea typeface="Calibri" panose="020F0502020204030204"/>
              <a:cs typeface="Calibri" panose="020F0502020204030204"/>
            </a:endParaRPr>
          </a:p>
          <a:p>
            <a:pPr lvl="1"/>
            <a:r>
              <a:rPr lang="en-US" sz="4100"/>
              <a:t>Drop points can be selected from visualized data</a:t>
            </a:r>
            <a:endParaRPr lang="en-US" sz="4100">
              <a:ea typeface="Calibri"/>
              <a:cs typeface="Calibri"/>
            </a:endParaRPr>
          </a:p>
          <a:p>
            <a:pPr lvl="1"/>
            <a:r>
              <a:rPr lang="en-US" sz="4100">
                <a:ea typeface="Calibri"/>
                <a:cs typeface="Calibri"/>
              </a:rPr>
              <a:t>Can analyze data using all three appropriate correction types</a:t>
            </a:r>
          </a:p>
          <a:p>
            <a:pPr lvl="1"/>
            <a:r>
              <a:rPr lang="en-US" sz="4100">
                <a:ea typeface="Calibri"/>
                <a:cs typeface="Calibri"/>
              </a:rPr>
              <a:t>Outputs appropriate bearing capacity graph based on user-inputted values</a:t>
            </a:r>
          </a:p>
          <a:p>
            <a:pPr lvl="1"/>
            <a:r>
              <a:rPr lang="en-US" sz="4100">
                <a:ea typeface="Calibri"/>
                <a:cs typeface="Calibri"/>
              </a:rPr>
              <a:t>Appropriately classify soil type</a:t>
            </a:r>
          </a:p>
          <a:p>
            <a:pPr lvl="1"/>
            <a:r>
              <a:rPr lang="en-US" sz="4100">
                <a:ea typeface="Calibri"/>
                <a:cs typeface="Calibri"/>
              </a:rPr>
              <a:t>Analyze data to visualize pore pressure</a:t>
            </a:r>
          </a:p>
          <a:p>
            <a:r>
              <a:rPr lang="en-US" sz="4100">
                <a:ea typeface="Calibri"/>
                <a:cs typeface="Calibri"/>
              </a:rPr>
              <a:t>Non-Functional:</a:t>
            </a:r>
            <a:endParaRPr lang="en-US">
              <a:ea typeface="Calibri" panose="020F0502020204030204"/>
              <a:cs typeface="Calibri" panose="020F0502020204030204"/>
            </a:endParaRPr>
          </a:p>
          <a:p>
            <a:pPr lvl="1"/>
            <a:r>
              <a:rPr lang="en-US" sz="4100"/>
              <a:t>Intuitive user experience with no terminal usage</a:t>
            </a:r>
            <a:endParaRPr lang="en-US" sz="4100">
              <a:ea typeface="Calibri"/>
              <a:cs typeface="Calibri"/>
            </a:endParaRPr>
          </a:p>
          <a:p>
            <a:pPr lvl="1"/>
            <a:r>
              <a:rPr lang="en-US" sz="4100"/>
              <a:t>Only valid inputs are processed</a:t>
            </a:r>
            <a:endParaRPr lang="en-US" sz="4100">
              <a:ea typeface="Calibri"/>
              <a:cs typeface="Calibri"/>
            </a:endParaRPr>
          </a:p>
          <a:p>
            <a:pPr lvl="1"/>
            <a:r>
              <a:rPr lang="en-US" sz="4100">
                <a:ea typeface="Calibri"/>
                <a:cs typeface="Calibri"/>
              </a:rPr>
              <a:t>User inputs are visualized before being accepted</a:t>
            </a:r>
          </a:p>
          <a:p>
            <a:pPr lvl="1"/>
            <a:r>
              <a:rPr lang="en-US" sz="4100"/>
              <a:t>User input to data output is under three seconds</a:t>
            </a:r>
            <a:endParaRPr lang="en-US" sz="4100">
              <a:ea typeface="Calibri"/>
              <a:cs typeface="Calibri"/>
            </a:endParaRPr>
          </a:p>
        </p:txBody>
      </p:sp>
      <p:sp>
        <p:nvSpPr>
          <p:cNvPr id="113" name="Text Placeholder 8">
            <a:extLst>
              <a:ext uri="{FF2B5EF4-FFF2-40B4-BE49-F238E27FC236}">
                <a16:creationId xmlns:a16="http://schemas.microsoft.com/office/drawing/2014/main" id="{969CE88C-9244-E766-8D50-E4C6475082EA}"/>
              </a:ext>
            </a:extLst>
          </p:cNvPr>
          <p:cNvSpPr txBox="1">
            <a:spLocks/>
          </p:cNvSpPr>
          <p:nvPr/>
        </p:nvSpPr>
        <p:spPr>
          <a:xfrm>
            <a:off x="14935860" y="5366264"/>
            <a:ext cx="12801600" cy="1219200"/>
          </a:xfrm>
          <a:prstGeom prst="round1Rect">
            <a:avLst/>
          </a:prstGeom>
          <a:solidFill>
            <a:schemeClr val="accent4"/>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Implementation</a:t>
            </a:r>
          </a:p>
        </p:txBody>
      </p:sp>
      <p:sp>
        <p:nvSpPr>
          <p:cNvPr id="114" name="Content Placeholder 13">
            <a:extLst>
              <a:ext uri="{FF2B5EF4-FFF2-40B4-BE49-F238E27FC236}">
                <a16:creationId xmlns:a16="http://schemas.microsoft.com/office/drawing/2014/main" id="{5A6F4BD0-EDAD-82A5-5C75-564D370CD182}"/>
              </a:ext>
            </a:extLst>
          </p:cNvPr>
          <p:cNvSpPr txBox="1">
            <a:spLocks/>
          </p:cNvSpPr>
          <p:nvPr/>
        </p:nvSpPr>
        <p:spPr>
          <a:xfrm>
            <a:off x="14935860" y="6592456"/>
            <a:ext cx="12801600" cy="4008690"/>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4100"/>
              <a:t>Our project uses Python 3.10+ with </a:t>
            </a:r>
            <a:r>
              <a:rPr lang="en-US" sz="4100" i="1"/>
              <a:t>NumPy</a:t>
            </a:r>
            <a:r>
              <a:rPr lang="en-US" sz="4100"/>
              <a:t>, </a:t>
            </a:r>
            <a:r>
              <a:rPr lang="en-US" sz="4100" i="1"/>
              <a:t>SciPy</a:t>
            </a:r>
            <a:r>
              <a:rPr lang="en-US" sz="4100"/>
              <a:t>, </a:t>
            </a:r>
            <a:r>
              <a:rPr lang="en-US" sz="4100" i="1"/>
              <a:t>matplotlib, pandas</a:t>
            </a:r>
            <a:r>
              <a:rPr lang="en-US" sz="4100"/>
              <a:t>, and </a:t>
            </a:r>
            <a:r>
              <a:rPr lang="en-US" sz="4100" i="1" err="1"/>
              <a:t>Tkinter</a:t>
            </a:r>
            <a:r>
              <a:rPr lang="en-US" sz="4100"/>
              <a:t> for computation, visualization, and GUI development. These tools were best for unifying all existing functionality in a modular way that is easy to understand and be improved on, and using Python was the best choice to allow the project to be packaged as a complete application.</a:t>
            </a:r>
          </a:p>
          <a:p>
            <a:endParaRPr lang="en-US" sz="4100"/>
          </a:p>
        </p:txBody>
      </p:sp>
      <p:sp>
        <p:nvSpPr>
          <p:cNvPr id="115" name="Content Placeholder 16">
            <a:extLst>
              <a:ext uri="{FF2B5EF4-FFF2-40B4-BE49-F238E27FC236}">
                <a16:creationId xmlns:a16="http://schemas.microsoft.com/office/drawing/2014/main" id="{64485BC4-9EDF-0970-E61A-6AC474421D59}"/>
              </a:ext>
            </a:extLst>
          </p:cNvPr>
          <p:cNvSpPr txBox="1">
            <a:spLocks/>
          </p:cNvSpPr>
          <p:nvPr/>
        </p:nvSpPr>
        <p:spPr>
          <a:xfrm>
            <a:off x="15253281" y="27482464"/>
            <a:ext cx="12487191" cy="4570368"/>
          </a:xfrm>
          <a:prstGeom prst="rect">
            <a:avLst/>
          </a:prstGeom>
        </p:spPr>
        <p:txBody>
          <a:bodyPr vert="horz" lIns="365760" tIns="182880" rIns="91440" bIns="45720" rtlCol="0" anchor="t">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514350" indent="-514350">
              <a:buAutoNum type="alphaUcPeriod"/>
            </a:pPr>
            <a:r>
              <a:rPr lang="en-US" sz="3400"/>
              <a:t>Simplified Architecture Diagram displaying the major system components (main.py, UI, and Data) and their interactions within the application. </a:t>
            </a:r>
            <a:endParaRPr lang="en-US">
              <a:ea typeface="Calibri" panose="020F0502020204030204"/>
              <a:cs typeface="Calibri" panose="020F0502020204030204"/>
            </a:endParaRPr>
          </a:p>
          <a:p>
            <a:pPr>
              <a:buAutoNum type="alphaUcPeriod"/>
            </a:pPr>
            <a:r>
              <a:rPr lang="en-US" sz="3428"/>
              <a:t>Image of User Interface after calculating Quasi-Static Bearing Capacity</a:t>
            </a:r>
          </a:p>
          <a:p>
            <a:pPr>
              <a:buAutoNum type="alphaUcPeriod"/>
            </a:pPr>
            <a:r>
              <a:rPr lang="en-US" sz="3428">
                <a:ea typeface="Calibri" panose="020F0502020204030204"/>
                <a:cs typeface="Calibri" panose="020F0502020204030204"/>
              </a:rPr>
              <a:t>Flow chart describing the main user interactions with the application</a:t>
            </a:r>
          </a:p>
          <a:p>
            <a:pPr marL="0" indent="0">
              <a:buNone/>
            </a:pPr>
            <a:endParaRPr lang="en-US" sz="3428">
              <a:ea typeface="Calibri" panose="020F0502020204030204"/>
              <a:cs typeface="Calibri" panose="020F0502020204030204"/>
            </a:endParaRPr>
          </a:p>
        </p:txBody>
      </p:sp>
      <p:sp>
        <p:nvSpPr>
          <p:cNvPr id="116" name="Text Placeholder 17">
            <a:extLst>
              <a:ext uri="{FF2B5EF4-FFF2-40B4-BE49-F238E27FC236}">
                <a16:creationId xmlns:a16="http://schemas.microsoft.com/office/drawing/2014/main" id="{CFA02D7A-A6E5-738F-5EFA-68445ADC93DE}"/>
              </a:ext>
            </a:extLst>
          </p:cNvPr>
          <p:cNvSpPr txBox="1">
            <a:spLocks/>
          </p:cNvSpPr>
          <p:nvPr/>
        </p:nvSpPr>
        <p:spPr>
          <a:xfrm>
            <a:off x="29420427" y="5366264"/>
            <a:ext cx="12801600" cy="1354667"/>
          </a:xfrm>
          <a:prstGeom prst="round1Rect">
            <a:avLst/>
          </a:prstGeom>
          <a:solidFill>
            <a:schemeClr val="accent6"/>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Testing</a:t>
            </a:r>
          </a:p>
        </p:txBody>
      </p:sp>
      <p:sp>
        <p:nvSpPr>
          <p:cNvPr id="117" name="Text Placeholder 20">
            <a:extLst>
              <a:ext uri="{FF2B5EF4-FFF2-40B4-BE49-F238E27FC236}">
                <a16:creationId xmlns:a16="http://schemas.microsoft.com/office/drawing/2014/main" id="{5B277F76-B267-57C3-C985-9C7DF5C58FFA}"/>
              </a:ext>
            </a:extLst>
          </p:cNvPr>
          <p:cNvSpPr txBox="1">
            <a:spLocks/>
          </p:cNvSpPr>
          <p:nvPr/>
        </p:nvSpPr>
        <p:spPr>
          <a:xfrm>
            <a:off x="29420427" y="12705640"/>
            <a:ext cx="12801600" cy="1219200"/>
          </a:xfrm>
          <a:prstGeom prst="round1Rect">
            <a:avLst/>
          </a:prstGeom>
          <a:solidFill>
            <a:schemeClr val="accent1"/>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Evaluation &amp; conclusion</a:t>
            </a:r>
          </a:p>
        </p:txBody>
      </p:sp>
      <p:sp>
        <p:nvSpPr>
          <p:cNvPr id="118" name="Text Placeholder 1">
            <a:extLst>
              <a:ext uri="{FF2B5EF4-FFF2-40B4-BE49-F238E27FC236}">
                <a16:creationId xmlns:a16="http://schemas.microsoft.com/office/drawing/2014/main" id="{F03A0CBE-2318-1FE8-0B94-FAB8283FA84D}"/>
              </a:ext>
            </a:extLst>
          </p:cNvPr>
          <p:cNvSpPr txBox="1">
            <a:spLocks/>
          </p:cNvSpPr>
          <p:nvPr/>
        </p:nvSpPr>
        <p:spPr>
          <a:xfrm>
            <a:off x="462722" y="6592457"/>
            <a:ext cx="12801600" cy="8749856"/>
          </a:xfrm>
          <a:prstGeom prst="rect">
            <a:avLst/>
          </a:prstGeom>
        </p:spPr>
        <p:txBody>
          <a:bodyPr vert="horz" lIns="365760" tIns="182880" rIns="91440" bIns="45720" rtlCol="0" anchor="t">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4100"/>
              <a:t>Free Fall Penetrometers are small devices that are dropped off boats, into the water, to measure soil strength and pore pressure. These measurements are analyzed to characterize soil sediment, which is an important task in offshore site development. The existing data analysis methods used by ocean researchers lack a graphical user interface, are spread across multiple tools and programming languages, and do not provide any validation of user input. Our goal was to develop a desktop application that combined all existing data analysis functionality with a graphical user interface. This application would need to be efficient, easy to interact with, and most importantly accurate. </a:t>
            </a:r>
          </a:p>
          <a:p>
            <a:endParaRPr lang="en-US" sz="4100"/>
          </a:p>
        </p:txBody>
      </p:sp>
      <p:sp>
        <p:nvSpPr>
          <p:cNvPr id="119" name="Text Placeholder 19">
            <a:extLst>
              <a:ext uri="{FF2B5EF4-FFF2-40B4-BE49-F238E27FC236}">
                <a16:creationId xmlns:a16="http://schemas.microsoft.com/office/drawing/2014/main" id="{28050572-7C15-343F-0E94-87EF01214771}"/>
              </a:ext>
            </a:extLst>
          </p:cNvPr>
          <p:cNvSpPr txBox="1">
            <a:spLocks/>
          </p:cNvSpPr>
          <p:nvPr/>
        </p:nvSpPr>
        <p:spPr>
          <a:xfrm>
            <a:off x="14935860" y="11600342"/>
            <a:ext cx="12801600" cy="1219200"/>
          </a:xfrm>
          <a:prstGeom prst="round1Rect">
            <a:avLst/>
          </a:prstGeom>
          <a:solidFill>
            <a:schemeClr val="accent4"/>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Design</a:t>
            </a:r>
          </a:p>
        </p:txBody>
      </p:sp>
      <p:sp>
        <p:nvSpPr>
          <p:cNvPr id="120" name="TextBox 119">
            <a:extLst>
              <a:ext uri="{FF2B5EF4-FFF2-40B4-BE49-F238E27FC236}">
                <a16:creationId xmlns:a16="http://schemas.microsoft.com/office/drawing/2014/main" id="{CB10134B-2A8F-96D6-E824-8724127ED2DA}"/>
              </a:ext>
            </a:extLst>
          </p:cNvPr>
          <p:cNvSpPr txBox="1"/>
          <p:nvPr/>
        </p:nvSpPr>
        <p:spPr>
          <a:xfrm>
            <a:off x="29420427" y="6770148"/>
            <a:ext cx="12801600" cy="5770811"/>
          </a:xfrm>
          <a:prstGeom prst="rect">
            <a:avLst/>
          </a:prstGeom>
          <a:noFill/>
        </p:spPr>
        <p:txBody>
          <a:bodyPr wrap="square" lIns="91440" tIns="45720" rIns="91440" bIns="45720" rtlCol="0" anchor="t">
            <a:spAutoFit/>
          </a:bodyPr>
          <a:lstStyle/>
          <a:p>
            <a:pPr>
              <a:buClr>
                <a:schemeClr val="accent2"/>
              </a:buClr>
            </a:pPr>
            <a:r>
              <a:rPr lang="en-US" sz="4100"/>
              <a:t>We successfully generated and validated graphical outputs, ensuring consistency with existing MATLAB, Excel and Python results by directly comparing graphs and numeric data. We have also created new unit tests to help future contributors change the code and ensure they do not introduce errors to the existing functionality. Soil classification functionality was added as well and was tested against existing processed data provided by the project sponsor.</a:t>
            </a:r>
          </a:p>
        </p:txBody>
      </p:sp>
      <p:pic>
        <p:nvPicPr>
          <p:cNvPr id="121" name="Picture 120">
            <a:extLst>
              <a:ext uri="{FF2B5EF4-FFF2-40B4-BE49-F238E27FC236}">
                <a16:creationId xmlns:a16="http://schemas.microsoft.com/office/drawing/2014/main" id="{A1A1BFBE-26BB-E394-1B2D-607D38197A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25218" y="13083081"/>
            <a:ext cx="6093825" cy="5420569"/>
          </a:xfrm>
          <a:prstGeom prst="rect">
            <a:avLst/>
          </a:prstGeom>
        </p:spPr>
      </p:pic>
      <p:pic>
        <p:nvPicPr>
          <p:cNvPr id="122" name="Picture 121">
            <a:extLst>
              <a:ext uri="{FF2B5EF4-FFF2-40B4-BE49-F238E27FC236}">
                <a16:creationId xmlns:a16="http://schemas.microsoft.com/office/drawing/2014/main" id="{CD8BB304-71A7-5D05-12AA-6F50200243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457612" y="18791808"/>
            <a:ext cx="12009601" cy="8351291"/>
          </a:xfrm>
          <a:prstGeom prst="rect">
            <a:avLst/>
          </a:prstGeom>
        </p:spPr>
      </p:pic>
      <p:pic>
        <p:nvPicPr>
          <p:cNvPr id="124" name="Picture 123">
            <a:extLst>
              <a:ext uri="{FF2B5EF4-FFF2-40B4-BE49-F238E27FC236}">
                <a16:creationId xmlns:a16="http://schemas.microsoft.com/office/drawing/2014/main" id="{EAC6A878-B0D5-7F72-C053-B97906EC710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5400000">
            <a:off x="348626" y="15842426"/>
            <a:ext cx="4570368" cy="3427776"/>
          </a:xfrm>
          <a:prstGeom prst="rect">
            <a:avLst/>
          </a:prstGeom>
        </p:spPr>
      </p:pic>
      <p:sp>
        <p:nvSpPr>
          <p:cNvPr id="127" name="Text Placeholder 20">
            <a:extLst>
              <a:ext uri="{FF2B5EF4-FFF2-40B4-BE49-F238E27FC236}">
                <a16:creationId xmlns:a16="http://schemas.microsoft.com/office/drawing/2014/main" id="{6B066CAD-B2E6-4AEC-EFCD-D46275EB63C2}"/>
              </a:ext>
            </a:extLst>
          </p:cNvPr>
          <p:cNvSpPr txBox="1">
            <a:spLocks/>
          </p:cNvSpPr>
          <p:nvPr/>
        </p:nvSpPr>
        <p:spPr>
          <a:xfrm>
            <a:off x="29420427" y="20824750"/>
            <a:ext cx="12801600" cy="1219200"/>
          </a:xfrm>
          <a:prstGeom prst="round1Rect">
            <a:avLst/>
          </a:prstGeom>
          <a:solidFill>
            <a:schemeClr val="accent6"/>
          </a:solidFill>
        </p:spPr>
        <p:txBody>
          <a:bodyPr vert="horz" lIns="365760" tIns="45720" rIns="91440" bIns="45720" rtlCol="0" anchor="ctr">
            <a:noAutofit/>
          </a:bodyPr>
          <a:lstStyle>
            <a:lvl1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1pPr>
            <a:lvl2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2pPr>
            <a:lvl3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3pPr>
            <a:lvl4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4pPr>
            <a:lvl5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5pPr>
            <a:lvl6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6pPr>
            <a:lvl7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7pPr>
            <a:lvl8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8pPr>
            <a:lvl9pPr marL="0" indent="0" algn="l" defTabSz="3761915" rtl="0" eaLnBrk="1" latinLnBrk="0" hangingPunct="1">
              <a:lnSpc>
                <a:spcPct val="100000"/>
              </a:lnSpc>
              <a:spcBef>
                <a:spcPts val="0"/>
              </a:spcBef>
              <a:buClr>
                <a:schemeClr val="accent2"/>
              </a:buClr>
              <a:buFont typeface="Arial" panose="020B0604020202020204" pitchFamily="34" charset="0"/>
              <a:buNone/>
              <a:defRPr sz="5143" kern="1200" cap="all" baseline="0">
                <a:solidFill>
                  <a:schemeClr val="bg1"/>
                </a:solidFill>
                <a:latin typeface="+mj-lt"/>
                <a:ea typeface="+mn-ea"/>
                <a:cs typeface="+mn-cs"/>
              </a:defRPr>
            </a:lvl9pPr>
          </a:lstStyle>
          <a:p>
            <a:r>
              <a:rPr lang="en-US" sz="6000">
                <a:solidFill>
                  <a:srgbClr val="FFFFFF"/>
                </a:solidFill>
              </a:rPr>
              <a:t>Future Work</a:t>
            </a:r>
          </a:p>
        </p:txBody>
      </p:sp>
      <p:pic>
        <p:nvPicPr>
          <p:cNvPr id="130" name="Picture 129">
            <a:extLst>
              <a:ext uri="{FF2B5EF4-FFF2-40B4-BE49-F238E27FC236}">
                <a16:creationId xmlns:a16="http://schemas.microsoft.com/office/drawing/2014/main" id="{ECD91CA4-C7B4-2E9D-2568-8CC1953F0B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99677" y="15273733"/>
            <a:ext cx="6093825" cy="4570368"/>
          </a:xfrm>
          <a:prstGeom prst="rect">
            <a:avLst/>
          </a:prstGeom>
        </p:spPr>
      </p:pic>
      <p:sp>
        <p:nvSpPr>
          <p:cNvPr id="2" name="Content Placeholder 12">
            <a:extLst>
              <a:ext uri="{FF2B5EF4-FFF2-40B4-BE49-F238E27FC236}">
                <a16:creationId xmlns:a16="http://schemas.microsoft.com/office/drawing/2014/main" id="{248BECBA-A6A4-47E1-3EA5-EB114B63BE39}"/>
              </a:ext>
            </a:extLst>
          </p:cNvPr>
          <p:cNvSpPr txBox="1">
            <a:spLocks/>
          </p:cNvSpPr>
          <p:nvPr/>
        </p:nvSpPr>
        <p:spPr>
          <a:xfrm>
            <a:off x="29420427" y="22043950"/>
            <a:ext cx="13059568" cy="4649702"/>
          </a:xfrm>
          <a:prstGeom prst="rect">
            <a:avLst/>
          </a:prstGeom>
        </p:spPr>
        <p:txBody>
          <a:bodyPr vert="horz" lIns="365760" tIns="182880" rIns="91440" bIns="45720" rtlCol="0" anchor="t">
            <a:noAutofit/>
          </a:bodyPr>
          <a:lstStyle>
            <a:lvl1pPr marL="391866" indent="-391866" algn="l" defTabSz="3761915" rtl="0" eaLnBrk="1" latinLnBrk="0" hangingPunct="1">
              <a:lnSpc>
                <a:spcPct val="100000"/>
              </a:lnSpc>
              <a:spcBef>
                <a:spcPts val="1029"/>
              </a:spcBef>
              <a:buClr>
                <a:schemeClr val="accent2"/>
              </a:buClr>
              <a:buFont typeface="Arial" panose="020B0604020202020204" pitchFamily="34" charset="0"/>
              <a:buChar char="•"/>
              <a:defRPr sz="2400" kern="1200" baseline="0">
                <a:solidFill>
                  <a:schemeClr val="tx1"/>
                </a:solidFill>
                <a:latin typeface="+mn-lt"/>
                <a:ea typeface="+mn-ea"/>
                <a:cs typeface="+mn-cs"/>
              </a:defRPr>
            </a:lvl1pPr>
            <a:lvl2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2pPr>
            <a:lvl3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3pPr>
            <a:lvl4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4pPr>
            <a:lvl5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5pPr>
            <a:lvl6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6pPr>
            <a:lvl7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7pPr>
            <a:lvl8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8pPr>
            <a:lvl9pPr marL="940479" indent="-391866" algn="l" defTabSz="3761915" rtl="0" eaLnBrk="1" latinLnBrk="0" hangingPunct="1">
              <a:lnSpc>
                <a:spcPct val="100000"/>
              </a:lnSpc>
              <a:spcBef>
                <a:spcPts val="1029"/>
              </a:spcBef>
              <a:buClr>
                <a:schemeClr val="accent2"/>
              </a:buClr>
              <a:buFont typeface="Arial" panose="020B0604020202020204" pitchFamily="34" charset="0"/>
              <a:buChar char="•"/>
              <a:defRPr sz="2057" kern="1200">
                <a:solidFill>
                  <a:schemeClr val="tx1"/>
                </a:solidFill>
                <a:latin typeface="+mn-lt"/>
                <a:ea typeface="+mn-ea"/>
                <a:cs typeface="+mn-cs"/>
              </a:defRPr>
            </a:lvl9pPr>
          </a:lstStyle>
          <a:p>
            <a:pPr marL="391795" indent="-391795"/>
            <a:r>
              <a:rPr lang="en-US" sz="4100">
                <a:ea typeface="Calibri" panose="020F0502020204030204"/>
                <a:cs typeface="Calibri" panose="020F0502020204030204"/>
              </a:rPr>
              <a:t>Implement additional penetrometer data analysis modules based on geotechnical strength properties</a:t>
            </a:r>
          </a:p>
          <a:p>
            <a:pPr marL="391795" indent="-391795"/>
            <a:r>
              <a:rPr lang="en-US" sz="4100">
                <a:ea typeface="Calibri" panose="020F0502020204030204"/>
                <a:cs typeface="Calibri" panose="020F0502020204030204"/>
              </a:rPr>
              <a:t>Add more soil characterization models to the system</a:t>
            </a:r>
          </a:p>
          <a:p>
            <a:pPr marL="940435" lvl="1" indent="-391795">
              <a:buFont typeface="Courier New" panose="020B0604020202020204" pitchFamily="34" charset="0"/>
              <a:buChar char="o"/>
            </a:pPr>
            <a:r>
              <a:rPr lang="en-US" sz="3750">
                <a:ea typeface="Calibri" panose="020F0502020204030204"/>
                <a:cs typeface="Calibri" panose="020F0502020204030204"/>
              </a:rPr>
              <a:t>More complex and accurate models that consider variance of data</a:t>
            </a:r>
          </a:p>
          <a:p>
            <a:pPr marL="940435" lvl="1" indent="-391795">
              <a:buFont typeface="Courier New" panose="020B0604020202020204" pitchFamily="34" charset="0"/>
              <a:buChar char="o"/>
            </a:pPr>
            <a:r>
              <a:rPr lang="en-US" sz="3750">
                <a:ea typeface="Calibri" panose="020F0502020204030204"/>
                <a:cs typeface="Calibri" panose="020F0502020204030204"/>
              </a:rPr>
              <a:t>Models to predict additional types of soil</a:t>
            </a:r>
          </a:p>
          <a:p>
            <a:pPr marL="391795" indent="-391795"/>
            <a:r>
              <a:rPr lang="en-US" sz="4100">
                <a:ea typeface="Calibri" panose="020F0502020204030204"/>
                <a:cs typeface="Calibri" panose="020F0502020204030204"/>
              </a:rPr>
              <a:t>Extend analysis of pore pressure data</a:t>
            </a:r>
          </a:p>
          <a:p>
            <a:pPr marL="391795" indent="-391795"/>
            <a:endParaRPr lang="en-US" sz="4100">
              <a:ea typeface="Calibri" panose="020F0502020204030204"/>
              <a:cs typeface="Calibri" panose="020F0502020204030204"/>
            </a:endParaRPr>
          </a:p>
          <a:p>
            <a:pPr marL="391795" indent="-391795"/>
            <a:endParaRPr lang="en-US" sz="4100">
              <a:ea typeface="Calibri" panose="020F0502020204030204"/>
              <a:cs typeface="Calibri" panose="020F0502020204030204"/>
            </a:endParaRPr>
          </a:p>
          <a:p>
            <a:pPr marL="457200" lvl="2" indent="-391795">
              <a:buFont typeface="Wingdings" panose="020B0604020202020204" pitchFamily="34" charset="0"/>
              <a:buChar char="§"/>
            </a:pPr>
            <a:endParaRPr lang="en-US" sz="3750">
              <a:ea typeface="Calibri" panose="020F0502020204030204"/>
              <a:cs typeface="Calibri" panose="020F0502020204030204"/>
            </a:endParaRPr>
          </a:p>
          <a:p>
            <a:pPr marL="940435" lvl="1" indent="-391795">
              <a:buFont typeface="Courier New" panose="020B0604020202020204" pitchFamily="34" charset="0"/>
              <a:buChar char="o"/>
            </a:pPr>
            <a:endParaRPr lang="en-US" sz="3750">
              <a:ea typeface="Calibri" panose="020F0502020204030204"/>
              <a:cs typeface="Calibri" panose="020F0502020204030204"/>
            </a:endParaRPr>
          </a:p>
          <a:p>
            <a:pPr marL="940435" lvl="1" indent="-391795">
              <a:buFont typeface="Courier New" panose="020B0604020202020204" pitchFamily="34" charset="0"/>
              <a:buChar char="o"/>
            </a:pPr>
            <a:endParaRPr lang="en-US" sz="3750">
              <a:ea typeface="Calibri" panose="020F0502020204030204"/>
              <a:cs typeface="Calibri" panose="020F0502020204030204"/>
            </a:endParaRPr>
          </a:p>
          <a:p>
            <a:pPr marL="391795" indent="-391795"/>
            <a:endParaRPr lang="en-US" sz="4100">
              <a:ea typeface="Calibri" panose="020F0502020204030204"/>
              <a:cs typeface="Calibri" panose="020F0502020204030204"/>
            </a:endParaRPr>
          </a:p>
          <a:p>
            <a:pPr marL="391795" indent="-391795"/>
            <a:endParaRPr lang="en-US" sz="4100">
              <a:ea typeface="Calibri" panose="020F0502020204030204"/>
              <a:cs typeface="Calibri" panose="020F0502020204030204"/>
            </a:endParaRPr>
          </a:p>
        </p:txBody>
      </p:sp>
      <p:sp>
        <p:nvSpPr>
          <p:cNvPr id="5" name="TextBox 4">
            <a:extLst>
              <a:ext uri="{FF2B5EF4-FFF2-40B4-BE49-F238E27FC236}">
                <a16:creationId xmlns:a16="http://schemas.microsoft.com/office/drawing/2014/main" id="{AB8C37E5-918E-62AB-FE38-9FBE7E2C1EB0}"/>
              </a:ext>
            </a:extLst>
          </p:cNvPr>
          <p:cNvSpPr txBox="1"/>
          <p:nvPr/>
        </p:nvSpPr>
        <p:spPr>
          <a:xfrm>
            <a:off x="29435667" y="14146308"/>
            <a:ext cx="12801600" cy="6401753"/>
          </a:xfrm>
          <a:prstGeom prst="rect">
            <a:avLst/>
          </a:prstGeom>
          <a:noFill/>
        </p:spPr>
        <p:txBody>
          <a:bodyPr wrap="square" lIns="91440" tIns="45720" rIns="91440" bIns="45720" rtlCol="0" anchor="t">
            <a:spAutoFit/>
          </a:bodyPr>
          <a:lstStyle/>
          <a:p>
            <a:pPr>
              <a:buClr>
                <a:schemeClr val="accent2"/>
              </a:buClr>
            </a:pPr>
            <a:r>
              <a:rPr lang="en-US" sz="4100"/>
              <a:t>A unified application was created that provides accurate data analysis and important visuals, which users interact through a graphical user interface. Users can choose to analyze multiple files at the same time to improve data processing efficiency compared to existing applications. Additionally, input validation and plotting limits data entry errors and prevents them from corrupting a data analysis session. These factors allow ocean engineers to focus on the results of the data analysis rather than the analytical process itself.​</a:t>
            </a:r>
            <a:endParaRPr lang="en-US" sz="4100">
              <a:ea typeface="Calibri"/>
              <a:cs typeface="Calibri"/>
            </a:endParaRPr>
          </a:p>
        </p:txBody>
      </p:sp>
      <p:sp>
        <p:nvSpPr>
          <p:cNvPr id="6" name="Text Placeholder 20">
            <a:extLst>
              <a:ext uri="{FF2B5EF4-FFF2-40B4-BE49-F238E27FC236}">
                <a16:creationId xmlns:a16="http://schemas.microsoft.com/office/drawing/2014/main" id="{37A6DCAC-166F-C7AB-6562-526EDA4CDB64}"/>
              </a:ext>
            </a:extLst>
          </p:cNvPr>
          <p:cNvSpPr txBox="1">
            <a:spLocks/>
          </p:cNvSpPr>
          <p:nvPr/>
        </p:nvSpPr>
        <p:spPr>
          <a:xfrm>
            <a:off x="29435667" y="27067228"/>
            <a:ext cx="12801600" cy="1219200"/>
          </a:xfrm>
          <a:prstGeom prst="round1Rect">
            <a:avLst/>
          </a:prstGeom>
          <a:solidFill>
            <a:schemeClr val="accent1"/>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a:t>ACKNOWLEDGMENTs</a:t>
            </a:r>
          </a:p>
        </p:txBody>
      </p:sp>
      <p:sp>
        <p:nvSpPr>
          <p:cNvPr id="7" name="TextBox 6">
            <a:extLst>
              <a:ext uri="{FF2B5EF4-FFF2-40B4-BE49-F238E27FC236}">
                <a16:creationId xmlns:a16="http://schemas.microsoft.com/office/drawing/2014/main" id="{8F443205-1059-6436-7EC8-8D37143095C8}"/>
              </a:ext>
            </a:extLst>
          </p:cNvPr>
          <p:cNvSpPr txBox="1"/>
          <p:nvPr/>
        </p:nvSpPr>
        <p:spPr>
          <a:xfrm>
            <a:off x="29420427" y="28493748"/>
            <a:ext cx="12781393" cy="3877985"/>
          </a:xfrm>
          <a:prstGeom prst="rect">
            <a:avLst/>
          </a:prstGeom>
          <a:noFill/>
        </p:spPr>
        <p:txBody>
          <a:bodyPr wrap="square" lIns="91440" tIns="45720" rIns="91440" bIns="45720" rtlCol="0" anchor="t">
            <a:spAutoFit/>
          </a:bodyPr>
          <a:lstStyle/>
          <a:p>
            <a:pPr>
              <a:buClr>
                <a:schemeClr val="accent2"/>
              </a:buClr>
            </a:pPr>
            <a:r>
              <a:rPr lang="en-US" sz="4100"/>
              <a:t>Sponsor: Julie Paprocki</a:t>
            </a:r>
            <a:br>
              <a:rPr lang="en-US" sz="4100"/>
            </a:br>
            <a:r>
              <a:rPr lang="en-US" sz="4100">
                <a:cs typeface="Calibri"/>
              </a:rPr>
              <a:t>CE</a:t>
            </a:r>
            <a:r>
              <a:rPr lang="en-US" sz="4100">
                <a:ea typeface="Calibri"/>
                <a:cs typeface="Calibri"/>
              </a:rPr>
              <a:t>E Grad Student: Emma Dennis</a:t>
            </a:r>
          </a:p>
          <a:p>
            <a:r>
              <a:rPr lang="en-US" sz="4100"/>
              <a:t>Faculty Advisor: David Benedetto</a:t>
            </a:r>
            <a:br>
              <a:rPr lang="en-US" sz="4100"/>
            </a:br>
            <a:br>
              <a:rPr lang="en-US" sz="4100"/>
            </a:br>
            <a:br>
              <a:rPr lang="en-US" sz="4100"/>
            </a:br>
            <a:endParaRPr lang="en-US" sz="4100">
              <a:ea typeface="Calibri"/>
              <a:cs typeface="Calibri"/>
            </a:endParaRPr>
          </a:p>
        </p:txBody>
      </p:sp>
      <p:pic>
        <p:nvPicPr>
          <p:cNvPr id="8" name="Picture 7">
            <a:extLst>
              <a:ext uri="{FF2B5EF4-FFF2-40B4-BE49-F238E27FC236}">
                <a16:creationId xmlns:a16="http://schemas.microsoft.com/office/drawing/2014/main" id="{7E15FF85-25C0-4307-4D61-323F3AF53E6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116462" y="13274748"/>
            <a:ext cx="6616152" cy="4570368"/>
          </a:xfrm>
          <a:prstGeom prst="rect">
            <a:avLst/>
          </a:prstGeom>
        </p:spPr>
      </p:pic>
      <p:sp>
        <p:nvSpPr>
          <p:cNvPr id="3" name="TextBox 2">
            <a:extLst>
              <a:ext uri="{FF2B5EF4-FFF2-40B4-BE49-F238E27FC236}">
                <a16:creationId xmlns:a16="http://schemas.microsoft.com/office/drawing/2014/main" id="{AD7812E8-8551-4296-99ED-2E3D0786653F}"/>
              </a:ext>
            </a:extLst>
          </p:cNvPr>
          <p:cNvSpPr txBox="1"/>
          <p:nvPr/>
        </p:nvSpPr>
        <p:spPr>
          <a:xfrm>
            <a:off x="15109569" y="17711837"/>
            <a:ext cx="1548581" cy="723275"/>
          </a:xfrm>
          <a:prstGeom prst="rect">
            <a:avLst/>
          </a:prstGeom>
          <a:noFill/>
        </p:spPr>
        <p:txBody>
          <a:bodyPr wrap="square" rtlCol="0">
            <a:spAutoFit/>
          </a:bodyPr>
          <a:lstStyle/>
          <a:p>
            <a:r>
              <a:rPr lang="en-US" sz="4100"/>
              <a:t>A.</a:t>
            </a:r>
          </a:p>
        </p:txBody>
      </p:sp>
      <p:sp>
        <p:nvSpPr>
          <p:cNvPr id="9" name="TextBox 8">
            <a:extLst>
              <a:ext uri="{FF2B5EF4-FFF2-40B4-BE49-F238E27FC236}">
                <a16:creationId xmlns:a16="http://schemas.microsoft.com/office/drawing/2014/main" id="{AEDEA149-913B-AB66-7541-5F25DE269E03}"/>
              </a:ext>
            </a:extLst>
          </p:cNvPr>
          <p:cNvSpPr txBox="1"/>
          <p:nvPr/>
        </p:nvSpPr>
        <p:spPr>
          <a:xfrm>
            <a:off x="20257066" y="17711836"/>
            <a:ext cx="1548581" cy="723275"/>
          </a:xfrm>
          <a:prstGeom prst="rect">
            <a:avLst/>
          </a:prstGeom>
          <a:noFill/>
        </p:spPr>
        <p:txBody>
          <a:bodyPr wrap="square" rtlCol="0">
            <a:spAutoFit/>
          </a:bodyPr>
          <a:lstStyle/>
          <a:p>
            <a:r>
              <a:rPr lang="en-US" sz="4100"/>
              <a:t>B.</a:t>
            </a:r>
          </a:p>
        </p:txBody>
      </p:sp>
      <p:sp>
        <p:nvSpPr>
          <p:cNvPr id="10" name="TextBox 9">
            <a:extLst>
              <a:ext uri="{FF2B5EF4-FFF2-40B4-BE49-F238E27FC236}">
                <a16:creationId xmlns:a16="http://schemas.microsoft.com/office/drawing/2014/main" id="{89AE210B-E2AE-1702-5180-A94337781E7C}"/>
              </a:ext>
            </a:extLst>
          </p:cNvPr>
          <p:cNvSpPr txBox="1"/>
          <p:nvPr/>
        </p:nvSpPr>
        <p:spPr>
          <a:xfrm>
            <a:off x="15109568" y="18893511"/>
            <a:ext cx="1548581" cy="723275"/>
          </a:xfrm>
          <a:prstGeom prst="rect">
            <a:avLst/>
          </a:prstGeom>
          <a:noFill/>
        </p:spPr>
        <p:txBody>
          <a:bodyPr wrap="square" rtlCol="0">
            <a:spAutoFit/>
          </a:bodyPr>
          <a:lstStyle/>
          <a:p>
            <a:r>
              <a:rPr lang="en-US" sz="4100"/>
              <a:t>C.</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9D67F7D4D6F4E9B1A7FD6F94DDEDA" ma:contentTypeVersion="17" ma:contentTypeDescription="Create a new document." ma:contentTypeScope="" ma:versionID="5e725a5379b1732dd233a1246c1f5b7a">
  <xsd:schema xmlns:xsd="http://www.w3.org/2001/XMLSchema" xmlns:xs="http://www.w3.org/2001/XMLSchema" xmlns:p="http://schemas.microsoft.com/office/2006/metadata/properties" xmlns:ns3="40dd0e15-39da-46c0-88bc-deac095cb4b7" xmlns:ns4="b94108b8-8ece-4782-b678-471a3e6eb832" targetNamespace="http://schemas.microsoft.com/office/2006/metadata/properties" ma:root="true" ma:fieldsID="b30c6cad80254531793d5facb2f76a06" ns3:_="" ns4:_="">
    <xsd:import namespace="40dd0e15-39da-46c0-88bc-deac095cb4b7"/>
    <xsd:import namespace="b94108b8-8ece-4782-b678-471a3e6eb8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SearchProperties"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d0e15-39da-46c0-88bc-deac095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108b8-8ece-4782-b678-471a3e6eb83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0dd0e15-39da-46c0-88bc-deac095cb4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FC304-EFC5-40FC-A2A2-EDD82B5F6BCC}">
  <ds:schemaRefs>
    <ds:schemaRef ds:uri="40dd0e15-39da-46c0-88bc-deac095cb4b7"/>
    <ds:schemaRef ds:uri="b94108b8-8ece-4782-b678-471a3e6eb8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806EE0-E838-4DAC-988B-8EB012C6BA69}">
  <ds:schemaRefs>
    <ds:schemaRef ds:uri="40dd0e15-39da-46c0-88bc-deac095cb4b7"/>
    <ds:schemaRef ds:uri="b94108b8-8ece-4782-b678-471a3e6eb8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C5AE29-0B4F-4176-8A64-494CAFFD3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Medical Poster</vt:lpstr>
      <vt:lpstr>Free Fall Penetrometer Data Analysis 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4</cp:revision>
  <dcterms:created xsi:type="dcterms:W3CDTF">2015-04-29T17:08:18Z</dcterms:created>
  <dcterms:modified xsi:type="dcterms:W3CDTF">2025-04-18T19:19:51Z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y fmtid="{D5CDD505-2E9C-101B-9397-08002B2CF9AE}" pid="3" name="ContentTypeId">
    <vt:lpwstr>0x010100F369D67F7D4D6F4E9B1A7FD6F94DDEDA</vt:lpwstr>
  </property>
</Properties>
</file>