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omments/modernComment_100_1669C4ED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notesMasterIdLst>
    <p:notesMasterId r:id="rId5"/>
  </p:notesMasterIdLst>
  <p:sldIdLst>
    <p:sldId id="256" r:id="rId4"/>
  </p:sldIdLst>
  <p:sldSz cx="43891200" cy="32918400"/>
  <p:notesSz cx="9144000" cy="6858000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A61329-85B1-609E-BF86-9BAB455477B6}" name="Christine Caputo" initials="" userId="S::cac1026@usnh.edu::ca021831-ff9a-4602-a978-90dda32dc1f4" providerId="AD"/>
  <p188:author id="{BA4B017B-2EF6-417B-A923-99DE5BDDD0B3}" name="Phoebe Nitchals" initials="PN" userId="S::pin1000@usnh.edu::92f25949-a93d-4be0-ab73-b9f54b725c6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340A5E-9842-424B-963B-AF659CEC4B84}" v="7" dt="2025-04-18T18:29:15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90" autoAdjust="0"/>
  </p:normalViewPr>
  <p:slideViewPr>
    <p:cSldViewPr snapToGrid="0">
      <p:cViewPr>
        <p:scale>
          <a:sx n="60" d="100"/>
          <a:sy n="60" d="100"/>
        </p:scale>
        <p:origin x="-52" y="-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omments/modernComment_100_1669C4E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437E97B-6854-4222-834D-3A5978122CC7}" authorId="{BA4B017B-2EF6-417B-A923-99DE5BDDD0B3}" created="2025-04-12T02:43:19.405">
    <pc:sldMkLst xmlns:pc="http://schemas.microsoft.com/office/powerpoint/2013/main/command">
      <pc:docMk/>
      <pc:sldMk cId="376030445" sldId="256"/>
    </pc:sldMkLst>
    <p188:txBody>
      <a:bodyPr/>
      <a:lstStyle/>
      <a:p>
        <a:r>
          <a:rPr lang="en-US"/>
          <a:t>Intro and Conclusion Rewrite (collect my thoughts)</a:t>
        </a:r>
      </a:p>
    </p188:txBody>
  </p188:cm>
  <p188:cm id="{13858D3B-96A1-41E9-8D83-2E904342AE37}" authorId="{BA4B017B-2EF6-417B-A923-99DE5BDDD0B3}" created="2025-04-12T02:44:07.298">
    <pc:sldMkLst xmlns:pc="http://schemas.microsoft.com/office/powerpoint/2013/main/command">
      <pc:docMk/>
      <pc:sldMk cId="376030445" sldId="256"/>
    </pc:sldMkLst>
    <p188:txBody>
      <a:bodyPr/>
      <a:lstStyle/>
      <a:p>
        <a:r>
          <a:rPr lang="en-US"/>
          <a:t>Add Chem draws of full catalyst on TiO2 in experimental </a:t>
        </a:r>
      </a:p>
    </p188:txBody>
  </p188:cm>
  <p188:cm id="{15E8650F-99AF-4F3C-BA3F-A3300F461396}" authorId="{BA4B017B-2EF6-417B-A923-99DE5BDDD0B3}" created="2025-04-12T02:44:36.720">
    <pc:sldMkLst xmlns:pc="http://schemas.microsoft.com/office/powerpoint/2013/main/command">
      <pc:docMk/>
      <pc:sldMk cId="376030445" sldId="256"/>
    </pc:sldMkLst>
    <p188:txBody>
      <a:bodyPr/>
      <a:lstStyle/>
      <a:p>
        <a:r>
          <a:rPr lang="en-US"/>
          <a:t>Logo make one up or delete it</a:t>
        </a:r>
      </a:p>
    </p188:txBody>
  </p188:cm>
  <p188:cm id="{84CD9F70-00F6-4EF2-A176-7AEAA991F3DA}" authorId="{BA4B017B-2EF6-417B-A923-99DE5BDDD0B3}" created="2025-04-12T02:48:19.524">
    <pc:sldMkLst xmlns:pc="http://schemas.microsoft.com/office/powerpoint/2013/main/command">
      <pc:docMk/>
      <pc:sldMk cId="376030445" sldId="256"/>
    </pc:sldMkLst>
    <p188:txBody>
      <a:bodyPr/>
      <a:lstStyle/>
      <a:p>
        <a:r>
          <a:rPr lang="en-US"/>
          <a:t>Label SEM better it looks whack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4-12T20:48:22.187" authorId="{BA4B017B-2EF6-417B-A923-99DE5BDDD0B3}"/>
          </p223:rxn>
        </p223:reactions>
      </p:ext>
    </p188:extLst>
  </p188:cm>
  <p188:cm id="{7429C292-AAE4-FC43-ACA7-B43EFB38FB60}" authorId="{36A61329-85B1-609E-BF86-9BAB455477B6}" created="2025-04-12T14:20:23.9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6030445" sldId="256"/>
      <ac:spMk id="3" creationId="{5EA42F91-CDCA-7BD1-3B3D-ACB759068172}"/>
      <ac:txMk cp="255">
        <ac:context len="256" hash="2511139527"/>
      </ac:txMk>
    </ac:txMkLst>
    <p188:pos x="3761956" y="3634979"/>
    <p188:txBody>
      <a:bodyPr/>
      <a:lstStyle/>
      <a:p>
        <a:r>
          <a:rPr lang="en-US"/>
          <a:t>This confirms that loading the ISO does not alter the crystallinity of the TiO2   nanoparticles.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4-14T15:13:33.782" authorId="{BA4B017B-2EF6-417B-A923-99DE5BDDD0B3}"/>
          </p223:rxn>
        </p223:reactions>
      </p:ext>
    </p188:extLst>
  </p188:cm>
  <p188:cm id="{06CA03D0-2B3B-6B49-A648-F2795D9F54C8}" authorId="{36A61329-85B1-609E-BF86-9BAB455477B6}" created="2025-04-12T14:20:41.70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6030445" sldId="256"/>
      <ac:spMk id="3" creationId="{5EA42F91-CDCA-7BD1-3B3D-ACB759068172}"/>
      <ac:txMk cp="255">
        <ac:context len="256" hash="2511139527"/>
      </ac:txMk>
    </ac:txMkLst>
    <p188:pos x="3761956" y="3634979"/>
    <p188:replyLst>
      <p188:reply id="{0A5E0571-4400-6B49-A499-060ED6BD2FC3}" authorId="{36A61329-85B1-609E-BF86-9BAB455477B6}" created="2025-04-12T14:21:05.630">
        <p188:txBody>
          <a:bodyPr/>
          <a:lstStyle/>
          <a:p>
            <a:r>
              <a:rPr lang="en-US"/>
              <a:t>Also, ISO anchoring won’t close off sites, it will promote catalyst attachment</a:t>
            </a:r>
          </a:p>
        </p188:txBody>
      </p188:reply>
    </p188:replyLst>
    <p188:txBody>
      <a:bodyPr/>
      <a:lstStyle/>
      <a:p>
        <a:r>
          <a:rPr lang="en-US"/>
          <a:t>How does this confirm ISO anchoring?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4-14T15:18:37.011" authorId="{BA4B017B-2EF6-417B-A923-99DE5BDDD0B3}"/>
          </p223:rxn>
        </p223:reactions>
      </p:ext>
    </p188:extLst>
  </p188:cm>
  <p188:cm id="{966729BE-5626-B24B-976D-979FDA3880E9}" authorId="{36A61329-85B1-609E-BF86-9BAB455477B6}" created="2025-04-12T14:22:10.19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6030445" sldId="256"/>
      <ac:spMk id="145" creationId="{ABA2B3F3-57E8-F942-B161-9F2CF3C4F8BD}"/>
      <ac:txMk cp="0" len="4">
        <ac:context len="5" hash="64616521"/>
      </ac:txMk>
    </ac:txMkLst>
    <p188:txBody>
      <a:bodyPr/>
      <a:lstStyle/>
      <a:p>
        <a:r>
          <a:rPr lang="en-US"/>
          <a:t>For your images themselves, we usually put a large scale bar on them. The text in the bottom of the images is too small to read so you should overlay a white line that is the same length as the scale bar on the bottom and put a text box with the scale. I’ve done it for the top two images but you should do it for the rest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4-14T15:07:56.834" authorId="{BA4B017B-2EF6-417B-A923-99DE5BDDD0B3}"/>
          </p223:rxn>
        </p223:reactions>
      </p:ext>
    </p188:extLst>
  </p188:cm>
  <p188:cm id="{1C551B4F-DF8B-194C-BD0F-DD98AE63061A}" authorId="{36A61329-85B1-609E-BF86-9BAB455477B6}" created="2025-04-12T14:26:16.99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6030445" sldId="256"/>
      <ac:spMk id="14" creationId="{2671AFE1-2C5B-7EA2-2FCF-8844E26D5BD3}"/>
    </ac:deMkLst>
    <p188:txBody>
      <a:bodyPr/>
      <a:lstStyle/>
      <a:p>
        <a:r>
          <a:rPr lang="en-US"/>
          <a:t>Here I have made the scale bar but I would also crop out the entire bottom gray box on each of these SEMs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4-12T20:45:10.133" authorId="{BA4B017B-2EF6-417B-A923-99DE5BDDD0B3}"/>
          </p223:rxn>
        </p223:reactions>
      </p:ext>
    </p188:extLst>
  </p188:cm>
  <p188:cm id="{57F68281-95C3-364A-836A-2FA70DCD49E0}" authorId="{36A61329-85B1-609E-BF86-9BAB455477B6}" created="2025-04-12T14:43:00.92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6030445" sldId="256"/>
      <ac:graphicFrameMk id="96" creationId="{C033743A-5FE1-014F-9EC0-EF3549BF3868}"/>
    </ac:deMkLst>
    <p188:txBody>
      <a:bodyPr/>
      <a:lstStyle/>
      <a:p>
        <a:r>
          <a:rPr lang="en-US"/>
          <a:t>Oops I messed up the average in the table on the right.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4-12T20:37:52.282" authorId="{BA4B017B-2EF6-417B-A923-99DE5BDDD0B3}"/>
          </p223:rxn>
        </p223:reactions>
      </p:ext>
    </p188:extLst>
  </p188:cm>
  <p188:cm id="{5667A4AA-55E4-2743-A017-4127C9359D03}" authorId="{36A61329-85B1-609E-BF86-9BAB455477B6}" created="2025-04-12T16:01:42.58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6030445" sldId="256"/>
      <ac:picMk id="25" creationId="{A9AE287D-F4BF-28BF-8E9B-2CC57E88340E}"/>
    </ac:deMkLst>
    <p188:replyLst>
      <p188:reply id="{20E0FC24-7010-234F-8A9E-C8245B05B78B}" authorId="{36A61329-85B1-609E-BF86-9BAB455477B6}" created="2025-04-12T16:01:56.520">
        <p188:txBody>
          <a:bodyPr/>
          <a:lstStyle/>
          <a:p>
            <a:r>
              <a:rPr lang="en-US"/>
              <a:t>This is probably my biggest suggestions of the whole poster. </a:t>
            </a:r>
          </a:p>
        </p188:txBody>
      </p188:reply>
    </p188:replyLst>
    <p188:txBody>
      <a:bodyPr/>
      <a:lstStyle/>
      <a:p>
        <a:r>
          <a:rPr lang="en-US"/>
          <a:t>I like the idea of the binding - but in ISO the carboxylic acid is what actually attaches to the surface of the Nanoparticles so you’ve drawn it in a suggestive way that seems to indicate that the red bit is the carboxylic acid I would consider filling it so that the red bit is attaching to the TiO2 and the other end has a blue diamond or something that fits inside the blue circle of the catalyst.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4-12T20:21:43.910" authorId="{BA4B017B-2EF6-417B-A923-99DE5BDDD0B3}"/>
          </p223:rxn>
        </p223:reactions>
      </p:ext>
    </p188:extLst>
  </p188:cm>
  <p188:cm id="{99C0780E-F272-104D-B37B-80C3774E66C0}" authorId="{36A61329-85B1-609E-BF86-9BAB455477B6}" created="2025-04-12T16:06:07.19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6030445" sldId="256"/>
      <ac:spMk id="7" creationId="{C626B63B-193F-E4EF-A51C-29F12A040B59}"/>
    </ac:deMkLst>
    <p188:txBody>
      <a:bodyPr/>
      <a:lstStyle/>
      <a:p>
        <a:r>
          <a:rPr lang="en-US"/>
          <a:t>This needs expanding because there are more peaks from ISO that you should see here so more peaks of interest and more in this box for discussion</a:t>
        </a:r>
      </a:p>
    </p188:txBody>
  </p188:cm>
  <p188:cm id="{0B63EB45-36AB-B149-9CD5-19151807ADD9}" authorId="{36A61329-85B1-609E-BF86-9BAB455477B6}" created="2025-04-12T16:07:22.56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6030445" sldId="256"/>
      <ac:picMk id="88" creationId="{A21EADD3-E662-392C-26B8-1EEED66ECAC6}"/>
    </ac:deMkLst>
    <p188:replyLst>
      <p188:reply id="{A1849289-623C-0C4D-9242-C0D31E104F34}" authorId="{36A61329-85B1-609E-BF86-9BAB455477B6}" created="2025-04-12T16:07:38.646">
        <p188:txBody>
          <a:bodyPr/>
          <a:lstStyle/>
          <a:p>
            <a:r>
              <a:rPr lang="en-US"/>
              <a:t>And finally Effect of ISO Concentration on Loading of ISO</a:t>
            </a:r>
          </a:p>
        </p188:txBody>
      </p188:reply>
    </p188:replyLst>
    <p188:txBody>
      <a:bodyPr/>
      <a:lstStyle/>
      <a:p>
        <a:r>
          <a:rPr lang="en-US"/>
          <a:t>Here I think the title should be Effect of Solvent on % Loading of ISO and the next one should be Effect of Loading Time on % Loading of ISO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4-12T20:36:43.192" authorId="{BA4B017B-2EF6-417B-A923-99DE5BDDD0B3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D6FF0-D7CF-4EB5-8D1E-E8461D61298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AF66B-AFC3-4930-97CE-4A497F9F2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1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AF66B-AFC3-4930-97CE-4A497F9F28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3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9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7"/>
          </a:xfrm>
        </p:spPr>
        <p:txBody>
          <a:bodyPr/>
          <a:lstStyle>
            <a:lvl1pPr marL="0" indent="0" algn="ctr">
              <a:buNone/>
              <a:defRPr sz="11800"/>
            </a:lvl1pPr>
            <a:lvl2pPr marL="2240152" indent="0" algn="ctr">
              <a:buNone/>
              <a:defRPr sz="9800"/>
            </a:lvl2pPr>
            <a:lvl3pPr marL="4480304" indent="0" algn="ctr">
              <a:buNone/>
              <a:defRPr sz="8800"/>
            </a:lvl3pPr>
            <a:lvl4pPr marL="6720456" indent="0" algn="ctr">
              <a:buNone/>
              <a:defRPr sz="7800"/>
            </a:lvl4pPr>
            <a:lvl5pPr marL="8960608" indent="0" algn="ctr">
              <a:buNone/>
              <a:defRPr sz="7800"/>
            </a:lvl5pPr>
            <a:lvl6pPr marL="11200760" indent="0" algn="ctr">
              <a:buNone/>
              <a:defRPr sz="7800"/>
            </a:lvl6pPr>
            <a:lvl7pPr marL="13440912" indent="0" algn="ctr">
              <a:buNone/>
              <a:defRPr sz="7800"/>
            </a:lvl7pPr>
            <a:lvl8pPr marL="15681064" indent="0" algn="ctr">
              <a:buNone/>
              <a:defRPr sz="7800"/>
            </a:lvl8pPr>
            <a:lvl9pPr marL="17921216" indent="0" algn="ctr">
              <a:buNone/>
              <a:defRPr sz="7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51"/>
            <a:ext cx="37856160" cy="13693137"/>
          </a:xfrm>
        </p:spPr>
        <p:txBody>
          <a:bodyPr anchor="b"/>
          <a:lstStyle>
            <a:lvl1pPr>
              <a:defRPr sz="29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31"/>
            <a:ext cx="37856160" cy="7200897"/>
          </a:xfrm>
        </p:spPr>
        <p:txBody>
          <a:bodyPr/>
          <a:lstStyle>
            <a:lvl1pPr marL="0" indent="0">
              <a:buNone/>
              <a:defRPr sz="11800">
                <a:solidFill>
                  <a:schemeClr val="tx1"/>
                </a:solidFill>
              </a:defRPr>
            </a:lvl1pPr>
            <a:lvl2pPr marL="2240152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48030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672045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896060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12007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3440912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5681064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179212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4"/>
            <a:ext cx="18568032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4"/>
            <a:ext cx="18659477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8"/>
            <a:ext cx="22219920" cy="23393400"/>
          </a:xfrm>
        </p:spPr>
        <p:txBody>
          <a:bodyPr/>
          <a:lstStyle>
            <a:lvl1pPr>
              <a:defRPr sz="15700"/>
            </a:lvl1pPr>
            <a:lvl2pPr>
              <a:defRPr sz="13700"/>
            </a:lvl2pPr>
            <a:lvl3pPr>
              <a:defRPr sz="118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8"/>
            <a:ext cx="22219920" cy="23393400"/>
          </a:xfrm>
        </p:spPr>
        <p:txBody>
          <a:bodyPr anchor="t"/>
          <a:lstStyle>
            <a:lvl1pPr marL="0" indent="0">
              <a:buNone/>
              <a:defRPr sz="15700"/>
            </a:lvl1pPr>
            <a:lvl2pPr marL="2240152" indent="0">
              <a:buNone/>
              <a:defRPr sz="13700"/>
            </a:lvl2pPr>
            <a:lvl3pPr marL="4480304" indent="0">
              <a:buNone/>
              <a:defRPr sz="11800"/>
            </a:lvl3pPr>
            <a:lvl4pPr marL="6720456" indent="0">
              <a:buNone/>
              <a:defRPr sz="9800"/>
            </a:lvl4pPr>
            <a:lvl5pPr marL="8960608" indent="0">
              <a:buNone/>
              <a:defRPr sz="9800"/>
            </a:lvl5pPr>
            <a:lvl6pPr marL="11200760" indent="0">
              <a:buNone/>
              <a:defRPr sz="9800"/>
            </a:lvl6pPr>
            <a:lvl7pPr marL="13440912" indent="0">
              <a:buNone/>
              <a:defRPr sz="9800"/>
            </a:lvl7pPr>
            <a:lvl8pPr marL="15681064" indent="0">
              <a:buNone/>
              <a:defRPr sz="9800"/>
            </a:lvl8pPr>
            <a:lvl9pPr marL="17921216" indent="0">
              <a:buNone/>
              <a:defRPr sz="9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3"/>
          </a:xfrm>
          <a:prstGeom prst="rect">
            <a:avLst/>
          </a:prstGeom>
        </p:spPr>
        <p:txBody>
          <a:bodyPr vert="horz" lIns="106674" tIns="53337" rIns="106674" bIns="5333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3"/>
          </a:xfrm>
          <a:prstGeom prst="rect">
            <a:avLst/>
          </a:prstGeom>
        </p:spPr>
        <p:txBody>
          <a:bodyPr vert="horz" lIns="106674" tIns="53337" rIns="106674" bIns="533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8"/>
            <a:ext cx="1481328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80304" rtl="0" eaLnBrk="1" latinLnBrk="0" hangingPunct="1">
        <a:lnSpc>
          <a:spcPct val="90000"/>
        </a:lnSpc>
        <a:spcBef>
          <a:spcPct val="0"/>
        </a:spcBef>
        <a:buNone/>
        <a:defRPr sz="2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0076" indent="-1120076" algn="l" defTabSz="4480304" rtl="0" eaLnBrk="1" latinLnBrk="0" hangingPunct="1">
        <a:lnSpc>
          <a:spcPct val="90000"/>
        </a:lnSpc>
        <a:spcBef>
          <a:spcPts val="4900"/>
        </a:spcBef>
        <a:buFont typeface="Arial" panose="020B0604020202020204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22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0038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84053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84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2320836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456098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680114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904129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4015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30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45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0608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076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44091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68106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21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package" Target="../embeddings/Microsoft_Excel_Worksheet1.xlsx"/><Relationship Id="rId18" Type="http://schemas.openxmlformats.org/officeDocument/2006/relationships/image" Target="../media/image10.emf"/><Relationship Id="rId26" Type="http://schemas.openxmlformats.org/officeDocument/2006/relationships/image" Target="../media/image15.emf"/><Relationship Id="rId39" Type="http://schemas.openxmlformats.org/officeDocument/2006/relationships/image" Target="../media/image26.png"/><Relationship Id="rId21" Type="http://schemas.openxmlformats.org/officeDocument/2006/relationships/package" Target="../embeddings/Microsoft_Excel_Worksheet3.xlsx"/><Relationship Id="rId34" Type="http://schemas.openxmlformats.org/officeDocument/2006/relationships/image" Target="../media/image21.png"/><Relationship Id="rId7" Type="http://schemas.openxmlformats.org/officeDocument/2006/relationships/image" Target="../media/image3.png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2.bin"/><Relationship Id="rId25" Type="http://schemas.openxmlformats.org/officeDocument/2006/relationships/package" Target="../embeddings/Microsoft_Excel_Worksheet4.xlsx"/><Relationship Id="rId33" Type="http://schemas.openxmlformats.org/officeDocument/2006/relationships/image" Target="../media/image20.emf"/><Relationship Id="rId38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29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11" Type="http://schemas.openxmlformats.org/officeDocument/2006/relationships/package" Target="../embeddings/Microsoft_Excel_Worksheet.xlsx"/><Relationship Id="rId24" Type="http://schemas.openxmlformats.org/officeDocument/2006/relationships/image" Target="../media/image14.png"/><Relationship Id="rId32" Type="http://schemas.openxmlformats.org/officeDocument/2006/relationships/oleObject" Target="../embeddings/oleObject4.bin"/><Relationship Id="rId37" Type="http://schemas.openxmlformats.org/officeDocument/2006/relationships/image" Target="../media/image24.png"/><Relationship Id="rId5" Type="http://schemas.openxmlformats.org/officeDocument/2006/relationships/image" Target="../media/image1.png"/><Relationship Id="rId15" Type="http://schemas.openxmlformats.org/officeDocument/2006/relationships/oleObject" Target="../embeddings/oleObject1.bin"/><Relationship Id="rId23" Type="http://schemas.openxmlformats.org/officeDocument/2006/relationships/image" Target="../media/image13.png"/><Relationship Id="rId28" Type="http://schemas.openxmlformats.org/officeDocument/2006/relationships/image" Target="../media/image16.emf"/><Relationship Id="rId36" Type="http://schemas.openxmlformats.org/officeDocument/2006/relationships/image" Target="../media/image23.png"/><Relationship Id="rId10" Type="http://schemas.openxmlformats.org/officeDocument/2006/relationships/image" Target="../media/image6.png"/><Relationship Id="rId19" Type="http://schemas.openxmlformats.org/officeDocument/2006/relationships/package" Target="../embeddings/Microsoft_Excel_Worksheet2.xlsx"/><Relationship Id="rId31" Type="http://schemas.openxmlformats.org/officeDocument/2006/relationships/image" Target="../media/image19.emf"/><Relationship Id="rId4" Type="http://schemas.microsoft.com/office/2018/10/relationships/comments" Target="../comments/modernComment_100_1669C4ED.xml"/><Relationship Id="rId9" Type="http://schemas.openxmlformats.org/officeDocument/2006/relationships/image" Target="../media/image5.png"/><Relationship Id="rId14" Type="http://schemas.openxmlformats.org/officeDocument/2006/relationships/image" Target="../media/image8.emf"/><Relationship Id="rId22" Type="http://schemas.openxmlformats.org/officeDocument/2006/relationships/image" Target="../media/image12.emf"/><Relationship Id="rId27" Type="http://schemas.openxmlformats.org/officeDocument/2006/relationships/oleObject" Target="../embeddings/oleObject3.bin"/><Relationship Id="rId30" Type="http://schemas.openxmlformats.org/officeDocument/2006/relationships/image" Target="../media/image18.emf"/><Relationship Id="rId35" Type="http://schemas.openxmlformats.org/officeDocument/2006/relationships/image" Target="../media/image22.png"/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0D64269-2F5C-FCFF-8DE8-1779B71B6C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4" y="24059221"/>
            <a:ext cx="10792677" cy="8993898"/>
          </a:xfrm>
          <a:prstGeom prst="rect">
            <a:avLst/>
          </a:prstGeom>
        </p:spPr>
      </p:pic>
      <p:pic>
        <p:nvPicPr>
          <p:cNvPr id="1028" name="Picture 4" descr="1 highly detailed dollar banknote. Vector Illustration">
            <a:extLst>
              <a:ext uri="{FF2B5EF4-FFF2-40B4-BE49-F238E27FC236}">
                <a16:creationId xmlns:a16="http://schemas.microsoft.com/office/drawing/2014/main" id="{E9CE4A8D-77BC-A4E1-626E-A63FF13C7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9374" y="6838120"/>
            <a:ext cx="3326909" cy="221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52BE4A3C-9A7D-9938-BA28-90582B6CF1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225" y="24059221"/>
            <a:ext cx="10792677" cy="8993898"/>
          </a:xfrm>
          <a:prstGeom prst="rect">
            <a:avLst/>
          </a:prstGeom>
        </p:spPr>
      </p:pic>
      <p:pic>
        <p:nvPicPr>
          <p:cNvPr id="32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58E0D24-F30A-F9D7-D418-58A243CCE1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996" y="24059221"/>
            <a:ext cx="10792677" cy="89938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2C53986-C07D-03FF-43DB-F96070BC8CD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5833825" y="8617517"/>
            <a:ext cx="9144000" cy="6400800"/>
          </a:xfrm>
          <a:prstGeom prst="rect">
            <a:avLst/>
          </a:prstGeom>
        </p:spPr>
      </p:pic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A084B2B6-C34A-748B-DE02-89359245EFC7}"/>
              </a:ext>
            </a:extLst>
          </p:cNvPr>
          <p:cNvSpPr/>
          <p:nvPr/>
        </p:nvSpPr>
        <p:spPr>
          <a:xfrm>
            <a:off x="22275197" y="21178290"/>
            <a:ext cx="9500271" cy="1768985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597" y="522514"/>
            <a:ext cx="43136594" cy="3947886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Optimization of Anchoring Isonicotinic acid on TiO</a:t>
            </a:r>
            <a:r>
              <a:rPr lang="en-US" sz="8400" baseline="-25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NP for Applications</a:t>
            </a:r>
            <a:b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 Dye Sensitized Photocatalysis</a:t>
            </a:r>
            <a:b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u="sng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Phoebe Nitchals</a:t>
            </a:r>
            <a:r>
              <a:rPr lang="en-US" sz="5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Matthew Huebner, Charles Wilson, Christine A. Caputo*</a:t>
            </a:r>
            <a:br>
              <a:rPr lang="en-US" sz="5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i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Department of Chemistry, University of New Hampshire, Durham, NH 03824</a:t>
            </a:r>
            <a:endParaRPr lang="en-US" sz="9300" i="1" dirty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69597" y="5943600"/>
            <a:ext cx="11055096" cy="342038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06674" tIns="53337" rIns="106674" bIns="53337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Cambria"/>
                <a:ea typeface="Cambria"/>
              </a:rPr>
              <a:t>     Though Dye Sensitized Photocatalysis (DSP) is a rapidly expanding field of research in green chemistry, its applications are limited, which is in part due to the cost-prohibitive nature of the methods currently available. The complex synthetic schemes require skilled chemists and a significant time investment to synthesize, characterize and isolate the catalysts used.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Cambria"/>
                <a:ea typeface="Cambria"/>
              </a:rPr>
              <a:t>     To simplify the process, and decrease costs, we propose to test if pre-anchoring of the axial ligand of a H</a:t>
            </a:r>
            <a:r>
              <a:rPr lang="en-US" sz="2600" baseline="-25000" dirty="0">
                <a:latin typeface="Cambria"/>
                <a:ea typeface="Cambria"/>
              </a:rPr>
              <a:t>2</a:t>
            </a:r>
            <a:r>
              <a:rPr lang="en-US" sz="2600" dirty="0">
                <a:latin typeface="Cambria"/>
                <a:ea typeface="Cambria"/>
              </a:rPr>
              <a:t> generating catalyst to TiO</a:t>
            </a:r>
            <a:r>
              <a:rPr lang="en-US" sz="2600" baseline="-25000" dirty="0">
                <a:latin typeface="Cambria"/>
                <a:ea typeface="Cambria"/>
              </a:rPr>
              <a:t>2 </a:t>
            </a:r>
            <a:r>
              <a:rPr lang="en-US" sz="2600" dirty="0">
                <a:latin typeface="Cambria"/>
                <a:ea typeface="Cambria"/>
              </a:rPr>
              <a:t>will allow catalyst self-assembly on the surface.</a:t>
            </a:r>
            <a:endParaRPr lang="en-US" sz="2600" dirty="0">
              <a:latin typeface="Cambria" panose="020405030504060302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2097599" y="4893186"/>
            <a:ext cx="19641782" cy="914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</a:rPr>
              <a:t>Experimental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419866" y="16359171"/>
            <a:ext cx="10914743" cy="5595221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106674" tIns="53337" rIns="106674" bIns="53337" rtlCol="0" anchor="t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Cambria" panose="02040503050406030204" pitchFamily="18" charset="0"/>
              </a:rPr>
              <a:t>      The pre-anchoring of Isonicotinic acid to TiO</a:t>
            </a:r>
            <a:r>
              <a:rPr lang="en-US" sz="3200" baseline="-25000" dirty="0">
                <a:latin typeface="Cambria" panose="02040503050406030204" pitchFamily="18" charset="0"/>
              </a:rPr>
              <a:t>2</a:t>
            </a:r>
            <a:r>
              <a:rPr lang="en-US" sz="3200" dirty="0">
                <a:latin typeface="Cambria" panose="02040503050406030204" pitchFamily="18" charset="0"/>
              </a:rPr>
              <a:t> and allowing Co(dmg)</a:t>
            </a:r>
            <a:r>
              <a:rPr lang="en-US" sz="3200" baseline="-25000" dirty="0">
                <a:latin typeface="Cambria" panose="02040503050406030204" pitchFamily="18" charset="0"/>
              </a:rPr>
              <a:t>2</a:t>
            </a:r>
            <a:r>
              <a:rPr lang="en-US" sz="3200" dirty="0">
                <a:latin typeface="Cambria" panose="02040503050406030204" pitchFamily="18" charset="0"/>
              </a:rPr>
              <a:t>Cl</a:t>
            </a:r>
            <a:r>
              <a:rPr lang="en-US" sz="3200" baseline="-25000" dirty="0">
                <a:latin typeface="Cambria" panose="02040503050406030204" pitchFamily="18" charset="0"/>
              </a:rPr>
              <a:t>2</a:t>
            </a:r>
            <a:r>
              <a:rPr lang="en-US" sz="3200" dirty="0">
                <a:latin typeface="Cambria" panose="02040503050406030204" pitchFamily="18" charset="0"/>
              </a:rPr>
              <a:t> to self-anchor is effective and is a significantly cheaper alternative to anchoring a pre-assembled of Co(dmg)</a:t>
            </a:r>
            <a:r>
              <a:rPr lang="en-US" sz="3200" baseline="-25000" dirty="0">
                <a:latin typeface="Cambria" panose="02040503050406030204" pitchFamily="18" charset="0"/>
              </a:rPr>
              <a:t>2</a:t>
            </a:r>
            <a:r>
              <a:rPr lang="en-US" sz="3200" dirty="0">
                <a:latin typeface="Cambria" panose="02040503050406030204" pitchFamily="18" charset="0"/>
              </a:rPr>
              <a:t>(ISO)Cl. This method decreases the total material cost to produce a micromole of hydrogen gas 400-fold.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Cambria" panose="02040503050406030204" pitchFamily="18" charset="0"/>
              </a:rPr>
              <a:t>     Green energy will continue to be an unsolved problem if it cannot become affordable. This work demonstrates a creative strategy to minimize costs while maintaining the similar efficiency.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69597" y="4927623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</a:rPr>
              <a:t>Introduction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2356297" y="4895818"/>
            <a:ext cx="11213506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</a:rPr>
              <a:t>Cost Analysis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2505678" y="15249541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</a:rPr>
              <a:t>Conclusions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2552333" y="22555797"/>
            <a:ext cx="10914743" cy="6336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>
                <a:solidFill>
                  <a:schemeClr val="bg1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162124" y="13259713"/>
            <a:ext cx="31780250" cy="914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</a:rPr>
              <a:t> Results </a:t>
            </a:r>
          </a:p>
        </p:txBody>
      </p:sp>
      <p:sp>
        <p:nvSpPr>
          <p:cNvPr id="149" name="Subtitle 2"/>
          <p:cNvSpPr txBox="1">
            <a:spLocks/>
          </p:cNvSpPr>
          <p:nvPr/>
        </p:nvSpPr>
        <p:spPr>
          <a:xfrm>
            <a:off x="149103" y="23111137"/>
            <a:ext cx="31590278" cy="914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</a:rPr>
              <a:t>Characterization Methods</a:t>
            </a:r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332" y="1168998"/>
            <a:ext cx="2298576" cy="3042233"/>
          </a:xfrm>
          <a:prstGeom prst="rect">
            <a:avLst/>
          </a:prstGeom>
        </p:spPr>
      </p:pic>
      <p:sp>
        <p:nvSpPr>
          <p:cNvPr id="93" name="Subtitle 2"/>
          <p:cNvSpPr txBox="1">
            <a:spLocks/>
          </p:cNvSpPr>
          <p:nvPr/>
        </p:nvSpPr>
        <p:spPr>
          <a:xfrm>
            <a:off x="32591449" y="26777743"/>
            <a:ext cx="10914743" cy="6336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>
                <a:solidFill>
                  <a:schemeClr val="bg1"/>
                </a:solidFill>
                <a:latin typeface="Cambria" panose="02040503050406030204" pitchFamily="18" charset="0"/>
              </a:rPr>
              <a:t>References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84920" y="12216858"/>
            <a:ext cx="5657401" cy="553992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endParaRPr lang="en-US" sz="2900">
              <a:latin typeface="Cambria" panose="0204050305040603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642321" y="1168998"/>
            <a:ext cx="3637810" cy="25161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7" rIns="106674" bIns="53337" rtlCol="0" anchor="ctr"/>
          <a:lstStyle/>
          <a:p>
            <a:pPr algn="ctr"/>
            <a:endParaRPr lang="en-US" sz="4700">
              <a:solidFill>
                <a:schemeClr val="tx1"/>
              </a:solidFill>
            </a:endParaRPr>
          </a:p>
        </p:txBody>
      </p:sp>
      <p:sp>
        <p:nvSpPr>
          <p:cNvPr id="108" name="Subtitle 2"/>
          <p:cNvSpPr txBox="1">
            <a:spLocks/>
          </p:cNvSpPr>
          <p:nvPr/>
        </p:nvSpPr>
        <p:spPr>
          <a:xfrm>
            <a:off x="32552334" y="23582366"/>
            <a:ext cx="10914743" cy="2769366"/>
          </a:xfrm>
          <a:prstGeom prst="round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600" dirty="0">
                <a:latin typeface="Cambria" panose="02040503050406030204" pitchFamily="18" charset="0"/>
              </a:rPr>
              <a:t>I am incredibly grateful for those who guided me along this process particularly Cj Wilson, Christine Caputo, and Matthew Huebner. I could not have done this without their support and wisdom.</a:t>
            </a:r>
          </a:p>
          <a:p>
            <a:pPr algn="l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algn="l"/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9171DC-E4C8-9DE5-84ED-D15F6B0E91EB}"/>
              </a:ext>
            </a:extLst>
          </p:cNvPr>
          <p:cNvSpPr txBox="1"/>
          <p:nvPr/>
        </p:nvSpPr>
        <p:spPr>
          <a:xfrm>
            <a:off x="32806902" y="27802709"/>
            <a:ext cx="10712595" cy="44622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ans Serif Collection"/>
                <a:cs typeface="Arial"/>
              </a:rPr>
              <a:t>Lakadamyali, F.; Reynal, A.; Kato, M.; Durrant, J. R.; Reisner, E. Electron Transfer in Dye-Sensitised Semiconductors Modified with Molecular Cobalt Catalysts: Photoreduction of Aqueous Protons. </a:t>
            </a: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ans Serif Collection"/>
                <a:cs typeface="Arial"/>
              </a:rPr>
              <a:t>Chemistry: A European Journal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ans Serif Collection"/>
                <a:cs typeface="Arial"/>
              </a:rPr>
              <a:t>2012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ans Serif Collection"/>
                <a:cs typeface="Arial"/>
              </a:rPr>
              <a:t>, </a:t>
            </a: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ans Serif Collection"/>
                <a:cs typeface="Arial"/>
              </a:rPr>
              <a:t>18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ans Serif Collection"/>
                <a:cs typeface="Arial"/>
              </a:rPr>
              <a:t>, 15464–15475.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ans Serif Collection"/>
                <a:cs typeface="Arial"/>
              </a:rPr>
              <a:t>Lakadamyali, F.; Kato, M.; Muresan, N. M.; Reisner, E. Selective Reduction of Aqueous Protons to Hydrogen with a Synthetic Cobaloxime Catalyst in the Presence of Atmospheric Oxygen. </a:t>
            </a: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ans Serif Collection"/>
                <a:cs typeface="Arial"/>
              </a:rPr>
              <a:t>Angewandte Chemie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ans Serif Collection"/>
                <a:cs typeface="Arial"/>
              </a:rPr>
              <a:t>2012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ans Serif Collection"/>
                <a:cs typeface="Arial"/>
              </a:rPr>
              <a:t>, </a:t>
            </a: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ans Serif Collection"/>
                <a:cs typeface="Arial"/>
              </a:rPr>
              <a:t>124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ans Serif Collection"/>
                <a:cs typeface="Arial"/>
              </a:rPr>
              <a:t>, 9515–9518.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ans Serif Collection"/>
                <a:cs typeface="Arial"/>
              </a:rPr>
              <a:t>Lakadamyali, F.; Reisner, E. Photocatalytic H</a:t>
            </a:r>
            <a:r>
              <a:rPr kumimoji="0" lang="en-US" sz="27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ans Serif Collection"/>
                <a:cs typeface="Arial"/>
              </a:rPr>
              <a:t>2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ans Serif Collection"/>
                <a:cs typeface="Arial"/>
              </a:rPr>
              <a:t> Evolution from Neutral Water with a Molecular Cobalt Catalyst on a Dye-Sensitised TiO</a:t>
            </a:r>
            <a:r>
              <a:rPr kumimoji="0" lang="en-US" sz="27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ans Serif Collection"/>
                <a:cs typeface="Arial"/>
              </a:rPr>
              <a:t>2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ans Serif Collection"/>
                <a:cs typeface="Arial"/>
              </a:rPr>
              <a:t> Nanoparticle. </a:t>
            </a: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ans Serif Collection"/>
                <a:cs typeface="Arial"/>
              </a:rPr>
              <a:t>Chemical Communications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ans Serif Collection"/>
                <a:cs typeface="Arial"/>
              </a:rPr>
              <a:t>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ans Serif Collection"/>
                <a:cs typeface="Arial"/>
              </a:rPr>
              <a:t>2011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ans Serif Collection"/>
                <a:cs typeface="Arial"/>
              </a:rPr>
              <a:t>, </a:t>
            </a: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ans Serif Collection"/>
                <a:cs typeface="Arial"/>
              </a:rPr>
              <a:t>47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ans Serif Collection"/>
                <a:cs typeface="Arial"/>
              </a:rPr>
              <a:t>, 1695. </a:t>
            </a:r>
            <a:endParaRPr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Sans Serif Collection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42F91-CDCA-7BD1-3B3D-ACB759068172}"/>
              </a:ext>
            </a:extLst>
          </p:cNvPr>
          <p:cNvSpPr txBox="1"/>
          <p:nvPr/>
        </p:nvSpPr>
        <p:spPr>
          <a:xfrm>
            <a:off x="22275197" y="25176370"/>
            <a:ext cx="3855192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This  technique is used to examine the morphology of TiO</a:t>
            </a:r>
            <a:r>
              <a:rPr lang="en-US" sz="2800" baseline="-250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. The original structure is mesoporous and should not be altered by loading ISO to the surface. </a:t>
            </a:r>
          </a:p>
          <a:p>
            <a:pPr>
              <a:spcAft>
                <a:spcPts val="600"/>
              </a:spcAft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These images confirm preservation of TiO</a:t>
            </a:r>
            <a:r>
              <a:rPr lang="en-US" sz="2800" baseline="-2500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morphology when TiO</a:t>
            </a:r>
            <a:r>
              <a:rPr lang="en-US" sz="2800" baseline="-250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 is loaded with [2.5mM] ISO conditions.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26B63B-193F-E4EF-A51C-29F12A040B59}"/>
              </a:ext>
            </a:extLst>
          </p:cNvPr>
          <p:cNvSpPr txBox="1"/>
          <p:nvPr/>
        </p:nvSpPr>
        <p:spPr>
          <a:xfrm>
            <a:off x="582746" y="25180931"/>
            <a:ext cx="371856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ATR-FTIR is used to ensure that ISO is loaded onto the surface.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Peak at 1408cm</a:t>
            </a:r>
            <a:r>
              <a:rPr lang="en-US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-1 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is the symmetric stretching peak of a CO double bond. Peak at 1550cm</a:t>
            </a:r>
            <a:r>
              <a:rPr lang="en-US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-1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is asymmetric stretching of the CO double bond and confirms ISO loading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C90126-F4B7-0AD0-1088-203332357951}"/>
              </a:ext>
            </a:extLst>
          </p:cNvPr>
          <p:cNvSpPr txBox="1"/>
          <p:nvPr/>
        </p:nvSpPr>
        <p:spPr>
          <a:xfrm>
            <a:off x="11500967" y="25178813"/>
            <a:ext cx="376410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This data is used to assess the crystal structure of the loaded TiO</a:t>
            </a:r>
            <a:r>
              <a:rPr lang="en-US" sz="2800" baseline="-250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 to blank TiO</a:t>
            </a:r>
            <a:r>
              <a:rPr lang="en-US" sz="2800" baseline="-2500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The mixture of TiO</a:t>
            </a:r>
            <a:r>
              <a:rPr lang="en-US" sz="2800" baseline="-25000">
                <a:latin typeface="Cambria" panose="02040503050406030204" pitchFamily="18" charset="0"/>
                <a:ea typeface="Cambria" panose="02040503050406030204" pitchFamily="18" charset="0"/>
              </a:rPr>
              <a:t>2  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used is a unique ratio of rutile and anatase phase titanium called P25.</a:t>
            </a:r>
            <a:endParaRPr lang="en-US" sz="2800">
              <a:effectLst/>
              <a:latin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This confirms that loading the ISO does not alter the crystallinity of the TiO</a:t>
            </a:r>
            <a:r>
              <a:rPr lang="en-US" sz="2800" baseline="-250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nanoparticles. </a:t>
            </a:r>
          </a:p>
          <a:p>
            <a:pPr>
              <a:spcBef>
                <a:spcPts val="600"/>
              </a:spcBef>
            </a:pPr>
            <a:endParaRPr lang="en-US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520DB840-394A-B8E0-DA0F-FAB8F43F91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849163"/>
              </p:ext>
            </p:extLst>
          </p:nvPr>
        </p:nvGraphicFramePr>
        <p:xfrm>
          <a:off x="13383021" y="21230260"/>
          <a:ext cx="7735887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1" imgW="7258020" imgH="1505098" progId="Excel.Sheet.12">
                  <p:embed/>
                </p:oleObj>
              </mc:Choice>
              <mc:Fallback>
                <p:oleObj name="Worksheet" r:id="rId11" imgW="7258020" imgH="1505098" progId="Excel.Sheet.12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520DB840-394A-B8E0-DA0F-FAB8F43F91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383021" y="21230260"/>
                        <a:ext cx="7735887" cy="160496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AFDF4254-FBF5-5ED5-EB51-A7FA17BBC2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537209"/>
              </p:ext>
            </p:extLst>
          </p:nvPr>
        </p:nvGraphicFramePr>
        <p:xfrm>
          <a:off x="1173990" y="21386588"/>
          <a:ext cx="10321568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3" imgW="8629857" imgH="1143118" progId="Excel.Sheet.12">
                  <p:embed/>
                </p:oleObj>
              </mc:Choice>
              <mc:Fallback>
                <p:oleObj name="Worksheet" r:id="rId13" imgW="8629857" imgH="1143118" progId="Excel.Sheet.12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AFDF4254-FBF5-5ED5-EB51-A7FA17BBC2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73990" y="21386588"/>
                        <a:ext cx="10321568" cy="139858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45D4BF21-E06C-1E72-D514-1EF982B4C833}"/>
              </a:ext>
            </a:extLst>
          </p:cNvPr>
          <p:cNvSpPr/>
          <p:nvPr/>
        </p:nvSpPr>
        <p:spPr>
          <a:xfrm>
            <a:off x="12602625" y="21152893"/>
            <a:ext cx="9392205" cy="182517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25ED45E2-44A8-CF0C-E586-6FFC332B8975}"/>
              </a:ext>
            </a:extLst>
          </p:cNvPr>
          <p:cNvSpPr/>
          <p:nvPr/>
        </p:nvSpPr>
        <p:spPr>
          <a:xfrm>
            <a:off x="412607" y="21137440"/>
            <a:ext cx="11627914" cy="1840624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B5FBE969-3031-BE64-450F-4AB053FBB9A8}"/>
              </a:ext>
            </a:extLst>
          </p:cNvPr>
          <p:cNvSpPr/>
          <p:nvPr/>
        </p:nvSpPr>
        <p:spPr>
          <a:xfrm>
            <a:off x="12182474" y="9578412"/>
            <a:ext cx="16061010" cy="3590008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3CB641B1-2A2C-61C6-2B65-B57C193A62EE}"/>
              </a:ext>
            </a:extLst>
          </p:cNvPr>
          <p:cNvSpPr/>
          <p:nvPr/>
        </p:nvSpPr>
        <p:spPr>
          <a:xfrm>
            <a:off x="12193334" y="5928724"/>
            <a:ext cx="19641782" cy="3529226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4CD3B359-CCE7-9E95-A023-4DD2BE7C8A5C}"/>
              </a:ext>
            </a:extLst>
          </p:cNvPr>
          <p:cNvSpPr/>
          <p:nvPr/>
        </p:nvSpPr>
        <p:spPr>
          <a:xfrm>
            <a:off x="32311471" y="5863061"/>
            <a:ext cx="11453333" cy="8993536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0" name="Object 109">
            <a:extLst>
              <a:ext uri="{FF2B5EF4-FFF2-40B4-BE49-F238E27FC236}">
                <a16:creationId xmlns:a16="http://schemas.microsoft.com/office/drawing/2014/main" id="{CE3E02E2-12E1-00E7-B76D-71610221A5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147153"/>
              </p:ext>
            </p:extLst>
          </p:nvPr>
        </p:nvGraphicFramePr>
        <p:xfrm>
          <a:off x="31240677" y="11461482"/>
          <a:ext cx="534791" cy="782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15" imgW="554311" imgH="792007" progId="ChemDraw_x64.Document.6.0">
                  <p:embed/>
                </p:oleObj>
              </mc:Choice>
              <mc:Fallback>
                <p:oleObj name="CS ChemDraw 64-bit Drawing" r:id="rId15" imgW="554311" imgH="792007" progId="ChemDraw_x64.Document.6.0">
                  <p:embed/>
                  <p:pic>
                    <p:nvPicPr>
                      <p:cNvPr id="110" name="Object 109">
                        <a:extLst>
                          <a:ext uri="{FF2B5EF4-FFF2-40B4-BE49-F238E27FC236}">
                            <a16:creationId xmlns:a16="http://schemas.microsoft.com/office/drawing/2014/main" id="{CE3E02E2-12E1-00E7-B76D-71610221A5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240677" y="11461482"/>
                        <a:ext cx="534791" cy="782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TextBox 110">
            <a:extLst>
              <a:ext uri="{FF2B5EF4-FFF2-40B4-BE49-F238E27FC236}">
                <a16:creationId xmlns:a16="http://schemas.microsoft.com/office/drawing/2014/main" id="{93669ABA-18C6-7678-5526-095A8E676913}"/>
              </a:ext>
            </a:extLst>
          </p:cNvPr>
          <p:cNvSpPr txBox="1"/>
          <p:nvPr/>
        </p:nvSpPr>
        <p:spPr>
          <a:xfrm>
            <a:off x="28810010" y="11597123"/>
            <a:ext cx="2209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Isonicotinic Acid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D01E9AF-DE91-9571-66F4-E6246042853F}"/>
              </a:ext>
            </a:extLst>
          </p:cNvPr>
          <p:cNvSpPr txBox="1"/>
          <p:nvPr/>
        </p:nvSpPr>
        <p:spPr>
          <a:xfrm>
            <a:off x="29010393" y="9934140"/>
            <a:ext cx="229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Titanium Dioxide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C3D5A2A-A87B-AE4A-B18A-DB9DE715D510}"/>
              </a:ext>
            </a:extLst>
          </p:cNvPr>
          <p:cNvSpPr txBox="1"/>
          <p:nvPr/>
        </p:nvSpPr>
        <p:spPr>
          <a:xfrm>
            <a:off x="28795813" y="10750240"/>
            <a:ext cx="2930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Cobalt Precursor</a:t>
            </a:r>
          </a:p>
        </p:txBody>
      </p:sp>
      <p:graphicFrame>
        <p:nvGraphicFramePr>
          <p:cNvPr id="115" name="Object 114">
            <a:extLst>
              <a:ext uri="{FF2B5EF4-FFF2-40B4-BE49-F238E27FC236}">
                <a16:creationId xmlns:a16="http://schemas.microsoft.com/office/drawing/2014/main" id="{7EE01408-3474-6EDB-5B0C-3D24EAA16E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11251"/>
              </p:ext>
            </p:extLst>
          </p:nvPr>
        </p:nvGraphicFramePr>
        <p:xfrm>
          <a:off x="31123916" y="12264573"/>
          <a:ext cx="651552" cy="8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17" imgW="693243" imgH="882266" progId="ChemDraw_x64.Document.6.0">
                  <p:embed/>
                </p:oleObj>
              </mc:Choice>
              <mc:Fallback>
                <p:oleObj name="CS ChemDraw 64-bit Drawing" r:id="rId17" imgW="693243" imgH="882266" progId="ChemDraw_x64.Document.6.0">
                  <p:embed/>
                  <p:pic>
                    <p:nvPicPr>
                      <p:cNvPr id="115" name="Object 114">
                        <a:extLst>
                          <a:ext uri="{FF2B5EF4-FFF2-40B4-BE49-F238E27FC236}">
                            <a16:creationId xmlns:a16="http://schemas.microsoft.com/office/drawing/2014/main" id="{7EE01408-3474-6EDB-5B0C-3D24EAA16E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1123916" y="12264573"/>
                        <a:ext cx="651552" cy="82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id="{29E2037E-72D4-B5E2-3591-4A567805CF7A}"/>
              </a:ext>
            </a:extLst>
          </p:cNvPr>
          <p:cNvSpPr txBox="1"/>
          <p:nvPr/>
        </p:nvSpPr>
        <p:spPr>
          <a:xfrm>
            <a:off x="28814286" y="12454930"/>
            <a:ext cx="22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Phosphonic Acid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A6F71859-4488-E17B-3B39-8C4E3CC4D79D}"/>
              </a:ext>
            </a:extLst>
          </p:cNvPr>
          <p:cNvSpPr/>
          <p:nvPr/>
        </p:nvSpPr>
        <p:spPr>
          <a:xfrm>
            <a:off x="32570813" y="27532739"/>
            <a:ext cx="11034033" cy="4941516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C51E8B6-9F72-604F-F87D-898645E7DD4F}"/>
              </a:ext>
            </a:extLst>
          </p:cNvPr>
          <p:cNvSpPr txBox="1"/>
          <p:nvPr/>
        </p:nvSpPr>
        <p:spPr>
          <a:xfrm>
            <a:off x="12403963" y="5979342"/>
            <a:ext cx="557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Improved Self-Assembly Procedure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026EFA1-D7E1-07A0-84E2-7F4C373DAA3C}"/>
              </a:ext>
            </a:extLst>
          </p:cNvPr>
          <p:cNvSpPr txBox="1"/>
          <p:nvPr/>
        </p:nvSpPr>
        <p:spPr>
          <a:xfrm>
            <a:off x="12486207" y="9562865"/>
            <a:ext cx="5623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Literature Self-Assembly Procedure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8B3811E-9E4D-30C0-1F43-C621E46B6D3B}"/>
              </a:ext>
            </a:extLst>
          </p:cNvPr>
          <p:cNvSpPr txBox="1"/>
          <p:nvPr/>
        </p:nvSpPr>
        <p:spPr>
          <a:xfrm>
            <a:off x="8641400" y="15449203"/>
            <a:ext cx="1138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Ethanol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2FB8486-E90A-DB92-23B5-8749F1C79A91}"/>
              </a:ext>
            </a:extLst>
          </p:cNvPr>
          <p:cNvSpPr txBox="1"/>
          <p:nvPr/>
        </p:nvSpPr>
        <p:spPr>
          <a:xfrm>
            <a:off x="2604817" y="15449202"/>
            <a:ext cx="1406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Methanol</a:t>
            </a:r>
          </a:p>
        </p:txBody>
      </p:sp>
      <p:graphicFrame>
        <p:nvGraphicFramePr>
          <p:cNvPr id="127" name="Object 126">
            <a:extLst>
              <a:ext uri="{FF2B5EF4-FFF2-40B4-BE49-F238E27FC236}">
                <a16:creationId xmlns:a16="http://schemas.microsoft.com/office/drawing/2014/main" id="{55E17E38-F54B-F759-8707-C2A7A3817A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254124"/>
              </p:ext>
            </p:extLst>
          </p:nvPr>
        </p:nvGraphicFramePr>
        <p:xfrm>
          <a:off x="38234578" y="10018209"/>
          <a:ext cx="5566141" cy="3620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9" imgW="4775200" imgH="3086100" progId="Excel.Sheet.12">
                  <p:embed/>
                </p:oleObj>
              </mc:Choice>
              <mc:Fallback>
                <p:oleObj name="Worksheet" r:id="rId19" imgW="4775200" imgH="3086100" progId="Excel.Sheet.12">
                  <p:embed/>
                  <p:pic>
                    <p:nvPicPr>
                      <p:cNvPr id="127" name="Object 126">
                        <a:extLst>
                          <a:ext uri="{FF2B5EF4-FFF2-40B4-BE49-F238E27FC236}">
                            <a16:creationId xmlns:a16="http://schemas.microsoft.com/office/drawing/2014/main" id="{55E17E38-F54B-F759-8707-C2A7A3817A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8234578" y="10018209"/>
                        <a:ext cx="5566141" cy="3620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127">
            <a:extLst>
              <a:ext uri="{FF2B5EF4-FFF2-40B4-BE49-F238E27FC236}">
                <a16:creationId xmlns:a16="http://schemas.microsoft.com/office/drawing/2014/main" id="{D4AA9248-1799-C159-14F8-D091B2AD91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137149"/>
              </p:ext>
            </p:extLst>
          </p:nvPr>
        </p:nvGraphicFramePr>
        <p:xfrm>
          <a:off x="32489133" y="10047724"/>
          <a:ext cx="5513387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1" imgW="5054600" imgH="3289300" progId="Excel.Sheet.12">
                  <p:embed/>
                </p:oleObj>
              </mc:Choice>
              <mc:Fallback>
                <p:oleObj name="Worksheet" r:id="rId21" imgW="5054600" imgH="3289300" progId="Excel.Sheet.12">
                  <p:embed/>
                  <p:pic>
                    <p:nvPicPr>
                      <p:cNvPr id="128" name="Object 127">
                        <a:extLst>
                          <a:ext uri="{FF2B5EF4-FFF2-40B4-BE49-F238E27FC236}">
                            <a16:creationId xmlns:a16="http://schemas.microsoft.com/office/drawing/2014/main" id="{D4AA9248-1799-C159-14F8-D091B2AD91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2489133" y="10047724"/>
                        <a:ext cx="5513387" cy="358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" name="TextBox 128">
            <a:extLst>
              <a:ext uri="{FF2B5EF4-FFF2-40B4-BE49-F238E27FC236}">
                <a16:creationId xmlns:a16="http://schemas.microsoft.com/office/drawing/2014/main" id="{9264D70F-5179-3320-6870-3F2BE095A259}"/>
              </a:ext>
            </a:extLst>
          </p:cNvPr>
          <p:cNvSpPr txBox="1"/>
          <p:nvPr/>
        </p:nvSpPr>
        <p:spPr>
          <a:xfrm>
            <a:off x="12918405" y="9027064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Stir 30min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CACC0DF-235D-F001-D3F0-9D85214CD9E2}"/>
              </a:ext>
            </a:extLst>
          </p:cNvPr>
          <p:cNvSpPr txBox="1"/>
          <p:nvPr/>
        </p:nvSpPr>
        <p:spPr>
          <a:xfrm>
            <a:off x="18201954" y="8955143"/>
            <a:ext cx="1658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Wash pellet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E64FCE5-BAE4-9B26-44A1-634AC5F64161}"/>
              </a:ext>
            </a:extLst>
          </p:cNvPr>
          <p:cNvSpPr txBox="1"/>
          <p:nvPr/>
        </p:nvSpPr>
        <p:spPr>
          <a:xfrm>
            <a:off x="23227220" y="8841152"/>
            <a:ext cx="297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Add catalyst precursor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301D83B-20F0-2DB9-E6C7-AD8C6AB80509}"/>
              </a:ext>
            </a:extLst>
          </p:cNvPr>
          <p:cNvSpPr txBox="1"/>
          <p:nvPr/>
        </p:nvSpPr>
        <p:spPr>
          <a:xfrm>
            <a:off x="12551572" y="12652896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Stir 5min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5100916-D897-A478-9BCD-D059EA0E149E}"/>
              </a:ext>
            </a:extLst>
          </p:cNvPr>
          <p:cNvSpPr txBox="1"/>
          <p:nvPr/>
        </p:nvSpPr>
        <p:spPr>
          <a:xfrm>
            <a:off x="14779932" y="12646897"/>
            <a:ext cx="283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40˚ C for 1hr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6D7A5FA-D5BF-5C19-E7D7-C466C2CB8165}"/>
              </a:ext>
            </a:extLst>
          </p:cNvPr>
          <p:cNvSpPr txBox="1"/>
          <p:nvPr/>
        </p:nvSpPr>
        <p:spPr>
          <a:xfrm>
            <a:off x="16930112" y="12668875"/>
            <a:ext cx="2403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Slowly precipitate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2823318C-E941-F8A6-49A7-4D66D78B2BE7}"/>
              </a:ext>
            </a:extLst>
          </p:cNvPr>
          <p:cNvSpPr txBox="1"/>
          <p:nvPr/>
        </p:nvSpPr>
        <p:spPr>
          <a:xfrm>
            <a:off x="19519962" y="12678248"/>
            <a:ext cx="1015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 Wash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6D4E198-2839-1400-9850-F3D1A88CFC74}"/>
              </a:ext>
            </a:extLst>
          </p:cNvPr>
          <p:cNvSpPr txBox="1"/>
          <p:nvPr/>
        </p:nvSpPr>
        <p:spPr>
          <a:xfrm>
            <a:off x="21218315" y="12667657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Mix with TiO</a:t>
            </a:r>
            <a:r>
              <a:rPr lang="en-US" sz="2400" baseline="-25000"/>
              <a:t>2</a:t>
            </a:r>
            <a:endParaRPr lang="en-US" sz="240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2374531-8CC6-D95C-2AEC-D1845DA51372}"/>
              </a:ext>
            </a:extLst>
          </p:cNvPr>
          <p:cNvSpPr txBox="1"/>
          <p:nvPr/>
        </p:nvSpPr>
        <p:spPr>
          <a:xfrm>
            <a:off x="40052822" y="13829336"/>
            <a:ext cx="2649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Literature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3A336E1-A2BE-1E8F-CF32-082517673F0E}"/>
              </a:ext>
            </a:extLst>
          </p:cNvPr>
          <p:cNvSpPr txBox="1"/>
          <p:nvPr/>
        </p:nvSpPr>
        <p:spPr>
          <a:xfrm>
            <a:off x="34459499" y="13863523"/>
            <a:ext cx="200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Optimized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AD78652-4EF4-9E22-B654-09C5D9047CD3}"/>
              </a:ext>
            </a:extLst>
          </p:cNvPr>
          <p:cNvSpPr txBox="1"/>
          <p:nvPr/>
        </p:nvSpPr>
        <p:spPr>
          <a:xfrm>
            <a:off x="11496718" y="31922494"/>
            <a:ext cx="3863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Scanned from 10-60 2ϴ </a:t>
            </a:r>
            <a:r>
              <a:rPr lang="el-GR" sz="2400"/>
              <a:t>(</a:t>
            </a:r>
            <a:r>
              <a:rPr lang="en-US" sz="2400"/>
              <a:t>°</a:t>
            </a:r>
            <a:r>
              <a:rPr lang="el-GR" sz="2400"/>
              <a:t>)</a:t>
            </a:r>
            <a:r>
              <a:rPr lang="en-US" sz="2400"/>
              <a:t> at 1.5 °/min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17ADE49-0EE1-390B-F60A-FE1DC543871D}"/>
              </a:ext>
            </a:extLst>
          </p:cNvPr>
          <p:cNvSpPr txBox="1"/>
          <p:nvPr/>
        </p:nvSpPr>
        <p:spPr>
          <a:xfrm>
            <a:off x="2349661" y="30580314"/>
            <a:ext cx="18473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DE52A1-7FBA-71B6-DBCA-D40D543E32DE}"/>
              </a:ext>
            </a:extLst>
          </p:cNvPr>
          <p:cNvGrpSpPr/>
          <p:nvPr/>
        </p:nvGrpSpPr>
        <p:grpSpPr>
          <a:xfrm>
            <a:off x="28427096" y="26159734"/>
            <a:ext cx="550151" cy="261610"/>
            <a:chOff x="27603329" y="26165225"/>
            <a:chExt cx="550151" cy="26161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36C8601-6B5A-1615-E3C8-4D41789DDAFA}"/>
                </a:ext>
              </a:extLst>
            </p:cNvPr>
            <p:cNvCxnSpPr>
              <a:cxnSpLocks/>
            </p:cNvCxnSpPr>
            <p:nvPr/>
          </p:nvCxnSpPr>
          <p:spPr>
            <a:xfrm>
              <a:off x="27679650" y="26426160"/>
              <a:ext cx="39751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71AFE1-2C5B-7EA2-2FCF-8844E26D5BD3}"/>
                </a:ext>
              </a:extLst>
            </p:cNvPr>
            <p:cNvSpPr txBox="1"/>
            <p:nvPr/>
          </p:nvSpPr>
          <p:spPr>
            <a:xfrm>
              <a:off x="27603329" y="26165225"/>
              <a:ext cx="5501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10 µm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94C5C0-E197-35A1-96C2-5DA731078F8F}"/>
              </a:ext>
            </a:extLst>
          </p:cNvPr>
          <p:cNvCxnSpPr>
            <a:cxnSpLocks/>
          </p:cNvCxnSpPr>
          <p:nvPr/>
        </p:nvCxnSpPr>
        <p:spPr>
          <a:xfrm>
            <a:off x="30843167" y="26378310"/>
            <a:ext cx="39751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0307B10-6516-15F9-5539-921843EEACD9}"/>
              </a:ext>
            </a:extLst>
          </p:cNvPr>
          <p:cNvSpPr txBox="1"/>
          <p:nvPr/>
        </p:nvSpPr>
        <p:spPr>
          <a:xfrm>
            <a:off x="30836252" y="26127893"/>
            <a:ext cx="4780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 µm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23B2266-A82A-6C86-7AD4-A21FDD5FFFCF}"/>
              </a:ext>
            </a:extLst>
          </p:cNvPr>
          <p:cNvSpPr txBox="1">
            <a:spLocks/>
          </p:cNvSpPr>
          <p:nvPr/>
        </p:nvSpPr>
        <p:spPr>
          <a:xfrm>
            <a:off x="412607" y="9533475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</a:rPr>
              <a:t>Research Questions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2E8E6F45-4CBA-E7B4-5682-1A303B519E86}"/>
              </a:ext>
            </a:extLst>
          </p:cNvPr>
          <p:cNvSpPr txBox="1">
            <a:spLocks/>
          </p:cNvSpPr>
          <p:nvPr/>
        </p:nvSpPr>
        <p:spPr>
          <a:xfrm>
            <a:off x="437976" y="10637829"/>
            <a:ext cx="11057582" cy="2513502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06674" tIns="53337" rIns="106674" bIns="53337" rtlCol="0" anchor="t">
            <a:normAutofit fontScale="77500" lnSpcReduction="2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lnSpc>
                <a:spcPct val="120000"/>
              </a:lnSpc>
              <a:spcBef>
                <a:spcPts val="1200"/>
              </a:spcBef>
              <a:buAutoNum type="arabicParenR"/>
            </a:pPr>
            <a:r>
              <a:rPr lang="en-US" sz="3700" dirty="0">
                <a:latin typeface="Cambria" panose="02040503050406030204" pitchFamily="18" charset="0"/>
              </a:rPr>
              <a:t>Can we optimize iso-nicotinic acid (ISO) loading to maximize catalyst self-assembly on TiO</a:t>
            </a:r>
            <a:r>
              <a:rPr lang="en-US" sz="3700" baseline="-25000" dirty="0">
                <a:latin typeface="Cambria" panose="02040503050406030204" pitchFamily="18" charset="0"/>
              </a:rPr>
              <a:t>2</a:t>
            </a:r>
            <a:r>
              <a:rPr lang="en-US" sz="3700" dirty="0">
                <a:latin typeface="Cambria" panose="02040503050406030204" pitchFamily="18" charset="0"/>
              </a:rPr>
              <a:t>?</a:t>
            </a:r>
          </a:p>
          <a:p>
            <a:pPr marL="742950" indent="-74295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AutoNum type="arabicParenR"/>
            </a:pPr>
            <a:r>
              <a:rPr lang="en-US" sz="3700" dirty="0">
                <a:latin typeface="Cambria" panose="02040503050406030204" pitchFamily="18" charset="0"/>
              </a:rPr>
              <a:t>Is this method a significantly cheaper alternative to anchoring a pre-assembled cobaloxime (Co(dmg)</a:t>
            </a:r>
            <a:r>
              <a:rPr lang="en-US" sz="3700" baseline="-25000" dirty="0">
                <a:latin typeface="Cambria" panose="02040503050406030204" pitchFamily="18" charset="0"/>
              </a:rPr>
              <a:t>2</a:t>
            </a:r>
            <a:r>
              <a:rPr lang="en-US" sz="3700" dirty="0">
                <a:latin typeface="Cambria" panose="02040503050406030204" pitchFamily="18" charset="0"/>
              </a:rPr>
              <a:t>(ISO)Cl)?</a:t>
            </a:r>
          </a:p>
        </p:txBody>
      </p:sp>
      <p:pic>
        <p:nvPicPr>
          <p:cNvPr id="11" name="Picture 10" descr="A group of test tubes with a white circle and a blue and red design&#10;&#10;AI-generated content may be incorrect.">
            <a:extLst>
              <a:ext uri="{FF2B5EF4-FFF2-40B4-BE49-F238E27FC236}">
                <a16:creationId xmlns:a16="http://schemas.microsoft.com/office/drawing/2014/main" id="{595852DE-AF6A-6D62-5EA0-AF5E9E644B1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229" y="6404141"/>
            <a:ext cx="15316231" cy="2767590"/>
          </a:xfrm>
          <a:prstGeom prst="rect">
            <a:avLst/>
          </a:prstGeom>
        </p:spPr>
      </p:pic>
      <p:pic>
        <p:nvPicPr>
          <p:cNvPr id="23" name="Picture 22" descr="A diagram of a laboratory experiment&#10;&#10;AI-generated content may be incorrect.">
            <a:extLst>
              <a:ext uri="{FF2B5EF4-FFF2-40B4-BE49-F238E27FC236}">
                <a16:creationId xmlns:a16="http://schemas.microsoft.com/office/drawing/2014/main" id="{BFC177FB-E18A-5323-A622-589A97B426D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85" y="9608315"/>
            <a:ext cx="13287783" cy="320193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5BDD9B9-3FA2-873F-8506-88296F9657A9}"/>
              </a:ext>
            </a:extLst>
          </p:cNvPr>
          <p:cNvSpPr txBox="1"/>
          <p:nvPr/>
        </p:nvSpPr>
        <p:spPr>
          <a:xfrm>
            <a:off x="28427097" y="29306828"/>
            <a:ext cx="5501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10 µm</a:t>
            </a:r>
          </a:p>
        </p:txBody>
      </p:sp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9609A374-579E-2EE7-4140-CD9DF1A4E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831035"/>
              </p:ext>
            </p:extLst>
          </p:nvPr>
        </p:nvGraphicFramePr>
        <p:xfrm>
          <a:off x="22755216" y="21491282"/>
          <a:ext cx="86550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5" imgW="8654902" imgH="1143118" progId="Excel.Sheet.12">
                  <p:embed/>
                </p:oleObj>
              </mc:Choice>
              <mc:Fallback>
                <p:oleObj name="Worksheet" r:id="rId25" imgW="8654902" imgH="1143118" progId="Excel.Sheet.12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9609A374-579E-2EE7-4140-CD9DF1A4EE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2755216" y="21491282"/>
                        <a:ext cx="8655050" cy="11430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1131A416-1145-1582-4496-424EA3D5A24C}"/>
              </a:ext>
            </a:extLst>
          </p:cNvPr>
          <p:cNvSpPr txBox="1"/>
          <p:nvPr/>
        </p:nvSpPr>
        <p:spPr>
          <a:xfrm>
            <a:off x="30819803" y="31724224"/>
            <a:ext cx="4780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 µm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DEEC214-9C1A-83E0-678D-ADBC4B24706D}"/>
              </a:ext>
            </a:extLst>
          </p:cNvPr>
          <p:cNvSpPr txBox="1"/>
          <p:nvPr/>
        </p:nvSpPr>
        <p:spPr>
          <a:xfrm>
            <a:off x="30795999" y="29287200"/>
            <a:ext cx="4780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 µm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9407315-BBCF-1888-448F-BD35BBAD1238}"/>
              </a:ext>
            </a:extLst>
          </p:cNvPr>
          <p:cNvCxnSpPr>
            <a:cxnSpLocks/>
          </p:cNvCxnSpPr>
          <p:nvPr/>
        </p:nvCxnSpPr>
        <p:spPr>
          <a:xfrm>
            <a:off x="28500727" y="29568438"/>
            <a:ext cx="39751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4CE72D0-5009-A3AE-F009-D5F25673F648}"/>
              </a:ext>
            </a:extLst>
          </p:cNvPr>
          <p:cNvCxnSpPr>
            <a:cxnSpLocks/>
          </p:cNvCxnSpPr>
          <p:nvPr/>
        </p:nvCxnSpPr>
        <p:spPr>
          <a:xfrm>
            <a:off x="28495796" y="31991838"/>
            <a:ext cx="39751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54C1B5F-B1CB-6B55-2D76-FB0EB8F03A27}"/>
              </a:ext>
            </a:extLst>
          </p:cNvPr>
          <p:cNvCxnSpPr>
            <a:cxnSpLocks/>
          </p:cNvCxnSpPr>
          <p:nvPr/>
        </p:nvCxnSpPr>
        <p:spPr>
          <a:xfrm>
            <a:off x="30843167" y="31983692"/>
            <a:ext cx="39751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A0CFFB4-01B9-5082-F92B-B56BECAE3B09}"/>
              </a:ext>
            </a:extLst>
          </p:cNvPr>
          <p:cNvCxnSpPr>
            <a:cxnSpLocks/>
          </p:cNvCxnSpPr>
          <p:nvPr/>
        </p:nvCxnSpPr>
        <p:spPr>
          <a:xfrm>
            <a:off x="30836252" y="29550951"/>
            <a:ext cx="39751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B0AF424-12F2-AFC1-AFE0-E2FB812E744F}"/>
              </a:ext>
            </a:extLst>
          </p:cNvPr>
          <p:cNvSpPr txBox="1"/>
          <p:nvPr/>
        </p:nvSpPr>
        <p:spPr>
          <a:xfrm>
            <a:off x="28406488" y="31724224"/>
            <a:ext cx="5501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10 µm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18BA47D-1E57-70F3-18B1-CA96272E9D32}"/>
              </a:ext>
            </a:extLst>
          </p:cNvPr>
          <p:cNvSpPr txBox="1"/>
          <p:nvPr/>
        </p:nvSpPr>
        <p:spPr>
          <a:xfrm>
            <a:off x="28231486" y="26516133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Blank TiO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D5F27CB-D016-3D78-A4C2-846AC78E64C8}"/>
              </a:ext>
            </a:extLst>
          </p:cNvPr>
          <p:cNvSpPr txBox="1"/>
          <p:nvPr/>
        </p:nvSpPr>
        <p:spPr>
          <a:xfrm>
            <a:off x="28266752" y="32173484"/>
            <a:ext cx="16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ISO@TiO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A4E3A2F-D6F8-51AC-AF6A-4B0BFD8132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039831"/>
              </p:ext>
            </p:extLst>
          </p:nvPr>
        </p:nvGraphicFramePr>
        <p:xfrm>
          <a:off x="28702172" y="6044454"/>
          <a:ext cx="1696950" cy="2202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27" imgW="1369946" imgH="1778236" progId="ChemDraw_x64.Document.6.0">
                  <p:embed/>
                </p:oleObj>
              </mc:Choice>
              <mc:Fallback>
                <p:oleObj name="CS ChemDraw 64-bit Drawing" r:id="rId27" imgW="1369946" imgH="1778236" progId="ChemDraw_x64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A4E3A2F-D6F8-51AC-AF6A-4B0BFD8132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8702172" y="6044454"/>
                        <a:ext cx="1696950" cy="2202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278B0932-4084-BE29-2669-E259AFC1572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8642321" y="701733"/>
            <a:ext cx="4464757" cy="366687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D460CD4-05CB-8359-5057-6F24BB51DD04}"/>
              </a:ext>
            </a:extLst>
          </p:cNvPr>
          <p:cNvSpPr/>
          <p:nvPr/>
        </p:nvSpPr>
        <p:spPr>
          <a:xfrm>
            <a:off x="37737950" y="6811495"/>
            <a:ext cx="731910" cy="26217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baseline="-25000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32650D-374C-C77B-22F2-F43752B5AE92}"/>
              </a:ext>
            </a:extLst>
          </p:cNvPr>
          <p:cNvCxnSpPr>
            <a:cxnSpLocks/>
          </p:cNvCxnSpPr>
          <p:nvPr/>
        </p:nvCxnSpPr>
        <p:spPr>
          <a:xfrm>
            <a:off x="38096995" y="6852449"/>
            <a:ext cx="30013" cy="802101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D3B7598-DE92-778B-0836-E3F497960F68}"/>
              </a:ext>
            </a:extLst>
          </p:cNvPr>
          <p:cNvSpPr txBox="1"/>
          <p:nvPr/>
        </p:nvSpPr>
        <p:spPr>
          <a:xfrm>
            <a:off x="37508183" y="5943600"/>
            <a:ext cx="1159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TiO</a:t>
            </a:r>
            <a:r>
              <a:rPr lang="en-US" sz="2400" b="1" baseline="-25000" dirty="0"/>
              <a:t>2</a:t>
            </a:r>
            <a:r>
              <a:rPr lang="en-US" sz="2400" b="1" dirty="0"/>
              <a:t> NP</a:t>
            </a:r>
          </a:p>
          <a:p>
            <a:r>
              <a:rPr lang="en-US" sz="2400" b="1" dirty="0"/>
              <a:t>Surface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5E6154A-0E3D-EBB3-1CA2-0AA0CA0890CB}"/>
              </a:ext>
            </a:extLst>
          </p:cNvPr>
          <p:cNvPicPr>
            <a:picLocks noChangeAspect="1"/>
          </p:cNvPicPr>
          <p:nvPr/>
        </p:nvPicPr>
        <p:blipFill>
          <a:blip r:embed="rId30"/>
          <a:srcRect l="64222"/>
          <a:stretch/>
        </p:blipFill>
        <p:spPr>
          <a:xfrm>
            <a:off x="38501243" y="7517166"/>
            <a:ext cx="1967811" cy="106375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7F47B9C-DE7C-5073-EA0A-D4AEC3D6AAB5}"/>
              </a:ext>
            </a:extLst>
          </p:cNvPr>
          <p:cNvPicPr>
            <a:picLocks noChangeAspect="1"/>
          </p:cNvPicPr>
          <p:nvPr/>
        </p:nvPicPr>
        <p:blipFill>
          <a:blip r:embed="rId31"/>
          <a:srcRect r="65167"/>
          <a:stretch/>
        </p:blipFill>
        <p:spPr>
          <a:xfrm>
            <a:off x="35713811" y="7518701"/>
            <a:ext cx="1915858" cy="1063752"/>
          </a:xfrm>
          <a:prstGeom prst="rect">
            <a:avLst/>
          </a:prstGeom>
        </p:spPr>
      </p:pic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30C9D391-5D73-1AC8-D664-B87B619A31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802299"/>
              </p:ext>
            </p:extLst>
          </p:nvPr>
        </p:nvGraphicFramePr>
        <p:xfrm>
          <a:off x="26229023" y="9666595"/>
          <a:ext cx="1701568" cy="2205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32" imgW="1371364" imgH="1778236" progId="ChemDraw_x64.Document.6.0">
                  <p:embed/>
                </p:oleObj>
              </mc:Choice>
              <mc:Fallback>
                <p:oleObj name="CS ChemDraw 64-bit Drawing" r:id="rId32" imgW="1371364" imgH="1778236" progId="ChemDraw_x64.Document.6.0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30C9D391-5D73-1AC8-D664-B87B619A31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6229023" y="9666595"/>
                        <a:ext cx="1701568" cy="2205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3E7AF1D0-B4F5-6DEC-A0C0-339711F839F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197" y="14180698"/>
            <a:ext cx="9559919" cy="6997591"/>
          </a:xfrm>
          <a:prstGeom prst="rect">
            <a:avLst/>
          </a:prstGeom>
        </p:spPr>
      </p:pic>
      <p:pic>
        <p:nvPicPr>
          <p:cNvPr id="26" name="Picture 25" descr="A graph of different colors&#10;&#10;AI-generated content may be incorrect.">
            <a:extLst>
              <a:ext uri="{FF2B5EF4-FFF2-40B4-BE49-F238E27FC236}">
                <a16:creationId xmlns:a16="http://schemas.microsoft.com/office/drawing/2014/main" id="{CD9ACBA6-6AF0-201D-4DE6-933BAF2002D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803" y="14171063"/>
            <a:ext cx="9466422" cy="7010276"/>
          </a:xfrm>
          <a:prstGeom prst="rect">
            <a:avLst/>
          </a:prstGeom>
        </p:spPr>
      </p:pic>
      <p:pic>
        <p:nvPicPr>
          <p:cNvPr id="39" name="Picture 38" descr="A screenshot of a screen&#10;&#10;AI-generated content may be incorrect.">
            <a:extLst>
              <a:ext uri="{FF2B5EF4-FFF2-40B4-BE49-F238E27FC236}">
                <a16:creationId xmlns:a16="http://schemas.microsoft.com/office/drawing/2014/main" id="{6F87DB20-D490-8886-E720-B56F79DA88CC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5" y="14217459"/>
            <a:ext cx="12010064" cy="7885512"/>
          </a:xfrm>
          <a:prstGeom prst="rect">
            <a:avLst/>
          </a:prstGeom>
        </p:spPr>
      </p:pic>
      <p:pic>
        <p:nvPicPr>
          <p:cNvPr id="61" name="Picture 60" descr="A white ball in the sky&#10;&#10;AI-generated content may be incorrect.">
            <a:extLst>
              <a:ext uri="{FF2B5EF4-FFF2-40B4-BE49-F238E27FC236}">
                <a16:creationId xmlns:a16="http://schemas.microsoft.com/office/drawing/2014/main" id="{4AFC2C3E-3352-77A7-3F8B-D6D5E7A468A4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4" t="47707" r="46350" b="44546"/>
          <a:stretch/>
        </p:blipFill>
        <p:spPr>
          <a:xfrm>
            <a:off x="26581717" y="11790559"/>
            <a:ext cx="877703" cy="825623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122B017A-870E-6ECE-B393-0C910B462A83}"/>
              </a:ext>
            </a:extLst>
          </p:cNvPr>
          <p:cNvGrpSpPr/>
          <p:nvPr/>
        </p:nvGrpSpPr>
        <p:grpSpPr>
          <a:xfrm>
            <a:off x="40797932" y="7201637"/>
            <a:ext cx="2806914" cy="1472621"/>
            <a:chOff x="41009987" y="6119026"/>
            <a:chExt cx="2080261" cy="918555"/>
          </a:xfrm>
        </p:grpSpPr>
        <p:pic>
          <p:nvPicPr>
            <p:cNvPr id="1026" name="Picture 2" descr="100 Dollars money realistic paper banknotes of USA - vector business art illustration">
              <a:extLst>
                <a:ext uri="{FF2B5EF4-FFF2-40B4-BE49-F238E27FC236}">
                  <a16:creationId xmlns:a16="http://schemas.microsoft.com/office/drawing/2014/main" id="{02E11665-F993-5514-FA47-5EBBF07CFD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1" t="24214" r="15054" b="22269"/>
            <a:stretch/>
          </p:blipFill>
          <p:spPr bwMode="auto">
            <a:xfrm>
              <a:off x="41009987" y="6127382"/>
              <a:ext cx="1034230" cy="45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100 Dollars money realistic paper banknotes of USA - vector business art illustration">
              <a:extLst>
                <a:ext uri="{FF2B5EF4-FFF2-40B4-BE49-F238E27FC236}">
                  <a16:creationId xmlns:a16="http://schemas.microsoft.com/office/drawing/2014/main" id="{E99B68B8-CA9D-85A0-6D46-F151943C50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1" t="24214" r="15054" b="22269"/>
            <a:stretch/>
          </p:blipFill>
          <p:spPr bwMode="auto">
            <a:xfrm>
              <a:off x="41024511" y="6604038"/>
              <a:ext cx="1010996" cy="433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100 Dollars money realistic paper banknotes of USA - vector business art illustration">
              <a:extLst>
                <a:ext uri="{FF2B5EF4-FFF2-40B4-BE49-F238E27FC236}">
                  <a16:creationId xmlns:a16="http://schemas.microsoft.com/office/drawing/2014/main" id="{92AC719F-69E2-4A41-5FAA-E737BBE112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1" t="24214" r="15054" b="22269"/>
            <a:stretch/>
          </p:blipFill>
          <p:spPr bwMode="auto">
            <a:xfrm>
              <a:off x="42058578" y="6119026"/>
              <a:ext cx="1027786" cy="447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100 Dollars money realistic paper banknotes of USA - vector business art illustration">
              <a:extLst>
                <a:ext uri="{FF2B5EF4-FFF2-40B4-BE49-F238E27FC236}">
                  <a16:creationId xmlns:a16="http://schemas.microsoft.com/office/drawing/2014/main" id="{CE9D81B7-CC25-59B7-6E21-0DE3107A5A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1" t="24214" r="15054" b="22269"/>
            <a:stretch/>
          </p:blipFill>
          <p:spPr bwMode="auto">
            <a:xfrm>
              <a:off x="42064980" y="6589248"/>
              <a:ext cx="1025268" cy="446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9" name="Picture 68" descr="A white ball in the sky&#10;&#10;AI-generated content may be incorrect.">
            <a:extLst>
              <a:ext uri="{FF2B5EF4-FFF2-40B4-BE49-F238E27FC236}">
                <a16:creationId xmlns:a16="http://schemas.microsoft.com/office/drawing/2014/main" id="{61E5EBB9-0E20-E7F2-9C73-5F9FCA6D396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4" t="47707" r="46350" b="44546"/>
          <a:stretch/>
        </p:blipFill>
        <p:spPr>
          <a:xfrm>
            <a:off x="29114390" y="8136862"/>
            <a:ext cx="822158" cy="773374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1075FFFE-11C3-FABC-D8A5-96F4B6A38335}"/>
              </a:ext>
            </a:extLst>
          </p:cNvPr>
          <p:cNvSpPr txBox="1"/>
          <p:nvPr/>
        </p:nvSpPr>
        <p:spPr>
          <a:xfrm>
            <a:off x="26240316" y="12580323"/>
            <a:ext cx="1635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CoP@TiO</a:t>
            </a:r>
            <a:r>
              <a:rPr lang="en-US" sz="2700" baseline="-25000" dirty="0"/>
              <a:t>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E3E1B0F-D4F3-9C87-726A-16F6EEDA8AAD}"/>
              </a:ext>
            </a:extLst>
          </p:cNvPr>
          <p:cNvSpPr txBox="1"/>
          <p:nvPr/>
        </p:nvSpPr>
        <p:spPr>
          <a:xfrm>
            <a:off x="28654409" y="8932192"/>
            <a:ext cx="193033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CoISO@TiO</a:t>
            </a:r>
            <a:r>
              <a:rPr lang="en-US" sz="2700" baseline="-25000" dirty="0"/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41CEC7E-C05C-E127-926A-3E67A3913EB7}"/>
              </a:ext>
            </a:extLst>
          </p:cNvPr>
          <p:cNvSpPr txBox="1"/>
          <p:nvPr/>
        </p:nvSpPr>
        <p:spPr>
          <a:xfrm>
            <a:off x="34304043" y="9570559"/>
            <a:ext cx="254300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Isonicotinic Acid </a:t>
            </a:r>
            <a:endParaRPr lang="en-US" sz="2700" baseline="-250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A9C4A3A-B79A-7E64-68B0-71DFFE063483}"/>
              </a:ext>
            </a:extLst>
          </p:cNvPr>
          <p:cNvSpPr txBox="1"/>
          <p:nvPr/>
        </p:nvSpPr>
        <p:spPr>
          <a:xfrm>
            <a:off x="40381817" y="9440932"/>
            <a:ext cx="22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-25000" dirty="0"/>
              <a:t>Phosphonic Acid</a:t>
            </a:r>
          </a:p>
        </p:txBody>
      </p:sp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4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7fac9f5592e714cdffe4a40"/>
  <p:tag name="DATEINSERTED" val="1744488987582"/>
  <p:tag name="BIOJSON" val="{&quot;id&quot;:&quot;c180ab8c-8a42-4a29-881b-e2a61ac7db05&quot;,&quot;objects&quot;:{&quot;c180ab8c-8a42-4a29-881b-e2a61ac7db05&quot;:{&quot;id&quot;:&quot;c180ab8c-8a42-4a29-881b-e2a61ac7db05&quot;,&quot;type&quot;:&quot;FIGURE_OBJECT&quot;,&quot;document&quot;:{&quot;type&quot;:&quot;DOCUMENT_GROUP&quot;,&quot;canvasType&quot;:&quot;FIGURE&quot;,&quot;units&quot;:&quot;in&quot;}},&quot;4001c016-a025-450c-9415-7642472c4509&quot;:{&quot;id&quot;:&quot;4001c016-a025-450c-9415-7642472c4509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c180ab8c-8a42-4a29-881b-e2a61ac7db05&quot;,&quot;type&quot;:&quot;FRAME&quot;,&quot;order&quot;:&quot;5&quot;}},&quot;8b6823a1-ceca-4473-af6d-e2e5e049820f&quot;:{&quot;id&quot;:&quot;8b6823a1-ceca-4473-af6d-e2e5e049820f&quot;,&quot;type&quot;:&quot;FIGURE_OBJECT&quot;,&quot;document&quot;:{&quot;type&quot;:&quot;FIGURE&quot;,&quot;canvasType&quot;:&quot;FIGURE&quot;,&quot;units&quot;:&quot;in&quot;},&quot;parent&quot;:{&quot;parentId&quot;:&quot;c180ab8c-8a42-4a29-881b-e2a61ac7db05&quot;,&quot;type&quot;:&quot;DOCUMENT&quot;,&quot;order&quot;:&quot;5&quot;}},&quot;ea76e3a6-58be-4042-adb2-b494ef915c13&quot;:{&quot;id&quot;:&quot;ea76e3a6-58be-4042-adb2-b494ef915c13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8b6823a1-ceca-4473-af6d-e2e5e049820f&quot;,&quot;order&quot;:&quot;5&quot;}},&quot;a91e45ce-d9d2-402a-8277-1a402206c921&quot;:{&quot;id&quot;:&quot;a91e45ce-d9d2-402a-8277-1a402206c921&quot;,&quot;type&quot;:&quot;FIGURE_OBJECT&quot;,&quot;guide&quot;:{&quot;type&quot;:&quot;GRID&quot;,&quot;distance&quot;:0.5,&quot;units&quot;:&quot;in&quot;},&quot;parent&quot;:{&quot;parentId&quot;:&quot;c180ab8c-8a42-4a29-881b-e2a61ac7db05&quot;,&quot;type&quot;:&quot;GUIDE&quot;,&quot;order&quot;:&quot;5&quot;}},&quot;a1c6b331-45d4-462d-bebd-7fdfa03b33ab&quot;:{&quot;type&quot;:&quot;FIGURE_OBJECT&quot;,&quot;id&quot;:&quot;a1c6b331-45d4-462d-bebd-7fdfa03b33ab&quot;,&quot;parent&quot;:{&quot;type&quot;:&quot;CHILD&quot;,&quot;parentId&quot;:&quot;8b6823a1-ceca-4473-af6d-e2e5e049820f&quot;,&quot;order&quot;:&quot;5&quot;},&quot;relativeTransform&quot;:{&quot;translate&quot;:{&quot;x&quot;:-540.4844424961163,&quot;y&quot;:-191.99953865532692},&quot;rotate&quot;:0,&quot;skewX&quot;:0,&quot;scale&quot;:{&quot;x&quot;:1,&quot;y&quot;:1}}},&quot;820c805c-d879-4200-ad48-2307fae0cebe&quot;:{&quot;type&quot;:&quot;FIGURE_OBJECT&quot;,&quot;id&quot;:&quot;820c805c-d879-4200-ad48-2307fae0cebe&quot;,&quot;relativeTransform&quot;:{&quot;translate&quot;:{&quot;x&quot;:512.0583513644843,&quot;y&quot;:20.46535540841265},&quot;rotate&quot;:0,&quot;skewX&quot;:0,&quot;scale&quot;:{&quot;x&quot;:1,&quot;y&quot;:1}},&quot;opacity&quot;:1,&quot;path&quot;:{&quot;type&quot;:&quot;RECT&quot;,&quot;size&quot;:{&quot;x&quot;:368.260768362798,&quot;y&quot;:86.17874773251339},&quot;cornerRounding&quot;:{&quot;type&quot;:&quot;ARC_LENGTH&quot;,&quot;global&quot;:15.707963267948966}},&quot;pathStyles&quot;:[{&quot;type&quot;:&quot;FILL&quot;,&quot;fillStyle&quot;:&quot;#EEF4FB&quot;},{&quot;type&quot;:&quot;STROKE&quot;,&quot;strokeStyle&quot;:&quot;#95AAD3&quot;,&quot;lineWidth&quot;:2,&quot;lineJoin&quot;:&quot;round&quot;}],&quot;isLocked&quot;:false,&quot;parent&quot;:{&quot;type&quot;:&quot;CHILD&quot;,&quot;parentId&quot;:&quot;a1c6b331-45d4-462d-bebd-7fdfa03b33ab&quot;,&quot;order&quot;:&quot;05&quot;}},&quot;bbfb1f9d-fa18-4374-9709-1acd5eba2fd1&quot;:{&quot;id&quot;:&quot;bbfb1f9d-fa18-4374-9709-1acd5eba2fd1&quot;,&quot;name&quot;:&quot;Sphere&quot;,&quot;displayName&quot;:&quot;&quot;,&quot;type&quot;:&quot;FIGURE_OBJECT&quot;,&quot;relativeTransform&quot;:{&quot;translate&quot;:{&quot;x&quot;:370.0173456484809,&quot;y&quot;:20.464838046327863},&quot;rotate&quot;:2.4492935982947064e-16,&quot;skewX&quot;:-2.430608449933147e-31,&quot;scale&quot;:{&quot;x&quot;:1.1032104042655857,&quot;y&quot;:1.1043881451191415}},&quot;image&quot;:{&quot;url&quot;:&quot;https://icons.cdn.biorender.com/biorender/5f4529c2929bce0028c9f860/5b8847989629ce1400901caa.png&quot;,&quot;isPremium&quot;:false,&quot;isOrgIcon&quot;:false,&quot;size&quot;:{&quot;x&quot;:50,&quot;y&quot;:50},&quot;fallbackUrl&quot;:&quot;sources/icons/5f4529c2929bce0028c9f860/5b8847989629ce1400901caa.svg&quot;},&quot;source&quot;:{&quot;id&quot;:&quot;5b8847989629ce1400901caa&quot;,&quot;version&quot;:&quot;20240913182354&quot;,&quot;type&quot;:&quot;ASSETS&quot;},&quot;isPremium&quot;:false,&quot;parent&quot;:{&quot;type&quot;:&quot;CHILD&quot;,&quot;parentId&quot;:&quot;a1c6b331-45d4-462d-bebd-7fdfa03b33ab&quot;,&quot;order&quot;:&quot;5&quot;}},&quot;4f19c82d-6e81-4ad1-8626-fdfb9327be9d&quot;:{&quot;type&quot;:&quot;FIGURE_OBJECT&quot;,&quot;id&quot;:&quot;4f19c82d-6e81-4ad1-8626-fdfb9327be9d&quot;,&quot;parent&quot;:{&quot;type&quot;:&quot;CHILD&quot;,&quot;parentId&quot;:&quot;a1c6b331-45d4-462d-bebd-7fdfa03b33ab&quot;,&quot;order&quot;:&quot;6&quot;},&quot;relativeTransform&quot;:{&quot;translate&quot;:{&quot;x&quot;:153.883996584654,&quot;y&quot;:124.99240021630524},&quot;rotate&quot;:0}},&quot;66746618-eaad-4bad-80c0-f9d41a83e74c&quot;:{&quot;relativeTransform&quot;:{&quot;translate&quot;:{&quot;x&quot;:212.6155152364266,&quot;y&quot;:81.48502206479738},&quot;rotate&quot;:0},&quot;type&quot;:&quot;FIGURE_OBJECT&quot;,&quot;id&quot;:&quot;66746618-eaad-4bad-80c0-f9d41a83e74c&quot;,&quot;name&quot;:&quot;Generic receptor (circle, open)&quot;,&quot;displayName&quot;:&quot;Generic receptor (open circle-shaped)&quot;,&quot;opacity&quot;:1,&quot;source&quot;:{&quot;id&quot;:&quot;5e3ae449bbdbad00899bf8db&quot;,&quot;type&quot;:&quot;ASSETS&quot;},&quot;pathStyles&quot;:[{&quot;type&quot;:&quot;FILL&quot;,&quot;fillStyle&quot;:&quot;rgb(0,0,0)&quot;}],&quot;isLocked&quot;:false,&quot;parent&quot;:{&quot;type&quot;:&quot;CHILD&quot;,&quot;parentId&quot;:&quot;4f19c82d-6e81-4ad1-8626-fdfb9327be9d&quot;,&quot;order&quot;:&quot;2&quot;},&quot;isPremium&quot;:true},&quot;c47df402-d16c-4b5f-8454-cde1c41080f2&quot;:{&quot;type&quot;:&quot;FIGURE_OBJECT&quot;,&quot;id&quot;:&quot;c47df402-d16c-4b5f-8454-cde1c41080f2&quot;,&quot;relativeTransform&quot;:{&quot;translate&quot;:{&quot;x&quot;:-0.013084067142063513,&quot;y&quot;:-5.8150860907055195},&quot;rotate&quot;:3.141592653589793},&quot;opacity&quot;:1,&quot;path&quot;:{&quot;type&quot;:&quot;POLY_LINE&quot;,&quot;points&quot;:[{&quot;x&quot;:1.5690631357341184e-17,&quot;y&quot;:12.78216857405714},{&quot;x&quot;:-1.5690631357341372e-17,&quot;y&quot;:-12.782168574057202}],&quot;closed&quot;:false},&quot;pathStyles&quot;:[{&quot;type&quot;:&quot;FILL&quot;,&quot;fillStyle&quot;:&quot;rgba(0,0,0,0)&quot;},{&quot;type&quot;:&quot;STROKE&quot;,&quot;strokeStyle&quot;:&quot;rgba(66, 59, 100, 1)&quot;,&quot;lineWidth&quot;:2.4178484532493743,&quot;lineJoin&quot;:&quot;round&quot;}],&quot;pathMarkers&quot;:{&quot;markerStart&quot;:{&quot;type&quot;:&quot;PATH&quot;,&quot;units&quot;:{&quot;type&quot;:&quot;STROKE_WIDTH&quot;,&quot;scale&quot;:0.3},&quot;orient&quot;:{&quot;type&quot;:&quot;AUTO_START_REVERSE&quot;},&quot;name&quot;:&quot;dot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1.7,&quot;y&quot;:0,&quot;isEndPoint&quot;:true},{&quot;x&quot;:-1.6999999999999997,&quot;y&quot;:0.9388840747123488,&quot;isEndPoint&quot;:false},{&quot;x&quot;:-0.9388840747123485,&quot;y&quot;:1.7,&quot;isEndPoint&quot;:false},{&quot;x&quot;:1.0409497792752501e-16,&quot;y&quot;:1.7,&quot;isEndPoint&quot;:true},{&quot;x&quot;:0.9388840747123488,&quot;y&quot;:1.7,&quot;isEndPoint&quot;:false},{&quot;x&quot;:1.7,&quot;y&quot;:0.9388840747123487,&quot;isEndPoint&quot;:false},{&quot;x&quot;:1.7,&quot;y&quot;:0,&quot;isEndPoint&quot;:true},{&quot;x&quot;:1.7,&quot;y&quot;:-0.9388840747123487,&quot;isEndPoint&quot;:false},{&quot;x&quot;:0.9388840747123488,&quot;y&quot;:-1.7,&quot;isEndPoint&quot;:false},{&quot;x&quot;:1.0409497792752501e-16,&quot;y&quot;:-1.7,&quot;isEndPoint&quot;:true},{&quot;x&quot;:-0.9388840747123485,&quot;y&quot;:-1.7,&quot;isEndPoint&quot;:false},{&quot;x&quot;:-1.6999999999999997,&quot;y&quot;:-0.9388840747123488,&quot;isEndPoint&quot;:false},{&quot;x&quot;:-1.7,&quot;y&quot;:-2.0818995585505003e-16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0.3},&quot;orient&quot;:{&quot;type&quot;:&quot;AUTO_START_REVERSE&quot;},&quot;name&quot;:&quot;dot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1.7,&quot;y&quot;:0,&quot;isEndPoint&quot;:true},{&quot;x&quot;:-1.6999999999999997,&quot;y&quot;:0.9388840747123488,&quot;isEndPoint&quot;:false},{&quot;x&quot;:-0.9388840747123485,&quot;y&quot;:1.7,&quot;isEndPoint&quot;:false},{&quot;x&quot;:1.0409497792752501e-16,&quot;y&quot;:1.7,&quot;isEndPoint&quot;:true},{&quot;x&quot;:0.9388840747123488,&quot;y&quot;:1.7,&quot;isEndPoint&quot;:false},{&quot;x&quot;:1.7,&quot;y&quot;:0.9388840747123487,&quot;isEndPoint&quot;:false},{&quot;x&quot;:1.7,&quot;y&quot;:0,&quot;isEndPoint&quot;:true},{&quot;x&quot;:1.7,&quot;y&quot;:-0.9388840747123487,&quot;isEndPoint&quot;:false},{&quot;x&quot;:0.9388840747123488,&quot;y&quot;:-1.7,&quot;isEndPoint&quot;:false},{&quot;x&quot;:1.0409497792752501e-16,&quot;y&quot;:-1.7,&quot;isEndPoint&quot;:true},{&quot;x&quot;:-0.9388840747123485,&quot;y&quot;:-1.7,&quot;isEndPoint&quot;:false},{&quot;x&quot;:-1.6999999999999997,&quot;y&quot;:-0.9388840747123488,&quot;isEndPoint&quot;:false},{&quot;x&quot;:-1.7,&quot;y&quot;:-2.0818995585505003e-16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66746618-eaad-4bad-80c0-f9d41a83e74c&quot;,&quot;order&quot;:&quot;2&quot;}},&quot;fde7a9bb-d777-4690-a81d-af3f8dad995c&quot;:{&quot;type&quot;:&quot;FIGURE_OBJECT&quot;,&quot;id&quot;:&quot;fde7a9bb-d777-4690-a81d-af3f8dad995c&quot;,&quot;name&quot;:&quot;Receptor domain (open circle-shaped)&quot;,&quot;relativeTransform&quot;:{&quot;translate&quot;:{&quot;x&quot;:-2.085244227443809e-14,&quot;y&quot;:13.170892250615594},&quot;rotate&quot;:-3.141592653589793,&quot;skewX&quot;:-6.636559548342144e-17,&quot;scale&quot;:{&quot;x&quot;:0.11251742500982162,&quot;y&quot;:0.0747238672191813}},&quot;opacity&quot;:1,&quot;image&quot;:{&quot;url&quot;:&quot;https://icons.cdn.biorender.com/biorender/5e349feecf9d2e00289a898e/5e349fb7cf9d2e00289a8970.png&quot;,&quot;fallbackUrl&quot;:&quot;sources/icons/5e349feecf9d2e00289a898e/5e349fb7cf9d2e00289a8970.svg&quot;,&quot;size&quot;:{&quot;x&quot;:281,&quot;y&quot;:172},&quot;isPremium&quot;:false},&quot;source&quot;:{&quot;id&quot;:&quot;5e349fb7cf9d2e00289a8970&quot;,&quot;type&quot;:&quot;ASSETS&quot;},&quot;pathStyles&quot;:[{&quot;type&quot;:&quot;FILL&quot;,&quot;fillStyle&quot;:&quot;rgb(0,0,0)&quot;}],&quot;isLocked&quot;:false,&quot;parent&quot;:{&quot;type&quot;:&quot;CHILD&quot;,&quot;parentId&quot;:&quot;66746618-eaad-4bad-80c0-f9d41a83e74c&quot;,&quot;order&quot;:&quot;5&quot;}},&quot;02fac8d7-6980-43c3-b59d-b064f2c1e7b7&quot;:{&quot;id&quot;:&quot;02fac8d7-6980-43c3-b59d-b064f2c1e7b7&quot;,&quot;name&quot;:&quot;Receptor (domain, diamond)&quot;,&quot;displayName&quot;:&quot;Receptor domain (diamond-shaped)&quot;,&quot;type&quot;:&quot;FIGURE_OBJECT&quot;,&quot;relativeTransform&quot;:{&quot;translate&quot;:{&quot;x&quot;:212.8934157440073,&quot;y&quot;:49.374008279571704},&quot;rotate&quot;:0,&quot;skewX&quot;:0,&quot;scale&quot;:{&quot;x&quot;:0.6434681109462629,&quot;y&quot;:0.5217711638294977}},&quot;image&quot;:{&quot;url&quot;:&quot;https://icons.cdn.biorender.com/biorender/5e34952acf9d2e00289a8906/20200131210333/image/5e34952acf9d2e00289a8906.png&quot;,&quot;isPremium&quot;:false,&quot;isOrgIcon&quot;:false,&quot;size&quot;:{&quot;x&quot;:50,&quot;y&quot;:51.75}},&quot;source&quot;:{&quot;id&quot;:&quot;5e34952acf9d2e00289a8906&quot;,&quot;version&quot;:&quot;20200131210333&quot;,&quot;type&quot;:&quot;ASSETS&quot;},&quot;isPremium&quot;:false,&quot;parent&quot;:{&quot;type&quot;:&quot;CHILD&quot;,&quot;parentId&quot;:&quot;4f19c82d-6e81-4ad1-8626-fdfb9327be9d&quot;,&quot;order&quot;:&quot;5&quot;}},&quot;f697edbb-55a9-4c99-85ca-99152f0f14fa&quot;:{&quot;type&quot;:&quot;FIGURE_OBJECT&quot;,&quot;id&quot;:&quot;f697edbb-55a9-4c99-85ca-99152f0f14fa&quot;,&quot;parent&quot;:{&quot;type&quot;:&quot;CHILD&quot;,&quot;parentId&quot;:&quot;a1c6b331-45d4-462d-bebd-7fdfa03b33ab&quot;,&quot;order&quot;:&quot;7&quot;},&quot;relativeTransform&quot;:{&quot;translate&quot;:{&quot;x&quot;:450.46873817975455,&quot;y&quot;:88.53576629675337},&quot;rotate&quot;:0,&quot;skewX&quot;:0,&quot;scale&quot;:{&quot;x&quot;:1,&quot;y&quot;:1}}},&quot;7a3eac11-60d7-4625-96c5-7af9e3145fbb&quot;:{&quot;id&quot;:&quot;7a3eac11-60d7-4625-96c5-7af9e3145fbb&quot;,&quot;name&quot;:&quot;Receptor (domain, diamond, open)&quot;,&quot;displayName&quot;:&quot;Receptor domain (open diamond-shaped)&quot;,&quot;type&quot;:&quot;FIGURE_OBJECT&quot;,&quot;relativeTransform&quot;:{&quot;translate&quot;:{&quot;x&quot;:-85.3220432974863,&quot;y&quot;:34.03450138762446},&quot;rotate&quot;:3.141592653589793,&quot;skewX&quot;:9.1905571462139e-18,&quot;scale&quot;:{&quot;x&quot;:-0.5975261893877284,&quot;y&quot;:0.5764617681352056}},&quot;image&quot;:{&quot;url&quot;:&quot;https://icons.cdn.biorender.com/biorender/5e349d7ecf9d2e00289a8945/5e349d32cf9d2e00289a892a.png&quot;,&quot;isPremium&quot;:false,&quot;isOrgIcon&quot;:false,&quot;size&quot;:{&quot;x&quot;:66,&quot;y&quot;:41.48571428571429},&quot;fallbackUrl&quot;:&quot;sources/icons/5e349d7ecf9d2e00289a8945/5e349d32cf9d2e00289a892a.svg&quot;},&quot;source&quot;:{&quot;id&quot;:&quot;5e349d32cf9d2e00289a892a&quot;,&quot;version&quot;:&quot;20200131213430&quot;,&quot;type&quot;:&quot;ASSETS&quot;},&quot;isPremium&quot;:false,&quot;parent&quot;:{&quot;type&quot;:&quot;CHILD&quot;,&quot;parentId&quot;:&quot;f697edbb-55a9-4c99-85ca-99152f0f14fa&quot;,&quot;order&quot;:&quot;2&quot;}},&quot;0625bab6-b98b-46f4-bd54-16ff8cb1e057&quot;:{&quot;type&quot;:&quot;FIGURE_OBJECT&quot;,&quot;id&quot;:&quot;0625bab6-b98b-46f4-bd54-16ff8cb1e057&quot;,&quot;relativeTransform&quot;:{&quot;translate&quot;:{&quot;x&quot;:-85.32165803832876,&quot;y&quot;:3.6416576613818292},&quot;rotate&quot;:-1.5707963267948974},&quot;opacity&quot;:1,&quot;path&quot;:{&quot;type&quot;:&quot;POLY_LINE&quot;,&quot;points&quot;:[{&quot;x&quot;:17.67420781874441,&quot;y&quot;:0},{&quot;x&quot;:-17.67420781874441,&quot;y&quot;:0}],&quot;closed&quot;:false},&quot;pathStyles&quot;:[{&quot;type&quot;:&quot;FILL&quot;,&quot;fillStyle&quot;:&quot;rgba(0,0,0,0)&quot;},{&quot;type&quot;:&quot;STROKE&quot;,&quot;strokeStyle&quot;:&quot;#232323&quot;,&quot;lineWidth&quot;:2.2432111479750105,&quot;lineJoin&quot;:&quot;round&quot;}],&quot;isLocked&quot;:false,&quot;parent&quot;:{&quot;type&quot;:&quot;CHILD&quot;,&quot;parentId&quot;:&quot;f697edbb-55a9-4c99-85ca-99152f0f14fa&quot;,&quot;order&quot;:&quot;5&quot;},&quot;connectorInfo&quot;:{&quot;connectedObjects&quot;:[],&quot;type&quot;:&quot;LINE&quot;,&quot;offset&quot;:{&quot;x&quot;:0,&quot;y&quot;:0},&quot;bending&quot;:0.1,&quot;firstElementIsHead&quot;:true,&quot;customized&quot;:false}},&quot;3befe01c-2cbf-46d6-8ed1-e5f6b49bcedf&quot;:{&quot;relativeTransform&quot;:{&quot;translate&quot;:{&quot;x&quot;:-85.32206926886491,&quot;y&quot;:-1.5275237913045079},&quot;rotate&quot;:0},&quot;type&quot;:&quot;FIGURE_OBJECT&quot;,&quot;id&quot;:&quot;3befe01c-2cbf-46d6-8ed1-e5f6b49bcedf&quot;,&quot;opacity&quot;:1,&quot;path&quot;:{&quot;type&quot;:&quot;ELLIPSE&quot;,&quot;size&quot;:{&quot;x&quot;:24.422866808561384,&quot;y&quot;:25.010626923125336}},&quot;isLocked&quot;:false,&quot;pathStyles&quot;:[{&quot;type&quot;:&quot;FILL&quot;,&quot;fillStyle&quot;:&quot;rgba(130,92,166,1)&quot;},{&quot;type&quot;:&quot;STROKE&quot;,&quot;strokeStyle&quot;:&quot;rgba(88,68,130,1)&quot;,&quot;lineWidth&quot;:2.243234092775777,&quot;lineJoin&quot;:&quot;round&quot;}],&quot;parent&quot;:{&quot;type&quot;:&quot;CHILD&quot;,&quot;parentId&quot;:&quot;f697edbb-55a9-4c99-85ca-99152f0f14fa&quot;,&quot;order&quot;:&quot;7&quot;},&quot;name&quot;:&quot;Shape (circle, editable)&quot;,&quot;displayName&quot;:&quot;Shape (circle, editable)&quot;,&quot;source&quot;:{&quot;id&quot;:&quot;625845e504968dad6a4ad114&quot;,&quot;type&quot;:&quot;ASSETS&quot;},&quot;isPremium&quot;:false},&quot;7944fb9a-987a-4d22-bcb4-2cfe906e2e6f&quot;:{&quot;type&quot;:&quot;FIGURE_OBJECT&quot;,&quot;id&quot;:&quot;7944fb9a-987a-4d22-bcb4-2cfe906e2e6f&quot;,&quot;parent&quot;:{&quot;type&quot;:&quot;CHILD&quot;,&quot;parentId&quot;:&quot;a1c6b331-45d4-462d-bebd-7fdfa03b33ab&quot;,&quot;order&quot;:&quot;8&quot;},&quot;relativeTransform&quot;:{&quot;translate&quot;:{&quot;x&quot;:146.68822914547656,&quot;y&quot;:203.38935803004176},&quot;rotate&quot;:0,&quot;skewX&quot;:0,&quot;scale&quot;:{&quot;x&quot;:1,&quot;y&quot;:1}}},&quot;f034f9c0-81d0-4d95-b1de-695ef74189ba&quot;:{&quot;relativeTransform&quot;:{&quot;translate&quot;:{&quot;x&quot;:220.39006124433914,&quot;y&quot;:93.66655175334009},&quot;rotate&quot;:0},&quot;type&quot;:&quot;FIGURE_OBJECT&quot;,&quot;id&quot;:&quot;f034f9c0-81d0-4d95-b1de-695ef74189ba&quot;,&quot;name&quot;:&quot;Generic receptor (circle, open)&quot;,&quot;displayName&quot;:&quot;Generic receptor (open circle-shaped)&quot;,&quot;opacity&quot;:1,&quot;source&quot;:{&quot;id&quot;:&quot;5e3ae449bbdbad00899bf8db&quot;,&quot;type&quot;:&quot;ASSETS&quot;},&quot;pathStyles&quot;:[{&quot;type&quot;:&quot;FILL&quot;,&quot;fillStyle&quot;:&quot;rgb(0,0,0)&quot;}],&quot;isLocked&quot;:false,&quot;parent&quot;:{&quot;type&quot;:&quot;CHILD&quot;,&quot;parentId&quot;:&quot;7944fb9a-987a-4d22-bcb4-2cfe906e2e6f&quot;,&quot;order&quot;:&quot;2&quot;},&quot;isPremium&quot;:true},&quot;007fa4a9-c0f1-41fb-a4af-4803c1d3206b&quot;:{&quot;type&quot;:&quot;FIGURE_OBJECT&quot;,&quot;id&quot;:&quot;007fa4a9-c0f1-41fb-a4af-4803c1d3206b&quot;,&quot;relativeTransform&quot;:{&quot;translate&quot;:{&quot;x&quot;:-0.013562502038282047,&quot;y&quot;:-6.684407127386731},&quot;rotate&quot;:3.141592653589793},&quot;opacity&quot;:1,&quot;path&quot;:{&quot;type&quot;:&quot;POLY_LINE&quot;,&quot;points&quot;:[{&quot;x&quot;:-2.7086075775702823e-16,&quot;y&quot;:14.693027306414303},{&quot;x&quot;:2.7086075775702966e-16,&quot;y&quot;:-14.693027306414372}],&quot;closed&quot;:false},&quot;pathStyles&quot;:[{&quot;type&quot;:&quot;FILL&quot;,&quot;fillStyle&quot;:&quot;rgba(0,0,0,0)&quot;},{&quot;type&quot;:&quot;STROKE&quot;,&quot;strokeStyle&quot;:&quot;rgba(66, 59, 100, 1)&quot;,&quot;lineWidth&quot;:2.506260035156013,&quot;lineJoin&quot;:&quot;round&quot;}],&quot;pathMarkers&quot;:{&quot;markerStart&quot;:{&quot;type&quot;:&quot;PATH&quot;,&quot;units&quot;:{&quot;type&quot;:&quot;STROKE_WIDTH&quot;,&quot;scale&quot;:0.3},&quot;orient&quot;:{&quot;type&quot;:&quot;AUTO_START_REVERSE&quot;},&quot;name&quot;:&quot;dot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1.7,&quot;y&quot;:0,&quot;isEndPoint&quot;:true},{&quot;x&quot;:-1.6999999999999997,&quot;y&quot;:0.9388840747123488,&quot;isEndPoint&quot;:false},{&quot;x&quot;:-0.9388840747123485,&quot;y&quot;:1.7,&quot;isEndPoint&quot;:false},{&quot;x&quot;:1.0409497792752501e-16,&quot;y&quot;:1.7,&quot;isEndPoint&quot;:true},{&quot;x&quot;:0.9388840747123488,&quot;y&quot;:1.7,&quot;isEndPoint&quot;:false},{&quot;x&quot;:1.7,&quot;y&quot;:0.9388840747123487,&quot;isEndPoint&quot;:false},{&quot;x&quot;:1.7,&quot;y&quot;:0,&quot;isEndPoint&quot;:true},{&quot;x&quot;:1.7,&quot;y&quot;:-0.9388840747123487,&quot;isEndPoint&quot;:false},{&quot;x&quot;:0.9388840747123488,&quot;y&quot;:-1.7,&quot;isEndPoint&quot;:false},{&quot;x&quot;:1.0409497792752501e-16,&quot;y&quot;:-1.7,&quot;isEndPoint&quot;:true},{&quot;x&quot;:-0.9388840747123485,&quot;y&quot;:-1.7,&quot;isEndPoint&quot;:false},{&quot;x&quot;:-1.6999999999999997,&quot;y&quot;:-0.9388840747123488,&quot;isEndPoint&quot;:false},{&quot;x&quot;:-1.7,&quot;y&quot;:-2.0818995585505003e-16,&quot;isEndPoint&quot;:true}],&quot;closed&quot;:false}},&quot;pathStyles&quot;:[{&quot;type&quot;:&quot;FILL&quot;,&quot;fillStyle&quot;:&quot;context-stroke-flat&quot;}]},&quot;markerEnd&quot;:{&quot;type&quot;:&quot;PATH&quot;,&quot;units&quot;:{&quot;type&quot;:&quot;STROKE_WIDTH&quot;,&quot;scale&quot;:0.3},&quot;orient&quot;:{&quot;type&quot;:&quot;AUTO_START_REVERSE&quot;},&quot;name&quot;:&quot;dot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1.7,&quot;y&quot;:0,&quot;isEndPoint&quot;:true},{&quot;x&quot;:-1.6999999999999997,&quot;y&quot;:0.9388840747123488,&quot;isEndPoint&quot;:false},{&quot;x&quot;:-0.9388840747123485,&quot;y&quot;:1.7,&quot;isEndPoint&quot;:false},{&quot;x&quot;:1.0409497792752501e-16,&quot;y&quot;:1.7,&quot;isEndPoint&quot;:true},{&quot;x&quot;:0.9388840747123488,&quot;y&quot;:1.7,&quot;isEndPoint&quot;:false},{&quot;x&quot;:1.7,&quot;y&quot;:0.9388840747123487,&quot;isEndPoint&quot;:false},{&quot;x&quot;:1.7,&quot;y&quot;:0,&quot;isEndPoint&quot;:true},{&quot;x&quot;:1.7,&quot;y&quot;:-0.9388840747123487,&quot;isEndPoint&quot;:false},{&quot;x&quot;:0.9388840747123488,&quot;y&quot;:-1.7,&quot;isEndPoint&quot;:false},{&quot;x&quot;:1.0409497792752501e-16,&quot;y&quot;:-1.7,&quot;isEndPoint&quot;:true},{&quot;x&quot;:-0.9388840747123485,&quot;y&quot;:-1.7,&quot;isEndPoint&quot;:false},{&quot;x&quot;:-1.6999999999999997,&quot;y&quot;:-0.9388840747123488,&quot;isEndPoint&quot;:false},{&quot;x&quot;:-1.7,&quot;y&quot;:-2.0818995585505003e-16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f034f9c0-81d0-4d95-b1de-695ef74189ba&quot;,&quot;order&quot;:&quot;2&quot;}},&quot;9fb85fb1-2cd1-4f73-9f6d-c32da7e7fd99&quot;:{&quot;type&quot;:&quot;FIGURE_OBJECT&quot;,&quot;id&quot;:&quot;9fb85fb1-2cd1-4f73-9f6d-c32da7e7fd99&quot;,&quot;name&quot;:&quot;Receptor domain (open circle-shaped)&quot;,&quot;relativeTransform&quot;:{&quot;translate&quot;:{&quot;x&quot;:-2.1614937295837096e-14,&quot;y&quot;:15.139862877485971},&quot;rotate&quot;:-3.141592653589793,&quot;skewX&quot;:-5.197399227942115e-17,&quot;scale&quot;:{&quot;x&quot;:0.11663176208657715,&quot;y&quot;:0.08589464417803568}},&quot;opacity&quot;:1,&quot;image&quot;:{&quot;url&quot;:&quot;https://icons.cdn.biorender.com/biorender/5e349feecf9d2e00289a8991/5e349fb7cf9d2e00289a8970.png&quot;,&quot;fallbackUrl&quot;:&quot;sources/icons/5e349feecf9d2e00289a8991/5e349fb7cf9d2e00289a8970.svg&quot;,&quot;size&quot;:{&quot;x&quot;:281,&quot;y&quot;:172},&quot;isPremium&quot;:false},&quot;source&quot;:{&quot;id&quot;:&quot;5e349fb7cf9d2e00289a8970&quot;,&quot;type&quot;:&quot;ASSETS&quot;},&quot;pathStyles&quot;:[{&quot;type&quot;:&quot;FILL&quot;,&quot;fillStyle&quot;:&quot;rgb(0,0,0)&quot;}],&quot;isLocked&quot;:false,&quot;parent&quot;:{&quot;type&quot;:&quot;CHILD&quot;,&quot;parentId&quot;:&quot;f034f9c0-81d0-4d95-b1de-695ef74189ba&quot;,&quot;order&quot;:&quot;5&quot;}},&quot;9209d968-7eaa-4a05-a098-77b2a02628de&quot;:{&quot;id&quot;:&quot;9209d968-7eaa-4a05-a098-77b2a02628de&quot;,&quot;name&quot;:&quot;Receptor (domain, diamond)&quot;,&quot;displayName&quot;:&quot;Receptor domain (diamond-shaped)&quot;,&quot;type&quot;:&quot;FIGURE_OBJECT&quot;,&quot;relativeTransform&quot;:{&quot;translate&quot;:{&quot;x&quot;:220.6781235234134,&quot;y&quot;:56.755130999544434},&quot;rotate&quot;:0,&quot;skewX&quot;:0,&quot;scale&quot;:{&quot;x&quot;:0.6669973083691949,&quot;y&quot;:0.5997728721405071}},&quot;image&quot;:{&quot;url&quot;:&quot;https://icons.cdn.biorender.com/biorender/5e34962ccf9d2e00289a8926/5e34952acf9d2e00289a8906.png&quot;,&quot;isPremium&quot;:false,&quot;isOrgIcon&quot;:false,&quot;size&quot;:{&quot;x&quot;:50,&quot;y&quot;:51.75},&quot;fallbackUrl&quot;:&quot;sources/icons/5e34962ccf9d2e00289a8926/5e34952acf9d2e00289a8906.svg&quot;},&quot;source&quot;:{&quot;id&quot;:&quot;5e34952acf9d2e00289a8906&quot;,&quot;version&quot;:&quot;20200131210333&quot;,&quot;type&quot;:&quot;ASSETS&quot;},&quot;isPremium&quot;:false,&quot;parent&quot;:{&quot;type&quot;:&quot;CHILD&quot;,&quot;parentId&quot;:&quot;7944fb9a-987a-4d22-bcb4-2cfe906e2e6f&quot;,&quot;order&quot;:&quot;5&quot;}},&quot;1d0247e8-05b3-4c69-b77f-5c695278c88b&quot;:{&quot;type&quot;:&quot;FIGURE_OBJECT&quot;,&quot;id&quot;:&quot;1d0247e8-05b3-4c69-b77f-5c695278c88b&quot;,&quot;relativeTransform&quot;:{&quot;translate&quot;:{&quot;x&quot;:512.0590985686872,&quot;y&quot;:108.64403495858798},&quot;rotate&quot;:0,&quot;skewX&quot;:0,&quot;scale&quot;:{&quot;x&quot;:1,&quot;y&quot;:1}},&quot;opacity&quot;:1,&quot;path&quot;:{&quot;type&quot;:&quot;RECT&quot;,&quot;size&quot;:{&quot;x&quot;:368.260768362798,&quot;y&quot;:86.17874773251339},&quot;cornerRounding&quot;:{&quot;type&quot;:&quot;ARC_LENGTH&quot;,&quot;global&quot;:15.707963267948966}},&quot;pathStyles&quot;:[{&quot;type&quot;:&quot;FILL&quot;,&quot;fillStyle&quot;:&quot;#EEF4FB&quot;},{&quot;type&quot;:&quot;STROKE&quot;,&quot;strokeStyle&quot;:&quot;#95AAD3&quot;,&quot;lineWidth&quot;:2,&quot;lineJoin&quot;:&quot;round&quot;}],&quot;isLocked&quot;:false,&quot;parent&quot;:{&quot;type&quot;:&quot;CHILD&quot;,&quot;parentId&quot;:&quot;a1c6b331-45d4-462d-bebd-7fdfa03b33ab&quot;,&quot;order&quot;:&quot;1&quot;}},&quot;f1c81808-b463-4834-b3cc-a90abb47efdb&quot;:{&quot;type&quot;:&quot;FIGURE_OBJECT&quot;,&quot;id&quot;:&quot;f1c81808-b463-4834-b3cc-a90abb47efdb&quot;,&quot;relativeTransform&quot;:{&quot;translate&quot;:{&quot;x&quot;:512.0596412996147,&quot;y&quot;:194.19717633638558},&quot;rotate&quot;:0,&quot;skewX&quot;:0,&quot;scale&quot;:{&quot;x&quot;:1,&quot;y&quot;:1}},&quot;opacity&quot;:1,&quot;path&quot;:{&quot;type&quot;:&quot;RECT&quot;,&quot;size&quot;:{&quot;x&quot;:368.260768362798,&quot;y&quot;:86.17874773251339},&quot;cornerRounding&quot;:{&quot;type&quot;:&quot;ARC_LENGTH&quot;,&quot;global&quot;:15.707963267948966}},&quot;pathStyles&quot;:[{&quot;type&quot;:&quot;FILL&quot;,&quot;fillStyle&quot;:&quot;#EEF4FB&quot;},{&quot;type&quot;:&quot;STROKE&quot;,&quot;strokeStyle&quot;:&quot;#95AAD3&quot;,&quot;lineWidth&quot;:2,&quot;lineJoin&quot;:&quot;round&quot;}],&quot;isLocked&quot;:false,&quot;parent&quot;:{&quot;type&quot;:&quot;CHILD&quot;,&quot;parentId&quot;:&quot;a1c6b331-45d4-462d-bebd-7fdfa03b33ab&quot;,&quot;order&quot;:&quot;3&quot;}},&quot;2627b839-1fc0-4fb4-aeac-3bf6bdb1374a&quot;:{&quot;type&quot;:&quot;FIGURE_OBJECT&quot;,&quot;id&quot;:&quot;2627b839-1fc0-4fb4-aeac-3bf6bdb1374a&quot;,&quot;relativeTransform&quot;:{&quot;translate&quot;:{&quot;x&quot;:512.0593885038174,&quot;y&quot;:282.3768716282991},&quot;rotate&quot;:0,&quot;skewX&quot;:0,&quot;scale&quot;:{&quot;x&quot;:1,&quot;y&quot;:1}},&quot;opacity&quot;:1,&quot;path&quot;:{&quot;type&quot;:&quot;RECT&quot;,&quot;size&quot;:{&quot;x&quot;:368.260768362798,&quot;y&quot;:86.17874773251339},&quot;cornerRounding&quot;:{&quot;type&quot;:&quot;ARC_LENGTH&quot;,&quot;global&quot;:15.707963267948966}},&quot;pathStyles&quot;:[{&quot;type&quot;:&quot;FILL&quot;,&quot;fillStyle&quot;:&quot;#EEF4FB&quot;},{&quot;type&quot;:&quot;STROKE&quot;,&quot;strokeStyle&quot;:&quot;#95AAD3&quot;,&quot;lineWidth&quot;:2,&quot;lineJoin&quot;:&quot;round&quot;}],&quot;isLocked&quot;:false,&quot;parent&quot;:{&quot;type&quot;:&quot;CHILD&quot;,&quot;parentId&quot;:&quot;a1c6b331-45d4-462d-bebd-7fdfa03b33ab&quot;,&quot;order&quot;:&quot;2&quot;}}}}"/>
  <p:tag name="TRANSPARENTBACKGROUND" val="true"/>
  <p:tag name="VERSION" val="1744488971369"/>
  <p:tag name="TITLE" val="Untitled"/>
  <p:tag name="CREATORNAME" val="Phoebe Nitchals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9D477E2-0CE3-4ADB-8D06-C8F158A696C1}">
  <we:reference id="wa200006038" version="1.0.0.3" store="en-US" storeType="OMEX"/>
  <we:alternateReferences>
    <we:reference id="WA200006038" version="1.0.0.3" store="" storeType="OMEX"/>
  </we:alternateReferences>
  <we:properties>
    <we:property name="has-user-completed-add" value="true"/>
    <we:property name="pptx_export_from_biorender" value="false"/>
  </we:properties>
  <we:bindings/>
  <we:snapshot xmlns:r="http://schemas.openxmlformats.org/officeDocument/2006/relationships"/>
  <we:extLst>
    <a:ext xmlns:a="http://schemas.openxmlformats.org/drawingml/2006/main" uri="{0858819E-0033-43BF-8937-05EC82904868}">
      <we:backgroundApp state="1" runtimeId="Taskpane.Url"/>
    </a:ext>
  </we:extLst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1439</TotalTime>
  <Words>662</Words>
  <Application>Microsoft Office PowerPoint</Application>
  <PresentationFormat>Custom</PresentationFormat>
  <Paragraphs>61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Cambria</vt:lpstr>
      <vt:lpstr>Segoe UI</vt:lpstr>
      <vt:lpstr>Office Theme</vt:lpstr>
      <vt:lpstr>Worksheet</vt:lpstr>
      <vt:lpstr>CS ChemDraw 64-bit Drawing</vt:lpstr>
      <vt:lpstr>Optimization of Anchoring Isonicotinic acid on TiO2 NP for Applications  in Dye Sensitized Photocatalysis Phoebe Nitchals, Matthew Huebner, Charles Wilson, Christine A. Caputo* Department of Chemistry, University of New Hampshire, Durham, NH 03824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Phoebe Nitchals</cp:lastModifiedBy>
  <cp:revision>2</cp:revision>
  <dcterms:created xsi:type="dcterms:W3CDTF">2016-03-05T16:55:12Z</dcterms:created>
  <dcterms:modified xsi:type="dcterms:W3CDTF">2025-04-18T18:30:18Z</dcterms:modified>
</cp:coreProperties>
</file>