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859A162-8E2A-7E34-F48F-1A5C095AC0B7}" name="John McClain" initials="JM" userId="S::jfi46@usnh.edu::c2a9dd27-3652-4fa1-bafd-da33c9996d8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51A3A2-8988-70B7-3308-46B2D3A537B9}" v="68" dt="2025-04-18T15:38:51.568"/>
    <p1510:client id="{E4852E39-A486-05C3-4CC1-E81ACD3200E1}" v="300" dt="2025-04-18T14:24:14.329"/>
    <p1510:client id="{EFDD7560-744C-0B9B-C672-28BCABE44605}" v="647" dt="2025-04-18T15:07:43.2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66" d="100"/>
          <a:sy n="66" d="100"/>
        </p:scale>
        <p:origin x="4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0E8F0C8-20E0-2D82-CA80-CE385B30D775}"/>
              </a:ext>
            </a:extLst>
          </p:cNvPr>
          <p:cNvSpPr txBox="1"/>
          <p:nvPr/>
        </p:nvSpPr>
        <p:spPr>
          <a:xfrm>
            <a:off x="-5595" y="5317"/>
            <a:ext cx="12197597" cy="104644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Times New Roman"/>
                <a:cs typeface="Times New Roman"/>
              </a:rPr>
              <a:t>Order of the Convergence of the Partial Differential Equation for Heat Diffusion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  <a:latin typeface="Times New Roman"/>
                <a:cs typeface="Times New Roman"/>
              </a:rPr>
              <a:t>Dasha Piotrowski</a:t>
            </a:r>
          </a:p>
          <a:p>
            <a:pPr algn="ctr"/>
            <a:r>
              <a:rPr lang="en-US" sz="1400" i="1" dirty="0">
                <a:solidFill>
                  <a:schemeClr val="bg1"/>
                </a:solidFill>
                <a:latin typeface="Times New Roman"/>
                <a:cs typeface="Times New Roman"/>
              </a:rPr>
              <a:t>Department of Mathematics and Statistics, University of New Hampshire, Durham, NH 03824</a:t>
            </a:r>
          </a:p>
          <a:p>
            <a:pPr algn="ctr"/>
            <a:r>
              <a:rPr lang="en-US" sz="1400" i="1" dirty="0">
                <a:solidFill>
                  <a:schemeClr val="bg1"/>
                </a:solidFill>
                <a:latin typeface="Times New Roman"/>
                <a:cs typeface="Times New Roman"/>
              </a:rPr>
              <a:t>Advisor: Dr. John McClain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B67790-69B0-8B67-272B-27F1A532A195}"/>
              </a:ext>
            </a:extLst>
          </p:cNvPr>
          <p:cNvSpPr txBox="1"/>
          <p:nvPr/>
        </p:nvSpPr>
        <p:spPr>
          <a:xfrm>
            <a:off x="26877" y="1081980"/>
            <a:ext cx="3547492" cy="369332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Times New Roman"/>
                <a:cs typeface="Times New Roman"/>
              </a:rPr>
              <a:t>Background</a:t>
            </a:r>
            <a:endParaRPr lang="en-US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A880BAA-7B30-D541-D395-4915781E328F}"/>
              </a:ext>
            </a:extLst>
          </p:cNvPr>
          <p:cNvSpPr txBox="1"/>
          <p:nvPr/>
        </p:nvSpPr>
        <p:spPr>
          <a:xfrm>
            <a:off x="15671" y="1467272"/>
            <a:ext cx="3562067" cy="443198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Calibri"/>
              <a:buChar char="-"/>
            </a:pPr>
            <a:r>
              <a:rPr lang="en-US" sz="1200" dirty="0">
                <a:latin typeface="Times New Roman"/>
                <a:cs typeface="Times New Roman"/>
              </a:rPr>
              <a:t>Ordinary Differential Equations (ODES) are equations that explain the relationship between functions and their derivatives</a:t>
            </a:r>
          </a:p>
          <a:p>
            <a:pPr marL="285750" indent="-285750">
              <a:buFont typeface="Calibri"/>
              <a:buChar char="-"/>
            </a:pPr>
            <a:r>
              <a:rPr lang="en-US" sz="1200" dirty="0">
                <a:latin typeface="Times New Roman"/>
                <a:cs typeface="Times New Roman"/>
              </a:rPr>
              <a:t>Partial Differential Equations (PDES) explain the relationship between a function and its partial derivatives that are taken with respect to multiple variables</a:t>
            </a:r>
          </a:p>
          <a:p>
            <a:pPr marL="285750" indent="-285750">
              <a:buFont typeface="Calibri"/>
              <a:buChar char="-"/>
            </a:pPr>
            <a:r>
              <a:rPr lang="en-US" sz="1200" dirty="0">
                <a:latin typeface="Times New Roman"/>
                <a:cs typeface="Times New Roman"/>
              </a:rPr>
              <a:t>The heat equation is a PDE whose solution u(x, t) gives the temperature of an object at position x at time t</a:t>
            </a:r>
          </a:p>
          <a:p>
            <a:pPr marL="285750" indent="-285750">
              <a:buFont typeface="Calibri"/>
              <a:buChar char="-"/>
            </a:pPr>
            <a:r>
              <a:rPr lang="en-US" sz="1200" dirty="0">
                <a:latin typeface="Times New Roman"/>
                <a:cs typeface="Times New Roman"/>
              </a:rPr>
              <a:t>Numerical Analysis methods can be used to approximate solutions through explicit and implicit methods</a:t>
            </a:r>
          </a:p>
          <a:p>
            <a:pPr marL="285750" indent="-285750">
              <a:buFont typeface="Calibri"/>
              <a:buChar char="-"/>
            </a:pPr>
            <a:r>
              <a:rPr lang="en-US" sz="1200" dirty="0">
                <a:latin typeface="Times New Roman"/>
                <a:cs typeface="Times New Roman"/>
              </a:rPr>
              <a:t>Explicit methods (Forward Euler) is where the state of the system at a later time is found using known values from previous times. These can be solved with matrix multiplication.</a:t>
            </a:r>
          </a:p>
          <a:p>
            <a:pPr marL="285750" indent="-285750">
              <a:buFont typeface="Calibri"/>
              <a:buChar char="-"/>
            </a:pPr>
            <a:r>
              <a:rPr lang="en-US" sz="1200" dirty="0">
                <a:latin typeface="Times New Roman"/>
                <a:cs typeface="Times New Roman"/>
              </a:rPr>
              <a:t>Implicit methods (Backwards Euler) can be thought of in the form f(y(t), y(t + </a:t>
            </a:r>
            <a:r>
              <a:rPr lang="en-US" sz="1200" dirty="0" err="1">
                <a:latin typeface="Times New Roman"/>
                <a:cs typeface="Times New Roman"/>
              </a:rPr>
              <a:t>Δt</a:t>
            </a:r>
            <a:r>
              <a:rPr lang="en-US" sz="1200" dirty="0">
                <a:latin typeface="Times New Roman"/>
                <a:cs typeface="Times New Roman"/>
              </a:rPr>
              <a:t>)) = 0. This involves using both known and approximated values to solve the equation to get y(t + </a:t>
            </a:r>
            <a:r>
              <a:rPr lang="en-US" sz="1200" dirty="0" err="1">
                <a:latin typeface="Times New Roman"/>
                <a:cs typeface="Times New Roman"/>
              </a:rPr>
              <a:t>Δt</a:t>
            </a:r>
            <a:r>
              <a:rPr lang="en-US" sz="1200" dirty="0">
                <a:latin typeface="Times New Roman"/>
                <a:cs typeface="Times New Roman"/>
              </a:rPr>
              <a:t>). This can be solved as Ax = b problem.</a:t>
            </a:r>
            <a:br>
              <a:rPr lang="en-US" dirty="0"/>
            </a:br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03A9ED-DB42-40B1-D6B7-02814C946F64}"/>
              </a:ext>
            </a:extLst>
          </p:cNvPr>
          <p:cNvSpPr txBox="1"/>
          <p:nvPr/>
        </p:nvSpPr>
        <p:spPr>
          <a:xfrm>
            <a:off x="53613" y="5741267"/>
            <a:ext cx="3547492" cy="369332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Times New Roman"/>
                <a:cs typeface="Times New Roman"/>
              </a:rPr>
              <a:t>Objective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188F728-C5D7-0137-8B6D-851740C04EE1}"/>
              </a:ext>
            </a:extLst>
          </p:cNvPr>
          <p:cNvSpPr txBox="1"/>
          <p:nvPr/>
        </p:nvSpPr>
        <p:spPr>
          <a:xfrm>
            <a:off x="24753" y="6205201"/>
            <a:ext cx="3612154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dirty="0">
                <a:latin typeface="Times New Roman"/>
                <a:cs typeface="Times New Roman"/>
              </a:rPr>
              <a:t>To explore the general behavior of solutions to the heat equation using analytical and numerical solutions and to see the convergence of explicit vs. implicit methods.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D65D373-F2E2-32A4-469B-BA2E81CA11FA}"/>
              </a:ext>
            </a:extLst>
          </p:cNvPr>
          <p:cNvSpPr txBox="1"/>
          <p:nvPr/>
        </p:nvSpPr>
        <p:spPr>
          <a:xfrm>
            <a:off x="3747229" y="1070775"/>
            <a:ext cx="4074169" cy="369332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Times New Roman"/>
                <a:cs typeface="Times New Roman"/>
              </a:rPr>
              <a:t>Analytical vs. Theoretical Solution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24E67B4-C8B2-CC25-34FB-706CB631EA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9110" y="1450749"/>
            <a:ext cx="4061572" cy="162823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A72A624-CC16-CD58-FB98-DCC1EA0B8A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50171" y="3426651"/>
            <a:ext cx="4061965" cy="84101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3119D27-7173-E33E-0A62-BE4F8E11F1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88831" y="4631297"/>
            <a:ext cx="4073901" cy="555531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C4B093B2-6585-7B31-1441-8C2B1A6AA4EB}"/>
              </a:ext>
            </a:extLst>
          </p:cNvPr>
          <p:cNvSpPr txBox="1"/>
          <p:nvPr/>
        </p:nvSpPr>
        <p:spPr>
          <a:xfrm>
            <a:off x="3719869" y="3065806"/>
            <a:ext cx="4044907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dirty="0">
                <a:latin typeface="Times New Roman"/>
                <a:cs typeface="Times New Roman"/>
              </a:rPr>
              <a:t>To solve this PDE, we use an assumption that it is a product of two functions to solve as a separation of variables problem.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EC1EB0E-99C4-F700-25C7-8347DC62CC0E}"/>
              </a:ext>
            </a:extLst>
          </p:cNvPr>
          <p:cNvSpPr txBox="1"/>
          <p:nvPr/>
        </p:nvSpPr>
        <p:spPr>
          <a:xfrm>
            <a:off x="3784053" y="4271044"/>
            <a:ext cx="4081022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dirty="0">
                <a:latin typeface="Times New Roman"/>
                <a:cs typeface="Times New Roman"/>
              </a:rPr>
              <a:t>We can see that there will be exponential decay of heat over time. The goal is to ensure that the graphs match this.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1DD3933-191B-6A69-7649-3D932D967B78}"/>
              </a:ext>
            </a:extLst>
          </p:cNvPr>
          <p:cNvSpPr txBox="1"/>
          <p:nvPr/>
        </p:nvSpPr>
        <p:spPr>
          <a:xfrm>
            <a:off x="3725258" y="5194492"/>
            <a:ext cx="4044907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dirty="0">
                <a:latin typeface="Times New Roman"/>
                <a:cs typeface="Times New Roman"/>
              </a:rPr>
              <a:t>The results of our space equation (x) show us that the solution is in the form of cyclical sine and cosine waves.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C555D16-C9F9-8955-E1D3-65F04B497951}"/>
              </a:ext>
            </a:extLst>
          </p:cNvPr>
          <p:cNvSpPr txBox="1"/>
          <p:nvPr/>
        </p:nvSpPr>
        <p:spPr>
          <a:xfrm>
            <a:off x="7971649" y="1097511"/>
            <a:ext cx="4074169" cy="369332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Times New Roman"/>
                <a:cs typeface="Times New Roman"/>
              </a:rPr>
              <a:t>Results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49A55D2-0170-CE47-C805-F80A21B902F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13533" y="1478715"/>
            <a:ext cx="2017462" cy="1668045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BB5B8FFB-CFE6-DA3E-1231-D5DD8784CA71}"/>
              </a:ext>
            </a:extLst>
          </p:cNvPr>
          <p:cNvSpPr txBox="1"/>
          <p:nvPr/>
        </p:nvSpPr>
        <p:spPr>
          <a:xfrm>
            <a:off x="7851077" y="3101221"/>
            <a:ext cx="4331029" cy="110799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dirty="0">
                <a:latin typeface="Times New Roman"/>
                <a:cs typeface="Times New Roman"/>
              </a:rPr>
              <a:t>U</a:t>
            </a:r>
            <a:r>
              <a:rPr lang="en-US" sz="1200" dirty="0">
                <a:latin typeface="Times New Roman"/>
                <a:ea typeface="+mn-lt"/>
                <a:cs typeface="+mn-lt"/>
              </a:rPr>
              <a:t>(x, 0) = 10*sin(4*pi*x) + 4*sin(2*pi*x) with boundary condition U(0, t) = U(1, t) = 0, time steps of 200 and space steps of 50. Left image shows the full graph and right image shows a front view of the graph to show decay as time decreases.</a:t>
            </a:r>
            <a:endParaRPr lang="en-US" sz="1200" dirty="0">
              <a:latin typeface="Times New Roman"/>
            </a:endParaRPr>
          </a:p>
          <a:p>
            <a:endParaRPr lang="en-US" dirty="0"/>
          </a:p>
        </p:txBody>
      </p:sp>
      <p:pic>
        <p:nvPicPr>
          <p:cNvPr id="19" name="Picture 18" descr="A graph of a solution&#10;&#10;AI-generated content may be incorrect.">
            <a:extLst>
              <a:ext uri="{FF2B5EF4-FFF2-40B4-BE49-F238E27FC236}">
                <a16:creationId xmlns:a16="http://schemas.microsoft.com/office/drawing/2014/main" id="{6913E9DD-EC77-F1D3-C2B5-A6283AAFDC1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50605" y="3851694"/>
            <a:ext cx="1437107" cy="1052931"/>
          </a:xfrm>
          <a:prstGeom prst="rect">
            <a:avLst/>
          </a:prstGeom>
        </p:spPr>
      </p:pic>
      <p:pic>
        <p:nvPicPr>
          <p:cNvPr id="20" name="Picture 19" descr="A graph with a blue line&#10;&#10;AI-generated content may be incorrect.">
            <a:extLst>
              <a:ext uri="{FF2B5EF4-FFF2-40B4-BE49-F238E27FC236}">
                <a16:creationId xmlns:a16="http://schemas.microsoft.com/office/drawing/2014/main" id="{06D6B89A-96E4-3BB4-994F-79CDD8FFDFF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324475" y="3841667"/>
            <a:ext cx="1295233" cy="1069975"/>
          </a:xfrm>
          <a:prstGeom prst="rect">
            <a:avLst/>
          </a:prstGeom>
        </p:spPr>
      </p:pic>
      <p:pic>
        <p:nvPicPr>
          <p:cNvPr id="21" name="Picture 20" descr="A graph of a solution&#10;&#10;AI-generated content may be incorrect.">
            <a:extLst>
              <a:ext uri="{FF2B5EF4-FFF2-40B4-BE49-F238E27FC236}">
                <a16:creationId xmlns:a16="http://schemas.microsoft.com/office/drawing/2014/main" id="{BD36AFB5-3E35-55A2-2366-2EC4141BE7B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718131" y="3845008"/>
            <a:ext cx="1346703" cy="1073819"/>
          </a:xfrm>
          <a:prstGeom prst="rect">
            <a:avLst/>
          </a:prstGeom>
        </p:spPr>
      </p:pic>
      <p:pic>
        <p:nvPicPr>
          <p:cNvPr id="22" name="Picture 21" descr="A graph of a solution&#10;&#10;AI-generated content may be incorrect.">
            <a:extLst>
              <a:ext uri="{FF2B5EF4-FFF2-40B4-BE49-F238E27FC236}">
                <a16:creationId xmlns:a16="http://schemas.microsoft.com/office/drawing/2014/main" id="{FC0A0B81-6FD1-8360-F768-766C6354776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47264" y="4917825"/>
            <a:ext cx="1154032" cy="840875"/>
          </a:xfrm>
          <a:prstGeom prst="rect">
            <a:avLst/>
          </a:prstGeom>
        </p:spPr>
      </p:pic>
      <p:pic>
        <p:nvPicPr>
          <p:cNvPr id="23" name="Picture 22" descr="A diagram of a graph&#10;&#10;AI-generated content may be incorrect.">
            <a:extLst>
              <a:ext uri="{FF2B5EF4-FFF2-40B4-BE49-F238E27FC236}">
                <a16:creationId xmlns:a16="http://schemas.microsoft.com/office/drawing/2014/main" id="{431450BB-C969-470F-6958-C71B7A292E9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991968" y="1510633"/>
            <a:ext cx="2023328" cy="1630948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2332801B-470C-9DBE-2587-EEECEB417775}"/>
              </a:ext>
            </a:extLst>
          </p:cNvPr>
          <p:cNvSpPr txBox="1"/>
          <p:nvPr/>
        </p:nvSpPr>
        <p:spPr>
          <a:xfrm>
            <a:off x="9005123" y="4899498"/>
            <a:ext cx="3361162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dirty="0">
                <a:latin typeface="Times New Roman"/>
                <a:cs typeface="Times New Roman"/>
              </a:rPr>
              <a:t>Sketched lines on the top left image show time slices for the 2D graphs. These illustrate the exponential decay of the combination of sin functions until only sin(2*pi*x) function remains.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C7F3EDA-F346-4BF0-8C2D-0AE70E02C340}"/>
              </a:ext>
            </a:extLst>
          </p:cNvPr>
          <p:cNvSpPr txBox="1"/>
          <p:nvPr/>
        </p:nvSpPr>
        <p:spPr>
          <a:xfrm>
            <a:off x="3783404" y="5754633"/>
            <a:ext cx="4015387" cy="369332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Times New Roman"/>
                <a:cs typeface="Times New Roman"/>
              </a:rPr>
              <a:t>Acknowledgements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5F15186-B48C-47D0-8F02-FE90DF6A3824}"/>
              </a:ext>
            </a:extLst>
          </p:cNvPr>
          <p:cNvSpPr txBox="1"/>
          <p:nvPr/>
        </p:nvSpPr>
        <p:spPr>
          <a:xfrm>
            <a:off x="3544216" y="6133001"/>
            <a:ext cx="4301681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Calibri"/>
              <a:buChar char="-"/>
            </a:pPr>
            <a:r>
              <a:rPr lang="en-US" sz="1200" dirty="0">
                <a:latin typeface="Times New Roman"/>
                <a:cs typeface="Times New Roman"/>
              </a:rPr>
              <a:t>Dr. John McClain - advising</a:t>
            </a:r>
          </a:p>
          <a:p>
            <a:pPr marL="285750" indent="-285750">
              <a:buFont typeface="Calibri"/>
              <a:buChar char="-"/>
            </a:pPr>
            <a:r>
              <a:rPr lang="en-US" sz="1200" dirty="0">
                <a:latin typeface="Times New Roman"/>
                <a:cs typeface="Times New Roman"/>
              </a:rPr>
              <a:t>Dr. Adam Boucher - assistance with formulating project idea</a:t>
            </a:r>
          </a:p>
          <a:p>
            <a:pPr marL="285750" indent="-285750">
              <a:buFont typeface="Calibri"/>
              <a:buChar char="-"/>
            </a:pPr>
            <a:r>
              <a:rPr lang="en-US" sz="1200" dirty="0">
                <a:latin typeface="Times New Roman"/>
                <a:cs typeface="Times New Roman"/>
              </a:rPr>
              <a:t>Numerical Analysis by Timothy Sauer - code formulation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D46E434-49E1-0B37-CB34-E248622C84E0}"/>
              </a:ext>
            </a:extLst>
          </p:cNvPr>
          <p:cNvSpPr txBox="1"/>
          <p:nvPr/>
        </p:nvSpPr>
        <p:spPr>
          <a:xfrm>
            <a:off x="7764776" y="5641712"/>
            <a:ext cx="4525599" cy="110799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dirty="0">
                <a:latin typeface="Times New Roman"/>
                <a:cs typeface="Times New Roman"/>
              </a:rPr>
              <a:t>For different modes,</a:t>
            </a:r>
            <a:r>
              <a:rPr lang="en-US" dirty="0"/>
              <a:t> </a:t>
            </a:r>
            <a:r>
              <a:rPr lang="en-US" sz="1200" dirty="0">
                <a:latin typeface="Times New Roman"/>
                <a:cs typeface="Times New Roman"/>
              </a:rPr>
              <a:t>the decay rate changes based on the wavelength of the sin(x) equation. This is because the angular frequency is used as the value k in the exponent of the solution and a higher negative exponent causes the equation to decrease to zero faster as t goes to infinity. Sin(4*pi*x) decreases 16 times faster than sin(2*pi*x).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543</Words>
  <Application>Microsoft Office PowerPoint</Application>
  <PresentationFormat>Widescreen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Dasha</dc:creator>
  <cp:lastModifiedBy>Dasha Piotrowski</cp:lastModifiedBy>
  <cp:revision>456</cp:revision>
  <dcterms:created xsi:type="dcterms:W3CDTF">2025-04-14T13:04:56Z</dcterms:created>
  <dcterms:modified xsi:type="dcterms:W3CDTF">2025-04-18T16:23:18Z</dcterms:modified>
</cp:coreProperties>
</file>