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51206400" cy="384048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730CB-DC9C-488B-BBAB-40003EF91F45}" v="27" dt="2025-04-18T14:30:5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79" autoAdjust="0"/>
    <p:restoredTop sz="94434" autoAdjust="0"/>
  </p:normalViewPr>
  <p:slideViewPr>
    <p:cSldViewPr snapToGrid="0">
      <p:cViewPr varScale="1">
        <p:scale>
          <a:sx n="11" d="100"/>
          <a:sy n="11" d="100"/>
        </p:scale>
        <p:origin x="1984" y="236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an Cline" userId="ef0d5020fae0865d" providerId="LiveId" clId="{422730CB-DC9C-488B-BBAB-40003EF91F45}"/>
    <pc:docChg chg="undo redo custSel delSld modSld">
      <pc:chgData name="Ethan Cline" userId="ef0d5020fae0865d" providerId="LiveId" clId="{422730CB-DC9C-488B-BBAB-40003EF91F45}" dt="2025-04-18T15:26:22.733" v="5991" actId="20577"/>
      <pc:docMkLst>
        <pc:docMk/>
      </pc:docMkLst>
      <pc:sldChg chg="addSp delSp modSp mod">
        <pc:chgData name="Ethan Cline" userId="ef0d5020fae0865d" providerId="LiveId" clId="{422730CB-DC9C-488B-BBAB-40003EF91F45}" dt="2025-04-18T15:26:22.733" v="5991" actId="20577"/>
        <pc:sldMkLst>
          <pc:docMk/>
          <pc:sldMk cId="376030445" sldId="256"/>
        </pc:sldMkLst>
        <pc:spChg chg="mod">
          <ac:chgData name="Ethan Cline" userId="ef0d5020fae0865d" providerId="LiveId" clId="{422730CB-DC9C-488B-BBAB-40003EF91F45}" dt="2025-04-18T15:26:22.733" v="5991" actId="20577"/>
          <ac:spMkLst>
            <pc:docMk/>
            <pc:sldMk cId="376030445" sldId="256"/>
            <ac:spMk id="2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23:04.348" v="5849" actId="113"/>
          <ac:spMkLst>
            <pc:docMk/>
            <pc:sldMk cId="376030445" sldId="256"/>
            <ac:spMk id="6" creationId="{00000000-0000-0000-0000-000000000000}"/>
          </ac:spMkLst>
        </pc:spChg>
        <pc:spChg chg="mod">
          <ac:chgData name="Ethan Cline" userId="ef0d5020fae0865d" providerId="LiveId" clId="{422730CB-DC9C-488B-BBAB-40003EF91F45}" dt="2025-04-17T22:08:04.034" v="656" actId="20577"/>
          <ac:spMkLst>
            <pc:docMk/>
            <pc:sldMk cId="376030445" sldId="256"/>
            <ac:spMk id="7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26:57.237" v="5871" actId="113"/>
          <ac:spMkLst>
            <pc:docMk/>
            <pc:sldMk cId="376030445" sldId="256"/>
            <ac:spMk id="8" creationId="{00000000-0000-0000-0000-000000000000}"/>
          </ac:spMkLst>
        </pc:spChg>
        <pc:spChg chg="mod">
          <ac:chgData name="Ethan Cline" userId="ef0d5020fae0865d" providerId="LiveId" clId="{422730CB-DC9C-488B-BBAB-40003EF91F45}" dt="2025-04-17T23:00:25.533" v="5030" actId="255"/>
          <ac:spMkLst>
            <pc:docMk/>
            <pc:sldMk cId="376030445" sldId="256"/>
            <ac:spMk id="9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49:54.841" v="5979" actId="20577"/>
          <ac:spMkLst>
            <pc:docMk/>
            <pc:sldMk cId="376030445" sldId="256"/>
            <ac:spMk id="12" creationId="{00000000-0000-0000-0000-000000000000}"/>
          </ac:spMkLst>
        </pc:spChg>
        <pc:spChg chg="mod">
          <ac:chgData name="Ethan Cline" userId="ef0d5020fae0865d" providerId="LiveId" clId="{422730CB-DC9C-488B-BBAB-40003EF91F45}" dt="2025-04-17T22:16:22.672" v="1400" actId="20577"/>
          <ac:spMkLst>
            <pc:docMk/>
            <pc:sldMk cId="376030445" sldId="256"/>
            <ac:spMk id="15" creationId="{00000000-0000-0000-0000-000000000000}"/>
          </ac:spMkLst>
        </pc:spChg>
        <pc:spChg chg="mod">
          <ac:chgData name="Ethan Cline" userId="ef0d5020fae0865d" providerId="LiveId" clId="{422730CB-DC9C-488B-BBAB-40003EF91F45}" dt="2025-04-17T22:16:37.200" v="1412" actId="20577"/>
          <ac:spMkLst>
            <pc:docMk/>
            <pc:sldMk cId="376030445" sldId="256"/>
            <ac:spMk id="17" creationId="{00000000-0000-0000-0000-000000000000}"/>
          </ac:spMkLst>
        </pc:spChg>
        <pc:spChg chg="del">
          <ac:chgData name="Ethan Cline" userId="ef0d5020fae0865d" providerId="LiveId" clId="{422730CB-DC9C-488B-BBAB-40003EF91F45}" dt="2025-04-17T22:16:55.973" v="1437" actId="478"/>
          <ac:spMkLst>
            <pc:docMk/>
            <pc:sldMk cId="376030445" sldId="256"/>
            <ac:spMk id="18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37:36.986" v="5916" actId="113"/>
          <ac:spMkLst>
            <pc:docMk/>
            <pc:sldMk cId="376030445" sldId="256"/>
            <ac:spMk id="19" creationId="{00000000-0000-0000-0000-000000000000}"/>
          </ac:spMkLst>
        </pc:spChg>
        <pc:spChg chg="add mod">
          <ac:chgData name="Ethan Cline" userId="ef0d5020fae0865d" providerId="LiveId" clId="{422730CB-DC9C-488B-BBAB-40003EF91F45}" dt="2025-04-17T21:58:50.525" v="165"/>
          <ac:spMkLst>
            <pc:docMk/>
            <pc:sldMk cId="376030445" sldId="256"/>
            <ac:spMk id="22" creationId="{D5B5191D-CF40-6083-A0A8-F3D9D714854D}"/>
          </ac:spMkLst>
        </pc:spChg>
        <pc:spChg chg="del">
          <ac:chgData name="Ethan Cline" userId="ef0d5020fae0865d" providerId="LiveId" clId="{422730CB-DC9C-488B-BBAB-40003EF91F45}" dt="2025-04-17T21:58:32.243" v="159" actId="478"/>
          <ac:spMkLst>
            <pc:docMk/>
            <pc:sldMk cId="376030445" sldId="256"/>
            <ac:spMk id="27" creationId="{00000000-0000-0000-0000-000000000000}"/>
          </ac:spMkLst>
        </pc:spChg>
        <pc:spChg chg="mod">
          <ac:chgData name="Ethan Cline" userId="ef0d5020fae0865d" providerId="LiveId" clId="{422730CB-DC9C-488B-BBAB-40003EF91F45}" dt="2025-04-17T23:03:04.350" v="5052" actId="1076"/>
          <ac:spMkLst>
            <pc:docMk/>
            <pc:sldMk cId="376030445" sldId="256"/>
            <ac:spMk id="30" creationId="{00000000-0000-0000-0000-000000000000}"/>
          </ac:spMkLst>
        </pc:spChg>
        <pc:spChg chg="del">
          <ac:chgData name="Ethan Cline" userId="ef0d5020fae0865d" providerId="LiveId" clId="{422730CB-DC9C-488B-BBAB-40003EF91F45}" dt="2025-04-17T23:01:13.256" v="5039" actId="478"/>
          <ac:spMkLst>
            <pc:docMk/>
            <pc:sldMk cId="376030445" sldId="256"/>
            <ac:spMk id="32" creationId="{00000000-0000-0000-0000-000000000000}"/>
          </ac:spMkLst>
        </pc:spChg>
        <pc:spChg chg="mod">
          <ac:chgData name="Ethan Cline" userId="ef0d5020fae0865d" providerId="LiveId" clId="{422730CB-DC9C-488B-BBAB-40003EF91F45}" dt="2025-04-17T23:03:31.967" v="5054" actId="1076"/>
          <ac:spMkLst>
            <pc:docMk/>
            <pc:sldMk cId="376030445" sldId="256"/>
            <ac:spMk id="60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3:32.498" v="5525" actId="1076"/>
          <ac:spMkLst>
            <pc:docMk/>
            <pc:sldMk cId="376030445" sldId="256"/>
            <ac:spMk id="62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3:41.838" v="5528" actId="1076"/>
          <ac:spMkLst>
            <pc:docMk/>
            <pc:sldMk cId="376030445" sldId="256"/>
            <ac:spMk id="64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33:06.711" v="5910" actId="948"/>
          <ac:spMkLst>
            <pc:docMk/>
            <pc:sldMk cId="376030445" sldId="256"/>
            <ac:spMk id="85" creationId="{00000000-0000-0000-0000-000000000000}"/>
          </ac:spMkLst>
        </pc:spChg>
        <pc:spChg chg="mod">
          <ac:chgData name="Ethan Cline" userId="ef0d5020fae0865d" providerId="LiveId" clId="{422730CB-DC9C-488B-BBAB-40003EF91F45}" dt="2025-04-17T22:57:07.026" v="4995" actId="1076"/>
          <ac:spMkLst>
            <pc:docMk/>
            <pc:sldMk cId="376030445" sldId="256"/>
            <ac:spMk id="93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03:30.681" v="5265" actId="1076"/>
          <ac:spMkLst>
            <pc:docMk/>
            <pc:sldMk cId="376030445" sldId="256"/>
            <ac:spMk id="97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52:15.240" v="5981" actId="20577"/>
          <ac:spMkLst>
            <pc:docMk/>
            <pc:sldMk cId="376030445" sldId="256"/>
            <ac:spMk id="98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47:53.142" v="5946" actId="20577"/>
          <ac:spMkLst>
            <pc:docMk/>
            <pc:sldMk cId="376030445" sldId="256"/>
            <ac:spMk id="99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45:35.908" v="5928" actId="207"/>
          <ac:spMkLst>
            <pc:docMk/>
            <pc:sldMk cId="376030445" sldId="256"/>
            <ac:spMk id="100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2:56.454" v="5517" actId="1076"/>
          <ac:spMkLst>
            <pc:docMk/>
            <pc:sldMk cId="376030445" sldId="256"/>
            <ac:spMk id="101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3:07.057" v="5520" actId="20577"/>
          <ac:spMkLst>
            <pc:docMk/>
            <pc:sldMk cId="376030445" sldId="256"/>
            <ac:spMk id="102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46:04.089" v="5930" actId="1076"/>
          <ac:spMkLst>
            <pc:docMk/>
            <pc:sldMk cId="376030445" sldId="256"/>
            <ac:spMk id="103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2:22.975" v="5510" actId="1076"/>
          <ac:spMkLst>
            <pc:docMk/>
            <pc:sldMk cId="376030445" sldId="256"/>
            <ac:spMk id="104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51:11.103" v="5980" actId="20577"/>
          <ac:spMkLst>
            <pc:docMk/>
            <pc:sldMk cId="376030445" sldId="256"/>
            <ac:spMk id="105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2:18.550" v="5509" actId="1076"/>
          <ac:spMkLst>
            <pc:docMk/>
            <pc:sldMk cId="376030445" sldId="256"/>
            <ac:spMk id="106" creationId="{00000000-0000-0000-0000-000000000000}"/>
          </ac:spMkLst>
        </pc:spChg>
        <pc:spChg chg="mod">
          <ac:chgData name="Ethan Cline" userId="ef0d5020fae0865d" providerId="LiveId" clId="{422730CB-DC9C-488B-BBAB-40003EF91F45}" dt="2025-04-18T14:12:36.680" v="5514" actId="1076"/>
          <ac:spMkLst>
            <pc:docMk/>
            <pc:sldMk cId="376030445" sldId="256"/>
            <ac:spMk id="107" creationId="{00000000-0000-0000-0000-000000000000}"/>
          </ac:spMkLst>
        </pc:spChg>
        <pc:spChg chg="del">
          <ac:chgData name="Ethan Cline" userId="ef0d5020fae0865d" providerId="LiveId" clId="{422730CB-DC9C-488B-BBAB-40003EF91F45}" dt="2025-04-17T22:16:57.863" v="1438" actId="478"/>
          <ac:spMkLst>
            <pc:docMk/>
            <pc:sldMk cId="376030445" sldId="256"/>
            <ac:spMk id="108" creationId="{00000000-0000-0000-0000-000000000000}"/>
          </ac:spMkLst>
        </pc:spChg>
        <pc:spChg chg="mod">
          <ac:chgData name="Ethan Cline" userId="ef0d5020fae0865d" providerId="LiveId" clId="{422730CB-DC9C-488B-BBAB-40003EF91F45}" dt="2025-04-17T23:01:42.406" v="5043" actId="14100"/>
          <ac:spMkLst>
            <pc:docMk/>
            <pc:sldMk cId="376030445" sldId="256"/>
            <ac:spMk id="149" creationId="{00000000-0000-0000-0000-000000000000}"/>
          </ac:spMkLst>
        </pc:spChg>
        <pc:picChg chg="del">
          <ac:chgData name="Ethan Cline" userId="ef0d5020fae0865d" providerId="LiveId" clId="{422730CB-DC9C-488B-BBAB-40003EF91F45}" dt="2025-04-17T22:38:19.584" v="4117" actId="478"/>
          <ac:picMkLst>
            <pc:docMk/>
            <pc:sldMk cId="376030445" sldId="256"/>
            <ac:picMk id="3" creationId="{00000000-0000-0000-0000-000000000000}"/>
          </ac:picMkLst>
        </pc:picChg>
        <pc:picChg chg="del">
          <ac:chgData name="Ethan Cline" userId="ef0d5020fae0865d" providerId="LiveId" clId="{422730CB-DC9C-488B-BBAB-40003EF91F45}" dt="2025-04-17T22:40:02.909" v="4296" actId="478"/>
          <ac:picMkLst>
            <pc:docMk/>
            <pc:sldMk cId="376030445" sldId="256"/>
            <ac:picMk id="5" creationId="{00000000-0000-0000-0000-000000000000}"/>
          </ac:picMkLst>
        </pc:picChg>
        <pc:picChg chg="del">
          <ac:chgData name="Ethan Cline" userId="ef0d5020fae0865d" providerId="LiveId" clId="{422730CB-DC9C-488B-BBAB-40003EF91F45}" dt="2025-04-17T22:41:52.542" v="4409" actId="478"/>
          <ac:picMkLst>
            <pc:docMk/>
            <pc:sldMk cId="376030445" sldId="256"/>
            <ac:picMk id="10" creationId="{00000000-0000-0000-0000-000000000000}"/>
          </ac:picMkLst>
        </pc:picChg>
        <pc:picChg chg="del">
          <ac:chgData name="Ethan Cline" userId="ef0d5020fae0865d" providerId="LiveId" clId="{422730CB-DC9C-488B-BBAB-40003EF91F45}" dt="2025-04-17T22:41:53.812" v="4410" actId="478"/>
          <ac:picMkLst>
            <pc:docMk/>
            <pc:sldMk cId="376030445" sldId="256"/>
            <ac:picMk id="11" creationId="{00000000-0000-0000-0000-000000000000}"/>
          </ac:picMkLst>
        </pc:picChg>
        <pc:picChg chg="del">
          <ac:chgData name="Ethan Cline" userId="ef0d5020fae0865d" providerId="LiveId" clId="{422730CB-DC9C-488B-BBAB-40003EF91F45}" dt="2025-04-17T22:47:17.589" v="4704" actId="478"/>
          <ac:picMkLst>
            <pc:docMk/>
            <pc:sldMk cId="376030445" sldId="256"/>
            <ac:picMk id="14" creationId="{00000000-0000-0000-0000-000000000000}"/>
          </ac:picMkLst>
        </pc:picChg>
        <pc:picChg chg="del">
          <ac:chgData name="Ethan Cline" userId="ef0d5020fae0865d" providerId="LiveId" clId="{422730CB-DC9C-488B-BBAB-40003EF91F45}" dt="2025-04-17T22:47:18.744" v="4705" actId="478"/>
          <ac:picMkLst>
            <pc:docMk/>
            <pc:sldMk cId="376030445" sldId="256"/>
            <ac:picMk id="20" creationId="{00000000-0000-0000-0000-000000000000}"/>
          </ac:picMkLst>
        </pc:picChg>
        <pc:picChg chg="add mod">
          <ac:chgData name="Ethan Cline" userId="ef0d5020fae0865d" providerId="LiveId" clId="{422730CB-DC9C-488B-BBAB-40003EF91F45}" dt="2025-04-17T21:58:49.791" v="164" actId="1076"/>
          <ac:picMkLst>
            <pc:docMk/>
            <pc:sldMk cId="376030445" sldId="256"/>
            <ac:picMk id="23" creationId="{1F6144DF-525B-BA5B-8A29-2393B18E8110}"/>
          </ac:picMkLst>
        </pc:picChg>
        <pc:picChg chg="add mod modCrop">
          <ac:chgData name="Ethan Cline" userId="ef0d5020fae0865d" providerId="LiveId" clId="{422730CB-DC9C-488B-BBAB-40003EF91F45}" dt="2025-04-18T14:46:29.849" v="5933" actId="732"/>
          <ac:picMkLst>
            <pc:docMk/>
            <pc:sldMk cId="376030445" sldId="256"/>
            <ac:picMk id="24" creationId="{6864B5AB-A9B0-2B57-1657-ED0A2ED43A8F}"/>
          </ac:picMkLst>
        </pc:picChg>
        <pc:picChg chg="add mod modCrop">
          <ac:chgData name="Ethan Cline" userId="ef0d5020fae0865d" providerId="LiveId" clId="{422730CB-DC9C-488B-BBAB-40003EF91F45}" dt="2025-04-18T14:45:52.550" v="5929" actId="732"/>
          <ac:picMkLst>
            <pc:docMk/>
            <pc:sldMk cId="376030445" sldId="256"/>
            <ac:picMk id="25" creationId="{8DF0870E-17FF-7D99-B95C-6192358A9E89}"/>
          </ac:picMkLst>
        </pc:picChg>
        <pc:picChg chg="add del mod">
          <ac:chgData name="Ethan Cline" userId="ef0d5020fae0865d" providerId="LiveId" clId="{422730CB-DC9C-488B-BBAB-40003EF91F45}" dt="2025-04-17T22:42:22.521" v="4416" actId="478"/>
          <ac:picMkLst>
            <pc:docMk/>
            <pc:sldMk cId="376030445" sldId="256"/>
            <ac:picMk id="26" creationId="{9B1BC87C-66CA-5A2C-B156-2633F11DFF19}"/>
          </ac:picMkLst>
        </pc:picChg>
        <pc:picChg chg="add mod">
          <ac:chgData name="Ethan Cline" userId="ef0d5020fae0865d" providerId="LiveId" clId="{422730CB-DC9C-488B-BBAB-40003EF91F45}" dt="2025-04-18T14:30:00.316" v="5888" actId="1076"/>
          <ac:picMkLst>
            <pc:docMk/>
            <pc:sldMk cId="376030445" sldId="256"/>
            <ac:picMk id="28" creationId="{326D2806-AE76-D80C-3567-68E5E2BD7B96}"/>
          </ac:picMkLst>
        </pc:picChg>
        <pc:picChg chg="add mod">
          <ac:chgData name="Ethan Cline" userId="ef0d5020fae0865d" providerId="LiveId" clId="{422730CB-DC9C-488B-BBAB-40003EF91F45}" dt="2025-04-18T14:30:21.040" v="5891" actId="1076"/>
          <ac:picMkLst>
            <pc:docMk/>
            <pc:sldMk cId="376030445" sldId="256"/>
            <ac:picMk id="29" creationId="{B32FDDDF-335D-3467-8E87-DF467AE358A1}"/>
          </ac:picMkLst>
        </pc:picChg>
        <pc:picChg chg="add del mod">
          <ac:chgData name="Ethan Cline" userId="ef0d5020fae0865d" providerId="LiveId" clId="{422730CB-DC9C-488B-BBAB-40003EF91F45}" dt="2025-04-17T22:50:04.577" v="4928" actId="478"/>
          <ac:picMkLst>
            <pc:docMk/>
            <pc:sldMk cId="376030445" sldId="256"/>
            <ac:picMk id="34" creationId="{A89ECA8C-007A-89FF-B41E-DE270BEFC918}"/>
          </ac:picMkLst>
        </pc:picChg>
        <pc:picChg chg="add mod modCrop">
          <ac:chgData name="Ethan Cline" userId="ef0d5020fae0865d" providerId="LiveId" clId="{422730CB-DC9C-488B-BBAB-40003EF91F45}" dt="2025-04-18T14:46:57.053" v="5935" actId="1076"/>
          <ac:picMkLst>
            <pc:docMk/>
            <pc:sldMk cId="376030445" sldId="256"/>
            <ac:picMk id="35" creationId="{C434FD3E-4C89-10E6-2683-C1E76EAFC32C}"/>
          </ac:picMkLst>
        </pc:picChg>
        <pc:picChg chg="add mod">
          <ac:chgData name="Ethan Cline" userId="ef0d5020fae0865d" providerId="LiveId" clId="{422730CB-DC9C-488B-BBAB-40003EF91F45}" dt="2025-04-18T14:46:45.896" v="5934" actId="1076"/>
          <ac:picMkLst>
            <pc:docMk/>
            <pc:sldMk cId="376030445" sldId="256"/>
            <ac:picMk id="36" creationId="{B0F1FB53-0548-81E0-5F55-E27E0104C41C}"/>
          </ac:picMkLst>
        </pc:picChg>
        <pc:picChg chg="add mod">
          <ac:chgData name="Ethan Cline" userId="ef0d5020fae0865d" providerId="LiveId" clId="{422730CB-DC9C-488B-BBAB-40003EF91F45}" dt="2025-04-17T21:59:43.262" v="171" actId="14100"/>
          <ac:picMkLst>
            <pc:docMk/>
            <pc:sldMk cId="376030445" sldId="256"/>
            <ac:picMk id="1026" creationId="{9B8AAB7E-A0D0-9264-3022-1AF26203C357}"/>
          </ac:picMkLst>
        </pc:picChg>
        <pc:picChg chg="add mod">
          <ac:chgData name="Ethan Cline" userId="ef0d5020fae0865d" providerId="LiveId" clId="{422730CB-DC9C-488B-BBAB-40003EF91F45}" dt="2025-04-17T22:07:11.543" v="619" actId="1076"/>
          <ac:picMkLst>
            <pc:docMk/>
            <pc:sldMk cId="376030445" sldId="256"/>
            <ac:picMk id="1028" creationId="{C88D9396-3FBA-9D60-B022-61DD9485D869}"/>
          </ac:picMkLst>
        </pc:picChg>
      </pc:sldChg>
      <pc:sldChg chg="del">
        <pc:chgData name="Ethan Cline" userId="ef0d5020fae0865d" providerId="LiveId" clId="{422730CB-DC9C-488B-BBAB-40003EF91F45}" dt="2025-04-17T21:57:28.801" v="90" actId="47"/>
        <pc:sldMkLst>
          <pc:docMk/>
          <pc:sldMk cId="93418672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5"/>
            <a:ext cx="43525440" cy="1337056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5"/>
            <a:ext cx="38404800" cy="927226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2" y="2044702"/>
            <a:ext cx="11041380" cy="32546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2" y="2044702"/>
            <a:ext cx="32484060" cy="32546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2" y="9574544"/>
            <a:ext cx="44165520" cy="1597532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2" y="25701005"/>
            <a:ext cx="44165520" cy="840104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3"/>
            <a:ext cx="21762720" cy="24367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3"/>
            <a:ext cx="21762720" cy="24367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9"/>
            <a:ext cx="44165520" cy="7423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6" y="9414517"/>
            <a:ext cx="21662704" cy="461390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6" y="14028420"/>
            <a:ext cx="21662704" cy="2063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7"/>
            <a:ext cx="21769390" cy="461390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6" cy="896112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9"/>
            <a:ext cx="25923240" cy="272923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1"/>
            <a:ext cx="16515396" cy="21344894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6" cy="896112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9"/>
            <a:ext cx="25923240" cy="272923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1"/>
            <a:ext cx="16515396" cy="21344894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3"/>
            <a:ext cx="44165520" cy="24367494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9"/>
            <a:ext cx="1728216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9"/>
            <a:ext cx="1152144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97" y="609601"/>
            <a:ext cx="50326026" cy="4605867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4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Analyzing Trends </a:t>
            </a:r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 New Hampshire Snow Density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Ethan Cline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Mathematics and Statistics, University of New Hampshire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1198" y="7371685"/>
            <a:ext cx="12733867" cy="81570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latin typeface="Cambria" panose="02040503050406030204" pitchFamily="18" charset="0"/>
              </a:rPr>
              <a:t>New Hampshire is known for its winters. There has been much research on the warming and shortening of winters, but comparatively little on </a:t>
            </a:r>
            <a:r>
              <a:rPr lang="en-US" sz="5400" b="1" dirty="0">
                <a:latin typeface="Cambria" panose="02040503050406030204" pitchFamily="18" charset="0"/>
              </a:rPr>
              <a:t>changing snow quality</a:t>
            </a:r>
            <a:r>
              <a:rPr lang="en-US" sz="5400" dirty="0">
                <a:latin typeface="Cambria" panose="02040503050406030204" pitchFamily="18" charset="0"/>
              </a:rPr>
              <a:t>. Analyzing snow density may provide deeper insights into changing winter conditions than what can be provided by temperature and snowfall measurements alone.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31198" y="16074191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Calculating Density: What is SLR?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1198" y="27636050"/>
            <a:ext cx="12733867" cy="983830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I used R to make several </a:t>
            </a:r>
            <a:r>
              <a:rPr lang="en-US" sz="5400" b="1" dirty="0">
                <a:latin typeface="Cambria" panose="02040503050406030204" pitchFamily="18" charset="0"/>
              </a:rPr>
              <a:t>time series </a:t>
            </a:r>
            <a:r>
              <a:rPr lang="en-US" sz="5400" dirty="0">
                <a:latin typeface="Cambria" panose="02040503050406030204" pitchFamily="18" charset="0"/>
              </a:rPr>
              <a:t>and </a:t>
            </a:r>
            <a:r>
              <a:rPr lang="en-US" sz="5400" b="1" dirty="0">
                <a:latin typeface="Cambria" panose="02040503050406030204" pitchFamily="18" charset="0"/>
              </a:rPr>
              <a:t>linear regression </a:t>
            </a:r>
            <a:r>
              <a:rPr lang="en-US" sz="5400" dirty="0">
                <a:latin typeface="Cambria" panose="02040503050406030204" pitchFamily="18" charset="0"/>
              </a:rPr>
              <a:t>models for SLR, snowfall, and temperature. 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I investigated how snow density has changed over the last </a:t>
            </a:r>
            <a:r>
              <a:rPr lang="en-US" sz="5400" b="1" dirty="0">
                <a:latin typeface="Cambria" panose="02040503050406030204" pitchFamily="18" charset="0"/>
              </a:rPr>
              <a:t>90 years</a:t>
            </a:r>
            <a:r>
              <a:rPr lang="en-US" sz="5400" dirty="0">
                <a:latin typeface="Cambria" panose="02040503050406030204" pitchFamily="18" charset="0"/>
              </a:rPr>
              <a:t>, how it changes by </a:t>
            </a:r>
            <a:r>
              <a:rPr lang="en-US" sz="5400" b="1" dirty="0">
                <a:latin typeface="Cambria" panose="02040503050406030204" pitchFamily="18" charset="0"/>
              </a:rPr>
              <a:t>season</a:t>
            </a:r>
            <a:r>
              <a:rPr lang="en-US" sz="5400" dirty="0">
                <a:latin typeface="Cambria" panose="02040503050406030204" pitchFamily="18" charset="0"/>
              </a:rPr>
              <a:t>, its relationship to </a:t>
            </a:r>
            <a:r>
              <a:rPr lang="en-US" sz="5400" b="1" dirty="0">
                <a:latin typeface="Cambria" panose="02040503050406030204" pitchFamily="18" charset="0"/>
              </a:rPr>
              <a:t>temperature</a:t>
            </a:r>
            <a:r>
              <a:rPr lang="en-US" sz="5400" dirty="0">
                <a:latin typeface="Cambria" panose="02040503050406030204" pitchFamily="18" charset="0"/>
              </a:rPr>
              <a:t>, and </a:t>
            </a:r>
            <a:r>
              <a:rPr lang="en-US" sz="5400" b="1" dirty="0">
                <a:latin typeface="Cambria" panose="02040503050406030204" pitchFamily="18" charset="0"/>
              </a:rPr>
              <a:t>predictive models</a:t>
            </a:r>
            <a:r>
              <a:rPr lang="en-US" sz="5400" dirty="0">
                <a:latin typeface="Cambria" panose="02040503050406030204" pitchFamily="18" charset="0"/>
              </a:rPr>
              <a:t>. 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This research may be useful to </a:t>
            </a:r>
            <a:r>
              <a:rPr lang="en-US" sz="5400" b="1" dirty="0">
                <a:latin typeface="Cambria" panose="02040503050406030204" pitchFamily="18" charset="0"/>
              </a:rPr>
              <a:t>climatologists and meteorologists </a:t>
            </a:r>
            <a:r>
              <a:rPr lang="en-US" sz="5400" dirty="0">
                <a:latin typeface="Cambria" panose="02040503050406030204" pitchFamily="18" charset="0"/>
              </a:rPr>
              <a:t>who issue snowfall predictions, storm warnings, and avalanche advisories.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366441" y="5760899"/>
            <a:ext cx="22915412" cy="101692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Initial Analysis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8000782" y="17683922"/>
            <a:ext cx="12733867" cy="135660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The median SLR for the last 25 years is 9.14, </a:t>
            </a:r>
            <a:r>
              <a:rPr lang="en-US" sz="5400" b="1" dirty="0">
                <a:latin typeface="Cambria" panose="02040503050406030204" pitchFamily="18" charset="0"/>
              </a:rPr>
              <a:t>denser</a:t>
            </a:r>
            <a:r>
              <a:rPr lang="en-US" sz="5400" dirty="0">
                <a:latin typeface="Cambria" panose="02040503050406030204" pitchFamily="18" charset="0"/>
              </a:rPr>
              <a:t> than the NWS standard.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Expected </a:t>
            </a:r>
            <a:r>
              <a:rPr lang="en-US" sz="5400" b="1" dirty="0">
                <a:latin typeface="Cambria" panose="02040503050406030204" pitchFamily="18" charset="0"/>
              </a:rPr>
              <a:t>inverse</a:t>
            </a:r>
            <a:r>
              <a:rPr lang="en-US" sz="5400" dirty="0">
                <a:latin typeface="Cambria" panose="02040503050406030204" pitchFamily="18" charset="0"/>
              </a:rPr>
              <a:t> relationship between temperature and SLR.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Snow density is </a:t>
            </a:r>
            <a:r>
              <a:rPr lang="en-US" sz="5400" b="1" dirty="0">
                <a:latin typeface="Cambria" panose="02040503050406030204" pitchFamily="18" charset="0"/>
              </a:rPr>
              <a:t>highly</a:t>
            </a:r>
            <a:r>
              <a:rPr lang="en-US" sz="5400" dirty="0">
                <a:latin typeface="Cambria" panose="02040503050406030204" pitchFamily="18" charset="0"/>
              </a:rPr>
              <a:t> </a:t>
            </a:r>
            <a:r>
              <a:rPr lang="en-US" sz="5400" b="1" dirty="0">
                <a:latin typeface="Cambria" panose="02040503050406030204" pitchFamily="18" charset="0"/>
              </a:rPr>
              <a:t>seasonal</a:t>
            </a:r>
            <a:r>
              <a:rPr lang="en-US" sz="5400" dirty="0">
                <a:latin typeface="Cambria" panose="02040503050406030204" pitchFamily="18" charset="0"/>
              </a:rPr>
              <a:t>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High </a:t>
            </a:r>
            <a:r>
              <a:rPr lang="en-US" sz="5400" b="1" dirty="0">
                <a:latin typeface="Cambria" panose="02040503050406030204" pitchFamily="18" charset="0"/>
              </a:rPr>
              <a:t>random</a:t>
            </a:r>
            <a:r>
              <a:rPr lang="en-US" sz="5400" dirty="0">
                <a:latin typeface="Cambria" panose="02040503050406030204" pitchFamily="18" charset="0"/>
              </a:rPr>
              <a:t> </a:t>
            </a:r>
            <a:r>
              <a:rPr lang="en-US" sz="5400" b="1" dirty="0">
                <a:latin typeface="Cambria" panose="02040503050406030204" pitchFamily="18" charset="0"/>
              </a:rPr>
              <a:t>variability</a:t>
            </a:r>
            <a:r>
              <a:rPr lang="en-US" sz="5400" dirty="0">
                <a:latin typeface="Cambria" panose="02040503050406030204" pitchFamily="18" charset="0"/>
              </a:rPr>
              <a:t> in SLR due to individual weather patterns.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Long term </a:t>
            </a:r>
            <a:r>
              <a:rPr lang="en-US" sz="5400" b="1" dirty="0">
                <a:latin typeface="Cambria" panose="02040503050406030204" pitchFamily="18" charset="0"/>
              </a:rPr>
              <a:t>coincident increase </a:t>
            </a:r>
            <a:r>
              <a:rPr lang="en-US" sz="5400" dirty="0">
                <a:latin typeface="Cambria" panose="02040503050406030204" pitchFamily="18" charset="0"/>
              </a:rPr>
              <a:t>in temperature and SLR.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The last 25 years show increasing temperature and </a:t>
            </a:r>
            <a:r>
              <a:rPr lang="en-US" sz="5400" b="1" dirty="0">
                <a:latin typeface="Cambria" panose="02040503050406030204" pitchFamily="18" charset="0"/>
              </a:rPr>
              <a:t>stable-decreasing </a:t>
            </a:r>
            <a:r>
              <a:rPr lang="en-US" sz="5400" dirty="0">
                <a:latin typeface="Cambria" panose="02040503050406030204" pitchFamily="18" charset="0"/>
              </a:rPr>
              <a:t>SLR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The final </a:t>
            </a:r>
            <a:r>
              <a:rPr lang="en-US" sz="5400" b="1" dirty="0">
                <a:latin typeface="Cambria" panose="02040503050406030204" pitchFamily="18" charset="0"/>
              </a:rPr>
              <a:t>SARIMA</a:t>
            </a:r>
            <a:r>
              <a:rPr lang="en-US" sz="5400" dirty="0">
                <a:latin typeface="Cambria" panose="02040503050406030204" pitchFamily="18" charset="0"/>
              </a:rPr>
              <a:t> model used for </a:t>
            </a:r>
            <a:r>
              <a:rPr lang="en-US" sz="5400" b="1" dirty="0">
                <a:latin typeface="Cambria" panose="02040503050406030204" pitchFamily="18" charset="0"/>
              </a:rPr>
              <a:t>forecasting</a:t>
            </a:r>
            <a:r>
              <a:rPr lang="en-US" sz="5400" dirty="0">
                <a:latin typeface="Cambria" panose="02040503050406030204" pitchFamily="18" charset="0"/>
              </a:rPr>
              <a:t> was of the order (1,1,1), (0,1,1). It had the lowest AIC and BIC among candidate models.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31198" y="5748895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023361" y="5748895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350692" y="7000084"/>
            <a:ext cx="22915412" cy="83801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7908424" y="15925637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Results and Conclusions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8000782" y="7165070"/>
            <a:ext cx="12733867" cy="82151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Data used from the Mt. Washington Observatory goes back to </a:t>
            </a:r>
            <a:r>
              <a:rPr lang="en-US" sz="5400" b="1" dirty="0">
                <a:latin typeface="Cambria" panose="02040503050406030204" pitchFamily="18" charset="0"/>
              </a:rPr>
              <a:t>1934</a:t>
            </a:r>
            <a:r>
              <a:rPr lang="en-US" sz="5400" dirty="0">
                <a:latin typeface="Cambria" panose="02040503050406030204" pitchFamily="18" charset="0"/>
              </a:rPr>
              <a:t>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Cambria" panose="02040503050406030204" pitchFamily="18" charset="0"/>
              </a:rPr>
              <a:t>Weekly</a:t>
            </a:r>
            <a:r>
              <a:rPr lang="en-US" sz="5400" dirty="0">
                <a:latin typeface="Cambria" panose="02040503050406030204" pitchFamily="18" charset="0"/>
              </a:rPr>
              <a:t> averages used to avoid estimation error and frequent zeros.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Snowfall under ½ inch was </a:t>
            </a:r>
            <a:r>
              <a:rPr lang="en-US" sz="5400" b="1" dirty="0">
                <a:latin typeface="Cambria" panose="02040503050406030204" pitchFamily="18" charset="0"/>
              </a:rPr>
              <a:t>excluded</a:t>
            </a:r>
            <a:r>
              <a:rPr lang="en-US" sz="5400" dirty="0">
                <a:latin typeface="Cambria" panose="02040503050406030204" pitchFamily="18" charset="0"/>
              </a:rPr>
              <a:t>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Data over </a:t>
            </a:r>
            <a:r>
              <a:rPr lang="en-US" sz="5400" b="1" dirty="0">
                <a:latin typeface="Cambria" panose="02040503050406030204" pitchFamily="18" charset="0"/>
              </a:rPr>
              <a:t>25 years old </a:t>
            </a:r>
            <a:r>
              <a:rPr lang="en-US" sz="5400" dirty="0">
                <a:latin typeface="Cambria" panose="02040503050406030204" pitchFamily="18" charset="0"/>
              </a:rPr>
              <a:t>was not used for forecasting due to frequent estimations, decreased variability, and clustering around the 10-to-1 ratio.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4389088" y="16023649"/>
            <a:ext cx="22915412" cy="11677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 Trends in Temperature and Snow Density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4366441" y="27636049"/>
            <a:ext cx="22915412" cy="98526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5410811" y="7822352"/>
            <a:ext cx="46761" cy="52374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656606" y="7209620"/>
            <a:ext cx="10758957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Weekly Average SLR Values Since 2000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828624" y="14058034"/>
            <a:ext cx="9815246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There is a strong negative correlation between temperature and SLR.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055325" y="13941179"/>
            <a:ext cx="9906191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There is a skewed distribution centered around a median value of 9.14.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5604052" y="28693325"/>
            <a:ext cx="0" cy="77189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4389088" y="26186628"/>
            <a:ext cx="22915412" cy="11176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Seasonal ARIMA Forecasting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4389088" y="17683923"/>
            <a:ext cx="22915412" cy="821860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5502751" y="16825156"/>
            <a:ext cx="8119" cy="8432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Subtitle 2"/>
          <p:cNvSpPr txBox="1">
            <a:spLocks/>
          </p:cNvSpPr>
          <p:nvPr/>
        </p:nvSpPr>
        <p:spPr>
          <a:xfrm>
            <a:off x="37977728" y="33030695"/>
            <a:ext cx="12733867" cy="44094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750" dirty="0">
                <a:latin typeface="Cambria" panose="02040503050406030204" pitchFamily="18" charset="0"/>
              </a:rPr>
              <a:t>MWOBS Observer Charlie Peachey for the data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750" dirty="0">
                <a:latin typeface="Cambria" panose="02040503050406030204" pitchFamily="18" charset="0"/>
              </a:rPr>
              <a:t>MWOBS Interns Mees Fransen and Marin MacDonald for helping with the SLR research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750" dirty="0">
                <a:latin typeface="Cambria" panose="02040503050406030204" pitchFamily="18" charset="0"/>
              </a:rPr>
              <a:t>My advisor, Professor Michelle Capozzoli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750" dirty="0">
                <a:latin typeface="Cambria" panose="02040503050406030204" pitchFamily="18" charset="0"/>
              </a:rPr>
              <a:t>Professor Linyuan Li for help with time series</a:t>
            </a: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8041335" y="31823157"/>
            <a:ext cx="12733867" cy="7392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2410" y="14253001"/>
            <a:ext cx="66003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772498" y="7193118"/>
            <a:ext cx="9332962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Temperature Regressed on SLR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431198" y="26200188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Goals and Methodology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431198" y="17427233"/>
            <a:ext cx="12733867" cy="84752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The standard measurement of snow density is called the </a:t>
            </a:r>
            <a:r>
              <a:rPr lang="en-US" sz="5400" b="1" dirty="0">
                <a:latin typeface="Cambria" panose="02040503050406030204" pitchFamily="18" charset="0"/>
              </a:rPr>
              <a:t>“Solid-to-Liquid Ratio” </a:t>
            </a:r>
            <a:r>
              <a:rPr lang="en-US" sz="5400" dirty="0">
                <a:latin typeface="Cambria" panose="02040503050406030204" pitchFamily="18" charset="0"/>
              </a:rPr>
              <a:t>or “</a:t>
            </a:r>
            <a:r>
              <a:rPr lang="en-US" sz="5400" b="1" dirty="0">
                <a:latin typeface="Cambria" panose="02040503050406030204" pitchFamily="18" charset="0"/>
              </a:rPr>
              <a:t>SLR</a:t>
            </a:r>
            <a:r>
              <a:rPr lang="en-US" sz="5400" dirty="0">
                <a:latin typeface="Cambria" panose="02040503050406030204" pitchFamily="18" charset="0"/>
              </a:rPr>
              <a:t>”. 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It is an inverse of density which divides snowfall by its liquid water equivalent. 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The National Weather Service sets the standard SLR value as </a:t>
            </a:r>
            <a:r>
              <a:rPr lang="en-US" sz="5400" b="1" dirty="0">
                <a:latin typeface="Cambria" panose="02040503050406030204" pitchFamily="18" charset="0"/>
              </a:rPr>
              <a:t>10-to-1</a:t>
            </a:r>
            <a:r>
              <a:rPr lang="en-US" sz="5400" dirty="0">
                <a:latin typeface="Cambria" panose="02040503050406030204" pitchFamily="18" charset="0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Quantitative Precipitation Models use SLR estimates to </a:t>
            </a:r>
            <a:r>
              <a:rPr lang="en-US" sz="5400" b="1" dirty="0">
                <a:latin typeface="Cambria" panose="02040503050406030204" pitchFamily="18" charset="0"/>
              </a:rPr>
              <a:t>forecast snowfall</a:t>
            </a:r>
            <a:r>
              <a:rPr lang="en-US" sz="5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998257" y="17834794"/>
            <a:ext cx="10362454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SLR and Temperature Since 1934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500062" y="24626157"/>
            <a:ext cx="9815246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Seasonally adjusted trends show increasing temperature and stable or decreasing SLR.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055326" y="24609193"/>
            <a:ext cx="9906191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Removing seasonal variation shows a confusing coincident increase.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6396415" y="17767882"/>
            <a:ext cx="10468885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Recent Trends in SLR and Temperature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776572" y="28025462"/>
            <a:ext cx="6922362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Model Diagnostics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723118" y="35946332"/>
            <a:ext cx="9815246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 forecast (orange) predicts slightly decreasing SLR with high seasonal variation.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84658" y="36007090"/>
            <a:ext cx="9906191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There is significant random variation, especially in high SLR events.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084147" y="28159746"/>
            <a:ext cx="7343358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SLR Forecast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3" y="1363833"/>
            <a:ext cx="2478029" cy="2983998"/>
          </a:xfrm>
          <a:prstGeom prst="rect">
            <a:avLst/>
          </a:prstGeom>
        </p:spPr>
      </p:pic>
      <p:pic>
        <p:nvPicPr>
          <p:cNvPr id="1028" name="Picture 4" descr="Snowflake Blue Winter PNG Image - PurePNG | Free transparent CC0 PNG Image  Library">
            <a:extLst>
              <a:ext uri="{FF2B5EF4-FFF2-40B4-BE49-F238E27FC236}">
                <a16:creationId xmlns:a16="http://schemas.microsoft.com/office/drawing/2014/main" id="{C88D9396-3FBA-9D60-B022-61DD9485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57" y="779507"/>
            <a:ext cx="4120592" cy="41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graph showing the time and temperature of the snow&#10;&#10;AI-generated content may be incorrect.">
            <a:extLst>
              <a:ext uri="{FF2B5EF4-FFF2-40B4-BE49-F238E27FC236}">
                <a16:creationId xmlns:a16="http://schemas.microsoft.com/office/drawing/2014/main" id="{6864B5AB-A9B0-2B57-1657-ED0A2ED43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4890652" y="18664766"/>
            <a:ext cx="10125876" cy="5985317"/>
          </a:xfrm>
          <a:prstGeom prst="rect">
            <a:avLst/>
          </a:prstGeom>
        </p:spPr>
      </p:pic>
      <p:pic>
        <p:nvPicPr>
          <p:cNvPr id="25" name="Picture 24" descr="A graph showing the temperature of a few months&#10;&#10;AI-generated content may be incorrect.">
            <a:extLst>
              <a:ext uri="{FF2B5EF4-FFF2-40B4-BE49-F238E27FC236}">
                <a16:creationId xmlns:a16="http://schemas.microsoft.com/office/drawing/2014/main" id="{8DF0870E-17FF-7D99-B95C-6192358A9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/>
          <a:stretch/>
        </p:blipFill>
        <p:spPr>
          <a:xfrm>
            <a:off x="26112334" y="18558932"/>
            <a:ext cx="10693503" cy="6221595"/>
          </a:xfrm>
          <a:prstGeom prst="rect">
            <a:avLst/>
          </a:prstGeom>
        </p:spPr>
      </p:pic>
      <p:pic>
        <p:nvPicPr>
          <p:cNvPr id="28" name="Picture 27" descr="A graph showing the average of the average of the slr&#10;&#10;AI-generated content may be incorrect.">
            <a:extLst>
              <a:ext uri="{FF2B5EF4-FFF2-40B4-BE49-F238E27FC236}">
                <a16:creationId xmlns:a16="http://schemas.microsoft.com/office/drawing/2014/main" id="{326D2806-AE76-D80C-3567-68E5E2BD7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2" r="5732" b="3408"/>
          <a:stretch/>
        </p:blipFill>
        <p:spPr>
          <a:xfrm>
            <a:off x="15036031" y="8278258"/>
            <a:ext cx="9944777" cy="5613194"/>
          </a:xfrm>
          <a:prstGeom prst="rect">
            <a:avLst/>
          </a:prstGeom>
        </p:spPr>
      </p:pic>
      <p:pic>
        <p:nvPicPr>
          <p:cNvPr id="29" name="Picture 28" descr="A graph showing the temperature and slr&#10;&#10;AI-generated content may be incorrect.">
            <a:extLst>
              <a:ext uri="{FF2B5EF4-FFF2-40B4-BE49-F238E27FC236}">
                <a16:creationId xmlns:a16="http://schemas.microsoft.com/office/drawing/2014/main" id="{B32FDDDF-335D-3467-8E87-DF467AE35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2" r="6341" b="2838"/>
          <a:stretch/>
        </p:blipFill>
        <p:spPr>
          <a:xfrm>
            <a:off x="26564545" y="8070533"/>
            <a:ext cx="9461711" cy="6096885"/>
          </a:xfrm>
          <a:prstGeom prst="rect">
            <a:avLst/>
          </a:prstGeom>
        </p:spPr>
      </p:pic>
      <p:pic>
        <p:nvPicPr>
          <p:cNvPr id="35" name="Picture 34" descr="A graph of a normal q-q plot&#10;&#10;AI-generated content may be incorrect.">
            <a:extLst>
              <a:ext uri="{FF2B5EF4-FFF2-40B4-BE49-F238E27FC236}">
                <a16:creationId xmlns:a16="http://schemas.microsoft.com/office/drawing/2014/main" id="{C434FD3E-4C89-10E6-2683-C1E76EAFC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/>
          <a:stretch/>
        </p:blipFill>
        <p:spPr>
          <a:xfrm>
            <a:off x="14794043" y="29125871"/>
            <a:ext cx="10319094" cy="6451533"/>
          </a:xfrm>
          <a:prstGeom prst="rect">
            <a:avLst/>
          </a:prstGeom>
        </p:spPr>
      </p:pic>
      <p:pic>
        <p:nvPicPr>
          <p:cNvPr id="36" name="Picture 35" descr="A graph of a slr forecast&#10;&#10;AI-generated content may be incorrect.">
            <a:extLst>
              <a:ext uri="{FF2B5EF4-FFF2-40B4-BE49-F238E27FC236}">
                <a16:creationId xmlns:a16="http://schemas.microsoft.com/office/drawing/2014/main" id="{B0F1FB53-0548-81E0-5F55-E27E0104C4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/>
          <a:stretch/>
        </p:blipFill>
        <p:spPr>
          <a:xfrm>
            <a:off x="26017256" y="29340672"/>
            <a:ext cx="10833802" cy="62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3181</TotalTime>
  <Words>501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Analyzing Trends in New Hampshire Snow Density Ethan Cline Department of Mathematics and Statistics, University of New Hampshire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Ethan Cline</cp:lastModifiedBy>
  <cp:revision>153</cp:revision>
  <dcterms:created xsi:type="dcterms:W3CDTF">2016-03-05T16:55:12Z</dcterms:created>
  <dcterms:modified xsi:type="dcterms:W3CDTF">2025-04-18T15:26:24Z</dcterms:modified>
</cp:coreProperties>
</file>