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32461200" cy="4343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Butkiewicz" initials="TB" lastIdx="6" clrIdx="0">
    <p:extLst>
      <p:ext uri="{19B8F6BF-5375-455C-9EA6-DF929625EA0E}">
        <p15:presenceInfo xmlns:p15="http://schemas.microsoft.com/office/powerpoint/2012/main" userId="Thomas Butkiewic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38" d="100"/>
          <a:sy n="38" d="100"/>
        </p:scale>
        <p:origin x="1140" y="126"/>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C75E45-EFD2-4109-BF59-84DE4AEDA3F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97BAB-CDB6-4F67-82B0-DC8417FFB3C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C75E45-EFD2-4109-BF59-84DE4AEDA3F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97BAB-CDB6-4F67-82B0-DC8417FFB3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C75E45-EFD2-4109-BF59-84DE4AEDA3F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97BAB-CDB6-4F67-82B0-DC8417FFB3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C75E45-EFD2-4109-BF59-84DE4AEDA3F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97BAB-CDB6-4F67-82B0-DC8417FFB3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C75E45-EFD2-4109-BF59-84DE4AEDA3F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97BAB-CDB6-4F67-82B0-DC8417FFB3C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C75E45-EFD2-4109-BF59-84DE4AEDA3F9}" type="datetimeFigureOut">
              <a:rPr lang="en-US" smtClean="0"/>
              <a:pPr/>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97BAB-CDB6-4F67-82B0-DC8417FFB3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C75E45-EFD2-4109-BF59-84DE4AEDA3F9}" type="datetimeFigureOut">
              <a:rPr lang="en-US" smtClean="0"/>
              <a:pPr/>
              <a:t>4/16/2025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97BAB-CDB6-4F67-82B0-DC8417FFB3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C75E45-EFD2-4109-BF59-84DE4AEDA3F9}" type="datetimeFigureOut">
              <a:rPr lang="en-US" smtClean="0"/>
              <a:pPr/>
              <a:t>4/16/2025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97BAB-CDB6-4F67-82B0-DC8417FFB3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75E45-EFD2-4109-BF59-84DE4AEDA3F9}" type="datetimeFigureOut">
              <a:rPr lang="en-US" smtClean="0"/>
              <a:pPr/>
              <a:t>4/16/2025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97BAB-CDB6-4F67-82B0-DC8417FFB3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13C75E45-EFD2-4109-BF59-84DE4AEDA3F9}" type="datetimeFigureOut">
              <a:rPr lang="en-US" smtClean="0"/>
              <a:pPr/>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97BAB-CDB6-4F67-82B0-DC8417FFB3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13C75E45-EFD2-4109-BF59-84DE4AEDA3F9}" type="datetimeFigureOut">
              <a:rPr lang="en-US" smtClean="0"/>
              <a:pPr/>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97BAB-CDB6-4F67-82B0-DC8417FFB3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13C75E45-EFD2-4109-BF59-84DE4AEDA3F9}" type="datetimeFigureOut">
              <a:rPr lang="en-US" smtClean="0"/>
              <a:pPr/>
              <a:t>4/16/2025</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CD697BAB-CDB6-4F67-82B0-DC8417FFB3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a:spLocks/>
          </p:cNvSpPr>
          <p:nvPr/>
        </p:nvSpPr>
        <p:spPr>
          <a:xfrm>
            <a:off x="577735" y="13106399"/>
            <a:ext cx="13030200" cy="9052797"/>
          </a:xfrm>
          <a:prstGeom prst="roundRect">
            <a:avLst>
              <a:gd name="adj" fmla="val 590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dirty="0">
              <a:solidFill>
                <a:schemeClr val="tx1"/>
              </a:solidFill>
              <a:latin typeface="Helvetica" panose="020B0604020202020204" pitchFamily="34" charset="0"/>
              <a:cs typeface="Helvetica" panose="020B0604020202020204" pitchFamily="34" charset="0"/>
            </a:endParaRPr>
          </a:p>
        </p:txBody>
      </p:sp>
      <p:pic>
        <p:nvPicPr>
          <p:cNvPr id="4" name="Picture 6" descr="C:\work\ccom_logo\gif\ccom_200_1.gif"/>
          <p:cNvPicPr>
            <a:picLocks noChangeAspect="1" noChangeArrowheads="1"/>
          </p:cNvPicPr>
          <p:nvPr/>
        </p:nvPicPr>
        <p:blipFill>
          <a:blip r:embed="rId2" cstate="print"/>
          <a:srcRect/>
          <a:stretch>
            <a:fillRect/>
          </a:stretch>
        </p:blipFill>
        <p:spPr bwMode="auto">
          <a:xfrm>
            <a:off x="457200" y="457199"/>
            <a:ext cx="4066391" cy="4114801"/>
          </a:xfrm>
          <a:prstGeom prst="rect">
            <a:avLst/>
          </a:prstGeom>
          <a:noFill/>
        </p:spPr>
      </p:pic>
      <p:sp>
        <p:nvSpPr>
          <p:cNvPr id="32" name="Rounded Rectangle 17">
            <a:extLst>
              <a:ext uri="{FF2B5EF4-FFF2-40B4-BE49-F238E27FC236}">
                <a16:creationId xmlns:a16="http://schemas.microsoft.com/office/drawing/2014/main" id="{C440A231-2F05-E8A7-9E30-7514C1FBAEB0}"/>
              </a:ext>
            </a:extLst>
          </p:cNvPr>
          <p:cNvSpPr>
            <a:spLocks/>
          </p:cNvSpPr>
          <p:nvPr/>
        </p:nvSpPr>
        <p:spPr>
          <a:xfrm>
            <a:off x="609600" y="22692596"/>
            <a:ext cx="42824399" cy="9768604"/>
          </a:xfrm>
          <a:prstGeom prst="roundRect">
            <a:avLst>
              <a:gd name="adj" fmla="val 590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Helvetica" panose="020B0604020202020204" pitchFamily="34" charset="0"/>
              <a:cs typeface="Helvetica" panose="020B0604020202020204" pitchFamily="34" charset="0"/>
            </a:endParaRPr>
          </a:p>
        </p:txBody>
      </p:sp>
      <p:sp>
        <p:nvSpPr>
          <p:cNvPr id="5" name="Rectangle 4"/>
          <p:cNvSpPr txBox="1">
            <a:spLocks noChangeArrowheads="1"/>
          </p:cNvSpPr>
          <p:nvPr/>
        </p:nvSpPr>
        <p:spPr>
          <a:xfrm>
            <a:off x="0" y="3048000"/>
            <a:ext cx="43891200" cy="1828800"/>
          </a:xfrm>
          <a:prstGeom prst="rect">
            <a:avLst/>
          </a:prstGeom>
          <a:noFill/>
          <a:ln/>
        </p:spPr>
        <p:txBody>
          <a:bodyPr lIns="91425" tIns="45712" rIns="91425" bIns="45712" anchor="ctr"/>
          <a:lstStyle/>
          <a:p>
            <a:pPr marL="463550" marR="0" lvl="1" indent="-346075" algn="ctr" defTabSz="889000" rtl="0" eaLnBrk="1" fontAlgn="auto" latinLnBrk="0" hangingPunct="1">
              <a:lnSpc>
                <a:spcPct val="90000"/>
              </a:lnSpc>
              <a:spcBef>
                <a:spcPct val="20000"/>
              </a:spcBef>
              <a:spcAft>
                <a:spcPts val="0"/>
              </a:spcAft>
              <a:buClrTx/>
              <a:buSzTx/>
              <a:buFontTx/>
              <a:buNone/>
              <a:tabLst/>
              <a:defRPr/>
            </a:pPr>
            <a:r>
              <a:rPr kumimoji="0" lang="en-US" sz="3600" b="0" i="0" u="none" strike="noStrike" kern="1200" cap="none" spc="0" normalizeH="0" baseline="0" noProof="0">
                <a:ln>
                  <a:noFill/>
                </a:ln>
                <a:solidFill>
                  <a:schemeClr val="bg1"/>
                </a:solidFill>
                <a:effectLst/>
                <a:uLnTx/>
                <a:uFillTx/>
                <a:latin typeface="Helvetica" panose="020B0604020202020204" pitchFamily="34" charset="0"/>
                <a:cs typeface="Helvetica" panose="020B0604020202020204" pitchFamily="34" charset="0"/>
              </a:rPr>
              <a:t>Jonathan George</a:t>
            </a:r>
          </a:p>
          <a:p>
            <a:pPr marL="463550" marR="0" lvl="1" indent="-346075" algn="ctr" defTabSz="889000"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Helvetica" panose="020B0604020202020204" pitchFamily="34" charset="0"/>
                <a:cs typeface="Helvetica" panose="020B0604020202020204" pitchFamily="34" charset="0"/>
              </a:rPr>
              <a:t>Undergraduate, Department of Computer Science</a:t>
            </a:r>
          </a:p>
          <a:p>
            <a:pPr marL="463550" marR="0" lvl="1" indent="-346075" algn="ctr" defTabSz="889000"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Helvetica" panose="020B0604020202020204" pitchFamily="34" charset="0"/>
                <a:cs typeface="Helvetica" panose="020B0604020202020204" pitchFamily="34" charset="0"/>
              </a:rPr>
              <a:t>University of New Hampshire</a:t>
            </a:r>
            <a:endParaRPr kumimoji="0" lang="en-US" sz="3200" b="0" i="0" u="none" strike="noStrike" kern="1200" cap="none" spc="0" normalizeH="0" baseline="0" noProof="0" dirty="0">
              <a:ln>
                <a:noFill/>
              </a:ln>
              <a:solidFill>
                <a:schemeClr val="tx1"/>
              </a:solidFill>
              <a:effectLst/>
              <a:uLnTx/>
              <a:uFillTx/>
              <a:latin typeface="Helvetica" panose="020B0604020202020204" pitchFamily="34" charset="0"/>
              <a:cs typeface="Helvetica" panose="020B0604020202020204" pitchFamily="34" charset="0"/>
            </a:endParaRPr>
          </a:p>
        </p:txBody>
      </p:sp>
      <p:sp>
        <p:nvSpPr>
          <p:cNvPr id="10" name="TextBox 9"/>
          <p:cNvSpPr txBox="1"/>
          <p:nvPr/>
        </p:nvSpPr>
        <p:spPr>
          <a:xfrm>
            <a:off x="0" y="0"/>
            <a:ext cx="43891200" cy="3046988"/>
          </a:xfrm>
          <a:prstGeom prst="rect">
            <a:avLst/>
          </a:prstGeom>
          <a:noFill/>
        </p:spPr>
        <p:txBody>
          <a:bodyPr wrap="square" rtlCol="0">
            <a:spAutoFit/>
          </a:bodyPr>
          <a:lstStyle/>
          <a:p>
            <a:pPr algn="ctr"/>
            <a:r>
              <a:rPr lang="en-US" sz="9600" dirty="0">
                <a:solidFill>
                  <a:schemeClr val="bg1"/>
                </a:solidFill>
                <a:latin typeface="Helvetica" panose="020B0604020202020204" pitchFamily="34" charset="0"/>
                <a:cs typeface="Helvetica" panose="020B0604020202020204" pitchFamily="34" charset="0"/>
              </a:rPr>
              <a:t>Augmenting Landmarks on Electronic Navigational Charts</a:t>
            </a:r>
          </a:p>
          <a:p>
            <a:pPr algn="ctr"/>
            <a:r>
              <a:rPr lang="en-US" sz="9600" dirty="0">
                <a:solidFill>
                  <a:schemeClr val="bg1"/>
                </a:solidFill>
                <a:latin typeface="Helvetica" panose="020B0604020202020204" pitchFamily="34" charset="0"/>
                <a:cs typeface="Helvetica" panose="020B0604020202020204" pitchFamily="34" charset="0"/>
              </a:rPr>
              <a:t>Using Real-Time 3D Gaussian Splatting</a:t>
            </a:r>
          </a:p>
        </p:txBody>
      </p:sp>
      <p:sp>
        <p:nvSpPr>
          <p:cNvPr id="11" name="Rounded Rectangle 10"/>
          <p:cNvSpPr/>
          <p:nvPr/>
        </p:nvSpPr>
        <p:spPr>
          <a:xfrm>
            <a:off x="609600" y="5181600"/>
            <a:ext cx="13030200" cy="7697266"/>
          </a:xfrm>
          <a:prstGeom prst="roundRect">
            <a:avLst>
              <a:gd name="adj" fmla="val 660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Helvetica" panose="020B0604020202020204" pitchFamily="34" charset="0"/>
              <a:cs typeface="Helvetica" panose="020B0604020202020204" pitchFamily="34" charset="0"/>
            </a:endParaRPr>
          </a:p>
        </p:txBody>
      </p:sp>
      <p:sp>
        <p:nvSpPr>
          <p:cNvPr id="14" name="Rounded Rectangle 13"/>
          <p:cNvSpPr>
            <a:spLocks/>
          </p:cNvSpPr>
          <p:nvPr/>
        </p:nvSpPr>
        <p:spPr>
          <a:xfrm>
            <a:off x="14065135" y="5105401"/>
            <a:ext cx="15316200" cy="17053795"/>
          </a:xfrm>
          <a:prstGeom prst="roundRect">
            <a:avLst>
              <a:gd name="adj" fmla="val 333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tx1"/>
              </a:solidFill>
              <a:latin typeface="Helvetica" panose="020B0604020202020204" pitchFamily="34" charset="0"/>
              <a:cs typeface="Helvetica" panose="020B0604020202020204" pitchFamily="34" charset="0"/>
            </a:endParaRPr>
          </a:p>
          <a:p>
            <a:pPr algn="ctr"/>
            <a:endParaRPr lang="en-US" sz="4400" dirty="0">
              <a:solidFill>
                <a:schemeClr val="tx1"/>
              </a:solidFill>
              <a:latin typeface="Helvetica" panose="020B0604020202020204" pitchFamily="34" charset="0"/>
              <a:cs typeface="Helvetica" panose="020B0604020202020204" pitchFamily="34" charset="0"/>
            </a:endParaRPr>
          </a:p>
          <a:p>
            <a:pPr algn="ctr"/>
            <a:endParaRPr lang="en-US" sz="4400" dirty="0">
              <a:solidFill>
                <a:schemeClr val="tx1"/>
              </a:solidFill>
              <a:latin typeface="Helvetica" panose="020B0604020202020204" pitchFamily="34" charset="0"/>
              <a:cs typeface="Helvetica" panose="020B0604020202020204" pitchFamily="34" charset="0"/>
            </a:endParaRPr>
          </a:p>
          <a:p>
            <a:pPr algn="ctr"/>
            <a:endParaRPr lang="en-US" sz="4400" dirty="0">
              <a:solidFill>
                <a:schemeClr val="tx1"/>
              </a:solidFill>
              <a:latin typeface="Helvetica" panose="020B0604020202020204" pitchFamily="34" charset="0"/>
              <a:cs typeface="Helvetica" panose="020B0604020202020204" pitchFamily="34" charset="0"/>
            </a:endParaRPr>
          </a:p>
          <a:p>
            <a:pPr algn="ctr"/>
            <a:endParaRPr lang="en-US" sz="4400" dirty="0">
              <a:solidFill>
                <a:schemeClr val="tx1"/>
              </a:solidFill>
              <a:latin typeface="Helvetica" panose="020B0604020202020204" pitchFamily="34" charset="0"/>
              <a:cs typeface="Helvetica" panose="020B0604020202020204" pitchFamily="34" charset="0"/>
            </a:endParaRPr>
          </a:p>
          <a:p>
            <a:pPr algn="ctr"/>
            <a:endParaRPr lang="en-US" sz="4400" dirty="0">
              <a:solidFill>
                <a:schemeClr val="tx1"/>
              </a:solidFill>
              <a:latin typeface="Helvetica" panose="020B0604020202020204" pitchFamily="34" charset="0"/>
              <a:cs typeface="Helvetica" panose="020B0604020202020204" pitchFamily="34" charset="0"/>
            </a:endParaRPr>
          </a:p>
          <a:p>
            <a:pPr algn="ctr"/>
            <a:endParaRPr lang="en-US" sz="4400" dirty="0">
              <a:solidFill>
                <a:schemeClr val="tx1"/>
              </a:solidFill>
              <a:latin typeface="Helvetica" panose="020B0604020202020204" pitchFamily="34" charset="0"/>
              <a:cs typeface="Helvetica" panose="020B0604020202020204" pitchFamily="34" charset="0"/>
            </a:endParaRPr>
          </a:p>
          <a:p>
            <a:pPr algn="ctr"/>
            <a:endParaRPr lang="en-US" sz="4400" dirty="0">
              <a:solidFill>
                <a:schemeClr val="tx1"/>
              </a:solidFill>
              <a:latin typeface="Helvetica" panose="020B0604020202020204" pitchFamily="34" charset="0"/>
              <a:cs typeface="Helvetica" panose="020B0604020202020204" pitchFamily="34" charset="0"/>
            </a:endParaRPr>
          </a:p>
          <a:p>
            <a:pPr algn="ctr"/>
            <a:endParaRPr lang="en-US" sz="4400" dirty="0">
              <a:solidFill>
                <a:schemeClr val="tx1"/>
              </a:solidFill>
              <a:latin typeface="Helvetica" panose="020B0604020202020204" pitchFamily="34" charset="0"/>
              <a:cs typeface="Helvetica" panose="020B0604020202020204" pitchFamily="34" charset="0"/>
            </a:endParaRPr>
          </a:p>
          <a:p>
            <a:pPr algn="ctr"/>
            <a:endParaRPr lang="en-US" sz="4400" dirty="0">
              <a:solidFill>
                <a:schemeClr val="tx1"/>
              </a:solidFill>
              <a:latin typeface="Helvetica" panose="020B0604020202020204" pitchFamily="34" charset="0"/>
              <a:cs typeface="Helvetica" panose="020B0604020202020204" pitchFamily="34" charset="0"/>
            </a:endParaRPr>
          </a:p>
          <a:p>
            <a:pPr algn="ctr"/>
            <a:endParaRPr lang="en-US" sz="4400" dirty="0">
              <a:solidFill>
                <a:schemeClr val="tx1"/>
              </a:solidFill>
              <a:latin typeface="Helvetica" panose="020B0604020202020204" pitchFamily="34" charset="0"/>
              <a:cs typeface="Helvetica" panose="020B0604020202020204" pitchFamily="34" charset="0"/>
            </a:endParaRPr>
          </a:p>
          <a:p>
            <a:pPr algn="ctr"/>
            <a:endParaRPr lang="en-US" sz="4400" dirty="0">
              <a:solidFill>
                <a:schemeClr val="tx1"/>
              </a:solidFill>
              <a:latin typeface="Helvetica" panose="020B0604020202020204" pitchFamily="34" charset="0"/>
              <a:cs typeface="Helvetica" panose="020B0604020202020204" pitchFamily="34" charset="0"/>
            </a:endParaRPr>
          </a:p>
          <a:p>
            <a:pPr algn="ctr"/>
            <a:endParaRPr lang="en-US" sz="4400" dirty="0">
              <a:solidFill>
                <a:schemeClr val="tx1"/>
              </a:solidFill>
              <a:latin typeface="Helvetica" panose="020B0604020202020204" pitchFamily="34" charset="0"/>
              <a:cs typeface="Helvetica" panose="020B0604020202020204" pitchFamily="34" charset="0"/>
            </a:endParaRPr>
          </a:p>
          <a:p>
            <a:pPr algn="ctr"/>
            <a:endParaRPr lang="en-US" sz="4400" dirty="0">
              <a:solidFill>
                <a:schemeClr val="tx1"/>
              </a:solidFill>
              <a:latin typeface="Helvetica" panose="020B0604020202020204" pitchFamily="34" charset="0"/>
              <a:cs typeface="Helvetica" panose="020B0604020202020204" pitchFamily="34" charset="0"/>
            </a:endParaRPr>
          </a:p>
          <a:p>
            <a:pPr algn="ctr"/>
            <a:endParaRPr lang="en-US" sz="4400" dirty="0">
              <a:solidFill>
                <a:schemeClr val="tx1"/>
              </a:solidFill>
              <a:latin typeface="Helvetica" panose="020B0604020202020204" pitchFamily="34" charset="0"/>
              <a:cs typeface="Helvetica" panose="020B0604020202020204" pitchFamily="34" charset="0"/>
            </a:endParaRPr>
          </a:p>
          <a:p>
            <a:pPr algn="ctr"/>
            <a:endParaRPr lang="en-US" sz="4400" dirty="0">
              <a:solidFill>
                <a:schemeClr val="tx1"/>
              </a:solidFill>
              <a:latin typeface="Helvetica" panose="020B0604020202020204" pitchFamily="34" charset="0"/>
              <a:cs typeface="Helvetica" panose="020B0604020202020204" pitchFamily="34" charset="0"/>
            </a:endParaRPr>
          </a:p>
          <a:p>
            <a:pPr algn="ctr"/>
            <a:endParaRPr lang="en-US" sz="4400" dirty="0">
              <a:solidFill>
                <a:schemeClr val="tx1"/>
              </a:solidFill>
              <a:latin typeface="Helvetica" panose="020B0604020202020204" pitchFamily="34" charset="0"/>
              <a:cs typeface="Helvetica" panose="020B0604020202020204" pitchFamily="34" charset="0"/>
            </a:endParaRPr>
          </a:p>
          <a:p>
            <a:pPr algn="ctr"/>
            <a:endParaRPr lang="en-US" sz="4400" dirty="0">
              <a:solidFill>
                <a:schemeClr val="tx1"/>
              </a:solidFill>
              <a:latin typeface="Helvetica" panose="020B0604020202020204" pitchFamily="34" charset="0"/>
              <a:cs typeface="Helvetica" panose="020B0604020202020204" pitchFamily="34" charset="0"/>
            </a:endParaRPr>
          </a:p>
          <a:p>
            <a:pPr algn="ctr"/>
            <a:endParaRPr lang="en-US" sz="4400" dirty="0">
              <a:solidFill>
                <a:schemeClr val="tx1"/>
              </a:solidFill>
              <a:latin typeface="Helvetica" panose="020B0604020202020204" pitchFamily="34" charset="0"/>
              <a:cs typeface="Helvetica" panose="020B0604020202020204" pitchFamily="34" charset="0"/>
            </a:endParaRPr>
          </a:p>
          <a:p>
            <a:pPr algn="ctr"/>
            <a:endParaRPr lang="en-US" sz="4400" dirty="0">
              <a:solidFill>
                <a:schemeClr val="tx1"/>
              </a:solidFill>
              <a:latin typeface="Helvetica" panose="020B0604020202020204" pitchFamily="34" charset="0"/>
              <a:cs typeface="Helvetica" panose="020B0604020202020204" pitchFamily="34" charset="0"/>
            </a:endParaRPr>
          </a:p>
          <a:p>
            <a:pPr algn="ctr"/>
            <a:endParaRPr lang="en-US" sz="4400" dirty="0">
              <a:solidFill>
                <a:schemeClr val="tx1"/>
              </a:solidFill>
              <a:latin typeface="Helvetica" panose="020B0604020202020204" pitchFamily="34" charset="0"/>
              <a:cs typeface="Helvetica" panose="020B0604020202020204" pitchFamily="34" charset="0"/>
            </a:endParaRPr>
          </a:p>
          <a:p>
            <a:pPr algn="ctr"/>
            <a:endParaRPr lang="en-US" sz="4400" dirty="0">
              <a:solidFill>
                <a:schemeClr val="tx1"/>
              </a:solidFill>
              <a:latin typeface="Helvetica" panose="020B0604020202020204" pitchFamily="34" charset="0"/>
              <a:cs typeface="Helvetica" panose="020B0604020202020204" pitchFamily="34" charset="0"/>
            </a:endParaRPr>
          </a:p>
          <a:p>
            <a:pPr algn="ctr"/>
            <a:endParaRPr lang="en-US" sz="4400" dirty="0">
              <a:solidFill>
                <a:schemeClr val="tx1"/>
              </a:solidFill>
              <a:latin typeface="Helvetica" panose="020B0604020202020204" pitchFamily="34" charset="0"/>
              <a:cs typeface="Helvetica" panose="020B0604020202020204" pitchFamily="34" charset="0"/>
            </a:endParaRPr>
          </a:p>
          <a:p>
            <a:pPr algn="ctr"/>
            <a:endParaRPr lang="en-US" sz="4400" dirty="0">
              <a:solidFill>
                <a:schemeClr val="tx1"/>
              </a:solidFill>
              <a:latin typeface="Helvetica" panose="020B0604020202020204" pitchFamily="34" charset="0"/>
              <a:cs typeface="Helvetica" panose="020B0604020202020204" pitchFamily="34" charset="0"/>
            </a:endParaRPr>
          </a:p>
          <a:p>
            <a:pPr algn="ctr"/>
            <a:endParaRPr lang="en-US" sz="4400" dirty="0">
              <a:solidFill>
                <a:schemeClr val="tx1"/>
              </a:solidFill>
              <a:latin typeface="Helvetica" panose="020B0604020202020204" pitchFamily="34" charset="0"/>
              <a:cs typeface="Helvetica" panose="020B0604020202020204" pitchFamily="34" charset="0"/>
            </a:endParaRPr>
          </a:p>
          <a:p>
            <a:pPr algn="ctr"/>
            <a:endParaRPr lang="en-US" sz="4400" dirty="0">
              <a:solidFill>
                <a:schemeClr val="tx1"/>
              </a:solidFill>
              <a:latin typeface="Helvetica" panose="020B0604020202020204" pitchFamily="34" charset="0"/>
              <a:cs typeface="Helvetica" panose="020B0604020202020204" pitchFamily="34" charset="0"/>
            </a:endParaRPr>
          </a:p>
          <a:p>
            <a:pPr algn="ctr"/>
            <a:endParaRPr lang="en-US" sz="4400" dirty="0">
              <a:solidFill>
                <a:schemeClr val="tx1"/>
              </a:solidFill>
              <a:latin typeface="Helvetica" panose="020B0604020202020204" pitchFamily="34" charset="0"/>
              <a:cs typeface="Helvetica" panose="020B0604020202020204" pitchFamily="34" charset="0"/>
            </a:endParaRPr>
          </a:p>
          <a:p>
            <a:pPr algn="ctr"/>
            <a:endParaRPr lang="en-US" sz="4400" dirty="0">
              <a:solidFill>
                <a:schemeClr val="tx1"/>
              </a:solidFill>
              <a:latin typeface="Helvetica" panose="020B0604020202020204" pitchFamily="34" charset="0"/>
              <a:cs typeface="Helvetica" panose="020B0604020202020204" pitchFamily="34" charset="0"/>
            </a:endParaRPr>
          </a:p>
          <a:p>
            <a:pPr algn="ctr"/>
            <a:endParaRPr lang="en-US" sz="4400" dirty="0">
              <a:solidFill>
                <a:schemeClr val="tx1"/>
              </a:solidFill>
              <a:latin typeface="Helvetica" panose="020B0604020202020204" pitchFamily="34" charset="0"/>
              <a:cs typeface="Helvetica" panose="020B0604020202020204" pitchFamily="34" charset="0"/>
            </a:endParaRPr>
          </a:p>
          <a:p>
            <a:pPr algn="ctr"/>
            <a:endParaRPr lang="en-US" sz="4400" dirty="0">
              <a:solidFill>
                <a:schemeClr val="tx1"/>
              </a:solidFill>
              <a:latin typeface="Helvetica" panose="020B0604020202020204" pitchFamily="34" charset="0"/>
              <a:cs typeface="Helvetica" panose="020B0604020202020204" pitchFamily="34" charset="0"/>
            </a:endParaRPr>
          </a:p>
          <a:p>
            <a:pPr algn="just"/>
            <a:endParaRPr lang="en-US" sz="3200" dirty="0">
              <a:solidFill>
                <a:schemeClr val="tx1"/>
              </a:solidFill>
              <a:latin typeface="Helvetica" panose="020B0604020202020204" pitchFamily="34" charset="0"/>
              <a:cs typeface="Helvetica" panose="020B0604020202020204" pitchFamily="34" charset="0"/>
            </a:endParaRPr>
          </a:p>
        </p:txBody>
      </p:sp>
      <p:sp>
        <p:nvSpPr>
          <p:cNvPr id="20" name="Rounded Rectangle 19"/>
          <p:cNvSpPr>
            <a:spLocks/>
          </p:cNvSpPr>
          <p:nvPr/>
        </p:nvSpPr>
        <p:spPr>
          <a:xfrm>
            <a:off x="29870400" y="5181600"/>
            <a:ext cx="13487400" cy="16977596"/>
          </a:xfrm>
          <a:prstGeom prst="roundRect">
            <a:avLst>
              <a:gd name="adj" fmla="val 367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900" b="1" dirty="0">
              <a:solidFill>
                <a:schemeClr val="tx1"/>
              </a:solidFill>
              <a:latin typeface="Helvetica" panose="020B0604020202020204"/>
              <a:cs typeface="Helvetica" panose="020B0604020202020204"/>
            </a:endParaRPr>
          </a:p>
        </p:txBody>
      </p:sp>
      <p:pic>
        <p:nvPicPr>
          <p:cNvPr id="1033" name="Picture 9"/>
          <p:cNvPicPr>
            <a:picLocks noChangeAspect="1" noChangeArrowheads="1"/>
          </p:cNvPicPr>
          <p:nvPr/>
        </p:nvPicPr>
        <p:blipFill>
          <a:blip r:embed="rId3" cstate="print"/>
          <a:srcRect/>
          <a:stretch>
            <a:fillRect/>
          </a:stretch>
        </p:blipFill>
        <p:spPr bwMode="auto">
          <a:xfrm>
            <a:off x="39319200" y="457200"/>
            <a:ext cx="4114800" cy="4114800"/>
          </a:xfrm>
          <a:prstGeom prst="rect">
            <a:avLst/>
          </a:prstGeom>
          <a:noFill/>
          <a:ln w="9525">
            <a:noFill/>
            <a:miter lim="800000"/>
            <a:headEnd/>
            <a:tailEnd/>
          </a:ln>
        </p:spPr>
      </p:pic>
      <p:sp>
        <p:nvSpPr>
          <p:cNvPr id="27" name="Rectangle 26"/>
          <p:cNvSpPr/>
          <p:nvPr/>
        </p:nvSpPr>
        <p:spPr>
          <a:xfrm>
            <a:off x="14097000" y="5230143"/>
            <a:ext cx="15316200" cy="707886"/>
          </a:xfrm>
          <a:prstGeom prst="rect">
            <a:avLst/>
          </a:prstGeom>
        </p:spPr>
        <p:txBody>
          <a:bodyPr wrap="square">
            <a:spAutoFit/>
          </a:bodyPr>
          <a:lstStyle/>
          <a:p>
            <a:pPr algn="ctr"/>
            <a:r>
              <a:rPr lang="en-US" sz="4000" b="1" dirty="0">
                <a:latin typeface="Helvetica" panose="020B0604020202020204" pitchFamily="34" charset="0"/>
                <a:cs typeface="Helvetica" panose="020B0604020202020204" pitchFamily="34" charset="0"/>
              </a:rPr>
              <a:t>System Design</a:t>
            </a:r>
          </a:p>
        </p:txBody>
      </p:sp>
      <p:sp>
        <p:nvSpPr>
          <p:cNvPr id="7" name="TextBox 6">
            <a:extLst>
              <a:ext uri="{FF2B5EF4-FFF2-40B4-BE49-F238E27FC236}">
                <a16:creationId xmlns:a16="http://schemas.microsoft.com/office/drawing/2014/main" id="{312FBADB-88C1-CAEE-61F8-E00588A44C0B}"/>
              </a:ext>
            </a:extLst>
          </p:cNvPr>
          <p:cNvSpPr txBox="1"/>
          <p:nvPr/>
        </p:nvSpPr>
        <p:spPr>
          <a:xfrm>
            <a:off x="30130865" y="5257800"/>
            <a:ext cx="13030200" cy="707886"/>
          </a:xfrm>
          <a:prstGeom prst="rect">
            <a:avLst/>
          </a:prstGeom>
          <a:noFill/>
        </p:spPr>
        <p:txBody>
          <a:bodyPr wrap="square" rtlCol="0">
            <a:spAutoFit/>
          </a:bodyPr>
          <a:lstStyle/>
          <a:p>
            <a:pPr algn="ctr"/>
            <a:r>
              <a:rPr lang="en-US" sz="4000" b="1" dirty="0">
                <a:latin typeface="Helvetica" panose="020B0604020202020204" pitchFamily="34" charset="0"/>
                <a:cs typeface="Helvetica" panose="020B0604020202020204" pitchFamily="34" charset="0"/>
              </a:rPr>
              <a:t>Results and Conclusions</a:t>
            </a:r>
          </a:p>
        </p:txBody>
      </p:sp>
      <p:sp>
        <p:nvSpPr>
          <p:cNvPr id="8" name="TextBox 7">
            <a:extLst>
              <a:ext uri="{FF2B5EF4-FFF2-40B4-BE49-F238E27FC236}">
                <a16:creationId xmlns:a16="http://schemas.microsoft.com/office/drawing/2014/main" id="{9BF1B393-7BB9-3198-881D-80A104466604}"/>
              </a:ext>
            </a:extLst>
          </p:cNvPr>
          <p:cNvSpPr txBox="1"/>
          <p:nvPr/>
        </p:nvSpPr>
        <p:spPr>
          <a:xfrm>
            <a:off x="30130865" y="16238019"/>
            <a:ext cx="13030199" cy="5693866"/>
          </a:xfrm>
          <a:prstGeom prst="rect">
            <a:avLst/>
          </a:prstGeom>
          <a:noFill/>
        </p:spPr>
        <p:txBody>
          <a:bodyPr wrap="square" rtlCol="0">
            <a:spAutoFit/>
          </a:bodyPr>
          <a:lstStyle/>
          <a:p>
            <a:pPr algn="just"/>
            <a:r>
              <a:rPr lang="en-US" sz="2600" dirty="0">
                <a:solidFill>
                  <a:srgbClr val="000000"/>
                </a:solidFill>
                <a:latin typeface="Helvetica" panose="020B0604020202020204" pitchFamily="34" charset="0"/>
                <a:cs typeface="Helvetica" panose="020B0604020202020204" pitchFamily="34" charset="0"/>
              </a:rPr>
              <a:t>T</a:t>
            </a:r>
            <a:r>
              <a:rPr lang="en-US" sz="2600" b="0" i="0" u="none" strike="noStrike" dirty="0">
                <a:solidFill>
                  <a:srgbClr val="000000"/>
                </a:solidFill>
                <a:effectLst/>
                <a:latin typeface="Helvetica" panose="020B0604020202020204" pitchFamily="34" charset="0"/>
                <a:cs typeface="Helvetica" panose="020B0604020202020204" pitchFamily="34" charset="0"/>
              </a:rPr>
              <a:t>he average time it took participants to find a landmark on both an ENC and in a corresponding panoramic image, using our system was reduced by 44%, with the average time for locating </a:t>
            </a:r>
            <a:r>
              <a:rPr lang="en-US" sz="2600" dirty="0">
                <a:solidFill>
                  <a:srgbClr val="000000"/>
                </a:solidFill>
                <a:latin typeface="Helvetica" panose="020B0604020202020204" pitchFamily="34" charset="0"/>
                <a:cs typeface="Helvetica" panose="020B0604020202020204" pitchFamily="34" charset="0"/>
              </a:rPr>
              <a:t>i</a:t>
            </a:r>
            <a:r>
              <a:rPr lang="en-US" sz="2600" b="0" i="0" u="none" strike="noStrike" dirty="0">
                <a:solidFill>
                  <a:srgbClr val="000000"/>
                </a:solidFill>
                <a:effectLst/>
                <a:latin typeface="Helvetica" panose="020B0604020202020204" pitchFamily="34" charset="0"/>
                <a:cs typeface="Helvetica" panose="020B0604020202020204" pitchFamily="34" charset="0"/>
              </a:rPr>
              <a:t>n an ENC having a 35% reduction, and the average time for panoramic images having a 33% reduction.</a:t>
            </a:r>
          </a:p>
          <a:p>
            <a:pPr algn="just"/>
            <a:endParaRPr lang="en-US" sz="2600" dirty="0">
              <a:latin typeface="Helvetica" panose="020B0604020202020204" pitchFamily="34" charset="0"/>
              <a:cs typeface="Helvetica" panose="020B0604020202020204" pitchFamily="34" charset="0"/>
            </a:endParaRPr>
          </a:p>
          <a:p>
            <a:pPr algn="just" rtl="0">
              <a:buNone/>
            </a:pPr>
            <a:r>
              <a:rPr lang="en-US" sz="2600" b="0" i="0" u="none" strike="noStrike" dirty="0">
                <a:solidFill>
                  <a:srgbClr val="000000"/>
                </a:solidFill>
                <a:effectLst/>
                <a:latin typeface="Helvetica" panose="020B0604020202020204" pitchFamily="34" charset="0"/>
                <a:cs typeface="Helvetica" panose="020B0604020202020204" pitchFamily="34" charset="0"/>
              </a:rPr>
              <a:t>Though the sample size was adequate (n=19), the number of trials were limited by the time required to convert landmarks into Gaussian splat clouds, and the limited number of suitable landmarks in Portsmouth Harbor. Thus, our results did not achieve statistical significance</a:t>
            </a:r>
            <a:r>
              <a:rPr lang="en-US" sz="2600" dirty="0">
                <a:solidFill>
                  <a:srgbClr val="000000"/>
                </a:solidFill>
                <a:latin typeface="Helvetica" panose="020B0604020202020204" pitchFamily="34" charset="0"/>
                <a:cs typeface="Helvetica" panose="020B0604020202020204" pitchFamily="34" charset="0"/>
              </a:rPr>
              <a:t>.</a:t>
            </a:r>
            <a:r>
              <a:rPr lang="en-US" sz="2600" b="0" i="0" u="none" strike="noStrike" dirty="0">
                <a:solidFill>
                  <a:srgbClr val="000000"/>
                </a:solidFill>
                <a:effectLst/>
                <a:latin typeface="Helvetica" panose="020B0604020202020204" pitchFamily="34" charset="0"/>
                <a:cs typeface="Helvetica" panose="020B0604020202020204" pitchFamily="34" charset="0"/>
              </a:rPr>
              <a:t> However, </a:t>
            </a:r>
            <a:r>
              <a:rPr lang="en-US" sz="2600" dirty="0">
                <a:solidFill>
                  <a:srgbClr val="000000"/>
                </a:solidFill>
                <a:latin typeface="Helvetica" panose="020B0604020202020204" pitchFamily="34" charset="0"/>
                <a:cs typeface="Helvetica" panose="020B0604020202020204" pitchFamily="34" charset="0"/>
              </a:rPr>
              <a:t>t</a:t>
            </a:r>
            <a:r>
              <a:rPr lang="en-US" sz="2600" b="0" i="0" u="none" strike="noStrike" dirty="0">
                <a:solidFill>
                  <a:srgbClr val="000000"/>
                </a:solidFill>
                <a:effectLst/>
                <a:latin typeface="Helvetica" panose="020B0604020202020204" pitchFamily="34" charset="0"/>
                <a:cs typeface="Helvetica" panose="020B0604020202020204" pitchFamily="34" charset="0"/>
              </a:rPr>
              <a:t>he results </a:t>
            </a:r>
            <a:r>
              <a:rPr lang="en-US" sz="2600" dirty="0">
                <a:solidFill>
                  <a:srgbClr val="000000"/>
                </a:solidFill>
                <a:latin typeface="Helvetica" panose="020B0604020202020204" pitchFamily="34" charset="0"/>
                <a:cs typeface="Helvetica" panose="020B0604020202020204" pitchFamily="34" charset="0"/>
              </a:rPr>
              <a:t>from</a:t>
            </a:r>
            <a:r>
              <a:rPr lang="en-US" sz="2600" b="0" i="0" u="none" strike="noStrike" dirty="0">
                <a:solidFill>
                  <a:srgbClr val="000000"/>
                </a:solidFill>
                <a:effectLst/>
                <a:latin typeface="Helvetica" panose="020B0604020202020204" pitchFamily="34" charset="0"/>
                <a:cs typeface="Helvetica" panose="020B0604020202020204" pitchFamily="34" charset="0"/>
              </a:rPr>
              <a:t> our study show that our Gaussian Splatting method had a large reduction in the average time that it took participants to recognize landmarks on an ENC and </a:t>
            </a:r>
            <a:r>
              <a:rPr lang="en-US" sz="2600" dirty="0">
                <a:solidFill>
                  <a:srgbClr val="000000"/>
                </a:solidFill>
                <a:latin typeface="Helvetica" panose="020B0604020202020204" pitchFamily="34" charset="0"/>
                <a:cs typeface="Helvetica" panose="020B0604020202020204" pitchFamily="34" charset="0"/>
              </a:rPr>
              <a:t>then find the same landmark</a:t>
            </a:r>
            <a:r>
              <a:rPr lang="en-US" sz="2600" b="0" i="0" u="none" strike="noStrike" dirty="0">
                <a:solidFill>
                  <a:srgbClr val="000000"/>
                </a:solidFill>
                <a:effectLst/>
                <a:latin typeface="Helvetica" panose="020B0604020202020204" pitchFamily="34" charset="0"/>
                <a:cs typeface="Helvetica" panose="020B0604020202020204" pitchFamily="34" charset="0"/>
              </a:rPr>
              <a:t> on a panoramic image of the area, compared to standard ENCs. This improvement, in conjunction with the results that most participants found the dynamic 3D Gaussian Splat presentation to be more useful than other conditions of the charts, justifies future studies with more trials.</a:t>
            </a:r>
          </a:p>
        </p:txBody>
      </p:sp>
      <p:sp>
        <p:nvSpPr>
          <p:cNvPr id="9" name="Rectangle 8">
            <a:extLst>
              <a:ext uri="{FF2B5EF4-FFF2-40B4-BE49-F238E27FC236}">
                <a16:creationId xmlns:a16="http://schemas.microsoft.com/office/drawing/2014/main" id="{893B66BC-F167-87BC-2AA3-8EF6E8DA4EA3}"/>
              </a:ext>
            </a:extLst>
          </p:cNvPr>
          <p:cNvSpPr/>
          <p:nvPr/>
        </p:nvSpPr>
        <p:spPr>
          <a:xfrm>
            <a:off x="6867004" y="14060567"/>
            <a:ext cx="6364188" cy="8494633"/>
          </a:xfrm>
          <a:prstGeom prst="rect">
            <a:avLst/>
          </a:prstGeom>
        </p:spPr>
        <p:txBody>
          <a:bodyPr wrap="square">
            <a:spAutoFit/>
          </a:bodyPr>
          <a:lstStyle/>
          <a:p>
            <a:pPr algn="just"/>
            <a:r>
              <a:rPr lang="en-US" sz="2800" dirty="0">
                <a:latin typeface="Helvetica" panose="020B0604020202020204" pitchFamily="34" charset="0"/>
                <a:cs typeface="Helvetica" panose="020B0604020202020204" pitchFamily="34" charset="0"/>
              </a:rPr>
              <a:t>ENC’s are sparse, and landmasses are mostly empty with only simple icons to represent landmarks. Our goal was to highlight limitations of the standard in which modern nautical navigation information is presented, and to prototype an improvement on these limitations. </a:t>
            </a:r>
          </a:p>
          <a:p>
            <a:pPr algn="just"/>
            <a:endParaRPr lang="en-US" sz="2800" dirty="0">
              <a:latin typeface="Helvetica" panose="020B0604020202020204" pitchFamily="34" charset="0"/>
              <a:cs typeface="Helvetica" panose="020B0604020202020204" pitchFamily="34" charset="0"/>
            </a:endParaRPr>
          </a:p>
          <a:p>
            <a:pPr algn="just"/>
            <a:r>
              <a:rPr lang="en-US" sz="2800" dirty="0">
                <a:latin typeface="Helvetica" panose="020B0604020202020204" pitchFamily="34" charset="0"/>
                <a:cs typeface="Helvetica" panose="020B0604020202020204" pitchFamily="34" charset="0"/>
              </a:rPr>
              <a:t>In the past, attempts were made to merge photos and panoramic imagery in navigational charts, with limited results, due to the challenges of integrating static 2D images into rotating or 3D scenes. Gaussian Splatting was chosen for its ability to render novel high-quality views of objects from any viewing direction</a:t>
            </a:r>
            <a:r>
              <a:rPr lang="en-US" sz="3000" dirty="0">
                <a:latin typeface="Helvetica" panose="020B0604020202020204" pitchFamily="34" charset="0"/>
                <a:cs typeface="Helvetica" panose="020B0604020202020204" pitchFamily="34" charset="0"/>
              </a:rPr>
              <a:t>.</a:t>
            </a:r>
          </a:p>
          <a:p>
            <a:pPr algn="just"/>
            <a:endParaRPr lang="en-US" sz="4000" dirty="0">
              <a:latin typeface="Helvetica" panose="020B0604020202020204" pitchFamily="34" charset="0"/>
              <a:cs typeface="Helvetica" panose="020B0604020202020204" pitchFamily="34" charset="0"/>
            </a:endParaRPr>
          </a:p>
        </p:txBody>
      </p:sp>
      <p:sp>
        <p:nvSpPr>
          <p:cNvPr id="15" name="TextBox 14">
            <a:extLst>
              <a:ext uri="{FF2B5EF4-FFF2-40B4-BE49-F238E27FC236}">
                <a16:creationId xmlns:a16="http://schemas.microsoft.com/office/drawing/2014/main" id="{31011319-FD02-3274-B094-7D405D649F42}"/>
              </a:ext>
            </a:extLst>
          </p:cNvPr>
          <p:cNvSpPr txBox="1"/>
          <p:nvPr/>
        </p:nvSpPr>
        <p:spPr>
          <a:xfrm>
            <a:off x="838199" y="5638800"/>
            <a:ext cx="12573001" cy="7017306"/>
          </a:xfrm>
          <a:prstGeom prst="rect">
            <a:avLst/>
          </a:prstGeom>
          <a:noFill/>
        </p:spPr>
        <p:txBody>
          <a:bodyPr wrap="square" rtlCol="0">
            <a:spAutoFit/>
          </a:bodyPr>
          <a:lstStyle/>
          <a:p>
            <a:pPr algn="just"/>
            <a:endParaRPr lang="en-US" sz="3000" dirty="0">
              <a:solidFill>
                <a:srgbClr val="000000"/>
              </a:solidFill>
              <a:latin typeface="Helvetica" panose="020B0604020202020204"/>
              <a:cs typeface="Helvetica" panose="020B0604020202020204"/>
            </a:endParaRPr>
          </a:p>
          <a:p>
            <a:pPr algn="just"/>
            <a:r>
              <a:rPr lang="en-US" sz="3000" dirty="0">
                <a:solidFill>
                  <a:srgbClr val="000000"/>
                </a:solidFill>
                <a:latin typeface="Helvetica" panose="020B0604020202020204"/>
                <a:cs typeface="Helvetica" panose="020B0604020202020204"/>
              </a:rPr>
              <a:t>3D</a:t>
            </a:r>
            <a:r>
              <a:rPr lang="en-US" sz="3000" b="0" i="0" u="none" strike="noStrike" dirty="0">
                <a:solidFill>
                  <a:srgbClr val="000000"/>
                </a:solidFill>
                <a:effectLst/>
                <a:latin typeface="Helvetica" panose="020B0604020202020204"/>
                <a:cs typeface="Helvetica" panose="020B0604020202020204"/>
              </a:rPr>
              <a:t> Gaussian Splatting is a relatively new computer graphics technique that allows for conversion of standard image and video files into computer generated three-dimensional imagery. The generated Gaussian Splat Clouds are designed to create novel views of real-world objects while maintaining real-time framerates. Electronic Navigational Charts (ENC) provide a graphic representation of water depths, the shoreline, prominent topographic and man-made features, aids to navigation and other navigational information useful to mariners. </a:t>
            </a:r>
          </a:p>
          <a:p>
            <a:pPr algn="just"/>
            <a:endParaRPr lang="en-US" sz="3000" dirty="0">
              <a:solidFill>
                <a:srgbClr val="000000"/>
              </a:solidFill>
              <a:latin typeface="Helvetica" panose="020B0604020202020204"/>
              <a:cs typeface="Helvetica" panose="020B0604020202020204"/>
            </a:endParaRPr>
          </a:p>
          <a:p>
            <a:pPr algn="just"/>
            <a:r>
              <a:rPr lang="en-US" sz="3000" b="0" i="0" u="none" strike="noStrike" dirty="0">
                <a:solidFill>
                  <a:srgbClr val="000000"/>
                </a:solidFill>
                <a:effectLst/>
                <a:latin typeface="Helvetica" panose="020B0604020202020204"/>
                <a:cs typeface="Helvetica" panose="020B0604020202020204"/>
              </a:rPr>
              <a:t>This research sets out to show two things, firstly, that there is room for improvement regarding the portrayal of landmarks on Electronic Navigational Charts, and secondly, that 3D Gaussian Splatting can be used to provide realistic views of landmarks that dynamically adjust to show how they appear from different viewing locations on the water.</a:t>
            </a:r>
            <a:endParaRPr lang="en-US" sz="3000" dirty="0">
              <a:latin typeface="Helvetica" panose="020B0604020202020204"/>
              <a:cs typeface="Helvetica" panose="020B0604020202020204"/>
            </a:endParaRPr>
          </a:p>
        </p:txBody>
      </p:sp>
      <p:pic>
        <p:nvPicPr>
          <p:cNvPr id="24" name="Picture 8">
            <a:extLst>
              <a:ext uri="{FF2B5EF4-FFF2-40B4-BE49-F238E27FC236}">
                <a16:creationId xmlns:a16="http://schemas.microsoft.com/office/drawing/2014/main" id="{52CFFCE8-CBB8-9493-BF2A-1904A6D6AA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780" b="66723"/>
          <a:stretch/>
        </p:blipFill>
        <p:spPr bwMode="auto">
          <a:xfrm>
            <a:off x="14509704" y="6197446"/>
            <a:ext cx="14516238" cy="18288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25F8221A-C2F2-9BD3-1723-63CFED3A0920}"/>
              </a:ext>
            </a:extLst>
          </p:cNvPr>
          <p:cNvSpPr txBox="1"/>
          <p:nvPr/>
        </p:nvSpPr>
        <p:spPr>
          <a:xfrm>
            <a:off x="14489866" y="10287000"/>
            <a:ext cx="14573458" cy="7571303"/>
          </a:xfrm>
          <a:prstGeom prst="rect">
            <a:avLst/>
          </a:prstGeom>
          <a:noFill/>
        </p:spPr>
        <p:txBody>
          <a:bodyPr wrap="square" rtlCol="0">
            <a:spAutoFit/>
          </a:bodyPr>
          <a:lstStyle/>
          <a:p>
            <a:pPr algn="just"/>
            <a:r>
              <a:rPr lang="en-US" sz="2700" dirty="0">
                <a:latin typeface="Helvetica" panose="020B0604020202020204" pitchFamily="34" charset="0"/>
                <a:cs typeface="Helvetica" panose="020B0604020202020204" pitchFamily="34" charset="0"/>
              </a:rPr>
              <a:t>Our Electronic Navigational Chart Landmark Augmentation system was designed to be capable of rendering multiple high-quality Gaussian Splat Cloud reconstructions of real-world landmarks onto the screen at any given time while maintaining real-time framerates.</a:t>
            </a:r>
          </a:p>
          <a:p>
            <a:pPr algn="just"/>
            <a:endParaRPr lang="en-US" sz="2700" dirty="0">
              <a:solidFill>
                <a:srgbClr val="000000"/>
              </a:solidFill>
              <a:latin typeface="Helvetica" panose="020B0604020202020204" pitchFamily="34" charset="0"/>
              <a:cs typeface="Helvetica" panose="020B0604020202020204" pitchFamily="34" charset="0"/>
            </a:endParaRPr>
          </a:p>
          <a:p>
            <a:pPr algn="just"/>
            <a:r>
              <a:rPr lang="en-US" sz="2700" dirty="0">
                <a:solidFill>
                  <a:srgbClr val="000000"/>
                </a:solidFill>
                <a:latin typeface="Helvetica" panose="020B0604020202020204" pitchFamily="34" charset="0"/>
                <a:cs typeface="Helvetica" panose="020B0604020202020204" pitchFamily="34" charset="0"/>
              </a:rPr>
              <a:t>The system was partially developed using an open source Unity3D renderer entitled UnityGaussianSplatting, which dramatically shortened the time required to develop functional visualizations compared to using the standard implementation of Gaussian Splatting. </a:t>
            </a:r>
          </a:p>
          <a:p>
            <a:pPr algn="just"/>
            <a:endParaRPr lang="en-US" sz="2700" dirty="0">
              <a:solidFill>
                <a:srgbClr val="000000"/>
              </a:solidFill>
              <a:latin typeface="Helvetica" panose="020B0604020202020204" pitchFamily="34" charset="0"/>
              <a:cs typeface="Helvetica" panose="020B0604020202020204" pitchFamily="34" charset="0"/>
            </a:endParaRPr>
          </a:p>
          <a:p>
            <a:pPr algn="just"/>
            <a:r>
              <a:rPr lang="en-US" sz="2700" dirty="0">
                <a:latin typeface="Helvetica" panose="020B0604020202020204" pitchFamily="34" charset="0"/>
                <a:cs typeface="Helvetica" panose="020B0604020202020204" pitchFamily="34" charset="0"/>
              </a:rPr>
              <a:t>Data sets for this system were gathered by capturing high resolution photographs and videos from aboard UNH Center for Coastal and Ocean Mapping’s research vessel in the Portsmouth, NH harbor.  This source data was transformed into splats using a software called </a:t>
            </a:r>
            <a:r>
              <a:rPr lang="en-US" sz="2700" dirty="0" err="1">
                <a:latin typeface="Helvetica" panose="020B0604020202020204" pitchFamily="34" charset="0"/>
                <a:cs typeface="Helvetica" panose="020B0604020202020204" pitchFamily="34" charset="0"/>
              </a:rPr>
              <a:t>PostShot</a:t>
            </a:r>
            <a:r>
              <a:rPr lang="en-US" sz="2700" dirty="0">
                <a:latin typeface="Helvetica" panose="020B0604020202020204" pitchFamily="34" charset="0"/>
                <a:cs typeface="Helvetica" panose="020B0604020202020204" pitchFamily="34" charset="0"/>
              </a:rPr>
              <a:t>, which shortened the pipeline by doing both the structure-from-motion and the splatting steps of the implementation, as well as contained tools for processing splats via splat deletion.</a:t>
            </a:r>
          </a:p>
          <a:p>
            <a:pPr algn="just"/>
            <a:r>
              <a:rPr lang="en-US" sz="2700" dirty="0">
                <a:latin typeface="Helvetica" panose="020B0604020202020204" pitchFamily="34" charset="0"/>
                <a:cs typeface="Helvetica" panose="020B0604020202020204" pitchFamily="34" charset="0"/>
              </a:rPr>
              <a:t/>
            </a:r>
            <a:br>
              <a:rPr lang="en-US" sz="2700" dirty="0">
                <a:latin typeface="Helvetica" panose="020B0604020202020204" pitchFamily="34" charset="0"/>
                <a:cs typeface="Helvetica" panose="020B0604020202020204" pitchFamily="34" charset="0"/>
              </a:rPr>
            </a:br>
            <a:r>
              <a:rPr lang="en-US" sz="2700" dirty="0">
                <a:latin typeface="Helvetica" panose="020B0604020202020204" pitchFamily="34" charset="0"/>
                <a:cs typeface="Helvetica" panose="020B0604020202020204" pitchFamily="34" charset="0"/>
              </a:rPr>
              <a:t>A major departure from existing 3D Gaussian Splatting work is the use of transformation matrices to mathematically warp the presentation of the Gaussian Splat Clouds to show each landmark as it would be seen by the boat’s current position, rather than from the actual camera’s position, e.g. top-down perspective.</a:t>
            </a:r>
          </a:p>
        </p:txBody>
      </p:sp>
      <p:sp>
        <p:nvSpPr>
          <p:cNvPr id="34" name="TextBox 33">
            <a:extLst>
              <a:ext uri="{FF2B5EF4-FFF2-40B4-BE49-F238E27FC236}">
                <a16:creationId xmlns:a16="http://schemas.microsoft.com/office/drawing/2014/main" id="{F905BEAB-5CDF-40B1-7137-506CC484292D}"/>
              </a:ext>
            </a:extLst>
          </p:cNvPr>
          <p:cNvSpPr txBox="1"/>
          <p:nvPr/>
        </p:nvSpPr>
        <p:spPr>
          <a:xfrm>
            <a:off x="11046904" y="23049944"/>
            <a:ext cx="10425981" cy="7017306"/>
          </a:xfrm>
          <a:prstGeom prst="rect">
            <a:avLst/>
          </a:prstGeom>
          <a:noFill/>
        </p:spPr>
        <p:txBody>
          <a:bodyPr wrap="square" rtlCol="0">
            <a:spAutoFit/>
          </a:bodyPr>
          <a:lstStyle/>
          <a:p>
            <a:pPr algn="just"/>
            <a:endParaRPr lang="en-US" sz="3000" dirty="0">
              <a:latin typeface="Helvetica" panose="020B0604020202020204" pitchFamily="34" charset="0"/>
              <a:cs typeface="Helvetica" panose="020B0604020202020204" pitchFamily="34" charset="0"/>
            </a:endParaRPr>
          </a:p>
          <a:p>
            <a:pPr algn="just"/>
            <a:r>
              <a:rPr lang="en-US" sz="3000" dirty="0">
                <a:latin typeface="Helvetica" panose="020B0604020202020204" pitchFamily="34" charset="0"/>
                <a:cs typeface="Helvetica" panose="020B0604020202020204" pitchFamily="34" charset="0"/>
              </a:rPr>
              <a:t>Participants had to locate landmarks on both Electronic Navigational Charts and in panoramic images of the area. Participants who self-described as extremely knowledgeable about the area or extremely knowledgeable in the use of Electronic Navigational Charts were excluded. </a:t>
            </a:r>
          </a:p>
          <a:p>
            <a:pPr algn="just"/>
            <a:endParaRPr lang="en-US" sz="3000" dirty="0">
              <a:latin typeface="Helvetica" panose="020B0604020202020204" pitchFamily="34" charset="0"/>
              <a:cs typeface="Helvetica" panose="020B0604020202020204" pitchFamily="34" charset="0"/>
            </a:endParaRPr>
          </a:p>
          <a:p>
            <a:pPr algn="just"/>
            <a:r>
              <a:rPr lang="en-US" sz="3000" dirty="0">
                <a:latin typeface="Helvetica" panose="020B0604020202020204" pitchFamily="34" charset="0"/>
                <a:cs typeface="Helvetica" panose="020B0604020202020204" pitchFamily="34" charset="0"/>
              </a:rPr>
              <a:t>Participants did a series of semi-randomized trials, that included three distinct conditions: Standard ENCs, ENCs with satellite imagery over land areas, and ENCs with Gaussian Splat landmarks. We recorded  the time it took participants to find the landmarks on each. Qualitative feedback was solicited on how disorienting the dynamic splat clouds were, and perceived difficulty in locating landmarks in the different conditions of ENCs.</a:t>
            </a:r>
          </a:p>
        </p:txBody>
      </p:sp>
      <p:pic>
        <p:nvPicPr>
          <p:cNvPr id="1040" name="Picture 16">
            <a:extLst>
              <a:ext uri="{FF2B5EF4-FFF2-40B4-BE49-F238E27FC236}">
                <a16:creationId xmlns:a16="http://schemas.microsoft.com/office/drawing/2014/main" id="{A592EC51-83A8-C649-DCDE-CCEEE7CA571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843" t="34124" r="21151" b="20704"/>
          <a:stretch/>
        </p:blipFill>
        <p:spPr bwMode="auto">
          <a:xfrm>
            <a:off x="21458809" y="18135600"/>
            <a:ext cx="7672185" cy="368264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C53636BA-EEE9-C59D-EA6E-899EE981E38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660"/>
          <a:stretch/>
        </p:blipFill>
        <p:spPr bwMode="auto">
          <a:xfrm>
            <a:off x="21793200" y="23012400"/>
            <a:ext cx="10379100" cy="8177279"/>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9AE73462-61A6-666A-E0FB-E67039CCBE38}"/>
              </a:ext>
            </a:extLst>
          </p:cNvPr>
          <p:cNvSpPr txBox="1"/>
          <p:nvPr/>
        </p:nvSpPr>
        <p:spPr>
          <a:xfrm>
            <a:off x="6112985" y="22761714"/>
            <a:ext cx="9400402" cy="707886"/>
          </a:xfrm>
          <a:prstGeom prst="rect">
            <a:avLst/>
          </a:prstGeom>
          <a:noFill/>
        </p:spPr>
        <p:txBody>
          <a:bodyPr wrap="square" rtlCol="0">
            <a:spAutoFit/>
          </a:bodyPr>
          <a:lstStyle/>
          <a:p>
            <a:pPr algn="ctr"/>
            <a:r>
              <a:rPr lang="en-US" sz="4000" b="1" dirty="0">
                <a:latin typeface="Helvetica" panose="020B0604020202020204" pitchFamily="34" charset="0"/>
                <a:cs typeface="Helvetica" panose="020B0604020202020204" pitchFamily="34" charset="0"/>
              </a:rPr>
              <a:t>Experimental Design</a:t>
            </a:r>
            <a:endParaRPr lang="en-US" sz="4000" dirty="0">
              <a:latin typeface="Helvetica" panose="020B0604020202020204" pitchFamily="34" charset="0"/>
              <a:cs typeface="Helvetica" panose="020B0604020202020204" pitchFamily="34" charset="0"/>
            </a:endParaRPr>
          </a:p>
        </p:txBody>
      </p:sp>
      <p:sp>
        <p:nvSpPr>
          <p:cNvPr id="37" name="TextBox 36">
            <a:extLst>
              <a:ext uri="{FF2B5EF4-FFF2-40B4-BE49-F238E27FC236}">
                <a16:creationId xmlns:a16="http://schemas.microsoft.com/office/drawing/2014/main" id="{8BD4CEAC-90AE-30BD-9CCC-72D74C7645AF}"/>
              </a:ext>
            </a:extLst>
          </p:cNvPr>
          <p:cNvSpPr txBox="1"/>
          <p:nvPr/>
        </p:nvSpPr>
        <p:spPr>
          <a:xfrm>
            <a:off x="6670866" y="13274633"/>
            <a:ext cx="6892734" cy="1277273"/>
          </a:xfrm>
          <a:prstGeom prst="rect">
            <a:avLst/>
          </a:prstGeom>
          <a:noFill/>
        </p:spPr>
        <p:txBody>
          <a:bodyPr wrap="square" rtlCol="0">
            <a:spAutoFit/>
          </a:bodyPr>
          <a:lstStyle/>
          <a:p>
            <a:pPr algn="ctr"/>
            <a:r>
              <a:rPr lang="en-US" sz="3700" b="1" dirty="0">
                <a:latin typeface="Helvetica" panose="020B0604020202020204" pitchFamily="34" charset="0"/>
                <a:cs typeface="Helvetica" panose="020B0604020202020204" pitchFamily="34" charset="0"/>
              </a:rPr>
              <a:t>Goals and Previous </a:t>
            </a:r>
            <a:r>
              <a:rPr lang="en-US" sz="3700" b="1" dirty="0" smtClean="0">
                <a:latin typeface="Helvetica" panose="020B0604020202020204" pitchFamily="34" charset="0"/>
                <a:cs typeface="Helvetica" panose="020B0604020202020204" pitchFamily="34" charset="0"/>
              </a:rPr>
              <a:t>Work</a:t>
            </a:r>
            <a:endParaRPr lang="en-US" sz="3700" b="1" dirty="0">
              <a:latin typeface="Helvetica" panose="020B0604020202020204" pitchFamily="34" charset="0"/>
              <a:cs typeface="Helvetica" panose="020B0604020202020204" pitchFamily="34" charset="0"/>
            </a:endParaRPr>
          </a:p>
          <a:p>
            <a:endParaRPr lang="en-US" sz="4000" dirty="0">
              <a:latin typeface="Helvetica" panose="020B0604020202020204" pitchFamily="34" charset="0"/>
              <a:cs typeface="Helvetica" panose="020B0604020202020204" pitchFamily="34" charset="0"/>
            </a:endParaRPr>
          </a:p>
        </p:txBody>
      </p:sp>
      <p:pic>
        <p:nvPicPr>
          <p:cNvPr id="41" name="Picture 40">
            <a:extLst>
              <a:ext uri="{FF2B5EF4-FFF2-40B4-BE49-F238E27FC236}">
                <a16:creationId xmlns:a16="http://schemas.microsoft.com/office/drawing/2014/main" id="{A4D78E09-0294-2B39-7C44-115731FA23D8}"/>
              </a:ext>
            </a:extLst>
          </p:cNvPr>
          <p:cNvPicPr>
            <a:picLocks noChangeAspect="1"/>
          </p:cNvPicPr>
          <p:nvPr/>
        </p:nvPicPr>
        <p:blipFill rotWithShape="1">
          <a:blip r:embed="rId7"/>
          <a:srcRect t="3163" b="5845"/>
          <a:stretch/>
        </p:blipFill>
        <p:spPr>
          <a:xfrm>
            <a:off x="859875" y="17373600"/>
            <a:ext cx="5707544" cy="4419600"/>
          </a:xfrm>
          <a:prstGeom prst="rect">
            <a:avLst/>
          </a:prstGeom>
        </p:spPr>
      </p:pic>
      <p:pic>
        <p:nvPicPr>
          <p:cNvPr id="33" name="Picture 8">
            <a:extLst>
              <a:ext uri="{FF2B5EF4-FFF2-40B4-BE49-F238E27FC236}">
                <a16:creationId xmlns:a16="http://schemas.microsoft.com/office/drawing/2014/main" id="{52CFFCE8-CBB8-9493-BF2A-1904A6D6AA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6755" b="9811"/>
          <a:stretch/>
        </p:blipFill>
        <p:spPr bwMode="auto">
          <a:xfrm>
            <a:off x="14509704" y="8000380"/>
            <a:ext cx="14516238"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02C1E0C-05D7-87F0-FF88-6423747925D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7185" r="30862" b="22586"/>
          <a:stretch/>
        </p:blipFill>
        <p:spPr bwMode="auto">
          <a:xfrm>
            <a:off x="14414361" y="18135600"/>
            <a:ext cx="7218917" cy="368264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4573135" y="6138207"/>
            <a:ext cx="1483098" cy="830997"/>
          </a:xfrm>
          <a:prstGeom prst="rect">
            <a:avLst/>
          </a:prstGeom>
        </p:spPr>
        <p:txBody>
          <a:bodyPr wrap="none">
            <a:spAutoFit/>
          </a:bodyPr>
          <a:lstStyle/>
          <a:p>
            <a:pPr algn="ctr"/>
            <a:r>
              <a:rPr lang="en-US" sz="4800" dirty="0">
                <a:solidFill>
                  <a:srgbClr val="FFFF00"/>
                </a:solidFill>
                <a:effectLst>
                  <a:glow rad="190500">
                    <a:schemeClr val="tx1"/>
                  </a:glow>
                </a:effectLst>
                <a:latin typeface="Helvetica" panose="020B0604020202020204" pitchFamily="34" charset="0"/>
                <a:cs typeface="Helvetica" panose="020B0604020202020204" pitchFamily="34" charset="0"/>
              </a:rPr>
              <a:t>ENC</a:t>
            </a:r>
          </a:p>
        </p:txBody>
      </p:sp>
      <p:sp>
        <p:nvSpPr>
          <p:cNvPr id="38" name="Rectangle 37"/>
          <p:cNvSpPr/>
          <p:nvPr/>
        </p:nvSpPr>
        <p:spPr>
          <a:xfrm>
            <a:off x="26618854" y="6201420"/>
            <a:ext cx="2375970" cy="830997"/>
          </a:xfrm>
          <a:prstGeom prst="rect">
            <a:avLst/>
          </a:prstGeom>
        </p:spPr>
        <p:txBody>
          <a:bodyPr wrap="none">
            <a:spAutoFit/>
          </a:bodyPr>
          <a:lstStyle/>
          <a:p>
            <a:pPr algn="ctr"/>
            <a:r>
              <a:rPr lang="en-US" sz="4800" dirty="0">
                <a:solidFill>
                  <a:srgbClr val="FFFF00"/>
                </a:solidFill>
                <a:effectLst>
                  <a:glow rad="190500">
                    <a:schemeClr val="tx1"/>
                  </a:glow>
                </a:effectLst>
                <a:latin typeface="Helvetica" panose="020B0604020202020204" pitchFamily="34" charset="0"/>
                <a:cs typeface="Helvetica" panose="020B0604020202020204" pitchFamily="34" charset="0"/>
              </a:rPr>
              <a:t>Satellite</a:t>
            </a:r>
          </a:p>
        </p:txBody>
      </p:sp>
      <p:sp>
        <p:nvSpPr>
          <p:cNvPr id="39" name="Rectangle 38"/>
          <p:cNvSpPr/>
          <p:nvPr/>
        </p:nvSpPr>
        <p:spPr>
          <a:xfrm>
            <a:off x="14550275" y="9010212"/>
            <a:ext cx="1795684" cy="830997"/>
          </a:xfrm>
          <a:prstGeom prst="rect">
            <a:avLst/>
          </a:prstGeom>
        </p:spPr>
        <p:txBody>
          <a:bodyPr wrap="none">
            <a:spAutoFit/>
          </a:bodyPr>
          <a:lstStyle/>
          <a:p>
            <a:pPr algn="ctr"/>
            <a:r>
              <a:rPr lang="en-US" sz="4800" dirty="0">
                <a:solidFill>
                  <a:srgbClr val="FFFF00"/>
                </a:solidFill>
                <a:effectLst>
                  <a:glow rad="190500">
                    <a:schemeClr val="tx1"/>
                  </a:glow>
                </a:effectLst>
                <a:latin typeface="Helvetica" panose="020B0604020202020204" pitchFamily="34" charset="0"/>
                <a:cs typeface="Helvetica" panose="020B0604020202020204" pitchFamily="34" charset="0"/>
              </a:rPr>
              <a:t>Photo</a:t>
            </a:r>
          </a:p>
        </p:txBody>
      </p:sp>
      <p:sp>
        <p:nvSpPr>
          <p:cNvPr id="40" name="Rectangle 39"/>
          <p:cNvSpPr/>
          <p:nvPr/>
        </p:nvSpPr>
        <p:spPr>
          <a:xfrm>
            <a:off x="27101519" y="8991210"/>
            <a:ext cx="1896674" cy="830997"/>
          </a:xfrm>
          <a:prstGeom prst="rect">
            <a:avLst/>
          </a:prstGeom>
        </p:spPr>
        <p:txBody>
          <a:bodyPr wrap="none">
            <a:spAutoFit/>
          </a:bodyPr>
          <a:lstStyle/>
          <a:p>
            <a:pPr algn="ctr"/>
            <a:r>
              <a:rPr lang="en-US" sz="4800" dirty="0">
                <a:solidFill>
                  <a:srgbClr val="FFFF00"/>
                </a:solidFill>
                <a:effectLst>
                  <a:glow rad="190500">
                    <a:schemeClr val="tx1"/>
                  </a:glow>
                </a:effectLst>
                <a:latin typeface="Helvetica" panose="020B0604020202020204" pitchFamily="34" charset="0"/>
                <a:cs typeface="Helvetica" panose="020B0604020202020204" pitchFamily="34" charset="0"/>
              </a:rPr>
              <a:t>Splats</a:t>
            </a:r>
          </a:p>
        </p:txBody>
      </p:sp>
      <p:sp>
        <p:nvSpPr>
          <p:cNvPr id="19" name="AutoShape 8" descr="Image preview">
            <a:extLst>
              <a:ext uri="{FF2B5EF4-FFF2-40B4-BE49-F238E27FC236}">
                <a16:creationId xmlns:a16="http://schemas.microsoft.com/office/drawing/2014/main" id="{096C4D32-5728-5058-D2DF-5B5B904976B0}"/>
              </a:ext>
            </a:extLst>
          </p:cNvPr>
          <p:cNvSpPr>
            <a:spLocks noChangeAspect="1" noChangeArrowheads="1"/>
          </p:cNvSpPr>
          <p:nvPr/>
        </p:nvSpPr>
        <p:spPr bwMode="auto">
          <a:xfrm>
            <a:off x="3316448" y="16993642"/>
            <a:ext cx="14382242" cy="143822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 name="Picture 21" descr="A screenshot of a computer">
            <a:extLst>
              <a:ext uri="{FF2B5EF4-FFF2-40B4-BE49-F238E27FC236}">
                <a16:creationId xmlns:a16="http://schemas.microsoft.com/office/drawing/2014/main" id="{F04533DC-2F1A-CA6D-6741-7114696628C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 r="26429" b="45145"/>
          <a:stretch/>
        </p:blipFill>
        <p:spPr>
          <a:xfrm>
            <a:off x="859875" y="13822992"/>
            <a:ext cx="5707544" cy="3398208"/>
          </a:xfrm>
          <a:prstGeom prst="rect">
            <a:avLst/>
          </a:prstGeom>
        </p:spPr>
      </p:pic>
      <p:sp>
        <p:nvSpPr>
          <p:cNvPr id="23" name="TextBox 22">
            <a:extLst>
              <a:ext uri="{FF2B5EF4-FFF2-40B4-BE49-F238E27FC236}">
                <a16:creationId xmlns:a16="http://schemas.microsoft.com/office/drawing/2014/main" id="{69F55406-A240-CE5D-06D0-DD68EAEAC7D1}"/>
              </a:ext>
            </a:extLst>
          </p:cNvPr>
          <p:cNvSpPr txBox="1"/>
          <p:nvPr/>
        </p:nvSpPr>
        <p:spPr>
          <a:xfrm>
            <a:off x="2209800" y="16383000"/>
            <a:ext cx="4445012" cy="584775"/>
          </a:xfrm>
          <a:prstGeom prst="rect">
            <a:avLst/>
          </a:prstGeom>
          <a:noFill/>
        </p:spPr>
        <p:txBody>
          <a:bodyPr wrap="square" rtlCol="0">
            <a:spAutoFit/>
          </a:bodyPr>
          <a:lstStyle/>
          <a:p>
            <a:r>
              <a:rPr lang="en-US" sz="3200" dirty="0">
                <a:solidFill>
                  <a:srgbClr val="FFFF00"/>
                </a:solidFill>
                <a:effectLst>
                  <a:glow rad="127000">
                    <a:schemeClr val="tx1"/>
                  </a:glow>
                </a:effectLst>
                <a:latin typeface="Helvetica" panose="020B0604020202020204"/>
                <a:cs typeface="Helvetica" panose="020B0604020202020204"/>
              </a:rPr>
              <a:t>Previously: 2D Photos</a:t>
            </a:r>
          </a:p>
        </p:txBody>
      </p:sp>
      <p:sp>
        <p:nvSpPr>
          <p:cNvPr id="25" name="TextBox 24">
            <a:extLst>
              <a:ext uri="{FF2B5EF4-FFF2-40B4-BE49-F238E27FC236}">
                <a16:creationId xmlns:a16="http://schemas.microsoft.com/office/drawing/2014/main" id="{ABA7CAC8-31CE-1477-0F5A-A5B89B925646}"/>
              </a:ext>
            </a:extLst>
          </p:cNvPr>
          <p:cNvSpPr txBox="1"/>
          <p:nvPr/>
        </p:nvSpPr>
        <p:spPr>
          <a:xfrm>
            <a:off x="2947388" y="17398425"/>
            <a:ext cx="3620031" cy="584775"/>
          </a:xfrm>
          <a:prstGeom prst="rect">
            <a:avLst/>
          </a:prstGeom>
          <a:noFill/>
          <a:effectLst>
            <a:glow rad="127000">
              <a:srgbClr val="FFFF00"/>
            </a:glow>
          </a:effectLst>
        </p:spPr>
        <p:txBody>
          <a:bodyPr wrap="square" rtlCol="0">
            <a:spAutoFit/>
          </a:bodyPr>
          <a:lstStyle/>
          <a:p>
            <a:r>
              <a:rPr lang="en-US" sz="3200" dirty="0">
                <a:solidFill>
                  <a:srgbClr val="FFFF00"/>
                </a:solidFill>
                <a:effectLst>
                  <a:glow rad="127000">
                    <a:schemeClr val="tx1"/>
                  </a:glow>
                </a:effectLst>
                <a:latin typeface="Helvetica" panose="020B0604020202020204"/>
                <a:cs typeface="Helvetica" panose="020B0604020202020204"/>
              </a:rPr>
              <a:t>New: 3D Splats</a:t>
            </a:r>
          </a:p>
        </p:txBody>
      </p:sp>
      <p:pic>
        <p:nvPicPr>
          <p:cNvPr id="28" name="Picture 27">
            <a:extLst>
              <a:ext uri="{FF2B5EF4-FFF2-40B4-BE49-F238E27FC236}">
                <a16:creationId xmlns:a16="http://schemas.microsoft.com/office/drawing/2014/main" id="{6A37F4DC-390D-9D8A-D45E-50A6233F9ED1}"/>
              </a:ext>
            </a:extLst>
          </p:cNvPr>
          <p:cNvPicPr>
            <a:picLocks noChangeAspect="1"/>
          </p:cNvPicPr>
          <p:nvPr/>
        </p:nvPicPr>
        <p:blipFill rotWithShape="1">
          <a:blip r:embed="rId10"/>
          <a:srcRect l="2396"/>
          <a:stretch/>
        </p:blipFill>
        <p:spPr>
          <a:xfrm>
            <a:off x="11061839" y="30175200"/>
            <a:ext cx="9886193" cy="1971227"/>
          </a:xfrm>
          <a:prstGeom prst="rect">
            <a:avLst/>
          </a:prstGeom>
        </p:spPr>
      </p:pic>
      <p:pic>
        <p:nvPicPr>
          <p:cNvPr id="43" name="Picture 42">
            <a:extLst>
              <a:ext uri="{FF2B5EF4-FFF2-40B4-BE49-F238E27FC236}">
                <a16:creationId xmlns:a16="http://schemas.microsoft.com/office/drawing/2014/main" id="{ADAEFB5C-92BF-D78E-4FBD-62A494EE9C00}"/>
              </a:ext>
            </a:extLst>
          </p:cNvPr>
          <p:cNvPicPr>
            <a:picLocks noChangeAspect="1"/>
          </p:cNvPicPr>
          <p:nvPr/>
        </p:nvPicPr>
        <p:blipFill>
          <a:blip r:embed="rId11"/>
          <a:stretch>
            <a:fillRect/>
          </a:stretch>
        </p:blipFill>
        <p:spPr>
          <a:xfrm>
            <a:off x="32705264" y="24699287"/>
            <a:ext cx="10462236" cy="3570913"/>
          </a:xfrm>
          <a:prstGeom prst="rect">
            <a:avLst/>
          </a:prstGeom>
        </p:spPr>
      </p:pic>
      <p:sp>
        <p:nvSpPr>
          <p:cNvPr id="44" name="TextBox 43">
            <a:extLst>
              <a:ext uri="{FF2B5EF4-FFF2-40B4-BE49-F238E27FC236}">
                <a16:creationId xmlns:a16="http://schemas.microsoft.com/office/drawing/2014/main" id="{1B91CFE3-6CF2-16E9-1519-156383B356B9}"/>
              </a:ext>
            </a:extLst>
          </p:cNvPr>
          <p:cNvSpPr txBox="1"/>
          <p:nvPr/>
        </p:nvSpPr>
        <p:spPr>
          <a:xfrm>
            <a:off x="32733703" y="23012400"/>
            <a:ext cx="10405358" cy="1384995"/>
          </a:xfrm>
          <a:prstGeom prst="rect">
            <a:avLst/>
          </a:prstGeom>
          <a:noFill/>
        </p:spPr>
        <p:txBody>
          <a:bodyPr wrap="square" rtlCol="0">
            <a:spAutoFit/>
          </a:bodyPr>
          <a:lstStyle/>
          <a:p>
            <a:pPr algn="just"/>
            <a:r>
              <a:rPr lang="en-US" sz="2800" b="1" dirty="0">
                <a:latin typeface="Helvetica" panose="020B0604020202020204"/>
                <a:cs typeface="Helvetica" panose="020B0604020202020204"/>
              </a:rPr>
              <a:t>Examples of the three conditions of landmark portrayal used in the experiment, for Portsmouth Lighthouse and Wood Island Lifesaving Station:</a:t>
            </a:r>
          </a:p>
        </p:txBody>
      </p:sp>
      <p:sp>
        <p:nvSpPr>
          <p:cNvPr id="45" name="TextBox 44">
            <a:extLst>
              <a:ext uri="{FF2B5EF4-FFF2-40B4-BE49-F238E27FC236}">
                <a16:creationId xmlns:a16="http://schemas.microsoft.com/office/drawing/2014/main" id="{61A86E39-039F-124B-F967-82C47E9AAE84}"/>
              </a:ext>
            </a:extLst>
          </p:cNvPr>
          <p:cNvSpPr txBox="1"/>
          <p:nvPr/>
        </p:nvSpPr>
        <p:spPr>
          <a:xfrm>
            <a:off x="21945600" y="31278493"/>
            <a:ext cx="9955627" cy="954107"/>
          </a:xfrm>
          <a:prstGeom prst="rect">
            <a:avLst/>
          </a:prstGeom>
          <a:noFill/>
          <a:effectLst>
            <a:glow rad="63500">
              <a:schemeClr val="tx1">
                <a:alpha val="40000"/>
              </a:schemeClr>
            </a:glow>
          </a:effectLst>
        </p:spPr>
        <p:txBody>
          <a:bodyPr wrap="square" rtlCol="0">
            <a:spAutoFit/>
          </a:bodyPr>
          <a:lstStyle/>
          <a:p>
            <a:pPr algn="just"/>
            <a:r>
              <a:rPr lang="en-US" sz="2800" b="1" dirty="0">
                <a:latin typeface="Helvetica" panose="020B0604020202020204"/>
                <a:cs typeface="Helvetica" panose="020B0604020202020204"/>
              </a:rPr>
              <a:t>The testing environment for our study, with ENC’s on an angled monitor, and Panoramas on a large tiled display.</a:t>
            </a:r>
          </a:p>
        </p:txBody>
      </p:sp>
      <p:pic>
        <p:nvPicPr>
          <p:cNvPr id="47" name="Picture 46">
            <a:extLst>
              <a:ext uri="{FF2B5EF4-FFF2-40B4-BE49-F238E27FC236}">
                <a16:creationId xmlns:a16="http://schemas.microsoft.com/office/drawing/2014/main" id="{02BB6636-5234-C01D-BE7F-70FBF6B0E2C4}"/>
              </a:ext>
            </a:extLst>
          </p:cNvPr>
          <p:cNvPicPr>
            <a:picLocks noChangeAspect="1"/>
          </p:cNvPicPr>
          <p:nvPr/>
        </p:nvPicPr>
        <p:blipFill>
          <a:blip r:embed="rId12"/>
          <a:stretch>
            <a:fillRect/>
          </a:stretch>
        </p:blipFill>
        <p:spPr>
          <a:xfrm>
            <a:off x="32697672" y="28996294"/>
            <a:ext cx="10477421" cy="2931506"/>
          </a:xfrm>
          <a:prstGeom prst="rect">
            <a:avLst/>
          </a:prstGeom>
        </p:spPr>
      </p:pic>
      <p:pic>
        <p:nvPicPr>
          <p:cNvPr id="1026" name="Picture 2">
            <a:extLst>
              <a:ext uri="{FF2B5EF4-FFF2-40B4-BE49-F238E27FC236}">
                <a16:creationId xmlns:a16="http://schemas.microsoft.com/office/drawing/2014/main" id="{3AE23A72-4562-7725-AE8D-79AAD07F866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936382" y="6061581"/>
            <a:ext cx="4724400" cy="54219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81782809-A038-5D71-C986-A5451E672C2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642300" y="13129668"/>
            <a:ext cx="594360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93948027-4B20-BF53-65AF-D70DF45C2E69}"/>
              </a:ext>
            </a:extLst>
          </p:cNvPr>
          <p:cNvPicPr>
            <a:picLocks noChangeAspect="1"/>
          </p:cNvPicPr>
          <p:nvPr/>
        </p:nvPicPr>
        <p:blipFill>
          <a:blip r:embed="rId15"/>
          <a:stretch>
            <a:fillRect/>
          </a:stretch>
        </p:blipFill>
        <p:spPr>
          <a:xfrm>
            <a:off x="30596161" y="6079860"/>
            <a:ext cx="5125165" cy="5420481"/>
          </a:xfrm>
          <a:prstGeom prst="rect">
            <a:avLst/>
          </a:prstGeom>
        </p:spPr>
      </p:pic>
      <p:sp>
        <p:nvSpPr>
          <p:cNvPr id="26" name="TextBox 25">
            <a:extLst>
              <a:ext uri="{FF2B5EF4-FFF2-40B4-BE49-F238E27FC236}">
                <a16:creationId xmlns:a16="http://schemas.microsoft.com/office/drawing/2014/main" id="{155F9E4C-78AF-980C-AF6E-98AA7B6ABBAA}"/>
              </a:ext>
            </a:extLst>
          </p:cNvPr>
          <p:cNvSpPr txBox="1"/>
          <p:nvPr/>
        </p:nvSpPr>
        <p:spPr>
          <a:xfrm>
            <a:off x="1146251" y="23469600"/>
            <a:ext cx="9577300" cy="10248960"/>
          </a:xfrm>
          <a:prstGeom prst="rect">
            <a:avLst/>
          </a:prstGeom>
          <a:noFill/>
        </p:spPr>
        <p:txBody>
          <a:bodyPr wrap="square" rtlCol="0">
            <a:spAutoFit/>
          </a:bodyPr>
          <a:lstStyle/>
          <a:p>
            <a:pPr algn="just" rtl="0">
              <a:buNone/>
            </a:pPr>
            <a:r>
              <a:rPr lang="en-US" sz="3000" b="0" i="0" u="none" strike="noStrike" dirty="0">
                <a:solidFill>
                  <a:srgbClr val="000000"/>
                </a:solidFill>
                <a:effectLst/>
                <a:latin typeface="Helvetica" panose="020B0604020202020204" pitchFamily="34" charset="0"/>
                <a:cs typeface="Helvetica" panose="020B0604020202020204" pitchFamily="34" charset="0"/>
              </a:rPr>
              <a:t>Our study was developed to assess how well novice navigators, with very little exposure to nautical navigation, or more  experienced navigators with little knowledge of the testing area, could find landmarks using ENCs in their current form, compared to ENCs augmented with satellite imagery or 3D Gaussian splats. </a:t>
            </a:r>
          </a:p>
          <a:p>
            <a:pPr algn="just" rtl="0">
              <a:buNone/>
            </a:pPr>
            <a:endParaRPr lang="en-US" sz="3000" dirty="0">
              <a:solidFill>
                <a:srgbClr val="000000"/>
              </a:solidFill>
              <a:latin typeface="Helvetica" panose="020B0604020202020204" pitchFamily="34" charset="0"/>
              <a:cs typeface="Helvetica" panose="020B0604020202020204" pitchFamily="34" charset="0"/>
            </a:endParaRPr>
          </a:p>
          <a:p>
            <a:pPr algn="just" rtl="0">
              <a:buNone/>
            </a:pPr>
            <a:r>
              <a:rPr lang="en-US" sz="3000" b="0" i="0" u="none" strike="noStrike" dirty="0">
                <a:solidFill>
                  <a:srgbClr val="000000"/>
                </a:solidFill>
                <a:effectLst/>
                <a:latin typeface="Helvetica" panose="020B0604020202020204" pitchFamily="34" charset="0"/>
                <a:cs typeface="Helvetica" panose="020B0604020202020204" pitchFamily="34" charset="0"/>
              </a:rPr>
              <a:t>We hypothesized that adding 3D Gaussian Splat Clouds to ENCs would be more effective than standard ENC landmark icons and an alternative method of filling land area with satellite imagery.</a:t>
            </a:r>
          </a:p>
          <a:p>
            <a:pPr algn="just" rtl="0">
              <a:buNone/>
            </a:pPr>
            <a:endParaRPr lang="en-US" sz="3000" dirty="0">
              <a:solidFill>
                <a:srgbClr val="000000"/>
              </a:solidFill>
              <a:latin typeface="Helvetica" panose="020B0604020202020204" pitchFamily="34" charset="0"/>
              <a:cs typeface="Helvetica" panose="020B0604020202020204" pitchFamily="34" charset="0"/>
            </a:endParaRPr>
          </a:p>
          <a:p>
            <a:pPr algn="just"/>
            <a:r>
              <a:rPr lang="en-US" sz="3000" dirty="0">
                <a:latin typeface="Helvetica" panose="020B0604020202020204" pitchFamily="34" charset="0"/>
                <a:cs typeface="Helvetica" panose="020B0604020202020204" pitchFamily="34" charset="0"/>
              </a:rPr>
              <a:t>To collect data on the effectiveness and viability of our augmentation system, we designed an experiment where participants were timed on their ability to locate specific landmarks, when given a textual description of the landmark and area from the NOAA Coast Pilot manual.              </a:t>
            </a:r>
            <a:r>
              <a:rPr lang="en-US" sz="3000" b="1" dirty="0">
                <a:latin typeface="Helvetica" panose="020B0604020202020204" pitchFamily="34" charset="0"/>
                <a:cs typeface="Helvetica" panose="020B0604020202020204" pitchFamily="34" charset="0"/>
              </a:rPr>
              <a:t>Example text description</a:t>
            </a:r>
          </a:p>
          <a:p>
            <a:pPr algn="just" rtl="0">
              <a:buNone/>
            </a:pPr>
            <a:endParaRPr lang="en-US" sz="3000" dirty="0">
              <a:latin typeface="Helvetica" panose="020B0604020202020204" pitchFamily="34" charset="0"/>
              <a:cs typeface="Helvetica" panose="020B0604020202020204" pitchFamily="34" charset="0"/>
            </a:endParaRPr>
          </a:p>
          <a:p>
            <a:endParaRPr lang="en-US" sz="3000" dirty="0">
              <a:latin typeface="Helvetica" panose="020B0604020202020204" pitchFamily="34" charset="0"/>
              <a:cs typeface="Helvetica" panose="020B0604020202020204" pitchFamily="34" charset="0"/>
            </a:endParaRPr>
          </a:p>
          <a:p>
            <a:endParaRPr lang="en-US" sz="3000" dirty="0"/>
          </a:p>
        </p:txBody>
      </p:sp>
      <p:sp>
        <p:nvSpPr>
          <p:cNvPr id="46" name="TextBox 45">
            <a:extLst>
              <a:ext uri="{FF2B5EF4-FFF2-40B4-BE49-F238E27FC236}">
                <a16:creationId xmlns:a16="http://schemas.microsoft.com/office/drawing/2014/main" id="{1B91CFE3-6CF2-16E9-1519-156383B356B9}"/>
              </a:ext>
            </a:extLst>
          </p:cNvPr>
          <p:cNvSpPr txBox="1"/>
          <p:nvPr/>
        </p:nvSpPr>
        <p:spPr>
          <a:xfrm>
            <a:off x="33068743" y="28356580"/>
            <a:ext cx="10044919" cy="523220"/>
          </a:xfrm>
          <a:prstGeom prst="rect">
            <a:avLst/>
          </a:prstGeom>
          <a:noFill/>
        </p:spPr>
        <p:txBody>
          <a:bodyPr wrap="square" rtlCol="0">
            <a:spAutoFit/>
          </a:bodyPr>
          <a:lstStyle/>
          <a:p>
            <a:pPr algn="ctr"/>
            <a:r>
              <a:rPr lang="en-US" sz="2800" b="1" dirty="0">
                <a:latin typeface="Helvetica" panose="020B0604020202020204"/>
                <a:cs typeface="Helvetica" panose="020B0604020202020204"/>
              </a:rPr>
              <a:t>Standard ENC         Satellite  Imagery        Gaussian Splats</a:t>
            </a:r>
          </a:p>
        </p:txBody>
      </p:sp>
      <p:sp>
        <p:nvSpPr>
          <p:cNvPr id="51" name="TextBox 50">
            <a:extLst>
              <a:ext uri="{FF2B5EF4-FFF2-40B4-BE49-F238E27FC236}">
                <a16:creationId xmlns:a16="http://schemas.microsoft.com/office/drawing/2014/main" id="{4D7850AA-5057-71F4-9F29-AE978D3CE7E9}"/>
              </a:ext>
            </a:extLst>
          </p:cNvPr>
          <p:cNvSpPr txBox="1"/>
          <p:nvPr/>
        </p:nvSpPr>
        <p:spPr>
          <a:xfrm>
            <a:off x="30130865" y="11553350"/>
            <a:ext cx="6435126" cy="1446550"/>
          </a:xfrm>
          <a:prstGeom prst="rect">
            <a:avLst/>
          </a:prstGeom>
          <a:noFill/>
        </p:spPr>
        <p:txBody>
          <a:bodyPr wrap="square" rtlCol="0">
            <a:spAutoFit/>
          </a:bodyPr>
          <a:lstStyle/>
          <a:p>
            <a:pPr algn="just"/>
            <a:r>
              <a:rPr lang="en-US" sz="2200" b="1" dirty="0">
                <a:latin typeface="Helvetica" panose="020B0604020202020204"/>
                <a:cs typeface="Helvetica" panose="020B0604020202020204"/>
              </a:rPr>
              <a:t>Quantitative data on the average times that it took participants to recognize landmarks on both ENC’s and in panoramic images, lower means correspond to faster recognition times.</a:t>
            </a:r>
          </a:p>
        </p:txBody>
      </p:sp>
      <p:sp>
        <p:nvSpPr>
          <p:cNvPr id="52" name="TextBox 51">
            <a:extLst>
              <a:ext uri="{FF2B5EF4-FFF2-40B4-BE49-F238E27FC236}">
                <a16:creationId xmlns:a16="http://schemas.microsoft.com/office/drawing/2014/main" id="{4D7850AA-5057-71F4-9F29-AE978D3CE7E9}"/>
              </a:ext>
            </a:extLst>
          </p:cNvPr>
          <p:cNvSpPr txBox="1"/>
          <p:nvPr/>
        </p:nvSpPr>
        <p:spPr>
          <a:xfrm>
            <a:off x="37650099" y="11579377"/>
            <a:ext cx="5391794" cy="1446550"/>
          </a:xfrm>
          <a:prstGeom prst="rect">
            <a:avLst/>
          </a:prstGeom>
          <a:noFill/>
        </p:spPr>
        <p:txBody>
          <a:bodyPr wrap="square" rtlCol="0">
            <a:spAutoFit/>
          </a:bodyPr>
          <a:lstStyle/>
          <a:p>
            <a:pPr algn="just"/>
            <a:r>
              <a:rPr lang="en-US" sz="2200" b="1" dirty="0">
                <a:latin typeface="Helvetica" panose="020B0604020202020204"/>
                <a:cs typeface="Helvetica" panose="020B0604020202020204"/>
              </a:rPr>
              <a:t>Qualitative feedback regarding perceived difficulty of recognizing landmarks in each condition (1 = no difficulty, 4 = extreme difficulty). </a:t>
            </a:r>
          </a:p>
        </p:txBody>
      </p:sp>
      <p:sp>
        <p:nvSpPr>
          <p:cNvPr id="3" name="Rectangle 2"/>
          <p:cNvSpPr/>
          <p:nvPr/>
        </p:nvSpPr>
        <p:spPr>
          <a:xfrm>
            <a:off x="30478196" y="15404995"/>
            <a:ext cx="12496800" cy="461665"/>
          </a:xfrm>
          <a:prstGeom prst="rect">
            <a:avLst/>
          </a:prstGeom>
        </p:spPr>
        <p:txBody>
          <a:bodyPr wrap="square">
            <a:spAutoFit/>
          </a:bodyPr>
          <a:lstStyle/>
          <a:p>
            <a:pPr algn="ctr"/>
            <a:r>
              <a:rPr lang="en-US" sz="2400" b="1" dirty="0">
                <a:latin typeface="Helvetica" panose="020B0604020202020204"/>
                <a:cs typeface="Helvetica" panose="020B0604020202020204"/>
              </a:rPr>
              <a:t>How disorienting dynamic landmarks were: (1 = none, 4 = extremely disorienting).</a:t>
            </a:r>
          </a:p>
        </p:txBody>
      </p:sp>
      <p:cxnSp>
        <p:nvCxnSpPr>
          <p:cNvPr id="13" name="Straight Arrow Connector 12"/>
          <p:cNvCxnSpPr/>
          <p:nvPr/>
        </p:nvCxnSpPr>
        <p:spPr>
          <a:xfrm flipV="1">
            <a:off x="8686800" y="31616800"/>
            <a:ext cx="2819400" cy="452367"/>
          </a:xfrm>
          <a:prstGeom prst="straightConnector1">
            <a:avLst/>
          </a:prstGeom>
          <a:ln w="41275">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C04F40D8-679E-1471-D456-D4AAAEB7F5A0}"/>
              </a:ext>
            </a:extLst>
          </p:cNvPr>
          <p:cNvSpPr txBox="1"/>
          <p:nvPr/>
        </p:nvSpPr>
        <p:spPr>
          <a:xfrm>
            <a:off x="5433988" y="5336937"/>
            <a:ext cx="3381421" cy="707886"/>
          </a:xfrm>
          <a:prstGeom prst="rect">
            <a:avLst/>
          </a:prstGeom>
          <a:noFill/>
        </p:spPr>
        <p:txBody>
          <a:bodyPr wrap="square" rtlCol="0">
            <a:spAutoFit/>
          </a:bodyPr>
          <a:lstStyle/>
          <a:p>
            <a:r>
              <a:rPr lang="en-US" sz="4000" b="1" dirty="0">
                <a:latin typeface="Helvetica" panose="020B0604020202020204"/>
                <a:cs typeface="Helvetica" panose="020B0604020202020204"/>
              </a:rPr>
              <a:t>Introduction</a:t>
            </a:r>
          </a:p>
        </p:txBody>
      </p:sp>
      <p:sp>
        <p:nvSpPr>
          <p:cNvPr id="6" name="Rectangle 5"/>
          <p:cNvSpPr/>
          <p:nvPr/>
        </p:nvSpPr>
        <p:spPr>
          <a:xfrm>
            <a:off x="908416" y="20728608"/>
            <a:ext cx="2408032" cy="707886"/>
          </a:xfrm>
          <a:prstGeom prst="rect">
            <a:avLst/>
          </a:prstGeom>
        </p:spPr>
        <p:txBody>
          <a:bodyPr wrap="none">
            <a:spAutoFit/>
          </a:bodyPr>
          <a:lstStyle/>
          <a:p>
            <a:r>
              <a:rPr lang="en-US" sz="2000" dirty="0" smtClean="0">
                <a:solidFill>
                  <a:srgbClr val="FFFF00"/>
                </a:solidFill>
                <a:effectLst>
                  <a:glow rad="127000">
                    <a:schemeClr val="tx1"/>
                  </a:glow>
                </a:effectLst>
                <a:latin typeface="Helvetica" panose="020B0604020202020204"/>
                <a:cs typeface="Helvetica" panose="020B0604020202020204"/>
              </a:rPr>
              <a:t>Boat position splats</a:t>
            </a:r>
            <a:br>
              <a:rPr lang="en-US" sz="2000" dirty="0" smtClean="0">
                <a:solidFill>
                  <a:srgbClr val="FFFF00"/>
                </a:solidFill>
                <a:effectLst>
                  <a:glow rad="127000">
                    <a:schemeClr val="tx1"/>
                  </a:glow>
                </a:effectLst>
                <a:latin typeface="Helvetica" panose="020B0604020202020204"/>
                <a:cs typeface="Helvetica" panose="020B0604020202020204"/>
              </a:rPr>
            </a:br>
            <a:r>
              <a:rPr lang="en-US" sz="2000" dirty="0" smtClean="0">
                <a:solidFill>
                  <a:srgbClr val="FFFF00"/>
                </a:solidFill>
                <a:effectLst>
                  <a:glow rad="127000">
                    <a:schemeClr val="tx1"/>
                  </a:glow>
                </a:effectLst>
                <a:latin typeface="Helvetica" panose="020B0604020202020204"/>
                <a:cs typeface="Helvetica" panose="020B0604020202020204"/>
              </a:rPr>
              <a:t> are rendered from</a:t>
            </a:r>
            <a:endParaRPr lang="en-US" sz="2000" dirty="0"/>
          </a:p>
        </p:txBody>
      </p:sp>
      <p:cxnSp>
        <p:nvCxnSpPr>
          <p:cNvPr id="50" name="Straight Arrow Connector 49"/>
          <p:cNvCxnSpPr/>
          <p:nvPr/>
        </p:nvCxnSpPr>
        <p:spPr>
          <a:xfrm flipV="1">
            <a:off x="3284583" y="20691412"/>
            <a:ext cx="547720" cy="417032"/>
          </a:xfrm>
          <a:prstGeom prst="straightConnector1">
            <a:avLst/>
          </a:prstGeom>
          <a:ln w="41275">
            <a:solidFill>
              <a:srgbClr val="FFFF00"/>
            </a:solidFill>
            <a:headEnd type="none" w="med" len="med"/>
            <a:tailEnd type="triangle" w="lg" len="lg"/>
          </a:ln>
          <a:effectLst>
            <a:glow rad="50800">
              <a:schemeClr val="tx1"/>
            </a:glow>
          </a:effectLst>
        </p:spPr>
        <p:style>
          <a:lnRef idx="1">
            <a:schemeClr val="dk1"/>
          </a:lnRef>
          <a:fillRef idx="0">
            <a:schemeClr val="dk1"/>
          </a:fillRef>
          <a:effectRef idx="0">
            <a:schemeClr val="dk1"/>
          </a:effectRef>
          <a:fontRef idx="minor">
            <a:schemeClr val="tx1"/>
          </a:fontRef>
        </p:style>
      </p:cxnSp>
      <p:sp>
        <p:nvSpPr>
          <p:cNvPr id="53" name="Rectangle 52"/>
          <p:cNvSpPr/>
          <p:nvPr/>
        </p:nvSpPr>
        <p:spPr>
          <a:xfrm>
            <a:off x="14426172" y="18119274"/>
            <a:ext cx="7207106" cy="461665"/>
          </a:xfrm>
          <a:prstGeom prst="rect">
            <a:avLst/>
          </a:prstGeom>
          <a:effectLst>
            <a:glow rad="127000">
              <a:schemeClr val="bg1"/>
            </a:glow>
          </a:effectLst>
        </p:spPr>
        <p:txBody>
          <a:bodyPr wrap="square">
            <a:spAutoFit/>
          </a:bodyPr>
          <a:lstStyle/>
          <a:p>
            <a:r>
              <a:rPr lang="en-US" sz="2400" dirty="0" smtClean="0">
                <a:latin typeface="Helvetica" panose="020B0604020202020204" pitchFamily="34" charset="0"/>
                <a:cs typeface="Helvetica" panose="020B0604020202020204" pitchFamily="34" charset="0"/>
              </a:rPr>
              <a:t>Structure-from-Motion Reconstruction Process</a:t>
            </a:r>
            <a:endParaRPr lang="en-US" sz="2400" dirty="0"/>
          </a:p>
        </p:txBody>
      </p:sp>
      <p:sp>
        <p:nvSpPr>
          <p:cNvPr id="59" name="Rectangle 58"/>
          <p:cNvSpPr/>
          <p:nvPr/>
        </p:nvSpPr>
        <p:spPr>
          <a:xfrm>
            <a:off x="23997432" y="21279214"/>
            <a:ext cx="6088507" cy="461665"/>
          </a:xfrm>
          <a:prstGeom prst="rect">
            <a:avLst/>
          </a:prstGeom>
          <a:ln>
            <a:noFill/>
          </a:ln>
          <a:effectLst/>
        </p:spPr>
        <p:txBody>
          <a:bodyPr wrap="square">
            <a:spAutoFit/>
          </a:bodyPr>
          <a:lstStyle/>
          <a:p>
            <a:pPr algn="ctr"/>
            <a:r>
              <a:rPr lang="en-US" sz="2400" dirty="0">
                <a:solidFill>
                  <a:schemeClr val="bg1"/>
                </a:solidFill>
                <a:effectLst>
                  <a:glow rad="190500">
                    <a:schemeClr val="tx1"/>
                  </a:glow>
                </a:effectLst>
                <a:latin typeface="Helvetica" panose="020B0604020202020204" pitchFamily="34" charset="0"/>
                <a:cs typeface="Helvetica" panose="020B0604020202020204" pitchFamily="34" charset="0"/>
              </a:rPr>
              <a:t>Final Gaussian Splat </a:t>
            </a:r>
            <a:r>
              <a:rPr lang="en-US" sz="2400" dirty="0" smtClean="0">
                <a:solidFill>
                  <a:schemeClr val="bg1"/>
                </a:solidFill>
                <a:effectLst>
                  <a:glow rad="190500">
                    <a:schemeClr val="tx1"/>
                  </a:glow>
                </a:effectLst>
                <a:latin typeface="Helvetica" panose="020B0604020202020204" pitchFamily="34" charset="0"/>
                <a:cs typeface="Helvetica" panose="020B0604020202020204" pitchFamily="34" charset="0"/>
              </a:rPr>
              <a:t>Cloud</a:t>
            </a:r>
            <a:endParaRPr lang="en-US" sz="2400" dirty="0">
              <a:solidFill>
                <a:schemeClr val="bg1"/>
              </a:solidFill>
              <a:effectLst>
                <a:glow rad="190500">
                  <a:schemeClr val="tx1"/>
                </a:glow>
              </a:effectLst>
              <a:latin typeface="Helvetica" panose="020B0604020202020204" pitchFamily="34" charset="0"/>
              <a:cs typeface="Helvetica"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26473</TotalTime>
  <Words>1049</Words>
  <Application>Microsoft Office PowerPoint</Application>
  <PresentationFormat>Custom</PresentationFormat>
  <Paragraphs>80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Helvetica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tbutkiewicz</dc:creator>
  <cp:lastModifiedBy>Thomas Butkiewicz</cp:lastModifiedBy>
  <cp:revision>1018</cp:revision>
  <dcterms:created xsi:type="dcterms:W3CDTF">2011-06-20T15:55:19Z</dcterms:created>
  <dcterms:modified xsi:type="dcterms:W3CDTF">2025-04-16T18:35:01Z</dcterms:modified>
</cp:coreProperties>
</file>