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
  </p:notesMasterIdLst>
  <p:sldIdLst>
    <p:sldId id="256" r:id="rId2"/>
  </p:sldIdLst>
  <p:sldSz cx="42062400" cy="32918400"/>
  <p:notesSz cx="6858000" cy="9144000"/>
  <p:embeddedFontLst>
    <p:embeddedFont>
      <p:font typeface="Canva Sans" panose="020B0503030501040103" pitchFamily="34" charset="0"/>
      <p:regular r:id="rId4"/>
    </p:embeddedFont>
    <p:embeddedFont>
      <p:font typeface="Canva Sans Bold" panose="020B0803030501040103" pitchFamily="34" charset="0"/>
      <p:regular r:id="rId5"/>
    </p:embeddedFont>
    <p:embeddedFont>
      <p:font typeface="Canva Sans Italics" panose="020B0503030501040103" pitchFamily="34" charset="0"/>
      <p:regular r:id="rId6"/>
    </p:embeddedFont>
    <p:embeddedFont>
      <p:font typeface="Fredoka" panose="02000000000000000000" pitchFamily="2" charset="77"/>
      <p:regular r:id="rId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9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9" autoAdjust="0"/>
    <p:restoredTop sz="94622" autoAdjust="0"/>
  </p:normalViewPr>
  <p:slideViewPr>
    <p:cSldViewPr>
      <p:cViewPr>
        <p:scale>
          <a:sx n="27" d="100"/>
          <a:sy n="27" d="100"/>
        </p:scale>
        <p:origin x="1720" y="472"/>
      </p:cViewPr>
      <p:guideLst>
        <p:guide orient="horz" pos="169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notesMaster" Target="notesMasters/notesMaster1.xml"/><Relationship Id="rId7" Type="http://schemas.openxmlformats.org/officeDocument/2006/relationships/font" Target="fonts/font4.fntdata"/><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tableStyles" Target="tableStyles.xml"/><Relationship Id="rId5" Type="http://schemas.openxmlformats.org/officeDocument/2006/relationships/font" Target="fonts/font2.fntdata"/><Relationship Id="rId10" Type="http://schemas.openxmlformats.org/officeDocument/2006/relationships/theme" Target="theme/theme1.xml"/><Relationship Id="rId4" Type="http://schemas.openxmlformats.org/officeDocument/2006/relationships/font" Target="fonts/font1.fntdata"/><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66851D-961D-F94C-AF39-31FC79858BA0}" type="datetimeFigureOut">
              <a:rPr lang="en-US" smtClean="0"/>
              <a:t>3/24/25</a:t>
            </a:fld>
            <a:endParaRPr lang="en-US"/>
          </a:p>
        </p:txBody>
      </p:sp>
      <p:sp>
        <p:nvSpPr>
          <p:cNvPr id="4" name="Slide Image Placeholder 3"/>
          <p:cNvSpPr>
            <a:spLocks noGrp="1" noRot="1" noChangeAspect="1"/>
          </p:cNvSpPr>
          <p:nvPr>
            <p:ph type="sldImg" idx="2"/>
          </p:nvPr>
        </p:nvSpPr>
        <p:spPr>
          <a:xfrm>
            <a:off x="1457325" y="1143000"/>
            <a:ext cx="39433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5BE157-DB97-0243-9348-D604FED4FC58}" type="slidenum">
              <a:rPr lang="en-US" smtClean="0"/>
              <a:t>‹#›</a:t>
            </a:fld>
            <a:endParaRPr lang="en-US"/>
          </a:p>
        </p:txBody>
      </p:sp>
    </p:spTree>
    <p:extLst>
      <p:ext uri="{BB962C8B-B14F-4D97-AF65-F5344CB8AC3E}">
        <p14:creationId xmlns:p14="http://schemas.microsoft.com/office/powerpoint/2010/main" val="2885957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5BE157-DB97-0243-9348-D604FED4FC58}" type="slidenum">
              <a:rPr lang="en-US" smtClean="0"/>
              <a:t>1</a:t>
            </a:fld>
            <a:endParaRPr lang="en-US"/>
          </a:p>
        </p:txBody>
      </p:sp>
    </p:spTree>
    <p:extLst>
      <p:ext uri="{BB962C8B-B14F-4D97-AF65-F5344CB8AC3E}">
        <p14:creationId xmlns:p14="http://schemas.microsoft.com/office/powerpoint/2010/main" val="10707383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67290"/>
            <a:ext cx="7772400" cy="1150454"/>
          </a:xfrm>
        </p:spPr>
        <p:txBody>
          <a:bodyPr/>
          <a:lstStyle/>
          <a:p>
            <a:r>
              <a:rPr lang="en-US"/>
              <a:t>Click to edit Master title style</a:t>
            </a:r>
          </a:p>
        </p:txBody>
      </p:sp>
      <p:sp>
        <p:nvSpPr>
          <p:cNvPr id="3" name="Subtitle 2"/>
          <p:cNvSpPr>
            <a:spLocks noGrp="1"/>
          </p:cNvSpPr>
          <p:nvPr>
            <p:ph type="subTitle" idx="1"/>
          </p:nvPr>
        </p:nvSpPr>
        <p:spPr>
          <a:xfrm>
            <a:off x="1371600" y="3041374"/>
            <a:ext cx="6400800" cy="1371600"/>
          </a:xfrm>
        </p:spPr>
        <p:txBody>
          <a:bodyPr/>
          <a:lstStyle>
            <a:lvl1pPr marL="0" indent="0" algn="ctr">
              <a:buNone/>
              <a:defRPr>
                <a:solidFill>
                  <a:schemeClr val="tx1">
                    <a:tint val="75000"/>
                  </a:schemeClr>
                </a:solidFill>
              </a:defRPr>
            </a:lvl1pPr>
            <a:lvl2pPr marL="357805" indent="0" algn="ctr">
              <a:buNone/>
              <a:defRPr>
                <a:solidFill>
                  <a:schemeClr val="tx1">
                    <a:tint val="75000"/>
                  </a:schemeClr>
                </a:solidFill>
              </a:defRPr>
            </a:lvl2pPr>
            <a:lvl3pPr marL="715609" indent="0" algn="ctr">
              <a:buNone/>
              <a:defRPr>
                <a:solidFill>
                  <a:schemeClr val="tx1">
                    <a:tint val="75000"/>
                  </a:schemeClr>
                </a:solidFill>
              </a:defRPr>
            </a:lvl3pPr>
            <a:lvl4pPr marL="1073414" indent="0" algn="ctr">
              <a:buNone/>
              <a:defRPr>
                <a:solidFill>
                  <a:schemeClr val="tx1">
                    <a:tint val="75000"/>
                  </a:schemeClr>
                </a:solidFill>
              </a:defRPr>
            </a:lvl4pPr>
            <a:lvl5pPr marL="1431219" indent="0" algn="ctr">
              <a:buNone/>
              <a:defRPr>
                <a:solidFill>
                  <a:schemeClr val="tx1">
                    <a:tint val="75000"/>
                  </a:schemeClr>
                </a:solidFill>
              </a:defRPr>
            </a:lvl5pPr>
            <a:lvl6pPr marL="1789024" indent="0" algn="ctr">
              <a:buNone/>
              <a:defRPr>
                <a:solidFill>
                  <a:schemeClr val="tx1">
                    <a:tint val="75000"/>
                  </a:schemeClr>
                </a:solidFill>
              </a:defRPr>
            </a:lvl6pPr>
            <a:lvl7pPr marL="2146828" indent="0" algn="ctr">
              <a:buNone/>
              <a:defRPr>
                <a:solidFill>
                  <a:schemeClr val="tx1">
                    <a:tint val="75000"/>
                  </a:schemeClr>
                </a:solidFill>
              </a:defRPr>
            </a:lvl7pPr>
            <a:lvl8pPr marL="2504633" indent="0" algn="ctr">
              <a:buNone/>
              <a:defRPr>
                <a:solidFill>
                  <a:schemeClr val="tx1">
                    <a:tint val="75000"/>
                  </a:schemeClr>
                </a:solidFill>
              </a:defRPr>
            </a:lvl8pPr>
            <a:lvl9pPr marL="286243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14935"/>
            <a:ext cx="2057400" cy="457945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14935"/>
            <a:ext cx="6019800" cy="457945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448879"/>
            <a:ext cx="7772400" cy="1065972"/>
          </a:xfrm>
        </p:spPr>
        <p:txBody>
          <a:bodyPr anchor="t"/>
          <a:lstStyle>
            <a:lvl1pPr algn="l">
              <a:defRPr sz="3130" b="1" cap="all"/>
            </a:lvl1pPr>
          </a:lstStyle>
          <a:p>
            <a:r>
              <a:rPr lang="en-US"/>
              <a:t>Click to edit Master title style</a:t>
            </a:r>
          </a:p>
        </p:txBody>
      </p:sp>
      <p:sp>
        <p:nvSpPr>
          <p:cNvPr id="3" name="Text Placeholder 2"/>
          <p:cNvSpPr>
            <a:spLocks noGrp="1"/>
          </p:cNvSpPr>
          <p:nvPr>
            <p:ph type="body" idx="1"/>
          </p:nvPr>
        </p:nvSpPr>
        <p:spPr>
          <a:xfrm>
            <a:off x="722313" y="2274819"/>
            <a:ext cx="7772400" cy="1174059"/>
          </a:xfrm>
        </p:spPr>
        <p:txBody>
          <a:bodyPr anchor="b"/>
          <a:lstStyle>
            <a:lvl1pPr marL="0" indent="0">
              <a:buNone/>
              <a:defRPr sz="1565">
                <a:solidFill>
                  <a:schemeClr val="tx1">
                    <a:tint val="75000"/>
                  </a:schemeClr>
                </a:solidFill>
              </a:defRPr>
            </a:lvl1pPr>
            <a:lvl2pPr marL="357805" indent="0">
              <a:buNone/>
              <a:defRPr sz="1409">
                <a:solidFill>
                  <a:schemeClr val="tx1">
                    <a:tint val="75000"/>
                  </a:schemeClr>
                </a:solidFill>
              </a:defRPr>
            </a:lvl2pPr>
            <a:lvl3pPr marL="715609" indent="0">
              <a:buNone/>
              <a:defRPr sz="1252">
                <a:solidFill>
                  <a:schemeClr val="tx1">
                    <a:tint val="75000"/>
                  </a:schemeClr>
                </a:solidFill>
              </a:defRPr>
            </a:lvl3pPr>
            <a:lvl4pPr marL="1073414" indent="0">
              <a:buNone/>
              <a:defRPr sz="1096">
                <a:solidFill>
                  <a:schemeClr val="tx1">
                    <a:tint val="75000"/>
                  </a:schemeClr>
                </a:solidFill>
              </a:defRPr>
            </a:lvl4pPr>
            <a:lvl5pPr marL="1431219" indent="0">
              <a:buNone/>
              <a:defRPr sz="1096">
                <a:solidFill>
                  <a:schemeClr val="tx1">
                    <a:tint val="75000"/>
                  </a:schemeClr>
                </a:solidFill>
              </a:defRPr>
            </a:lvl5pPr>
            <a:lvl6pPr marL="1789024" indent="0">
              <a:buNone/>
              <a:defRPr sz="1096">
                <a:solidFill>
                  <a:schemeClr val="tx1">
                    <a:tint val="75000"/>
                  </a:schemeClr>
                </a:solidFill>
              </a:defRPr>
            </a:lvl6pPr>
            <a:lvl7pPr marL="2146828" indent="0">
              <a:buNone/>
              <a:defRPr sz="1096">
                <a:solidFill>
                  <a:schemeClr val="tx1">
                    <a:tint val="75000"/>
                  </a:schemeClr>
                </a:solidFill>
              </a:defRPr>
            </a:lvl7pPr>
            <a:lvl8pPr marL="2504633" indent="0">
              <a:buNone/>
              <a:defRPr sz="1096">
                <a:solidFill>
                  <a:schemeClr val="tx1">
                    <a:tint val="75000"/>
                  </a:schemeClr>
                </a:solidFill>
              </a:defRPr>
            </a:lvl8pPr>
            <a:lvl9pPr marL="2862438" indent="0">
              <a:buNone/>
              <a:defRPr sz="109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52331"/>
            <a:ext cx="4038600" cy="3542058"/>
          </a:xfrm>
        </p:spPr>
        <p:txBody>
          <a:bodyPr/>
          <a:lstStyle>
            <a:lvl1pPr>
              <a:defRPr sz="2191"/>
            </a:lvl1pPr>
            <a:lvl2pPr>
              <a:defRPr sz="1878"/>
            </a:lvl2pPr>
            <a:lvl3pPr>
              <a:defRPr sz="1565"/>
            </a:lvl3pPr>
            <a:lvl4pPr>
              <a:defRPr sz="1409"/>
            </a:lvl4pPr>
            <a:lvl5pPr>
              <a:defRPr sz="1409"/>
            </a:lvl5pPr>
            <a:lvl6pPr>
              <a:defRPr sz="1409"/>
            </a:lvl6pPr>
            <a:lvl7pPr>
              <a:defRPr sz="1409"/>
            </a:lvl7pPr>
            <a:lvl8pPr>
              <a:defRPr sz="1409"/>
            </a:lvl8pPr>
            <a:lvl9pPr>
              <a:defRPr sz="14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52331"/>
            <a:ext cx="4038600" cy="3542058"/>
          </a:xfrm>
        </p:spPr>
        <p:txBody>
          <a:bodyPr/>
          <a:lstStyle>
            <a:lvl1pPr>
              <a:defRPr sz="2191"/>
            </a:lvl1pPr>
            <a:lvl2pPr>
              <a:defRPr sz="1878"/>
            </a:lvl2pPr>
            <a:lvl3pPr>
              <a:defRPr sz="1565"/>
            </a:lvl3pPr>
            <a:lvl4pPr>
              <a:defRPr sz="1409"/>
            </a:lvl4pPr>
            <a:lvl5pPr>
              <a:defRPr sz="1409"/>
            </a:lvl5pPr>
            <a:lvl6pPr>
              <a:defRPr sz="1409"/>
            </a:lvl6pPr>
            <a:lvl7pPr>
              <a:defRPr sz="1409"/>
            </a:lvl7pPr>
            <a:lvl8pPr>
              <a:defRPr sz="1409"/>
            </a:lvl8pPr>
            <a:lvl9pPr>
              <a:defRPr sz="14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01393"/>
            <a:ext cx="4040188" cy="500683"/>
          </a:xfrm>
        </p:spPr>
        <p:txBody>
          <a:bodyPr anchor="b"/>
          <a:lstStyle>
            <a:lvl1pPr marL="0" indent="0">
              <a:buNone/>
              <a:defRPr sz="1878" b="1"/>
            </a:lvl1pPr>
            <a:lvl2pPr marL="357805" indent="0">
              <a:buNone/>
              <a:defRPr sz="1565" b="1"/>
            </a:lvl2pPr>
            <a:lvl3pPr marL="715609" indent="0">
              <a:buNone/>
              <a:defRPr sz="1409" b="1"/>
            </a:lvl3pPr>
            <a:lvl4pPr marL="1073414" indent="0">
              <a:buNone/>
              <a:defRPr sz="1252" b="1"/>
            </a:lvl4pPr>
            <a:lvl5pPr marL="1431219" indent="0">
              <a:buNone/>
              <a:defRPr sz="1252" b="1"/>
            </a:lvl5pPr>
            <a:lvl6pPr marL="1789024" indent="0">
              <a:buNone/>
              <a:defRPr sz="1252" b="1"/>
            </a:lvl6pPr>
            <a:lvl7pPr marL="2146828" indent="0">
              <a:buNone/>
              <a:defRPr sz="1252" b="1"/>
            </a:lvl7pPr>
            <a:lvl8pPr marL="2504633" indent="0">
              <a:buNone/>
              <a:defRPr sz="1252" b="1"/>
            </a:lvl8pPr>
            <a:lvl9pPr marL="2862438" indent="0">
              <a:buNone/>
              <a:defRPr sz="1252" b="1"/>
            </a:lvl9pPr>
          </a:lstStyle>
          <a:p>
            <a:pPr lvl="0"/>
            <a:r>
              <a:rPr lang="en-US"/>
              <a:t>Click to edit Master text styles</a:t>
            </a:r>
          </a:p>
        </p:txBody>
      </p:sp>
      <p:sp>
        <p:nvSpPr>
          <p:cNvPr id="4" name="Content Placeholder 3"/>
          <p:cNvSpPr>
            <a:spLocks noGrp="1"/>
          </p:cNvSpPr>
          <p:nvPr>
            <p:ph sz="half" idx="2"/>
          </p:nvPr>
        </p:nvSpPr>
        <p:spPr>
          <a:xfrm>
            <a:off x="457200" y="1702076"/>
            <a:ext cx="4040188" cy="3092312"/>
          </a:xfrm>
        </p:spPr>
        <p:txBody>
          <a:bodyPr/>
          <a:lstStyle>
            <a:lvl1pPr>
              <a:defRPr sz="1878"/>
            </a:lvl1pPr>
            <a:lvl2pPr>
              <a:defRPr sz="1565"/>
            </a:lvl2pPr>
            <a:lvl3pPr>
              <a:defRPr sz="1409"/>
            </a:lvl3pPr>
            <a:lvl4pPr>
              <a:defRPr sz="1252"/>
            </a:lvl4pPr>
            <a:lvl5pPr>
              <a:defRPr sz="1252"/>
            </a:lvl5pPr>
            <a:lvl6pPr>
              <a:defRPr sz="1252"/>
            </a:lvl6pPr>
            <a:lvl7pPr>
              <a:defRPr sz="1252"/>
            </a:lvl7pPr>
            <a:lvl8pPr>
              <a:defRPr sz="1252"/>
            </a:lvl8pPr>
            <a:lvl9pPr>
              <a:defRPr sz="125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201393"/>
            <a:ext cx="4041775" cy="500683"/>
          </a:xfrm>
        </p:spPr>
        <p:txBody>
          <a:bodyPr anchor="b"/>
          <a:lstStyle>
            <a:lvl1pPr marL="0" indent="0">
              <a:buNone/>
              <a:defRPr sz="1878" b="1"/>
            </a:lvl1pPr>
            <a:lvl2pPr marL="357805" indent="0">
              <a:buNone/>
              <a:defRPr sz="1565" b="1"/>
            </a:lvl2pPr>
            <a:lvl3pPr marL="715609" indent="0">
              <a:buNone/>
              <a:defRPr sz="1409" b="1"/>
            </a:lvl3pPr>
            <a:lvl4pPr marL="1073414" indent="0">
              <a:buNone/>
              <a:defRPr sz="1252" b="1"/>
            </a:lvl4pPr>
            <a:lvl5pPr marL="1431219" indent="0">
              <a:buNone/>
              <a:defRPr sz="1252" b="1"/>
            </a:lvl5pPr>
            <a:lvl6pPr marL="1789024" indent="0">
              <a:buNone/>
              <a:defRPr sz="1252" b="1"/>
            </a:lvl6pPr>
            <a:lvl7pPr marL="2146828" indent="0">
              <a:buNone/>
              <a:defRPr sz="1252" b="1"/>
            </a:lvl7pPr>
            <a:lvl8pPr marL="2504633" indent="0">
              <a:buNone/>
              <a:defRPr sz="1252" b="1"/>
            </a:lvl8pPr>
            <a:lvl9pPr marL="2862438" indent="0">
              <a:buNone/>
              <a:defRPr sz="1252" b="1"/>
            </a:lvl9pPr>
          </a:lstStyle>
          <a:p>
            <a:pPr lvl="0"/>
            <a:r>
              <a:rPr lang="en-US"/>
              <a:t>Click to edit Master text styles</a:t>
            </a:r>
          </a:p>
        </p:txBody>
      </p:sp>
      <p:sp>
        <p:nvSpPr>
          <p:cNvPr id="6" name="Content Placeholder 5"/>
          <p:cNvSpPr>
            <a:spLocks noGrp="1"/>
          </p:cNvSpPr>
          <p:nvPr>
            <p:ph sz="quarter" idx="4"/>
          </p:nvPr>
        </p:nvSpPr>
        <p:spPr>
          <a:xfrm>
            <a:off x="4645025" y="1702076"/>
            <a:ext cx="4041775" cy="3092312"/>
          </a:xfrm>
        </p:spPr>
        <p:txBody>
          <a:bodyPr/>
          <a:lstStyle>
            <a:lvl1pPr>
              <a:defRPr sz="1878"/>
            </a:lvl1pPr>
            <a:lvl2pPr>
              <a:defRPr sz="1565"/>
            </a:lvl2pPr>
            <a:lvl3pPr>
              <a:defRPr sz="1409"/>
            </a:lvl3pPr>
            <a:lvl4pPr>
              <a:defRPr sz="1252"/>
            </a:lvl4pPr>
            <a:lvl5pPr>
              <a:defRPr sz="1252"/>
            </a:lvl5pPr>
            <a:lvl6pPr>
              <a:defRPr sz="1252"/>
            </a:lvl6pPr>
            <a:lvl7pPr>
              <a:defRPr sz="1252"/>
            </a:lvl7pPr>
            <a:lvl8pPr>
              <a:defRPr sz="1252"/>
            </a:lvl8pPr>
            <a:lvl9pPr>
              <a:defRPr sz="125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3/24/25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3/24/25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3/24/25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13692"/>
            <a:ext cx="3008313" cy="909430"/>
          </a:xfrm>
        </p:spPr>
        <p:txBody>
          <a:bodyPr anchor="b"/>
          <a:lstStyle>
            <a:lvl1pPr algn="l">
              <a:defRPr sz="1565" b="1"/>
            </a:lvl1pPr>
          </a:lstStyle>
          <a:p>
            <a:r>
              <a:rPr lang="en-US"/>
              <a:t>Click to edit Master title style</a:t>
            </a:r>
          </a:p>
        </p:txBody>
      </p:sp>
      <p:sp>
        <p:nvSpPr>
          <p:cNvPr id="3" name="Content Placeholder 2"/>
          <p:cNvSpPr>
            <a:spLocks noGrp="1"/>
          </p:cNvSpPr>
          <p:nvPr>
            <p:ph idx="1"/>
          </p:nvPr>
        </p:nvSpPr>
        <p:spPr>
          <a:xfrm>
            <a:off x="3575050" y="213692"/>
            <a:ext cx="5111750" cy="4580697"/>
          </a:xfrm>
        </p:spPr>
        <p:txBody>
          <a:bodyPr/>
          <a:lstStyle>
            <a:lvl1pPr>
              <a:defRPr sz="2504"/>
            </a:lvl1pPr>
            <a:lvl2pPr>
              <a:defRPr sz="2191"/>
            </a:lvl2pPr>
            <a:lvl3pPr>
              <a:defRPr sz="1878"/>
            </a:lvl3pPr>
            <a:lvl4pPr>
              <a:defRPr sz="1565"/>
            </a:lvl4pPr>
            <a:lvl5pPr>
              <a:defRPr sz="1565"/>
            </a:lvl5pPr>
            <a:lvl6pPr>
              <a:defRPr sz="1565"/>
            </a:lvl6pPr>
            <a:lvl7pPr>
              <a:defRPr sz="1565"/>
            </a:lvl7pPr>
            <a:lvl8pPr>
              <a:defRPr sz="1565"/>
            </a:lvl8pPr>
            <a:lvl9pPr>
              <a:defRPr sz="15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123122"/>
            <a:ext cx="3008313" cy="3671267"/>
          </a:xfrm>
        </p:spPr>
        <p:txBody>
          <a:bodyPr/>
          <a:lstStyle>
            <a:lvl1pPr marL="0" indent="0">
              <a:buNone/>
              <a:defRPr sz="1096"/>
            </a:lvl1pPr>
            <a:lvl2pPr marL="357805" indent="0">
              <a:buNone/>
              <a:defRPr sz="939"/>
            </a:lvl2pPr>
            <a:lvl3pPr marL="715609" indent="0">
              <a:buNone/>
              <a:defRPr sz="783"/>
            </a:lvl3pPr>
            <a:lvl4pPr marL="1073414" indent="0">
              <a:buNone/>
              <a:defRPr sz="704"/>
            </a:lvl4pPr>
            <a:lvl5pPr marL="1431219" indent="0">
              <a:buNone/>
              <a:defRPr sz="704"/>
            </a:lvl5pPr>
            <a:lvl6pPr marL="1789024" indent="0">
              <a:buNone/>
              <a:defRPr sz="704"/>
            </a:lvl6pPr>
            <a:lvl7pPr marL="2146828" indent="0">
              <a:buNone/>
              <a:defRPr sz="704"/>
            </a:lvl7pPr>
            <a:lvl8pPr marL="2504633" indent="0">
              <a:buNone/>
              <a:defRPr sz="704"/>
            </a:lvl8pPr>
            <a:lvl9pPr marL="2862438" indent="0">
              <a:buNone/>
              <a:defRPr sz="704"/>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756991"/>
            <a:ext cx="5486400" cy="443534"/>
          </a:xfrm>
        </p:spPr>
        <p:txBody>
          <a:bodyPr anchor="b"/>
          <a:lstStyle>
            <a:lvl1pPr algn="l">
              <a:defRPr sz="1565" b="1"/>
            </a:lvl1pPr>
          </a:lstStyle>
          <a:p>
            <a:r>
              <a:rPr lang="en-US"/>
              <a:t>Click to edit Master title style</a:t>
            </a:r>
          </a:p>
        </p:txBody>
      </p:sp>
      <p:sp>
        <p:nvSpPr>
          <p:cNvPr id="3" name="Picture Placeholder 2"/>
          <p:cNvSpPr>
            <a:spLocks noGrp="1"/>
          </p:cNvSpPr>
          <p:nvPr>
            <p:ph type="pic" idx="1"/>
          </p:nvPr>
        </p:nvSpPr>
        <p:spPr>
          <a:xfrm>
            <a:off x="1792288" y="479563"/>
            <a:ext cx="5486400" cy="3220278"/>
          </a:xfrm>
        </p:spPr>
        <p:txBody>
          <a:bodyPr/>
          <a:lstStyle>
            <a:lvl1pPr marL="0" indent="0">
              <a:buNone/>
              <a:defRPr sz="2504"/>
            </a:lvl1pPr>
            <a:lvl2pPr marL="357805" indent="0">
              <a:buNone/>
              <a:defRPr sz="2191"/>
            </a:lvl2pPr>
            <a:lvl3pPr marL="715609" indent="0">
              <a:buNone/>
              <a:defRPr sz="1878"/>
            </a:lvl3pPr>
            <a:lvl4pPr marL="1073414" indent="0">
              <a:buNone/>
              <a:defRPr sz="1565"/>
            </a:lvl4pPr>
            <a:lvl5pPr marL="1431219" indent="0">
              <a:buNone/>
              <a:defRPr sz="1565"/>
            </a:lvl5pPr>
            <a:lvl6pPr marL="1789024" indent="0">
              <a:buNone/>
              <a:defRPr sz="1565"/>
            </a:lvl6pPr>
            <a:lvl7pPr marL="2146828" indent="0">
              <a:buNone/>
              <a:defRPr sz="1565"/>
            </a:lvl7pPr>
            <a:lvl8pPr marL="2504633" indent="0">
              <a:buNone/>
              <a:defRPr sz="1565"/>
            </a:lvl8pPr>
            <a:lvl9pPr marL="2862438" indent="0">
              <a:buNone/>
              <a:defRPr sz="1565"/>
            </a:lvl9pPr>
          </a:lstStyle>
          <a:p>
            <a:endParaRPr lang="en-US"/>
          </a:p>
        </p:txBody>
      </p:sp>
      <p:sp>
        <p:nvSpPr>
          <p:cNvPr id="4" name="Text Placeholder 3"/>
          <p:cNvSpPr>
            <a:spLocks noGrp="1"/>
          </p:cNvSpPr>
          <p:nvPr>
            <p:ph type="body" sz="half" idx="2"/>
          </p:nvPr>
        </p:nvSpPr>
        <p:spPr>
          <a:xfrm>
            <a:off x="1792288" y="4200525"/>
            <a:ext cx="5486400" cy="629892"/>
          </a:xfrm>
        </p:spPr>
        <p:txBody>
          <a:bodyPr/>
          <a:lstStyle>
            <a:lvl1pPr marL="0" indent="0">
              <a:buNone/>
              <a:defRPr sz="1096"/>
            </a:lvl1pPr>
            <a:lvl2pPr marL="357805" indent="0">
              <a:buNone/>
              <a:defRPr sz="939"/>
            </a:lvl2pPr>
            <a:lvl3pPr marL="715609" indent="0">
              <a:buNone/>
              <a:defRPr sz="783"/>
            </a:lvl3pPr>
            <a:lvl4pPr marL="1073414" indent="0">
              <a:buNone/>
              <a:defRPr sz="704"/>
            </a:lvl4pPr>
            <a:lvl5pPr marL="1431219" indent="0">
              <a:buNone/>
              <a:defRPr sz="704"/>
            </a:lvl5pPr>
            <a:lvl6pPr marL="1789024" indent="0">
              <a:buNone/>
              <a:defRPr sz="704"/>
            </a:lvl6pPr>
            <a:lvl7pPr marL="2146828" indent="0">
              <a:buNone/>
              <a:defRPr sz="704"/>
            </a:lvl7pPr>
            <a:lvl8pPr marL="2504633" indent="0">
              <a:buNone/>
              <a:defRPr sz="704"/>
            </a:lvl8pPr>
            <a:lvl9pPr marL="2862438" indent="0">
              <a:buNone/>
              <a:defRPr sz="704"/>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14934"/>
            <a:ext cx="8229600" cy="89452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52331"/>
            <a:ext cx="8229600" cy="354205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974535"/>
            <a:ext cx="2133600" cy="285750"/>
          </a:xfrm>
          <a:prstGeom prst="rect">
            <a:avLst/>
          </a:prstGeom>
        </p:spPr>
        <p:txBody>
          <a:bodyPr vert="horz" lIns="91440" tIns="45720" rIns="91440" bIns="45720" rtlCol="0" anchor="ctr"/>
          <a:lstStyle>
            <a:lvl1pPr algn="l">
              <a:defRPr sz="939">
                <a:solidFill>
                  <a:schemeClr val="tx1">
                    <a:tint val="75000"/>
                  </a:schemeClr>
                </a:solidFill>
              </a:defRPr>
            </a:lvl1pPr>
          </a:lstStyle>
          <a:p>
            <a:fld id="{1D8BD707-D9CF-40AE-B4C6-C98DA3205C09}" type="datetimeFigureOut">
              <a:rPr lang="en-US" smtClean="0"/>
              <a:pPr/>
              <a:t>3/24/25</a:t>
            </a:fld>
            <a:endParaRPr lang="en-US"/>
          </a:p>
        </p:txBody>
      </p:sp>
      <p:sp>
        <p:nvSpPr>
          <p:cNvPr id="5" name="Footer Placeholder 4"/>
          <p:cNvSpPr>
            <a:spLocks noGrp="1"/>
          </p:cNvSpPr>
          <p:nvPr>
            <p:ph type="ftr" sz="quarter" idx="3"/>
          </p:nvPr>
        </p:nvSpPr>
        <p:spPr>
          <a:xfrm>
            <a:off x="3124200" y="4974535"/>
            <a:ext cx="2895600" cy="285750"/>
          </a:xfrm>
          <a:prstGeom prst="rect">
            <a:avLst/>
          </a:prstGeom>
        </p:spPr>
        <p:txBody>
          <a:bodyPr vert="horz" lIns="91440" tIns="45720" rIns="91440" bIns="45720" rtlCol="0" anchor="ctr"/>
          <a:lstStyle>
            <a:lvl1pPr algn="ctr">
              <a:defRPr sz="939">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974535"/>
            <a:ext cx="2133600" cy="285750"/>
          </a:xfrm>
          <a:prstGeom prst="rect">
            <a:avLst/>
          </a:prstGeom>
        </p:spPr>
        <p:txBody>
          <a:bodyPr vert="horz" lIns="91440" tIns="45720" rIns="91440" bIns="45720" rtlCol="0" anchor="ctr"/>
          <a:lstStyle>
            <a:lvl1pPr algn="r">
              <a:defRPr sz="939">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715609" rtl="0" eaLnBrk="1" latinLnBrk="0" hangingPunct="1">
        <a:spcBef>
          <a:spcPct val="0"/>
        </a:spcBef>
        <a:buNone/>
        <a:defRPr sz="3443" kern="1200">
          <a:solidFill>
            <a:schemeClr val="tx1"/>
          </a:solidFill>
          <a:latin typeface="+mj-lt"/>
          <a:ea typeface="+mj-ea"/>
          <a:cs typeface="+mj-cs"/>
        </a:defRPr>
      </a:lvl1pPr>
    </p:titleStyle>
    <p:bodyStyle>
      <a:lvl1pPr marL="268354" indent="-268354" algn="l" defTabSz="715609" rtl="0" eaLnBrk="1" latinLnBrk="0" hangingPunct="1">
        <a:spcBef>
          <a:spcPct val="20000"/>
        </a:spcBef>
        <a:buFont typeface="Arial" pitchFamily="34" charset="0"/>
        <a:buChar char="•"/>
        <a:defRPr sz="2504" kern="1200">
          <a:solidFill>
            <a:schemeClr val="tx1"/>
          </a:solidFill>
          <a:latin typeface="+mn-lt"/>
          <a:ea typeface="+mn-ea"/>
          <a:cs typeface="+mn-cs"/>
        </a:defRPr>
      </a:lvl1pPr>
      <a:lvl2pPr marL="581433" indent="-223628" algn="l" defTabSz="715609" rtl="0" eaLnBrk="1" latinLnBrk="0" hangingPunct="1">
        <a:spcBef>
          <a:spcPct val="20000"/>
        </a:spcBef>
        <a:buFont typeface="Arial" pitchFamily="34" charset="0"/>
        <a:buChar char="–"/>
        <a:defRPr sz="2191" kern="1200">
          <a:solidFill>
            <a:schemeClr val="tx1"/>
          </a:solidFill>
          <a:latin typeface="+mn-lt"/>
          <a:ea typeface="+mn-ea"/>
          <a:cs typeface="+mn-cs"/>
        </a:defRPr>
      </a:lvl2pPr>
      <a:lvl3pPr marL="894512" indent="-178902" algn="l" defTabSz="715609" rtl="0" eaLnBrk="1" latinLnBrk="0" hangingPunct="1">
        <a:spcBef>
          <a:spcPct val="20000"/>
        </a:spcBef>
        <a:buFont typeface="Arial" pitchFamily="34" charset="0"/>
        <a:buChar char="•"/>
        <a:defRPr sz="1878" kern="1200">
          <a:solidFill>
            <a:schemeClr val="tx1"/>
          </a:solidFill>
          <a:latin typeface="+mn-lt"/>
          <a:ea typeface="+mn-ea"/>
          <a:cs typeface="+mn-cs"/>
        </a:defRPr>
      </a:lvl3pPr>
      <a:lvl4pPr marL="1252317" indent="-178902" algn="l" defTabSz="715609" rtl="0" eaLnBrk="1" latinLnBrk="0" hangingPunct="1">
        <a:spcBef>
          <a:spcPct val="20000"/>
        </a:spcBef>
        <a:buFont typeface="Arial" pitchFamily="34" charset="0"/>
        <a:buChar char="–"/>
        <a:defRPr sz="1565" kern="1200">
          <a:solidFill>
            <a:schemeClr val="tx1"/>
          </a:solidFill>
          <a:latin typeface="+mn-lt"/>
          <a:ea typeface="+mn-ea"/>
          <a:cs typeface="+mn-cs"/>
        </a:defRPr>
      </a:lvl4pPr>
      <a:lvl5pPr marL="1610121" indent="-178902" algn="l" defTabSz="715609" rtl="0" eaLnBrk="1" latinLnBrk="0" hangingPunct="1">
        <a:spcBef>
          <a:spcPct val="20000"/>
        </a:spcBef>
        <a:buFont typeface="Arial" pitchFamily="34" charset="0"/>
        <a:buChar char="»"/>
        <a:defRPr sz="1565" kern="1200">
          <a:solidFill>
            <a:schemeClr val="tx1"/>
          </a:solidFill>
          <a:latin typeface="+mn-lt"/>
          <a:ea typeface="+mn-ea"/>
          <a:cs typeface="+mn-cs"/>
        </a:defRPr>
      </a:lvl5pPr>
      <a:lvl6pPr marL="1967926" indent="-178902" algn="l" defTabSz="715609" rtl="0" eaLnBrk="1" latinLnBrk="0" hangingPunct="1">
        <a:spcBef>
          <a:spcPct val="20000"/>
        </a:spcBef>
        <a:buFont typeface="Arial" pitchFamily="34" charset="0"/>
        <a:buChar char="•"/>
        <a:defRPr sz="1565" kern="1200">
          <a:solidFill>
            <a:schemeClr val="tx1"/>
          </a:solidFill>
          <a:latin typeface="+mn-lt"/>
          <a:ea typeface="+mn-ea"/>
          <a:cs typeface="+mn-cs"/>
        </a:defRPr>
      </a:lvl6pPr>
      <a:lvl7pPr marL="2325731" indent="-178902" algn="l" defTabSz="715609" rtl="0" eaLnBrk="1" latinLnBrk="0" hangingPunct="1">
        <a:spcBef>
          <a:spcPct val="20000"/>
        </a:spcBef>
        <a:buFont typeface="Arial" pitchFamily="34" charset="0"/>
        <a:buChar char="•"/>
        <a:defRPr sz="1565" kern="1200">
          <a:solidFill>
            <a:schemeClr val="tx1"/>
          </a:solidFill>
          <a:latin typeface="+mn-lt"/>
          <a:ea typeface="+mn-ea"/>
          <a:cs typeface="+mn-cs"/>
        </a:defRPr>
      </a:lvl7pPr>
      <a:lvl8pPr marL="2683535" indent="-178902" algn="l" defTabSz="715609" rtl="0" eaLnBrk="1" latinLnBrk="0" hangingPunct="1">
        <a:spcBef>
          <a:spcPct val="20000"/>
        </a:spcBef>
        <a:buFont typeface="Arial" pitchFamily="34" charset="0"/>
        <a:buChar char="•"/>
        <a:defRPr sz="1565" kern="1200">
          <a:solidFill>
            <a:schemeClr val="tx1"/>
          </a:solidFill>
          <a:latin typeface="+mn-lt"/>
          <a:ea typeface="+mn-ea"/>
          <a:cs typeface="+mn-cs"/>
        </a:defRPr>
      </a:lvl8pPr>
      <a:lvl9pPr marL="3041340" indent="-178902" algn="l" defTabSz="715609" rtl="0" eaLnBrk="1" latinLnBrk="0" hangingPunct="1">
        <a:spcBef>
          <a:spcPct val="20000"/>
        </a:spcBef>
        <a:buFont typeface="Arial" pitchFamily="34" charset="0"/>
        <a:buChar char="•"/>
        <a:defRPr sz="1565" kern="1200">
          <a:solidFill>
            <a:schemeClr val="tx1"/>
          </a:solidFill>
          <a:latin typeface="+mn-lt"/>
          <a:ea typeface="+mn-ea"/>
          <a:cs typeface="+mn-cs"/>
        </a:defRPr>
      </a:lvl9pPr>
    </p:bodyStyle>
    <p:otherStyle>
      <a:defPPr>
        <a:defRPr lang="en-US"/>
      </a:defPPr>
      <a:lvl1pPr marL="0" algn="l" defTabSz="715609" rtl="0" eaLnBrk="1" latinLnBrk="0" hangingPunct="1">
        <a:defRPr sz="1409" kern="1200">
          <a:solidFill>
            <a:schemeClr val="tx1"/>
          </a:solidFill>
          <a:latin typeface="+mn-lt"/>
          <a:ea typeface="+mn-ea"/>
          <a:cs typeface="+mn-cs"/>
        </a:defRPr>
      </a:lvl1pPr>
      <a:lvl2pPr marL="357805" algn="l" defTabSz="715609" rtl="0" eaLnBrk="1" latinLnBrk="0" hangingPunct="1">
        <a:defRPr sz="1409" kern="1200">
          <a:solidFill>
            <a:schemeClr val="tx1"/>
          </a:solidFill>
          <a:latin typeface="+mn-lt"/>
          <a:ea typeface="+mn-ea"/>
          <a:cs typeface="+mn-cs"/>
        </a:defRPr>
      </a:lvl2pPr>
      <a:lvl3pPr marL="715609" algn="l" defTabSz="715609" rtl="0" eaLnBrk="1" latinLnBrk="0" hangingPunct="1">
        <a:defRPr sz="1409" kern="1200">
          <a:solidFill>
            <a:schemeClr val="tx1"/>
          </a:solidFill>
          <a:latin typeface="+mn-lt"/>
          <a:ea typeface="+mn-ea"/>
          <a:cs typeface="+mn-cs"/>
        </a:defRPr>
      </a:lvl3pPr>
      <a:lvl4pPr marL="1073414" algn="l" defTabSz="715609" rtl="0" eaLnBrk="1" latinLnBrk="0" hangingPunct="1">
        <a:defRPr sz="1409" kern="1200">
          <a:solidFill>
            <a:schemeClr val="tx1"/>
          </a:solidFill>
          <a:latin typeface="+mn-lt"/>
          <a:ea typeface="+mn-ea"/>
          <a:cs typeface="+mn-cs"/>
        </a:defRPr>
      </a:lvl4pPr>
      <a:lvl5pPr marL="1431219" algn="l" defTabSz="715609" rtl="0" eaLnBrk="1" latinLnBrk="0" hangingPunct="1">
        <a:defRPr sz="1409" kern="1200">
          <a:solidFill>
            <a:schemeClr val="tx1"/>
          </a:solidFill>
          <a:latin typeface="+mn-lt"/>
          <a:ea typeface="+mn-ea"/>
          <a:cs typeface="+mn-cs"/>
        </a:defRPr>
      </a:lvl5pPr>
      <a:lvl6pPr marL="1789024" algn="l" defTabSz="715609" rtl="0" eaLnBrk="1" latinLnBrk="0" hangingPunct="1">
        <a:defRPr sz="1409" kern="1200">
          <a:solidFill>
            <a:schemeClr val="tx1"/>
          </a:solidFill>
          <a:latin typeface="+mn-lt"/>
          <a:ea typeface="+mn-ea"/>
          <a:cs typeface="+mn-cs"/>
        </a:defRPr>
      </a:lvl6pPr>
      <a:lvl7pPr marL="2146828" algn="l" defTabSz="715609" rtl="0" eaLnBrk="1" latinLnBrk="0" hangingPunct="1">
        <a:defRPr sz="1409" kern="1200">
          <a:solidFill>
            <a:schemeClr val="tx1"/>
          </a:solidFill>
          <a:latin typeface="+mn-lt"/>
          <a:ea typeface="+mn-ea"/>
          <a:cs typeface="+mn-cs"/>
        </a:defRPr>
      </a:lvl7pPr>
      <a:lvl8pPr marL="2504633" algn="l" defTabSz="715609" rtl="0" eaLnBrk="1" latinLnBrk="0" hangingPunct="1">
        <a:defRPr sz="1409" kern="1200">
          <a:solidFill>
            <a:schemeClr val="tx1"/>
          </a:solidFill>
          <a:latin typeface="+mn-lt"/>
          <a:ea typeface="+mn-ea"/>
          <a:cs typeface="+mn-cs"/>
        </a:defRPr>
      </a:lvl8pPr>
      <a:lvl9pPr marL="2862438" algn="l" defTabSz="715609" rtl="0" eaLnBrk="1" latinLnBrk="0" hangingPunct="1">
        <a:defRPr sz="140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tiff"/><Relationship Id="rId3" Type="http://schemas.openxmlformats.org/officeDocument/2006/relationships/image" Target="../media/image1.jpe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tiff"/><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tiff"/><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10" Type="http://schemas.openxmlformats.org/officeDocument/2006/relationships/image" Target="../media/image8.jpe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jpeg"/><Relationship Id="rId14" Type="http://schemas.openxmlformats.org/officeDocument/2006/relationships/image" Target="../media/image12.png"/><Relationship Id="rId22"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
            <a:ext cx="42062400" cy="32918400"/>
          </a:xfrm>
          <a:custGeom>
            <a:avLst/>
            <a:gdLst/>
            <a:ahLst/>
            <a:cxnLst/>
            <a:rect l="l" t="t" r="r" b="b"/>
            <a:pathLst>
              <a:path w="71133982" h="42680389">
                <a:moveTo>
                  <a:pt x="0" y="0"/>
                </a:moveTo>
                <a:lnTo>
                  <a:pt x="71133982" y="0"/>
                </a:lnTo>
                <a:lnTo>
                  <a:pt x="71133982" y="42680389"/>
                </a:lnTo>
                <a:lnTo>
                  <a:pt x="0" y="42680389"/>
                </a:lnTo>
                <a:lnTo>
                  <a:pt x="0" y="0"/>
                </a:lnTo>
                <a:close/>
              </a:path>
            </a:pathLst>
          </a:custGeom>
          <a:blipFill>
            <a:blip r:embed="rId3">
              <a:alphaModFix amt="75000"/>
            </a:blip>
            <a:stretch>
              <a:fillRect/>
            </a:stretch>
          </a:blipFill>
        </p:spPr>
        <p:txBody>
          <a:bodyPr/>
          <a:lstStyle/>
          <a:p>
            <a:endParaRPr lang="en-US" dirty="0"/>
          </a:p>
        </p:txBody>
      </p:sp>
      <p:grpSp>
        <p:nvGrpSpPr>
          <p:cNvPr id="3" name="Group 3"/>
          <p:cNvGrpSpPr/>
          <p:nvPr/>
        </p:nvGrpSpPr>
        <p:grpSpPr>
          <a:xfrm>
            <a:off x="609600" y="762000"/>
            <a:ext cx="40614600" cy="4403561"/>
            <a:chOff x="0" y="0"/>
            <a:chExt cx="2661867" cy="362433"/>
          </a:xfrm>
        </p:grpSpPr>
        <p:sp>
          <p:nvSpPr>
            <p:cNvPr id="4" name="Freeform 4"/>
            <p:cNvSpPr/>
            <p:nvPr/>
          </p:nvSpPr>
          <p:spPr>
            <a:xfrm>
              <a:off x="0" y="0"/>
              <a:ext cx="2661867" cy="362433"/>
            </a:xfrm>
            <a:custGeom>
              <a:avLst/>
              <a:gdLst/>
              <a:ahLst/>
              <a:cxnLst/>
              <a:rect l="l" t="t" r="r" b="b"/>
              <a:pathLst>
                <a:path w="2661867" h="362433">
                  <a:moveTo>
                    <a:pt x="38779" y="0"/>
                  </a:moveTo>
                  <a:lnTo>
                    <a:pt x="2623088" y="0"/>
                  </a:lnTo>
                  <a:cubicBezTo>
                    <a:pt x="2644505" y="0"/>
                    <a:pt x="2661867" y="17362"/>
                    <a:pt x="2661867" y="38779"/>
                  </a:cubicBezTo>
                  <a:lnTo>
                    <a:pt x="2661867" y="323654"/>
                  </a:lnTo>
                  <a:cubicBezTo>
                    <a:pt x="2661867" y="345071"/>
                    <a:pt x="2644505" y="362433"/>
                    <a:pt x="2623088" y="362433"/>
                  </a:cubicBezTo>
                  <a:lnTo>
                    <a:pt x="38779" y="362433"/>
                  </a:lnTo>
                  <a:cubicBezTo>
                    <a:pt x="17362" y="362433"/>
                    <a:pt x="0" y="345071"/>
                    <a:pt x="0" y="323654"/>
                  </a:cubicBezTo>
                  <a:lnTo>
                    <a:pt x="0" y="38779"/>
                  </a:lnTo>
                  <a:cubicBezTo>
                    <a:pt x="0" y="17362"/>
                    <a:pt x="17362" y="0"/>
                    <a:pt x="38779" y="0"/>
                  </a:cubicBezTo>
                  <a:close/>
                </a:path>
              </a:pathLst>
            </a:custGeom>
            <a:solidFill>
              <a:srgbClr val="FAFCFD">
                <a:alpha val="95686"/>
              </a:srgbClr>
            </a:solidFill>
          </p:spPr>
        </p:sp>
        <p:sp>
          <p:nvSpPr>
            <p:cNvPr id="5" name="TextBox 5"/>
            <p:cNvSpPr txBox="1"/>
            <p:nvPr/>
          </p:nvSpPr>
          <p:spPr>
            <a:xfrm>
              <a:off x="0" y="-142875"/>
              <a:ext cx="2661867" cy="505308"/>
            </a:xfrm>
            <a:prstGeom prst="rect">
              <a:avLst/>
            </a:prstGeom>
          </p:spPr>
          <p:txBody>
            <a:bodyPr lIns="39757" tIns="39757" rIns="39757" bIns="39757" rtlCol="0" anchor="ctr"/>
            <a:lstStyle/>
            <a:p>
              <a:pPr algn="ctr">
                <a:lnSpc>
                  <a:spcPts val="8655"/>
                </a:lnSpc>
                <a:spcBef>
                  <a:spcPct val="0"/>
                </a:spcBef>
              </a:pPr>
              <a:endParaRPr sz="1409"/>
            </a:p>
          </p:txBody>
        </p:sp>
      </p:grpSp>
      <p:sp>
        <p:nvSpPr>
          <p:cNvPr id="6" name="Freeform 6"/>
          <p:cNvSpPr/>
          <p:nvPr/>
        </p:nvSpPr>
        <p:spPr>
          <a:xfrm>
            <a:off x="11370430" y="3505200"/>
            <a:ext cx="20342266" cy="1042541"/>
          </a:xfrm>
          <a:custGeom>
            <a:avLst/>
            <a:gdLst/>
            <a:ahLst/>
            <a:cxnLst/>
            <a:rect l="l" t="t" r="r" b="b"/>
            <a:pathLst>
              <a:path w="25992896" h="1332136">
                <a:moveTo>
                  <a:pt x="0" y="0"/>
                </a:moveTo>
                <a:lnTo>
                  <a:pt x="25992896" y="0"/>
                </a:lnTo>
                <a:lnTo>
                  <a:pt x="25992896" y="1332136"/>
                </a:lnTo>
                <a:lnTo>
                  <a:pt x="0" y="1332136"/>
                </a:lnTo>
                <a:lnTo>
                  <a:pt x="0" y="0"/>
                </a:lnTo>
                <a:close/>
              </a:path>
            </a:pathLst>
          </a:custGeom>
          <a:blipFill>
            <a:blip r:embed="rId4"/>
            <a:stretch>
              <a:fillRect/>
            </a:stretch>
          </a:blipFill>
        </p:spPr>
      </p:sp>
      <p:sp>
        <p:nvSpPr>
          <p:cNvPr id="7" name="Freeform 7"/>
          <p:cNvSpPr/>
          <p:nvPr/>
        </p:nvSpPr>
        <p:spPr>
          <a:xfrm>
            <a:off x="11370430" y="4267200"/>
            <a:ext cx="20342266" cy="610268"/>
          </a:xfrm>
          <a:custGeom>
            <a:avLst/>
            <a:gdLst/>
            <a:ahLst/>
            <a:cxnLst/>
            <a:rect l="l" t="t" r="r" b="b"/>
            <a:pathLst>
              <a:path w="25992896" h="779787">
                <a:moveTo>
                  <a:pt x="0" y="0"/>
                </a:moveTo>
                <a:lnTo>
                  <a:pt x="25992896" y="0"/>
                </a:lnTo>
                <a:lnTo>
                  <a:pt x="25992896" y="779787"/>
                </a:lnTo>
                <a:lnTo>
                  <a:pt x="0" y="779787"/>
                </a:lnTo>
                <a:lnTo>
                  <a:pt x="0" y="0"/>
                </a:lnTo>
                <a:close/>
              </a:path>
            </a:pathLst>
          </a:custGeom>
          <a:blipFill>
            <a:blip r:embed="rId5"/>
            <a:stretch>
              <a:fillRect/>
            </a:stretch>
          </a:blipFill>
        </p:spPr>
      </p:sp>
      <p:sp>
        <p:nvSpPr>
          <p:cNvPr id="8" name="Freeform 8"/>
          <p:cNvSpPr/>
          <p:nvPr/>
        </p:nvSpPr>
        <p:spPr>
          <a:xfrm>
            <a:off x="584256" y="2286000"/>
            <a:ext cx="5285211" cy="3778981"/>
          </a:xfrm>
          <a:custGeom>
            <a:avLst/>
            <a:gdLst/>
            <a:ahLst/>
            <a:cxnLst/>
            <a:rect l="l" t="t" r="r" b="b"/>
            <a:pathLst>
              <a:path w="5771641" h="4328731">
                <a:moveTo>
                  <a:pt x="0" y="0"/>
                </a:moveTo>
                <a:lnTo>
                  <a:pt x="5771642" y="0"/>
                </a:lnTo>
                <a:lnTo>
                  <a:pt x="5771642" y="4328731"/>
                </a:lnTo>
                <a:lnTo>
                  <a:pt x="0" y="4328731"/>
                </a:lnTo>
                <a:lnTo>
                  <a:pt x="0" y="0"/>
                </a:lnTo>
                <a:close/>
              </a:path>
            </a:pathLst>
          </a:custGeom>
          <a:blipFill>
            <a:blip r:embed="rId6"/>
            <a:stretch>
              <a:fillRect/>
            </a:stretch>
          </a:blipFill>
        </p:spPr>
      </p:sp>
      <p:grpSp>
        <p:nvGrpSpPr>
          <p:cNvPr id="9" name="Group 9"/>
          <p:cNvGrpSpPr/>
          <p:nvPr/>
        </p:nvGrpSpPr>
        <p:grpSpPr>
          <a:xfrm>
            <a:off x="584257" y="5758832"/>
            <a:ext cx="16604243" cy="7664879"/>
            <a:chOff x="0" y="0"/>
            <a:chExt cx="1318749" cy="630854"/>
          </a:xfrm>
        </p:grpSpPr>
        <p:sp>
          <p:nvSpPr>
            <p:cNvPr id="10" name="Freeform 10"/>
            <p:cNvSpPr/>
            <p:nvPr/>
          </p:nvSpPr>
          <p:spPr>
            <a:xfrm>
              <a:off x="0" y="0"/>
              <a:ext cx="1318749" cy="630854"/>
            </a:xfrm>
            <a:custGeom>
              <a:avLst/>
              <a:gdLst/>
              <a:ahLst/>
              <a:cxnLst/>
              <a:rect l="l" t="t" r="r" b="b"/>
              <a:pathLst>
                <a:path w="1318749" h="630854">
                  <a:moveTo>
                    <a:pt x="78275" y="0"/>
                  </a:moveTo>
                  <a:lnTo>
                    <a:pt x="1240473" y="0"/>
                  </a:lnTo>
                  <a:cubicBezTo>
                    <a:pt x="1261233" y="0"/>
                    <a:pt x="1281143" y="8247"/>
                    <a:pt x="1295823" y="22926"/>
                  </a:cubicBezTo>
                  <a:cubicBezTo>
                    <a:pt x="1310502" y="37606"/>
                    <a:pt x="1318749" y="57515"/>
                    <a:pt x="1318749" y="78275"/>
                  </a:cubicBezTo>
                  <a:lnTo>
                    <a:pt x="1318749" y="552579"/>
                  </a:lnTo>
                  <a:cubicBezTo>
                    <a:pt x="1318749" y="573339"/>
                    <a:pt x="1310502" y="593248"/>
                    <a:pt x="1295823" y="607928"/>
                  </a:cubicBezTo>
                  <a:cubicBezTo>
                    <a:pt x="1281143" y="622607"/>
                    <a:pt x="1261233" y="630854"/>
                    <a:pt x="1240473" y="630854"/>
                  </a:cubicBezTo>
                  <a:lnTo>
                    <a:pt x="78275" y="630854"/>
                  </a:lnTo>
                  <a:cubicBezTo>
                    <a:pt x="57515" y="630854"/>
                    <a:pt x="37606" y="622607"/>
                    <a:pt x="22926" y="607928"/>
                  </a:cubicBezTo>
                  <a:cubicBezTo>
                    <a:pt x="8247" y="593248"/>
                    <a:pt x="0" y="573339"/>
                    <a:pt x="0" y="552579"/>
                  </a:cubicBezTo>
                  <a:lnTo>
                    <a:pt x="0" y="78275"/>
                  </a:lnTo>
                  <a:cubicBezTo>
                    <a:pt x="0" y="57515"/>
                    <a:pt x="8247" y="37606"/>
                    <a:pt x="22926" y="22926"/>
                  </a:cubicBezTo>
                  <a:cubicBezTo>
                    <a:pt x="37606" y="8247"/>
                    <a:pt x="57515" y="0"/>
                    <a:pt x="78275" y="0"/>
                  </a:cubicBezTo>
                  <a:close/>
                </a:path>
              </a:pathLst>
            </a:custGeom>
            <a:solidFill>
              <a:srgbClr val="FAFCFD">
                <a:alpha val="74902"/>
              </a:srgbClr>
            </a:solidFill>
          </p:spPr>
        </p:sp>
        <p:sp>
          <p:nvSpPr>
            <p:cNvPr id="11" name="TextBox 11"/>
            <p:cNvSpPr txBox="1"/>
            <p:nvPr/>
          </p:nvSpPr>
          <p:spPr>
            <a:xfrm>
              <a:off x="0" y="-142875"/>
              <a:ext cx="1318749" cy="773729"/>
            </a:xfrm>
            <a:prstGeom prst="rect">
              <a:avLst/>
            </a:prstGeom>
          </p:spPr>
          <p:txBody>
            <a:bodyPr lIns="39757" tIns="39757" rIns="39757" bIns="39757" rtlCol="0" anchor="ctr"/>
            <a:lstStyle/>
            <a:p>
              <a:pPr algn="ctr">
                <a:lnSpc>
                  <a:spcPts val="8655"/>
                </a:lnSpc>
                <a:spcBef>
                  <a:spcPct val="0"/>
                </a:spcBef>
              </a:pPr>
              <a:endParaRPr sz="1409"/>
            </a:p>
          </p:txBody>
        </p:sp>
      </p:grpSp>
      <p:grpSp>
        <p:nvGrpSpPr>
          <p:cNvPr id="12" name="Group 12"/>
          <p:cNvGrpSpPr/>
          <p:nvPr/>
        </p:nvGrpSpPr>
        <p:grpSpPr>
          <a:xfrm>
            <a:off x="17745160" y="5758832"/>
            <a:ext cx="23479040" cy="24140726"/>
            <a:chOff x="0" y="0"/>
            <a:chExt cx="1321645" cy="1986891"/>
          </a:xfrm>
        </p:grpSpPr>
        <p:sp>
          <p:nvSpPr>
            <p:cNvPr id="13" name="Freeform 13"/>
            <p:cNvSpPr/>
            <p:nvPr/>
          </p:nvSpPr>
          <p:spPr>
            <a:xfrm>
              <a:off x="0" y="0"/>
              <a:ext cx="1321645" cy="1986891"/>
            </a:xfrm>
            <a:custGeom>
              <a:avLst/>
              <a:gdLst/>
              <a:ahLst/>
              <a:cxnLst/>
              <a:rect l="l" t="t" r="r" b="b"/>
              <a:pathLst>
                <a:path w="1321645" h="1986891">
                  <a:moveTo>
                    <a:pt x="78104" y="0"/>
                  </a:moveTo>
                  <a:lnTo>
                    <a:pt x="1243541" y="0"/>
                  </a:lnTo>
                  <a:cubicBezTo>
                    <a:pt x="1286677" y="0"/>
                    <a:pt x="1321645" y="34968"/>
                    <a:pt x="1321645" y="78104"/>
                  </a:cubicBezTo>
                  <a:lnTo>
                    <a:pt x="1321645" y="1908787"/>
                  </a:lnTo>
                  <a:cubicBezTo>
                    <a:pt x="1321645" y="1951923"/>
                    <a:pt x="1286677" y="1986891"/>
                    <a:pt x="1243541" y="1986891"/>
                  </a:cubicBezTo>
                  <a:lnTo>
                    <a:pt x="78104" y="1986891"/>
                  </a:lnTo>
                  <a:cubicBezTo>
                    <a:pt x="34968" y="1986891"/>
                    <a:pt x="0" y="1951923"/>
                    <a:pt x="0" y="1908787"/>
                  </a:cubicBezTo>
                  <a:lnTo>
                    <a:pt x="0" y="78104"/>
                  </a:lnTo>
                  <a:cubicBezTo>
                    <a:pt x="0" y="34968"/>
                    <a:pt x="34968" y="0"/>
                    <a:pt x="78104" y="0"/>
                  </a:cubicBezTo>
                  <a:close/>
                </a:path>
              </a:pathLst>
            </a:custGeom>
            <a:solidFill>
              <a:srgbClr val="FAFCFD">
                <a:alpha val="74902"/>
              </a:srgbClr>
            </a:solidFill>
          </p:spPr>
        </p:sp>
        <p:sp>
          <p:nvSpPr>
            <p:cNvPr id="14" name="TextBox 14"/>
            <p:cNvSpPr txBox="1"/>
            <p:nvPr/>
          </p:nvSpPr>
          <p:spPr>
            <a:xfrm>
              <a:off x="0" y="-142875"/>
              <a:ext cx="1321645" cy="2129766"/>
            </a:xfrm>
            <a:prstGeom prst="rect">
              <a:avLst/>
            </a:prstGeom>
          </p:spPr>
          <p:txBody>
            <a:bodyPr lIns="39757" tIns="39757" rIns="39757" bIns="39757" rtlCol="0" anchor="ctr"/>
            <a:lstStyle/>
            <a:p>
              <a:pPr algn="ctr">
                <a:lnSpc>
                  <a:spcPts val="8655"/>
                </a:lnSpc>
                <a:spcBef>
                  <a:spcPct val="0"/>
                </a:spcBef>
              </a:pPr>
              <a:endParaRPr sz="1409"/>
            </a:p>
          </p:txBody>
        </p:sp>
      </p:grpSp>
      <p:grpSp>
        <p:nvGrpSpPr>
          <p:cNvPr id="15" name="Group 15"/>
          <p:cNvGrpSpPr/>
          <p:nvPr/>
        </p:nvGrpSpPr>
        <p:grpSpPr>
          <a:xfrm>
            <a:off x="17745160" y="30085957"/>
            <a:ext cx="23479040" cy="2406771"/>
            <a:chOff x="0" y="0"/>
            <a:chExt cx="1321645" cy="198088"/>
          </a:xfrm>
        </p:grpSpPr>
        <p:sp>
          <p:nvSpPr>
            <p:cNvPr id="16" name="Freeform 16"/>
            <p:cNvSpPr/>
            <p:nvPr/>
          </p:nvSpPr>
          <p:spPr>
            <a:xfrm>
              <a:off x="0" y="0"/>
              <a:ext cx="1321645" cy="198088"/>
            </a:xfrm>
            <a:custGeom>
              <a:avLst/>
              <a:gdLst/>
              <a:ahLst/>
              <a:cxnLst/>
              <a:rect l="l" t="t" r="r" b="b"/>
              <a:pathLst>
                <a:path w="1321645" h="198088">
                  <a:moveTo>
                    <a:pt x="78104" y="0"/>
                  </a:moveTo>
                  <a:lnTo>
                    <a:pt x="1243541" y="0"/>
                  </a:lnTo>
                  <a:cubicBezTo>
                    <a:pt x="1286677" y="0"/>
                    <a:pt x="1321645" y="34968"/>
                    <a:pt x="1321645" y="78104"/>
                  </a:cubicBezTo>
                  <a:lnTo>
                    <a:pt x="1321645" y="119984"/>
                  </a:lnTo>
                  <a:cubicBezTo>
                    <a:pt x="1321645" y="163120"/>
                    <a:pt x="1286677" y="198088"/>
                    <a:pt x="1243541" y="198088"/>
                  </a:cubicBezTo>
                  <a:lnTo>
                    <a:pt x="78104" y="198088"/>
                  </a:lnTo>
                  <a:cubicBezTo>
                    <a:pt x="34968" y="198088"/>
                    <a:pt x="0" y="163120"/>
                    <a:pt x="0" y="119984"/>
                  </a:cubicBezTo>
                  <a:lnTo>
                    <a:pt x="0" y="78104"/>
                  </a:lnTo>
                  <a:cubicBezTo>
                    <a:pt x="0" y="34968"/>
                    <a:pt x="34968" y="0"/>
                    <a:pt x="78104" y="0"/>
                  </a:cubicBezTo>
                  <a:close/>
                </a:path>
              </a:pathLst>
            </a:custGeom>
            <a:solidFill>
              <a:srgbClr val="FAFCFD">
                <a:alpha val="74902"/>
              </a:srgbClr>
            </a:solidFill>
          </p:spPr>
        </p:sp>
        <p:sp>
          <p:nvSpPr>
            <p:cNvPr id="17" name="TextBox 17"/>
            <p:cNvSpPr txBox="1"/>
            <p:nvPr/>
          </p:nvSpPr>
          <p:spPr>
            <a:xfrm>
              <a:off x="0" y="-142875"/>
              <a:ext cx="1321645" cy="340963"/>
            </a:xfrm>
            <a:prstGeom prst="rect">
              <a:avLst/>
            </a:prstGeom>
          </p:spPr>
          <p:txBody>
            <a:bodyPr lIns="39757" tIns="39757" rIns="39757" bIns="39757" rtlCol="0" anchor="ctr"/>
            <a:lstStyle/>
            <a:p>
              <a:pPr algn="ctr">
                <a:lnSpc>
                  <a:spcPts val="8655"/>
                </a:lnSpc>
                <a:spcBef>
                  <a:spcPct val="0"/>
                </a:spcBef>
              </a:pPr>
              <a:endParaRPr sz="1409"/>
            </a:p>
          </p:txBody>
        </p:sp>
      </p:grpSp>
      <p:grpSp>
        <p:nvGrpSpPr>
          <p:cNvPr id="18" name="Group 18"/>
          <p:cNvGrpSpPr/>
          <p:nvPr/>
        </p:nvGrpSpPr>
        <p:grpSpPr>
          <a:xfrm>
            <a:off x="584258" y="13632432"/>
            <a:ext cx="16653674" cy="18860297"/>
            <a:chOff x="0" y="0"/>
            <a:chExt cx="1318749" cy="1552288"/>
          </a:xfrm>
        </p:grpSpPr>
        <p:sp>
          <p:nvSpPr>
            <p:cNvPr id="19" name="Freeform 19"/>
            <p:cNvSpPr/>
            <p:nvPr/>
          </p:nvSpPr>
          <p:spPr>
            <a:xfrm>
              <a:off x="0" y="0"/>
              <a:ext cx="1318749" cy="1552288"/>
            </a:xfrm>
            <a:custGeom>
              <a:avLst/>
              <a:gdLst/>
              <a:ahLst/>
              <a:cxnLst/>
              <a:rect l="l" t="t" r="r" b="b"/>
              <a:pathLst>
                <a:path w="1318749" h="1552288">
                  <a:moveTo>
                    <a:pt x="78275" y="0"/>
                  </a:moveTo>
                  <a:lnTo>
                    <a:pt x="1240473" y="0"/>
                  </a:lnTo>
                  <a:cubicBezTo>
                    <a:pt x="1261233" y="0"/>
                    <a:pt x="1281143" y="8247"/>
                    <a:pt x="1295823" y="22926"/>
                  </a:cubicBezTo>
                  <a:cubicBezTo>
                    <a:pt x="1310502" y="37606"/>
                    <a:pt x="1318749" y="57515"/>
                    <a:pt x="1318749" y="78275"/>
                  </a:cubicBezTo>
                  <a:lnTo>
                    <a:pt x="1318749" y="1474012"/>
                  </a:lnTo>
                  <a:cubicBezTo>
                    <a:pt x="1318749" y="1517243"/>
                    <a:pt x="1283704" y="1552288"/>
                    <a:pt x="1240473" y="1552288"/>
                  </a:cubicBezTo>
                  <a:lnTo>
                    <a:pt x="78275" y="1552288"/>
                  </a:lnTo>
                  <a:cubicBezTo>
                    <a:pt x="57515" y="1552288"/>
                    <a:pt x="37606" y="1544041"/>
                    <a:pt x="22926" y="1529361"/>
                  </a:cubicBezTo>
                  <a:cubicBezTo>
                    <a:pt x="8247" y="1514682"/>
                    <a:pt x="0" y="1494772"/>
                    <a:pt x="0" y="1474012"/>
                  </a:cubicBezTo>
                  <a:lnTo>
                    <a:pt x="0" y="78275"/>
                  </a:lnTo>
                  <a:cubicBezTo>
                    <a:pt x="0" y="57515"/>
                    <a:pt x="8247" y="37606"/>
                    <a:pt x="22926" y="22926"/>
                  </a:cubicBezTo>
                  <a:cubicBezTo>
                    <a:pt x="37606" y="8247"/>
                    <a:pt x="57515" y="0"/>
                    <a:pt x="78275" y="0"/>
                  </a:cubicBezTo>
                  <a:close/>
                </a:path>
              </a:pathLst>
            </a:custGeom>
            <a:solidFill>
              <a:srgbClr val="FAFCFD">
                <a:alpha val="74902"/>
              </a:srgbClr>
            </a:solidFill>
          </p:spPr>
        </p:sp>
        <p:sp>
          <p:nvSpPr>
            <p:cNvPr id="20" name="TextBox 20"/>
            <p:cNvSpPr txBox="1"/>
            <p:nvPr/>
          </p:nvSpPr>
          <p:spPr>
            <a:xfrm>
              <a:off x="0" y="-142875"/>
              <a:ext cx="1318749" cy="1695163"/>
            </a:xfrm>
            <a:prstGeom prst="rect">
              <a:avLst/>
            </a:prstGeom>
          </p:spPr>
          <p:txBody>
            <a:bodyPr lIns="39757" tIns="39757" rIns="39757" bIns="39757" rtlCol="0" anchor="ctr"/>
            <a:lstStyle/>
            <a:p>
              <a:pPr algn="ctr">
                <a:lnSpc>
                  <a:spcPts val="8655"/>
                </a:lnSpc>
                <a:spcBef>
                  <a:spcPct val="0"/>
                </a:spcBef>
              </a:pPr>
              <a:endParaRPr sz="1409"/>
            </a:p>
          </p:txBody>
        </p:sp>
      </p:grpSp>
      <p:sp>
        <p:nvSpPr>
          <p:cNvPr id="21" name="Freeform 21"/>
          <p:cNvSpPr/>
          <p:nvPr/>
        </p:nvSpPr>
        <p:spPr>
          <a:xfrm>
            <a:off x="37213658" y="3367652"/>
            <a:ext cx="3666803" cy="1528911"/>
          </a:xfrm>
          <a:custGeom>
            <a:avLst/>
            <a:gdLst/>
            <a:ahLst/>
            <a:cxnLst/>
            <a:rect l="l" t="t" r="r" b="b"/>
            <a:pathLst>
              <a:path w="4151879" h="1598473">
                <a:moveTo>
                  <a:pt x="0" y="0"/>
                </a:moveTo>
                <a:lnTo>
                  <a:pt x="4151879" y="0"/>
                </a:lnTo>
                <a:lnTo>
                  <a:pt x="4151879" y="1598473"/>
                </a:lnTo>
                <a:lnTo>
                  <a:pt x="0" y="1598473"/>
                </a:lnTo>
                <a:lnTo>
                  <a:pt x="0" y="0"/>
                </a:lnTo>
                <a:close/>
              </a:path>
            </a:pathLst>
          </a:custGeom>
          <a:blipFill>
            <a:blip r:embed="rId7"/>
            <a:stretch>
              <a:fillRect/>
            </a:stretch>
          </a:blipFill>
        </p:spPr>
      </p:sp>
      <p:sp>
        <p:nvSpPr>
          <p:cNvPr id="22" name="Freeform 22"/>
          <p:cNvSpPr/>
          <p:nvPr/>
        </p:nvSpPr>
        <p:spPr>
          <a:xfrm>
            <a:off x="1125631" y="15325034"/>
            <a:ext cx="8527221" cy="4466628"/>
          </a:xfrm>
          <a:custGeom>
            <a:avLst/>
            <a:gdLst/>
            <a:ahLst/>
            <a:cxnLst/>
            <a:rect l="l" t="t" r="r" b="b"/>
            <a:pathLst>
              <a:path w="10895894" h="5707358">
                <a:moveTo>
                  <a:pt x="0" y="0"/>
                </a:moveTo>
                <a:lnTo>
                  <a:pt x="10895893" y="0"/>
                </a:lnTo>
                <a:lnTo>
                  <a:pt x="10895893" y="5707358"/>
                </a:lnTo>
                <a:lnTo>
                  <a:pt x="0" y="5707358"/>
                </a:lnTo>
                <a:lnTo>
                  <a:pt x="0" y="0"/>
                </a:lnTo>
                <a:close/>
              </a:path>
            </a:pathLst>
          </a:custGeom>
          <a:blipFill>
            <a:blip r:embed="rId8"/>
            <a:stretch>
              <a:fillRect l="-13662" t="-37575" b="-12420"/>
            </a:stretch>
          </a:blipFill>
        </p:spPr>
      </p:sp>
      <p:grpSp>
        <p:nvGrpSpPr>
          <p:cNvPr id="23" name="Group 23"/>
          <p:cNvGrpSpPr/>
          <p:nvPr/>
        </p:nvGrpSpPr>
        <p:grpSpPr>
          <a:xfrm>
            <a:off x="1469067" y="10940277"/>
            <a:ext cx="13647859" cy="1809216"/>
            <a:chOff x="0" y="0"/>
            <a:chExt cx="1123281" cy="148907"/>
          </a:xfrm>
        </p:grpSpPr>
        <p:sp>
          <p:nvSpPr>
            <p:cNvPr id="24" name="Freeform 24"/>
            <p:cNvSpPr/>
            <p:nvPr/>
          </p:nvSpPr>
          <p:spPr>
            <a:xfrm>
              <a:off x="0" y="0"/>
              <a:ext cx="1123281" cy="148907"/>
            </a:xfrm>
            <a:custGeom>
              <a:avLst/>
              <a:gdLst/>
              <a:ahLst/>
              <a:cxnLst/>
              <a:rect l="l" t="t" r="r" b="b"/>
              <a:pathLst>
                <a:path w="1123281" h="148907">
                  <a:moveTo>
                    <a:pt x="74453" y="0"/>
                  </a:moveTo>
                  <a:lnTo>
                    <a:pt x="1048827" y="0"/>
                  </a:lnTo>
                  <a:cubicBezTo>
                    <a:pt x="1089947" y="0"/>
                    <a:pt x="1123281" y="33334"/>
                    <a:pt x="1123281" y="74453"/>
                  </a:cubicBezTo>
                  <a:lnTo>
                    <a:pt x="1123281" y="74453"/>
                  </a:lnTo>
                  <a:cubicBezTo>
                    <a:pt x="1123281" y="94200"/>
                    <a:pt x="1115436" y="113137"/>
                    <a:pt x="1101474" y="127100"/>
                  </a:cubicBezTo>
                  <a:cubicBezTo>
                    <a:pt x="1087511" y="141063"/>
                    <a:pt x="1068573" y="148907"/>
                    <a:pt x="1048827" y="148907"/>
                  </a:cubicBezTo>
                  <a:lnTo>
                    <a:pt x="74453" y="148907"/>
                  </a:lnTo>
                  <a:cubicBezTo>
                    <a:pt x="54707" y="148907"/>
                    <a:pt x="35770" y="141063"/>
                    <a:pt x="21807" y="127100"/>
                  </a:cubicBezTo>
                  <a:cubicBezTo>
                    <a:pt x="7844" y="113137"/>
                    <a:pt x="0" y="94200"/>
                    <a:pt x="0" y="74453"/>
                  </a:cubicBezTo>
                  <a:lnTo>
                    <a:pt x="0" y="74453"/>
                  </a:lnTo>
                  <a:cubicBezTo>
                    <a:pt x="0" y="54707"/>
                    <a:pt x="7844" y="35770"/>
                    <a:pt x="21807" y="21807"/>
                  </a:cubicBezTo>
                  <a:cubicBezTo>
                    <a:pt x="35770" y="7844"/>
                    <a:pt x="54707" y="0"/>
                    <a:pt x="74453" y="0"/>
                  </a:cubicBezTo>
                  <a:close/>
                </a:path>
              </a:pathLst>
            </a:custGeom>
            <a:solidFill>
              <a:srgbClr val="7CC5C8">
                <a:alpha val="60000"/>
              </a:srgbClr>
            </a:solidFill>
          </p:spPr>
        </p:sp>
        <p:sp>
          <p:nvSpPr>
            <p:cNvPr id="25" name="TextBox 25"/>
            <p:cNvSpPr txBox="1"/>
            <p:nvPr/>
          </p:nvSpPr>
          <p:spPr>
            <a:xfrm>
              <a:off x="0" y="-142875"/>
              <a:ext cx="1123281" cy="291782"/>
            </a:xfrm>
            <a:prstGeom prst="rect">
              <a:avLst/>
            </a:prstGeom>
          </p:spPr>
          <p:txBody>
            <a:bodyPr lIns="39757" tIns="39757" rIns="39757" bIns="39757" rtlCol="0" anchor="ctr"/>
            <a:lstStyle/>
            <a:p>
              <a:pPr algn="ctr">
                <a:lnSpc>
                  <a:spcPts val="8655"/>
                </a:lnSpc>
              </a:pPr>
              <a:endParaRPr sz="1409"/>
            </a:p>
          </p:txBody>
        </p:sp>
      </p:grpSp>
      <p:grpSp>
        <p:nvGrpSpPr>
          <p:cNvPr id="26" name="Group 26"/>
          <p:cNvGrpSpPr/>
          <p:nvPr/>
        </p:nvGrpSpPr>
        <p:grpSpPr>
          <a:xfrm>
            <a:off x="35885711" y="30748065"/>
            <a:ext cx="1319672" cy="1290659"/>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blipFill>
              <a:blip r:embed="rId9"/>
              <a:stretch>
                <a:fillRect l="-393" t="-8799" b="-25058"/>
              </a:stretch>
            </a:blipFill>
          </p:spPr>
        </p:sp>
      </p:grpSp>
      <p:grpSp>
        <p:nvGrpSpPr>
          <p:cNvPr id="28" name="Group 28"/>
          <p:cNvGrpSpPr/>
          <p:nvPr/>
        </p:nvGrpSpPr>
        <p:grpSpPr>
          <a:xfrm>
            <a:off x="30107931" y="7252669"/>
            <a:ext cx="10573626" cy="1643253"/>
            <a:chOff x="0" y="0"/>
            <a:chExt cx="10761501" cy="2799617"/>
          </a:xfrm>
        </p:grpSpPr>
        <p:grpSp>
          <p:nvGrpSpPr>
            <p:cNvPr id="29" name="Group 29"/>
            <p:cNvGrpSpPr/>
            <p:nvPr/>
          </p:nvGrpSpPr>
          <p:grpSpPr>
            <a:xfrm>
              <a:off x="0" y="0"/>
              <a:ext cx="10761501" cy="2491144"/>
              <a:chOff x="0" y="0"/>
              <a:chExt cx="519879" cy="120345"/>
            </a:xfrm>
          </p:grpSpPr>
          <p:sp>
            <p:nvSpPr>
              <p:cNvPr id="30" name="Freeform 30"/>
              <p:cNvSpPr/>
              <p:nvPr/>
            </p:nvSpPr>
            <p:spPr>
              <a:xfrm>
                <a:off x="0" y="0"/>
                <a:ext cx="519879" cy="120345"/>
              </a:xfrm>
              <a:custGeom>
                <a:avLst/>
                <a:gdLst/>
                <a:ahLst/>
                <a:cxnLst/>
                <a:rect l="l" t="t" r="r" b="b"/>
                <a:pathLst>
                  <a:path w="519879" h="120345">
                    <a:moveTo>
                      <a:pt x="60173" y="0"/>
                    </a:moveTo>
                    <a:lnTo>
                      <a:pt x="459707" y="0"/>
                    </a:lnTo>
                    <a:cubicBezTo>
                      <a:pt x="492939" y="0"/>
                      <a:pt x="519879" y="26940"/>
                      <a:pt x="519879" y="60173"/>
                    </a:cubicBezTo>
                    <a:lnTo>
                      <a:pt x="519879" y="60173"/>
                    </a:lnTo>
                    <a:cubicBezTo>
                      <a:pt x="519879" y="76131"/>
                      <a:pt x="513540" y="91436"/>
                      <a:pt x="502255" y="102721"/>
                    </a:cubicBezTo>
                    <a:cubicBezTo>
                      <a:pt x="490971" y="114006"/>
                      <a:pt x="475665" y="120345"/>
                      <a:pt x="459707" y="120345"/>
                    </a:cubicBezTo>
                    <a:lnTo>
                      <a:pt x="60173" y="120345"/>
                    </a:lnTo>
                    <a:cubicBezTo>
                      <a:pt x="44214" y="120345"/>
                      <a:pt x="28909" y="114006"/>
                      <a:pt x="17624" y="102721"/>
                    </a:cubicBezTo>
                    <a:cubicBezTo>
                      <a:pt x="6340" y="91436"/>
                      <a:pt x="0" y="76131"/>
                      <a:pt x="0" y="60173"/>
                    </a:cubicBezTo>
                    <a:lnTo>
                      <a:pt x="0" y="60173"/>
                    </a:lnTo>
                    <a:cubicBezTo>
                      <a:pt x="0" y="44214"/>
                      <a:pt x="6340" y="28909"/>
                      <a:pt x="17624" y="17624"/>
                    </a:cubicBezTo>
                    <a:cubicBezTo>
                      <a:pt x="28909" y="6340"/>
                      <a:pt x="44214" y="0"/>
                      <a:pt x="60173" y="0"/>
                    </a:cubicBezTo>
                    <a:close/>
                  </a:path>
                </a:pathLst>
              </a:custGeom>
              <a:solidFill>
                <a:srgbClr val="7CC5C8">
                  <a:alpha val="60000"/>
                </a:srgbClr>
              </a:solidFill>
            </p:spPr>
          </p:sp>
          <p:sp>
            <p:nvSpPr>
              <p:cNvPr id="31" name="TextBox 31"/>
              <p:cNvSpPr txBox="1"/>
              <p:nvPr/>
            </p:nvSpPr>
            <p:spPr>
              <a:xfrm>
                <a:off x="0" y="-142875"/>
                <a:ext cx="519879" cy="263220"/>
              </a:xfrm>
              <a:prstGeom prst="rect">
                <a:avLst/>
              </a:prstGeom>
            </p:spPr>
            <p:txBody>
              <a:bodyPr lIns="39757" tIns="39757" rIns="39757" bIns="39757" rtlCol="0" anchor="ctr"/>
              <a:lstStyle/>
              <a:p>
                <a:pPr algn="ctr">
                  <a:lnSpc>
                    <a:spcPts val="8655"/>
                  </a:lnSpc>
                </a:pPr>
                <a:endParaRPr sz="2400"/>
              </a:p>
            </p:txBody>
          </p:sp>
        </p:grpSp>
        <p:sp>
          <p:nvSpPr>
            <p:cNvPr id="32" name="TextBox 32"/>
            <p:cNvSpPr txBox="1"/>
            <p:nvPr/>
          </p:nvSpPr>
          <p:spPr>
            <a:xfrm>
              <a:off x="609284" y="321031"/>
              <a:ext cx="9542935" cy="2478586"/>
            </a:xfrm>
            <a:prstGeom prst="rect">
              <a:avLst/>
            </a:prstGeom>
          </p:spPr>
          <p:txBody>
            <a:bodyPr lIns="0" tIns="0" rIns="0" bIns="0" rtlCol="0" anchor="t">
              <a:spAutoFit/>
            </a:bodyPr>
            <a:lstStyle/>
            <a:p>
              <a:pPr algn="ctr">
                <a:lnSpc>
                  <a:spcPts val="3944"/>
                </a:lnSpc>
              </a:pPr>
              <a:r>
                <a:rPr lang="en-US" sz="2400" dirty="0">
                  <a:solidFill>
                    <a:srgbClr val="000000"/>
                  </a:solidFill>
                  <a:latin typeface="Canva Sans"/>
                  <a:ea typeface="Canva Sans"/>
                  <a:cs typeface="Canva Sans"/>
                  <a:sym typeface="Canva Sans"/>
                </a:rPr>
                <a:t>Considerable overlap in particle characteristic as a function of seasonality</a:t>
              </a:r>
            </a:p>
          </p:txBody>
        </p:sp>
      </p:grpSp>
      <p:grpSp>
        <p:nvGrpSpPr>
          <p:cNvPr id="33" name="Group 33"/>
          <p:cNvGrpSpPr/>
          <p:nvPr/>
        </p:nvGrpSpPr>
        <p:grpSpPr>
          <a:xfrm>
            <a:off x="18059400" y="13247479"/>
            <a:ext cx="7109859" cy="1462193"/>
            <a:chOff x="0" y="0"/>
            <a:chExt cx="9404486" cy="2491144"/>
          </a:xfrm>
        </p:grpSpPr>
        <p:grpSp>
          <p:nvGrpSpPr>
            <p:cNvPr id="34" name="Group 34"/>
            <p:cNvGrpSpPr/>
            <p:nvPr/>
          </p:nvGrpSpPr>
          <p:grpSpPr>
            <a:xfrm>
              <a:off x="0" y="0"/>
              <a:ext cx="9404486" cy="2491144"/>
              <a:chOff x="0" y="0"/>
              <a:chExt cx="454323" cy="120345"/>
            </a:xfrm>
          </p:grpSpPr>
          <p:sp>
            <p:nvSpPr>
              <p:cNvPr id="35" name="Freeform 35"/>
              <p:cNvSpPr/>
              <p:nvPr/>
            </p:nvSpPr>
            <p:spPr>
              <a:xfrm>
                <a:off x="0" y="0"/>
                <a:ext cx="454323" cy="120345"/>
              </a:xfrm>
              <a:custGeom>
                <a:avLst/>
                <a:gdLst/>
                <a:ahLst/>
                <a:cxnLst/>
                <a:rect l="l" t="t" r="r" b="b"/>
                <a:pathLst>
                  <a:path w="454323" h="120345">
                    <a:moveTo>
                      <a:pt x="60173" y="0"/>
                    </a:moveTo>
                    <a:lnTo>
                      <a:pt x="394150" y="0"/>
                    </a:lnTo>
                    <a:cubicBezTo>
                      <a:pt x="427383" y="0"/>
                      <a:pt x="454323" y="26940"/>
                      <a:pt x="454323" y="60173"/>
                    </a:cubicBezTo>
                    <a:lnTo>
                      <a:pt x="454323" y="60173"/>
                    </a:lnTo>
                    <a:cubicBezTo>
                      <a:pt x="454323" y="76131"/>
                      <a:pt x="447983" y="91436"/>
                      <a:pt x="436699" y="102721"/>
                    </a:cubicBezTo>
                    <a:cubicBezTo>
                      <a:pt x="425414" y="114006"/>
                      <a:pt x="410109" y="120345"/>
                      <a:pt x="394150" y="120345"/>
                    </a:cubicBezTo>
                    <a:lnTo>
                      <a:pt x="60173" y="120345"/>
                    </a:lnTo>
                    <a:cubicBezTo>
                      <a:pt x="44214" y="120345"/>
                      <a:pt x="28909" y="114006"/>
                      <a:pt x="17624" y="102721"/>
                    </a:cubicBezTo>
                    <a:cubicBezTo>
                      <a:pt x="6340" y="91436"/>
                      <a:pt x="0" y="76131"/>
                      <a:pt x="0" y="60173"/>
                    </a:cubicBezTo>
                    <a:lnTo>
                      <a:pt x="0" y="60173"/>
                    </a:lnTo>
                    <a:cubicBezTo>
                      <a:pt x="0" y="44214"/>
                      <a:pt x="6340" y="28909"/>
                      <a:pt x="17624" y="17624"/>
                    </a:cubicBezTo>
                    <a:cubicBezTo>
                      <a:pt x="28909" y="6340"/>
                      <a:pt x="44214" y="0"/>
                      <a:pt x="60173" y="0"/>
                    </a:cubicBezTo>
                    <a:close/>
                  </a:path>
                </a:pathLst>
              </a:custGeom>
              <a:solidFill>
                <a:srgbClr val="7CC5C8">
                  <a:alpha val="60000"/>
                </a:srgbClr>
              </a:solidFill>
            </p:spPr>
          </p:sp>
          <p:sp>
            <p:nvSpPr>
              <p:cNvPr id="36" name="TextBox 36"/>
              <p:cNvSpPr txBox="1"/>
              <p:nvPr/>
            </p:nvSpPr>
            <p:spPr>
              <a:xfrm>
                <a:off x="0" y="-142875"/>
                <a:ext cx="454323" cy="263220"/>
              </a:xfrm>
              <a:prstGeom prst="rect">
                <a:avLst/>
              </a:prstGeom>
            </p:spPr>
            <p:txBody>
              <a:bodyPr lIns="39757" tIns="39757" rIns="39757" bIns="39757" rtlCol="0" anchor="ctr"/>
              <a:lstStyle/>
              <a:p>
                <a:pPr algn="ctr">
                  <a:lnSpc>
                    <a:spcPts val="8655"/>
                  </a:lnSpc>
                </a:pPr>
                <a:endParaRPr sz="2400"/>
              </a:p>
            </p:txBody>
          </p:sp>
        </p:grpSp>
        <p:sp>
          <p:nvSpPr>
            <p:cNvPr id="37" name="TextBox 37"/>
            <p:cNvSpPr txBox="1"/>
            <p:nvPr/>
          </p:nvSpPr>
          <p:spPr>
            <a:xfrm>
              <a:off x="532453" y="321031"/>
              <a:ext cx="8339581" cy="1614702"/>
            </a:xfrm>
            <a:prstGeom prst="rect">
              <a:avLst/>
            </a:prstGeom>
          </p:spPr>
          <p:txBody>
            <a:bodyPr lIns="0" tIns="0" rIns="0" bIns="0" rtlCol="0" anchor="t">
              <a:spAutoFit/>
            </a:bodyPr>
            <a:lstStyle/>
            <a:p>
              <a:pPr algn="ctr">
                <a:lnSpc>
                  <a:spcPts val="3944"/>
                </a:lnSpc>
              </a:pPr>
              <a:r>
                <a:rPr lang="en-US" sz="2400" dirty="0">
                  <a:solidFill>
                    <a:srgbClr val="000000"/>
                  </a:solidFill>
                  <a:latin typeface="Canva Sans"/>
                  <a:ea typeface="Canva Sans"/>
                  <a:cs typeface="Canva Sans"/>
                  <a:sym typeface="Canva Sans"/>
                </a:rPr>
                <a:t>Biovolume and composition vary on at least a weekly basis</a:t>
              </a:r>
            </a:p>
          </p:txBody>
        </p:sp>
      </p:grpSp>
      <p:grpSp>
        <p:nvGrpSpPr>
          <p:cNvPr id="38" name="Group 38"/>
          <p:cNvGrpSpPr/>
          <p:nvPr/>
        </p:nvGrpSpPr>
        <p:grpSpPr>
          <a:xfrm>
            <a:off x="34030189" y="20505317"/>
            <a:ext cx="6457391" cy="1462193"/>
            <a:chOff x="0" y="0"/>
            <a:chExt cx="9404486" cy="2491144"/>
          </a:xfrm>
        </p:grpSpPr>
        <p:grpSp>
          <p:nvGrpSpPr>
            <p:cNvPr id="39" name="Group 39"/>
            <p:cNvGrpSpPr/>
            <p:nvPr/>
          </p:nvGrpSpPr>
          <p:grpSpPr>
            <a:xfrm>
              <a:off x="0" y="0"/>
              <a:ext cx="9404486" cy="2491144"/>
              <a:chOff x="0" y="0"/>
              <a:chExt cx="454323" cy="120345"/>
            </a:xfrm>
          </p:grpSpPr>
          <p:sp>
            <p:nvSpPr>
              <p:cNvPr id="40" name="Freeform 40"/>
              <p:cNvSpPr/>
              <p:nvPr/>
            </p:nvSpPr>
            <p:spPr>
              <a:xfrm>
                <a:off x="0" y="0"/>
                <a:ext cx="454323" cy="120345"/>
              </a:xfrm>
              <a:custGeom>
                <a:avLst/>
                <a:gdLst/>
                <a:ahLst/>
                <a:cxnLst/>
                <a:rect l="l" t="t" r="r" b="b"/>
                <a:pathLst>
                  <a:path w="454323" h="120345">
                    <a:moveTo>
                      <a:pt x="60173" y="0"/>
                    </a:moveTo>
                    <a:lnTo>
                      <a:pt x="394150" y="0"/>
                    </a:lnTo>
                    <a:cubicBezTo>
                      <a:pt x="427383" y="0"/>
                      <a:pt x="454323" y="26940"/>
                      <a:pt x="454323" y="60173"/>
                    </a:cubicBezTo>
                    <a:lnTo>
                      <a:pt x="454323" y="60173"/>
                    </a:lnTo>
                    <a:cubicBezTo>
                      <a:pt x="454323" y="76131"/>
                      <a:pt x="447983" y="91436"/>
                      <a:pt x="436699" y="102721"/>
                    </a:cubicBezTo>
                    <a:cubicBezTo>
                      <a:pt x="425414" y="114006"/>
                      <a:pt x="410109" y="120345"/>
                      <a:pt x="394150" y="120345"/>
                    </a:cubicBezTo>
                    <a:lnTo>
                      <a:pt x="60173" y="120345"/>
                    </a:lnTo>
                    <a:cubicBezTo>
                      <a:pt x="44214" y="120345"/>
                      <a:pt x="28909" y="114006"/>
                      <a:pt x="17624" y="102721"/>
                    </a:cubicBezTo>
                    <a:cubicBezTo>
                      <a:pt x="6340" y="91436"/>
                      <a:pt x="0" y="76131"/>
                      <a:pt x="0" y="60173"/>
                    </a:cubicBezTo>
                    <a:lnTo>
                      <a:pt x="0" y="60173"/>
                    </a:lnTo>
                    <a:cubicBezTo>
                      <a:pt x="0" y="44214"/>
                      <a:pt x="6340" y="28909"/>
                      <a:pt x="17624" y="17624"/>
                    </a:cubicBezTo>
                    <a:cubicBezTo>
                      <a:pt x="28909" y="6340"/>
                      <a:pt x="44214" y="0"/>
                      <a:pt x="60173" y="0"/>
                    </a:cubicBezTo>
                    <a:close/>
                  </a:path>
                </a:pathLst>
              </a:custGeom>
              <a:solidFill>
                <a:srgbClr val="7CC5C8">
                  <a:alpha val="60000"/>
                </a:srgbClr>
              </a:solidFill>
            </p:spPr>
          </p:sp>
          <p:sp>
            <p:nvSpPr>
              <p:cNvPr id="41" name="TextBox 41"/>
              <p:cNvSpPr txBox="1"/>
              <p:nvPr/>
            </p:nvSpPr>
            <p:spPr>
              <a:xfrm>
                <a:off x="0" y="-142875"/>
                <a:ext cx="454323" cy="263220"/>
              </a:xfrm>
              <a:prstGeom prst="rect">
                <a:avLst/>
              </a:prstGeom>
            </p:spPr>
            <p:txBody>
              <a:bodyPr lIns="39757" tIns="39757" rIns="39757" bIns="39757" rtlCol="0" anchor="ctr"/>
              <a:lstStyle/>
              <a:p>
                <a:pPr algn="ctr">
                  <a:lnSpc>
                    <a:spcPts val="8655"/>
                  </a:lnSpc>
                </a:pPr>
                <a:endParaRPr sz="1409"/>
              </a:p>
            </p:txBody>
          </p:sp>
        </p:grpSp>
        <p:sp>
          <p:nvSpPr>
            <p:cNvPr id="42" name="TextBox 42"/>
            <p:cNvSpPr txBox="1"/>
            <p:nvPr/>
          </p:nvSpPr>
          <p:spPr>
            <a:xfrm>
              <a:off x="532454" y="321031"/>
              <a:ext cx="8339582" cy="1626501"/>
            </a:xfrm>
            <a:prstGeom prst="rect">
              <a:avLst/>
            </a:prstGeom>
          </p:spPr>
          <p:txBody>
            <a:bodyPr lIns="0" tIns="0" rIns="0" bIns="0" rtlCol="0" anchor="t">
              <a:spAutoFit/>
            </a:bodyPr>
            <a:lstStyle/>
            <a:p>
              <a:pPr algn="ctr">
                <a:lnSpc>
                  <a:spcPts val="3944"/>
                </a:lnSpc>
              </a:pPr>
              <a:r>
                <a:rPr lang="en-US" sz="2400" dirty="0">
                  <a:solidFill>
                    <a:srgbClr val="000000"/>
                  </a:solidFill>
                  <a:latin typeface="Canva Sans"/>
                  <a:ea typeface="Canva Sans"/>
                  <a:cs typeface="Canva Sans"/>
                  <a:sym typeface="Canva Sans"/>
                </a:rPr>
                <a:t>Intraspecific variability happening throughout the year and by location</a:t>
              </a:r>
            </a:p>
          </p:txBody>
        </p:sp>
      </p:grpSp>
      <p:grpSp>
        <p:nvGrpSpPr>
          <p:cNvPr id="43" name="Group 43"/>
          <p:cNvGrpSpPr/>
          <p:nvPr/>
        </p:nvGrpSpPr>
        <p:grpSpPr>
          <a:xfrm>
            <a:off x="1039499" y="20497800"/>
            <a:ext cx="15628738" cy="7723454"/>
            <a:chOff x="-194994" y="-2957513"/>
            <a:chExt cx="26626738" cy="13158476"/>
          </a:xfrm>
        </p:grpSpPr>
        <p:grpSp>
          <p:nvGrpSpPr>
            <p:cNvPr id="44" name="Group 44"/>
            <p:cNvGrpSpPr/>
            <p:nvPr/>
          </p:nvGrpSpPr>
          <p:grpSpPr>
            <a:xfrm>
              <a:off x="-194994" y="-2957513"/>
              <a:ext cx="26626738" cy="13158476"/>
              <a:chOff x="-9420" y="-142875"/>
              <a:chExt cx="1286316" cy="635675"/>
            </a:xfrm>
          </p:grpSpPr>
          <p:sp>
            <p:nvSpPr>
              <p:cNvPr id="45" name="Freeform 45"/>
              <p:cNvSpPr/>
              <p:nvPr/>
            </p:nvSpPr>
            <p:spPr>
              <a:xfrm>
                <a:off x="-9420" y="0"/>
                <a:ext cx="1286316" cy="492800"/>
              </a:xfrm>
              <a:custGeom>
                <a:avLst/>
                <a:gdLst/>
                <a:ahLst/>
                <a:cxnLst/>
                <a:rect l="l" t="t" r="r" b="b"/>
                <a:pathLst>
                  <a:path w="1276896" h="492800">
                    <a:moveTo>
                      <a:pt x="80841" y="0"/>
                    </a:moveTo>
                    <a:lnTo>
                      <a:pt x="1196055" y="0"/>
                    </a:lnTo>
                    <a:cubicBezTo>
                      <a:pt x="1240702" y="0"/>
                      <a:pt x="1276896" y="36194"/>
                      <a:pt x="1276896" y="80841"/>
                    </a:cubicBezTo>
                    <a:lnTo>
                      <a:pt x="1276896" y="411959"/>
                    </a:lnTo>
                    <a:cubicBezTo>
                      <a:pt x="1276896" y="456606"/>
                      <a:pt x="1240702" y="492800"/>
                      <a:pt x="1196055" y="492800"/>
                    </a:cubicBezTo>
                    <a:lnTo>
                      <a:pt x="80841" y="492800"/>
                    </a:lnTo>
                    <a:cubicBezTo>
                      <a:pt x="36194" y="492800"/>
                      <a:pt x="0" y="456606"/>
                      <a:pt x="0" y="411959"/>
                    </a:cubicBezTo>
                    <a:lnTo>
                      <a:pt x="0" y="80841"/>
                    </a:lnTo>
                    <a:cubicBezTo>
                      <a:pt x="0" y="36194"/>
                      <a:pt x="36194" y="0"/>
                      <a:pt x="80841" y="0"/>
                    </a:cubicBezTo>
                    <a:close/>
                  </a:path>
                </a:pathLst>
              </a:custGeom>
              <a:solidFill>
                <a:srgbClr val="7CC5C8">
                  <a:alpha val="60000"/>
                </a:srgbClr>
              </a:solidFill>
            </p:spPr>
          </p:sp>
          <p:sp>
            <p:nvSpPr>
              <p:cNvPr id="46" name="TextBox 46"/>
              <p:cNvSpPr txBox="1"/>
              <p:nvPr/>
            </p:nvSpPr>
            <p:spPr>
              <a:xfrm>
                <a:off x="0" y="-142875"/>
                <a:ext cx="1276896" cy="635675"/>
              </a:xfrm>
              <a:prstGeom prst="rect">
                <a:avLst/>
              </a:prstGeom>
            </p:spPr>
            <p:txBody>
              <a:bodyPr lIns="39757" tIns="39757" rIns="39757" bIns="39757" rtlCol="0" anchor="ctr"/>
              <a:lstStyle/>
              <a:p>
                <a:pPr algn="ctr">
                  <a:lnSpc>
                    <a:spcPts val="8655"/>
                  </a:lnSpc>
                </a:pPr>
                <a:endParaRPr sz="1409"/>
              </a:p>
            </p:txBody>
          </p:sp>
        </p:grpSp>
        <p:sp>
          <p:nvSpPr>
            <p:cNvPr id="47" name="Freeform 47"/>
            <p:cNvSpPr/>
            <p:nvPr/>
          </p:nvSpPr>
          <p:spPr>
            <a:xfrm>
              <a:off x="1288676" y="2105593"/>
              <a:ext cx="5070901" cy="4940261"/>
            </a:xfrm>
            <a:custGeom>
              <a:avLst/>
              <a:gdLst/>
              <a:ahLst/>
              <a:cxnLst/>
              <a:rect l="l" t="t" r="r" b="b"/>
              <a:pathLst>
                <a:path w="5070901" h="4940261">
                  <a:moveTo>
                    <a:pt x="0" y="0"/>
                  </a:moveTo>
                  <a:lnTo>
                    <a:pt x="5070902" y="0"/>
                  </a:lnTo>
                  <a:lnTo>
                    <a:pt x="5070902" y="4940261"/>
                  </a:lnTo>
                  <a:lnTo>
                    <a:pt x="0" y="4940261"/>
                  </a:lnTo>
                  <a:lnTo>
                    <a:pt x="0" y="0"/>
                  </a:lnTo>
                  <a:close/>
                </a:path>
              </a:pathLst>
            </a:custGeom>
            <a:blipFill>
              <a:blip r:embed="rId10"/>
              <a:stretch>
                <a:fillRect t="-1322" b="-1322"/>
              </a:stretch>
            </a:blipFill>
          </p:spPr>
        </p:sp>
        <p:sp>
          <p:nvSpPr>
            <p:cNvPr id="48" name="Freeform 48"/>
            <p:cNvSpPr/>
            <p:nvPr/>
          </p:nvSpPr>
          <p:spPr>
            <a:xfrm>
              <a:off x="10011869" y="2337329"/>
              <a:ext cx="1653519" cy="1328593"/>
            </a:xfrm>
            <a:custGeom>
              <a:avLst/>
              <a:gdLst/>
              <a:ahLst/>
              <a:cxnLst/>
              <a:rect l="l" t="t" r="r" b="b"/>
              <a:pathLst>
                <a:path w="1653519" h="1328593">
                  <a:moveTo>
                    <a:pt x="0" y="0"/>
                  </a:moveTo>
                  <a:lnTo>
                    <a:pt x="1653518" y="0"/>
                  </a:lnTo>
                  <a:lnTo>
                    <a:pt x="1653518" y="1328594"/>
                  </a:lnTo>
                  <a:lnTo>
                    <a:pt x="0" y="1328594"/>
                  </a:lnTo>
                  <a:lnTo>
                    <a:pt x="0" y="0"/>
                  </a:lnTo>
                  <a:close/>
                </a:path>
              </a:pathLst>
            </a:custGeom>
            <a:blipFill>
              <a:blip r:embed="rId11"/>
              <a:stretch>
                <a:fillRect t="-1322" b="-1322"/>
              </a:stretch>
            </a:blipFill>
          </p:spPr>
        </p:sp>
        <p:sp>
          <p:nvSpPr>
            <p:cNvPr id="49" name="Freeform 49"/>
            <p:cNvSpPr/>
            <p:nvPr/>
          </p:nvSpPr>
          <p:spPr>
            <a:xfrm>
              <a:off x="10489691" y="3883042"/>
              <a:ext cx="1230376" cy="1618216"/>
            </a:xfrm>
            <a:custGeom>
              <a:avLst/>
              <a:gdLst/>
              <a:ahLst/>
              <a:cxnLst/>
              <a:rect l="l" t="t" r="r" b="b"/>
              <a:pathLst>
                <a:path w="1230376" h="1618216">
                  <a:moveTo>
                    <a:pt x="0" y="0"/>
                  </a:moveTo>
                  <a:lnTo>
                    <a:pt x="1230376" y="0"/>
                  </a:lnTo>
                  <a:lnTo>
                    <a:pt x="1230376" y="1618216"/>
                  </a:lnTo>
                  <a:lnTo>
                    <a:pt x="0" y="1618216"/>
                  </a:lnTo>
                  <a:lnTo>
                    <a:pt x="0" y="0"/>
                  </a:lnTo>
                  <a:close/>
                </a:path>
              </a:pathLst>
            </a:custGeom>
            <a:blipFill>
              <a:blip r:embed="rId12"/>
              <a:stretch>
                <a:fillRect t="-1322" b="-1322"/>
              </a:stretch>
            </a:blipFill>
          </p:spPr>
        </p:sp>
        <p:sp>
          <p:nvSpPr>
            <p:cNvPr id="50" name="Freeform 50"/>
            <p:cNvSpPr/>
            <p:nvPr/>
          </p:nvSpPr>
          <p:spPr>
            <a:xfrm>
              <a:off x="8458348" y="5396091"/>
              <a:ext cx="1587064" cy="1546177"/>
            </a:xfrm>
            <a:custGeom>
              <a:avLst/>
              <a:gdLst/>
              <a:ahLst/>
              <a:cxnLst/>
              <a:rect l="l" t="t" r="r" b="b"/>
              <a:pathLst>
                <a:path w="1587064" h="1546177">
                  <a:moveTo>
                    <a:pt x="0" y="0"/>
                  </a:moveTo>
                  <a:lnTo>
                    <a:pt x="1587064" y="0"/>
                  </a:lnTo>
                  <a:lnTo>
                    <a:pt x="1587064" y="1546177"/>
                  </a:lnTo>
                  <a:lnTo>
                    <a:pt x="0" y="1546177"/>
                  </a:lnTo>
                  <a:lnTo>
                    <a:pt x="0" y="0"/>
                  </a:lnTo>
                  <a:close/>
                </a:path>
              </a:pathLst>
            </a:custGeom>
            <a:blipFill>
              <a:blip r:embed="rId13"/>
              <a:stretch>
                <a:fillRect t="-1322" b="-1322"/>
              </a:stretch>
            </a:blipFill>
          </p:spPr>
        </p:sp>
        <p:sp>
          <p:nvSpPr>
            <p:cNvPr id="51" name="Freeform 51"/>
            <p:cNvSpPr/>
            <p:nvPr/>
          </p:nvSpPr>
          <p:spPr>
            <a:xfrm rot="-5400000">
              <a:off x="8759046" y="3582344"/>
              <a:ext cx="1261746" cy="1863143"/>
            </a:xfrm>
            <a:custGeom>
              <a:avLst/>
              <a:gdLst/>
              <a:ahLst/>
              <a:cxnLst/>
              <a:rect l="l" t="t" r="r" b="b"/>
              <a:pathLst>
                <a:path w="1261746" h="1863143">
                  <a:moveTo>
                    <a:pt x="0" y="0"/>
                  </a:moveTo>
                  <a:lnTo>
                    <a:pt x="1261746" y="0"/>
                  </a:lnTo>
                  <a:lnTo>
                    <a:pt x="1261746" y="1863143"/>
                  </a:lnTo>
                  <a:lnTo>
                    <a:pt x="0" y="1863143"/>
                  </a:lnTo>
                  <a:lnTo>
                    <a:pt x="0" y="0"/>
                  </a:lnTo>
                  <a:close/>
                </a:path>
              </a:pathLst>
            </a:custGeom>
            <a:blipFill>
              <a:blip r:embed="rId14"/>
              <a:stretch>
                <a:fillRect l="-1322" r="-1322"/>
              </a:stretch>
            </a:blipFill>
          </p:spPr>
        </p:sp>
        <p:sp>
          <p:nvSpPr>
            <p:cNvPr id="52" name="Freeform 52"/>
            <p:cNvSpPr/>
            <p:nvPr/>
          </p:nvSpPr>
          <p:spPr>
            <a:xfrm>
              <a:off x="10283161" y="5732456"/>
              <a:ext cx="1677525" cy="1209812"/>
            </a:xfrm>
            <a:custGeom>
              <a:avLst/>
              <a:gdLst/>
              <a:ahLst/>
              <a:cxnLst/>
              <a:rect l="l" t="t" r="r" b="b"/>
              <a:pathLst>
                <a:path w="1677525" h="1209812">
                  <a:moveTo>
                    <a:pt x="0" y="0"/>
                  </a:moveTo>
                  <a:lnTo>
                    <a:pt x="1677525" y="0"/>
                  </a:lnTo>
                  <a:lnTo>
                    <a:pt x="1677525" y="1209812"/>
                  </a:lnTo>
                  <a:lnTo>
                    <a:pt x="0" y="1209812"/>
                  </a:lnTo>
                  <a:lnTo>
                    <a:pt x="0" y="0"/>
                  </a:lnTo>
                  <a:close/>
                </a:path>
              </a:pathLst>
            </a:custGeom>
            <a:blipFill>
              <a:blip r:embed="rId15"/>
              <a:stretch>
                <a:fillRect t="-1322" b="-1322"/>
              </a:stretch>
            </a:blipFill>
          </p:spPr>
        </p:sp>
        <p:sp>
          <p:nvSpPr>
            <p:cNvPr id="53" name="Freeform 53"/>
            <p:cNvSpPr/>
            <p:nvPr/>
          </p:nvSpPr>
          <p:spPr>
            <a:xfrm>
              <a:off x="13960869" y="2360168"/>
              <a:ext cx="1678666" cy="1614179"/>
            </a:xfrm>
            <a:custGeom>
              <a:avLst/>
              <a:gdLst/>
              <a:ahLst/>
              <a:cxnLst/>
              <a:rect l="l" t="t" r="r" b="b"/>
              <a:pathLst>
                <a:path w="1678666" h="1614179">
                  <a:moveTo>
                    <a:pt x="0" y="0"/>
                  </a:moveTo>
                  <a:lnTo>
                    <a:pt x="1678665" y="0"/>
                  </a:lnTo>
                  <a:lnTo>
                    <a:pt x="1678665" y="1614179"/>
                  </a:lnTo>
                  <a:lnTo>
                    <a:pt x="0" y="1614179"/>
                  </a:lnTo>
                  <a:lnTo>
                    <a:pt x="0" y="0"/>
                  </a:lnTo>
                  <a:close/>
                </a:path>
              </a:pathLst>
            </a:custGeom>
            <a:blipFill>
              <a:blip r:embed="rId16"/>
              <a:stretch>
                <a:fillRect t="-1322" b="-1322"/>
              </a:stretch>
            </a:blipFill>
          </p:spPr>
        </p:sp>
        <p:sp>
          <p:nvSpPr>
            <p:cNvPr id="54" name="Freeform 54"/>
            <p:cNvSpPr/>
            <p:nvPr/>
          </p:nvSpPr>
          <p:spPr>
            <a:xfrm>
              <a:off x="11888267" y="4173014"/>
              <a:ext cx="2204463" cy="1384682"/>
            </a:xfrm>
            <a:custGeom>
              <a:avLst/>
              <a:gdLst/>
              <a:ahLst/>
              <a:cxnLst/>
              <a:rect l="l" t="t" r="r" b="b"/>
              <a:pathLst>
                <a:path w="2204463" h="1384682">
                  <a:moveTo>
                    <a:pt x="0" y="0"/>
                  </a:moveTo>
                  <a:lnTo>
                    <a:pt x="2204463" y="0"/>
                  </a:lnTo>
                  <a:lnTo>
                    <a:pt x="2204463" y="1384682"/>
                  </a:lnTo>
                  <a:lnTo>
                    <a:pt x="0" y="1384682"/>
                  </a:lnTo>
                  <a:lnTo>
                    <a:pt x="0" y="0"/>
                  </a:lnTo>
                  <a:close/>
                </a:path>
              </a:pathLst>
            </a:custGeom>
            <a:blipFill>
              <a:blip r:embed="rId17"/>
              <a:stretch>
                <a:fillRect t="-1322" b="-1322"/>
              </a:stretch>
            </a:blipFill>
          </p:spPr>
        </p:sp>
        <p:sp>
          <p:nvSpPr>
            <p:cNvPr id="55" name="Freeform 55"/>
            <p:cNvSpPr/>
            <p:nvPr/>
          </p:nvSpPr>
          <p:spPr>
            <a:xfrm>
              <a:off x="11888267" y="2360168"/>
              <a:ext cx="1849722" cy="1522875"/>
            </a:xfrm>
            <a:custGeom>
              <a:avLst/>
              <a:gdLst/>
              <a:ahLst/>
              <a:cxnLst/>
              <a:rect l="l" t="t" r="r" b="b"/>
              <a:pathLst>
                <a:path w="1849722" h="1522875">
                  <a:moveTo>
                    <a:pt x="0" y="0"/>
                  </a:moveTo>
                  <a:lnTo>
                    <a:pt x="1849722" y="0"/>
                  </a:lnTo>
                  <a:lnTo>
                    <a:pt x="1849722" y="1522874"/>
                  </a:lnTo>
                  <a:lnTo>
                    <a:pt x="0" y="1522874"/>
                  </a:lnTo>
                  <a:lnTo>
                    <a:pt x="0" y="0"/>
                  </a:lnTo>
                  <a:close/>
                </a:path>
              </a:pathLst>
            </a:custGeom>
            <a:blipFill>
              <a:blip r:embed="rId18"/>
              <a:stretch>
                <a:fillRect t="-1322" b="-1322"/>
              </a:stretch>
            </a:blipFill>
          </p:spPr>
        </p:sp>
        <p:sp>
          <p:nvSpPr>
            <p:cNvPr id="56" name="Freeform 56"/>
            <p:cNvSpPr/>
            <p:nvPr/>
          </p:nvSpPr>
          <p:spPr>
            <a:xfrm>
              <a:off x="8458348" y="2337329"/>
              <a:ext cx="1330465" cy="1328593"/>
            </a:xfrm>
            <a:custGeom>
              <a:avLst/>
              <a:gdLst/>
              <a:ahLst/>
              <a:cxnLst/>
              <a:rect l="l" t="t" r="r" b="b"/>
              <a:pathLst>
                <a:path w="1330465" h="1328593">
                  <a:moveTo>
                    <a:pt x="0" y="0"/>
                  </a:moveTo>
                  <a:lnTo>
                    <a:pt x="1330465" y="0"/>
                  </a:lnTo>
                  <a:lnTo>
                    <a:pt x="1330465" y="1328594"/>
                  </a:lnTo>
                  <a:lnTo>
                    <a:pt x="0" y="1328594"/>
                  </a:lnTo>
                  <a:lnTo>
                    <a:pt x="0" y="0"/>
                  </a:lnTo>
                  <a:close/>
                </a:path>
              </a:pathLst>
            </a:custGeom>
            <a:blipFill>
              <a:blip r:embed="rId19"/>
              <a:stretch>
                <a:fillRect t="-1322" b="-1322"/>
              </a:stretch>
            </a:blipFill>
          </p:spPr>
        </p:sp>
        <p:sp>
          <p:nvSpPr>
            <p:cNvPr id="57" name="Freeform 57"/>
            <p:cNvSpPr/>
            <p:nvPr/>
          </p:nvSpPr>
          <p:spPr>
            <a:xfrm>
              <a:off x="14345878" y="4173014"/>
              <a:ext cx="1293657" cy="2752823"/>
            </a:xfrm>
            <a:custGeom>
              <a:avLst/>
              <a:gdLst/>
              <a:ahLst/>
              <a:cxnLst/>
              <a:rect l="l" t="t" r="r" b="b"/>
              <a:pathLst>
                <a:path w="1293657" h="2752823">
                  <a:moveTo>
                    <a:pt x="0" y="0"/>
                  </a:moveTo>
                  <a:lnTo>
                    <a:pt x="1293656" y="0"/>
                  </a:lnTo>
                  <a:lnTo>
                    <a:pt x="1293656" y="2752822"/>
                  </a:lnTo>
                  <a:lnTo>
                    <a:pt x="0" y="2752822"/>
                  </a:lnTo>
                  <a:lnTo>
                    <a:pt x="0" y="0"/>
                  </a:lnTo>
                  <a:close/>
                </a:path>
              </a:pathLst>
            </a:custGeom>
            <a:blipFill>
              <a:blip r:embed="rId20"/>
              <a:stretch>
                <a:fillRect t="-1322" b="-1322"/>
              </a:stretch>
            </a:blipFill>
          </p:spPr>
        </p:sp>
        <p:sp>
          <p:nvSpPr>
            <p:cNvPr id="58" name="Freeform 58"/>
            <p:cNvSpPr/>
            <p:nvPr/>
          </p:nvSpPr>
          <p:spPr>
            <a:xfrm rot="-5400000">
              <a:off x="12636006" y="5405832"/>
              <a:ext cx="1082433" cy="1957576"/>
            </a:xfrm>
            <a:custGeom>
              <a:avLst/>
              <a:gdLst/>
              <a:ahLst/>
              <a:cxnLst/>
              <a:rect l="l" t="t" r="r" b="b"/>
              <a:pathLst>
                <a:path w="1082433" h="1957576">
                  <a:moveTo>
                    <a:pt x="0" y="0"/>
                  </a:moveTo>
                  <a:lnTo>
                    <a:pt x="1082433" y="0"/>
                  </a:lnTo>
                  <a:lnTo>
                    <a:pt x="1082433" y="1957576"/>
                  </a:lnTo>
                  <a:lnTo>
                    <a:pt x="0" y="1957576"/>
                  </a:lnTo>
                  <a:lnTo>
                    <a:pt x="0" y="0"/>
                  </a:lnTo>
                  <a:close/>
                </a:path>
              </a:pathLst>
            </a:custGeom>
            <a:blipFill>
              <a:blip r:embed="rId21"/>
              <a:stretch>
                <a:fillRect l="-1322" r="-1322"/>
              </a:stretch>
            </a:blipFill>
          </p:spPr>
        </p:sp>
        <p:sp>
          <p:nvSpPr>
            <p:cNvPr id="59" name="Freeform 59"/>
            <p:cNvSpPr/>
            <p:nvPr/>
          </p:nvSpPr>
          <p:spPr>
            <a:xfrm>
              <a:off x="17777412" y="2105593"/>
              <a:ext cx="7753434" cy="4940261"/>
            </a:xfrm>
            <a:custGeom>
              <a:avLst/>
              <a:gdLst/>
              <a:ahLst/>
              <a:cxnLst/>
              <a:rect l="l" t="t" r="r" b="b"/>
              <a:pathLst>
                <a:path w="7753434" h="4940261">
                  <a:moveTo>
                    <a:pt x="0" y="0"/>
                  </a:moveTo>
                  <a:lnTo>
                    <a:pt x="7753434" y="0"/>
                  </a:lnTo>
                  <a:lnTo>
                    <a:pt x="7753434" y="4940261"/>
                  </a:lnTo>
                  <a:lnTo>
                    <a:pt x="0" y="4940261"/>
                  </a:lnTo>
                  <a:lnTo>
                    <a:pt x="0" y="0"/>
                  </a:lnTo>
                  <a:close/>
                </a:path>
              </a:pathLst>
            </a:custGeom>
            <a:blipFill>
              <a:blip r:embed="rId22"/>
              <a:stretch>
                <a:fillRect t="-1322" r="-13732" b="-33664"/>
              </a:stretch>
            </a:blipFill>
          </p:spPr>
        </p:sp>
        <p:sp>
          <p:nvSpPr>
            <p:cNvPr id="60" name="TextBox 60"/>
            <p:cNvSpPr txBox="1"/>
            <p:nvPr/>
          </p:nvSpPr>
          <p:spPr>
            <a:xfrm>
              <a:off x="9389918" y="670496"/>
              <a:ext cx="5487618" cy="808280"/>
            </a:xfrm>
            <a:prstGeom prst="rect">
              <a:avLst/>
            </a:prstGeom>
          </p:spPr>
          <p:txBody>
            <a:bodyPr wrap="square" lIns="0" tIns="0" rIns="0" bIns="0" rtlCol="0" anchor="t">
              <a:spAutoFit/>
            </a:bodyPr>
            <a:lstStyle/>
            <a:p>
              <a:pPr algn="ctr">
                <a:lnSpc>
                  <a:spcPts val="3944"/>
                </a:lnSpc>
                <a:spcBef>
                  <a:spcPct val="0"/>
                </a:spcBef>
              </a:pPr>
              <a:r>
                <a:rPr lang="en-US" sz="3000" dirty="0" err="1">
                  <a:solidFill>
                    <a:srgbClr val="000000"/>
                  </a:solidFill>
                  <a:latin typeface="Canva Sans"/>
                  <a:ea typeface="Canva Sans"/>
                  <a:cs typeface="Canva Sans"/>
                  <a:sym typeface="Canva Sans"/>
                </a:rPr>
                <a:t>Flowprocess</a:t>
              </a:r>
              <a:endParaRPr lang="en-US" sz="3000" dirty="0">
                <a:solidFill>
                  <a:srgbClr val="000000"/>
                </a:solidFill>
                <a:latin typeface="Canva Sans"/>
                <a:ea typeface="Canva Sans"/>
                <a:cs typeface="Canva Sans"/>
                <a:sym typeface="Canva Sans"/>
              </a:endParaRPr>
            </a:p>
          </p:txBody>
        </p:sp>
        <p:sp>
          <p:nvSpPr>
            <p:cNvPr id="61" name="TextBox 61"/>
            <p:cNvSpPr txBox="1"/>
            <p:nvPr/>
          </p:nvSpPr>
          <p:spPr>
            <a:xfrm>
              <a:off x="864166" y="7216546"/>
              <a:ext cx="5919920" cy="2804126"/>
            </a:xfrm>
            <a:prstGeom prst="rect">
              <a:avLst/>
            </a:prstGeom>
          </p:spPr>
          <p:txBody>
            <a:bodyPr lIns="0" tIns="0" rIns="0" bIns="0" rtlCol="0" anchor="t">
              <a:spAutoFit/>
            </a:bodyPr>
            <a:lstStyle/>
            <a:p>
              <a:pPr algn="ctr">
                <a:lnSpc>
                  <a:spcPts val="2629"/>
                </a:lnSpc>
              </a:pPr>
              <a:r>
                <a:rPr lang="en-US" sz="1878">
                  <a:solidFill>
                    <a:srgbClr val="000000"/>
                  </a:solidFill>
                  <a:latin typeface="Canva Sans"/>
                  <a:ea typeface="Canva Sans"/>
                  <a:cs typeface="Canva Sans"/>
                  <a:sym typeface="Canva Sans"/>
                </a:rPr>
                <a:t>Visual Spreadsheet 6 separates particles and generates measurements and image parameters</a:t>
              </a:r>
            </a:p>
            <a:p>
              <a:pPr algn="ctr">
                <a:lnSpc>
                  <a:spcPts val="2629"/>
                </a:lnSpc>
                <a:spcBef>
                  <a:spcPct val="0"/>
                </a:spcBef>
              </a:pPr>
              <a:endParaRPr lang="en-US" sz="1878">
                <a:solidFill>
                  <a:srgbClr val="000000"/>
                </a:solidFill>
                <a:latin typeface="Canva Sans"/>
                <a:ea typeface="Canva Sans"/>
                <a:cs typeface="Canva Sans"/>
                <a:sym typeface="Canva Sans"/>
              </a:endParaRPr>
            </a:p>
          </p:txBody>
        </p:sp>
        <p:sp>
          <p:nvSpPr>
            <p:cNvPr id="62" name="TextBox 62"/>
            <p:cNvSpPr txBox="1"/>
            <p:nvPr/>
          </p:nvSpPr>
          <p:spPr>
            <a:xfrm>
              <a:off x="19933612" y="670496"/>
              <a:ext cx="3441030" cy="808280"/>
            </a:xfrm>
            <a:prstGeom prst="rect">
              <a:avLst/>
            </a:prstGeom>
          </p:spPr>
          <p:txBody>
            <a:bodyPr wrap="square" lIns="0" tIns="0" rIns="0" bIns="0" rtlCol="0" anchor="t">
              <a:spAutoFit/>
            </a:bodyPr>
            <a:lstStyle/>
            <a:p>
              <a:pPr algn="ctr">
                <a:lnSpc>
                  <a:spcPts val="3944"/>
                </a:lnSpc>
                <a:spcBef>
                  <a:spcPct val="0"/>
                </a:spcBef>
              </a:pPr>
              <a:r>
                <a:rPr lang="en-US" sz="3000" dirty="0" err="1">
                  <a:solidFill>
                    <a:srgbClr val="000000"/>
                  </a:solidFill>
                  <a:latin typeface="Canva Sans"/>
                  <a:ea typeface="Canva Sans"/>
                  <a:cs typeface="Canva Sans"/>
                  <a:sym typeface="Canva Sans"/>
                </a:rPr>
                <a:t>Ecotaxa</a:t>
              </a:r>
              <a:endParaRPr lang="en-US" sz="3000" dirty="0">
                <a:solidFill>
                  <a:srgbClr val="000000"/>
                </a:solidFill>
                <a:latin typeface="Canva Sans"/>
                <a:ea typeface="Canva Sans"/>
                <a:cs typeface="Canva Sans"/>
                <a:sym typeface="Canva Sans"/>
              </a:endParaRPr>
            </a:p>
          </p:txBody>
        </p:sp>
        <p:sp>
          <p:nvSpPr>
            <p:cNvPr id="63" name="TextBox 63"/>
            <p:cNvSpPr txBox="1"/>
            <p:nvPr/>
          </p:nvSpPr>
          <p:spPr>
            <a:xfrm>
              <a:off x="18766960" y="7775346"/>
              <a:ext cx="5774336" cy="1668013"/>
            </a:xfrm>
            <a:prstGeom prst="rect">
              <a:avLst/>
            </a:prstGeom>
          </p:spPr>
          <p:txBody>
            <a:bodyPr lIns="0" tIns="0" rIns="0" bIns="0" rtlCol="0" anchor="t">
              <a:spAutoFit/>
            </a:bodyPr>
            <a:lstStyle/>
            <a:p>
              <a:pPr algn="ctr">
                <a:lnSpc>
                  <a:spcPts val="2629"/>
                </a:lnSpc>
                <a:spcBef>
                  <a:spcPct val="0"/>
                </a:spcBef>
              </a:pPr>
              <a:r>
                <a:rPr lang="en-US" sz="1878">
                  <a:solidFill>
                    <a:srgbClr val="000000"/>
                  </a:solidFill>
                  <a:latin typeface="Canva Sans"/>
                  <a:ea typeface="Canva Sans"/>
                  <a:cs typeface="Canva Sans"/>
                  <a:sym typeface="Canva Sans"/>
                </a:rPr>
                <a:t>Machine learning-assisted identification of all particles with expert validation </a:t>
              </a:r>
            </a:p>
          </p:txBody>
        </p:sp>
        <p:sp>
          <p:nvSpPr>
            <p:cNvPr id="64" name="TextBox 64"/>
            <p:cNvSpPr txBox="1"/>
            <p:nvPr/>
          </p:nvSpPr>
          <p:spPr>
            <a:xfrm>
              <a:off x="9088980" y="7775346"/>
              <a:ext cx="5919920" cy="1668013"/>
            </a:xfrm>
            <a:prstGeom prst="rect">
              <a:avLst/>
            </a:prstGeom>
          </p:spPr>
          <p:txBody>
            <a:bodyPr lIns="0" tIns="0" rIns="0" bIns="0" rtlCol="0" anchor="t">
              <a:spAutoFit/>
            </a:bodyPr>
            <a:lstStyle/>
            <a:p>
              <a:pPr algn="ctr">
                <a:lnSpc>
                  <a:spcPts val="2629"/>
                </a:lnSpc>
                <a:spcBef>
                  <a:spcPct val="0"/>
                </a:spcBef>
              </a:pPr>
              <a:r>
                <a:rPr lang="en-US" sz="1878">
                  <a:solidFill>
                    <a:srgbClr val="000000"/>
                  </a:solidFill>
                  <a:latin typeface="Canva Sans"/>
                  <a:ea typeface="Canva Sans"/>
                  <a:cs typeface="Canva Sans"/>
                  <a:sym typeface="Canva Sans"/>
                </a:rPr>
                <a:t>The R package Flowprocess is used to reformat data for upload to Ecotaxa</a:t>
              </a:r>
            </a:p>
          </p:txBody>
        </p:sp>
        <p:sp>
          <p:nvSpPr>
            <p:cNvPr id="65" name="TextBox 65"/>
            <p:cNvSpPr txBox="1"/>
            <p:nvPr/>
          </p:nvSpPr>
          <p:spPr>
            <a:xfrm>
              <a:off x="1931993" y="718847"/>
              <a:ext cx="3784267" cy="808280"/>
            </a:xfrm>
            <a:prstGeom prst="rect">
              <a:avLst/>
            </a:prstGeom>
          </p:spPr>
          <p:txBody>
            <a:bodyPr wrap="square" lIns="0" tIns="0" rIns="0" bIns="0" rtlCol="0" anchor="t">
              <a:spAutoFit/>
            </a:bodyPr>
            <a:lstStyle/>
            <a:p>
              <a:pPr algn="ctr">
                <a:lnSpc>
                  <a:spcPts val="3944"/>
                </a:lnSpc>
                <a:spcBef>
                  <a:spcPct val="0"/>
                </a:spcBef>
              </a:pPr>
              <a:r>
                <a:rPr lang="en-US" sz="3000" dirty="0" err="1">
                  <a:solidFill>
                    <a:srgbClr val="000000"/>
                  </a:solidFill>
                  <a:latin typeface="Canva Sans"/>
                  <a:ea typeface="Canva Sans"/>
                  <a:cs typeface="Canva Sans"/>
                  <a:sym typeface="Canva Sans"/>
                </a:rPr>
                <a:t>Flowcam</a:t>
              </a:r>
              <a:endParaRPr lang="en-US" sz="3000" dirty="0">
                <a:solidFill>
                  <a:srgbClr val="000000"/>
                </a:solidFill>
                <a:latin typeface="Canva Sans"/>
                <a:ea typeface="Canva Sans"/>
                <a:cs typeface="Canva Sans"/>
                <a:sym typeface="Canva Sans"/>
              </a:endParaRPr>
            </a:p>
          </p:txBody>
        </p:sp>
      </p:grpSp>
      <p:grpSp>
        <p:nvGrpSpPr>
          <p:cNvPr id="66" name="Group 66"/>
          <p:cNvGrpSpPr/>
          <p:nvPr/>
        </p:nvGrpSpPr>
        <p:grpSpPr>
          <a:xfrm>
            <a:off x="17693173" y="26673443"/>
            <a:ext cx="23531027" cy="111260"/>
            <a:chOff x="0" y="0"/>
            <a:chExt cx="1313027" cy="7532"/>
          </a:xfrm>
        </p:grpSpPr>
        <p:sp>
          <p:nvSpPr>
            <p:cNvPr id="67" name="Freeform 67"/>
            <p:cNvSpPr/>
            <p:nvPr/>
          </p:nvSpPr>
          <p:spPr>
            <a:xfrm>
              <a:off x="0" y="0"/>
              <a:ext cx="1313027" cy="7532"/>
            </a:xfrm>
            <a:custGeom>
              <a:avLst/>
              <a:gdLst/>
              <a:ahLst/>
              <a:cxnLst/>
              <a:rect l="l" t="t" r="r" b="b"/>
              <a:pathLst>
                <a:path w="1313027" h="7532">
                  <a:moveTo>
                    <a:pt x="3766" y="0"/>
                  </a:moveTo>
                  <a:lnTo>
                    <a:pt x="1309261" y="0"/>
                  </a:lnTo>
                  <a:cubicBezTo>
                    <a:pt x="1310260" y="0"/>
                    <a:pt x="1311218" y="397"/>
                    <a:pt x="1311924" y="1103"/>
                  </a:cubicBezTo>
                  <a:cubicBezTo>
                    <a:pt x="1312630" y="1809"/>
                    <a:pt x="1313027" y="2767"/>
                    <a:pt x="1313027" y="3766"/>
                  </a:cubicBezTo>
                  <a:lnTo>
                    <a:pt x="1313027" y="3766"/>
                  </a:lnTo>
                  <a:cubicBezTo>
                    <a:pt x="1313027" y="4765"/>
                    <a:pt x="1312630" y="5723"/>
                    <a:pt x="1311924" y="6429"/>
                  </a:cubicBezTo>
                  <a:cubicBezTo>
                    <a:pt x="1311218" y="7136"/>
                    <a:pt x="1310260" y="7532"/>
                    <a:pt x="1309261" y="7532"/>
                  </a:cubicBezTo>
                  <a:lnTo>
                    <a:pt x="3766" y="7532"/>
                  </a:lnTo>
                  <a:cubicBezTo>
                    <a:pt x="2767" y="7532"/>
                    <a:pt x="1809" y="7136"/>
                    <a:pt x="1103" y="6429"/>
                  </a:cubicBezTo>
                  <a:cubicBezTo>
                    <a:pt x="397" y="5723"/>
                    <a:pt x="0" y="4765"/>
                    <a:pt x="0" y="3766"/>
                  </a:cubicBezTo>
                  <a:lnTo>
                    <a:pt x="0" y="3766"/>
                  </a:lnTo>
                  <a:cubicBezTo>
                    <a:pt x="0" y="2767"/>
                    <a:pt x="397" y="1809"/>
                    <a:pt x="1103" y="1103"/>
                  </a:cubicBezTo>
                  <a:cubicBezTo>
                    <a:pt x="1809" y="397"/>
                    <a:pt x="2767" y="0"/>
                    <a:pt x="3766" y="0"/>
                  </a:cubicBezTo>
                  <a:close/>
                </a:path>
              </a:pathLst>
            </a:custGeom>
            <a:solidFill>
              <a:srgbClr val="7CC5C8">
                <a:alpha val="29804"/>
              </a:srgbClr>
            </a:solidFill>
          </p:spPr>
        </p:sp>
        <p:sp>
          <p:nvSpPr>
            <p:cNvPr id="68" name="TextBox 68"/>
            <p:cNvSpPr txBox="1"/>
            <p:nvPr/>
          </p:nvSpPr>
          <p:spPr>
            <a:xfrm>
              <a:off x="0" y="-142875"/>
              <a:ext cx="1313027" cy="150407"/>
            </a:xfrm>
            <a:prstGeom prst="rect">
              <a:avLst/>
            </a:prstGeom>
          </p:spPr>
          <p:txBody>
            <a:bodyPr lIns="39757" tIns="39757" rIns="39757" bIns="39757" rtlCol="0" anchor="ctr"/>
            <a:lstStyle/>
            <a:p>
              <a:pPr algn="ctr">
                <a:lnSpc>
                  <a:spcPts val="8655"/>
                </a:lnSpc>
              </a:pPr>
              <a:endParaRPr sz="1409"/>
            </a:p>
          </p:txBody>
        </p:sp>
      </p:grpSp>
      <p:sp>
        <p:nvSpPr>
          <p:cNvPr id="78" name="Freeform 78"/>
          <p:cNvSpPr/>
          <p:nvPr/>
        </p:nvSpPr>
        <p:spPr>
          <a:xfrm rot="5400000">
            <a:off x="37097852" y="23761957"/>
            <a:ext cx="453427" cy="2267135"/>
          </a:xfrm>
          <a:custGeom>
            <a:avLst/>
            <a:gdLst/>
            <a:ahLst/>
            <a:cxnLst/>
            <a:rect l="l" t="t" r="r" b="b"/>
            <a:pathLst>
              <a:path w="579379" h="2896895">
                <a:moveTo>
                  <a:pt x="0" y="0"/>
                </a:moveTo>
                <a:lnTo>
                  <a:pt x="579380" y="0"/>
                </a:lnTo>
                <a:lnTo>
                  <a:pt x="579380" y="2896895"/>
                </a:lnTo>
                <a:lnTo>
                  <a:pt x="0" y="2896895"/>
                </a:lnTo>
                <a:lnTo>
                  <a:pt x="0" y="0"/>
                </a:lnTo>
                <a:close/>
              </a:path>
            </a:pathLst>
          </a:custGeom>
          <a:blipFill>
            <a:blip r:embed="rId23"/>
            <a:stretch>
              <a:fillRect/>
            </a:stretch>
          </a:blipFill>
        </p:spPr>
      </p:sp>
      <p:sp>
        <p:nvSpPr>
          <p:cNvPr id="79" name="TextBox 79"/>
          <p:cNvSpPr txBox="1"/>
          <p:nvPr/>
        </p:nvSpPr>
        <p:spPr>
          <a:xfrm>
            <a:off x="8471902" y="1371600"/>
            <a:ext cx="26139322" cy="2082750"/>
          </a:xfrm>
          <a:prstGeom prst="rect">
            <a:avLst/>
          </a:prstGeom>
        </p:spPr>
        <p:txBody>
          <a:bodyPr lIns="0" tIns="0" rIns="0" bIns="0" rtlCol="0" anchor="t">
            <a:spAutoFit/>
          </a:bodyPr>
          <a:lstStyle/>
          <a:p>
            <a:pPr algn="ctr">
              <a:lnSpc>
                <a:spcPts val="8357"/>
              </a:lnSpc>
              <a:spcBef>
                <a:spcPct val="0"/>
              </a:spcBef>
            </a:pPr>
            <a:r>
              <a:rPr lang="en-US" sz="5969" dirty="0">
                <a:solidFill>
                  <a:srgbClr val="000000"/>
                </a:solidFill>
                <a:latin typeface="Canva Sans"/>
                <a:ea typeface="Canva Sans"/>
                <a:cs typeface="Canva Sans"/>
                <a:sym typeface="Canva Sans"/>
              </a:rPr>
              <a:t>Spatiotemporal variability in phytoplankton community composition in </a:t>
            </a:r>
          </a:p>
          <a:p>
            <a:pPr algn="ctr">
              <a:lnSpc>
                <a:spcPts val="8357"/>
              </a:lnSpc>
              <a:spcBef>
                <a:spcPct val="0"/>
              </a:spcBef>
            </a:pPr>
            <a:r>
              <a:rPr lang="en-US" sz="5969" dirty="0">
                <a:solidFill>
                  <a:srgbClr val="000000"/>
                </a:solidFill>
                <a:latin typeface="Canva Sans"/>
                <a:ea typeface="Canva Sans"/>
                <a:cs typeface="Canva Sans"/>
                <a:sym typeface="Canva Sans"/>
              </a:rPr>
              <a:t> Great Bay Estuary, New Hampshire, USA</a:t>
            </a:r>
          </a:p>
        </p:txBody>
      </p:sp>
      <p:sp>
        <p:nvSpPr>
          <p:cNvPr id="80" name="TextBox 80"/>
          <p:cNvSpPr txBox="1"/>
          <p:nvPr/>
        </p:nvSpPr>
        <p:spPr>
          <a:xfrm>
            <a:off x="26693158" y="30149326"/>
            <a:ext cx="6513411" cy="551241"/>
          </a:xfrm>
          <a:prstGeom prst="rect">
            <a:avLst/>
          </a:prstGeom>
        </p:spPr>
        <p:txBody>
          <a:bodyPr lIns="0" tIns="0" rIns="0" bIns="0" rtlCol="0" anchor="t">
            <a:spAutoFit/>
          </a:bodyPr>
          <a:lstStyle/>
          <a:p>
            <a:pPr algn="ctr">
              <a:lnSpc>
                <a:spcPts val="4602"/>
              </a:lnSpc>
              <a:spcBef>
                <a:spcPct val="0"/>
              </a:spcBef>
            </a:pPr>
            <a:r>
              <a:rPr lang="en-US" sz="3287">
                <a:solidFill>
                  <a:srgbClr val="000000"/>
                </a:solidFill>
                <a:latin typeface="Canva Sans"/>
                <a:ea typeface="Canva Sans"/>
                <a:cs typeface="Canva Sans"/>
                <a:sym typeface="Canva Sans"/>
              </a:rPr>
              <a:t>Sources and Acknowledgements</a:t>
            </a:r>
          </a:p>
        </p:txBody>
      </p:sp>
      <p:sp>
        <p:nvSpPr>
          <p:cNvPr id="81" name="TextBox 81"/>
          <p:cNvSpPr txBox="1"/>
          <p:nvPr/>
        </p:nvSpPr>
        <p:spPr>
          <a:xfrm>
            <a:off x="25386060" y="6018439"/>
            <a:ext cx="8812500" cy="745653"/>
          </a:xfrm>
          <a:prstGeom prst="rect">
            <a:avLst/>
          </a:prstGeom>
        </p:spPr>
        <p:txBody>
          <a:bodyPr wrap="square" lIns="0" tIns="0" rIns="0" bIns="0" rtlCol="0" anchor="t">
            <a:spAutoFit/>
          </a:bodyPr>
          <a:lstStyle/>
          <a:p>
            <a:pPr algn="ctr">
              <a:lnSpc>
                <a:spcPts val="6136"/>
              </a:lnSpc>
              <a:spcBef>
                <a:spcPct val="0"/>
              </a:spcBef>
            </a:pPr>
            <a:r>
              <a:rPr lang="en-US" sz="4800" dirty="0">
                <a:solidFill>
                  <a:srgbClr val="000000"/>
                </a:solidFill>
                <a:latin typeface="Canva Sans"/>
                <a:ea typeface="Canva Sans"/>
                <a:cs typeface="Canva Sans"/>
                <a:sym typeface="Canva Sans"/>
              </a:rPr>
              <a:t>Preliminary Findings</a:t>
            </a:r>
          </a:p>
        </p:txBody>
      </p:sp>
      <p:sp>
        <p:nvSpPr>
          <p:cNvPr id="82" name="TextBox 82"/>
          <p:cNvSpPr txBox="1"/>
          <p:nvPr/>
        </p:nvSpPr>
        <p:spPr>
          <a:xfrm>
            <a:off x="6612789" y="6173833"/>
            <a:ext cx="4550536" cy="745653"/>
          </a:xfrm>
          <a:prstGeom prst="rect">
            <a:avLst/>
          </a:prstGeom>
        </p:spPr>
        <p:txBody>
          <a:bodyPr wrap="square" lIns="0" tIns="0" rIns="0" bIns="0" rtlCol="0" anchor="t">
            <a:spAutoFit/>
          </a:bodyPr>
          <a:lstStyle/>
          <a:p>
            <a:pPr algn="ctr">
              <a:lnSpc>
                <a:spcPts val="6136"/>
              </a:lnSpc>
              <a:spcBef>
                <a:spcPct val="0"/>
              </a:spcBef>
            </a:pPr>
            <a:r>
              <a:rPr lang="en-US" sz="4800" dirty="0">
                <a:solidFill>
                  <a:srgbClr val="000000"/>
                </a:solidFill>
                <a:latin typeface="Canva Sans"/>
                <a:ea typeface="Canva Sans"/>
                <a:cs typeface="Canva Sans"/>
                <a:sym typeface="Canva Sans"/>
              </a:rPr>
              <a:t>Background</a:t>
            </a:r>
          </a:p>
        </p:txBody>
      </p:sp>
      <p:sp>
        <p:nvSpPr>
          <p:cNvPr id="83" name="TextBox 83"/>
          <p:cNvSpPr txBox="1"/>
          <p:nvPr/>
        </p:nvSpPr>
        <p:spPr>
          <a:xfrm>
            <a:off x="1252775" y="7420626"/>
            <a:ext cx="14863808" cy="3174715"/>
          </a:xfrm>
          <a:prstGeom prst="rect">
            <a:avLst/>
          </a:prstGeom>
        </p:spPr>
        <p:txBody>
          <a:bodyPr wrap="square" lIns="0" tIns="0" rIns="0" bIns="0" rtlCol="0" anchor="t">
            <a:spAutoFit/>
          </a:bodyPr>
          <a:lstStyle/>
          <a:p>
            <a:pPr marL="506888" lvl="1" indent="-253444">
              <a:lnSpc>
                <a:spcPts val="4202"/>
              </a:lnSpc>
              <a:buFont typeface="Arial"/>
              <a:buChar char="•"/>
            </a:pPr>
            <a:r>
              <a:rPr lang="en-US" sz="2347" dirty="0">
                <a:solidFill>
                  <a:srgbClr val="000000"/>
                </a:solidFill>
                <a:latin typeface="Canva Sans"/>
                <a:ea typeface="Canva Sans"/>
                <a:cs typeface="Canva Sans"/>
                <a:sym typeface="Canva Sans"/>
              </a:rPr>
              <a:t> Phytoplankton are the base of the marine food web. Their spatiotemporal community composition is well studied in the Gulf </a:t>
            </a:r>
            <a:r>
              <a:rPr lang="en-US" sz="2400" dirty="0">
                <a:solidFill>
                  <a:srgbClr val="000000"/>
                </a:solidFill>
                <a:latin typeface="Canva Sans"/>
                <a:ea typeface="Canva Sans"/>
                <a:cs typeface="Canva Sans"/>
                <a:sym typeface="Canva Sans"/>
              </a:rPr>
              <a:t>of</a:t>
            </a:r>
            <a:r>
              <a:rPr lang="en-US" sz="2347" dirty="0">
                <a:solidFill>
                  <a:srgbClr val="000000"/>
                </a:solidFill>
                <a:latin typeface="Canva Sans"/>
                <a:ea typeface="Canva Sans"/>
                <a:cs typeface="Canva Sans"/>
                <a:sym typeface="Canva Sans"/>
              </a:rPr>
              <a:t> Maine, but less so in adjacent estuaries</a:t>
            </a:r>
          </a:p>
          <a:p>
            <a:pPr marL="506888" lvl="1" indent="-253444">
              <a:lnSpc>
                <a:spcPts val="4202"/>
              </a:lnSpc>
              <a:buFont typeface="Arial"/>
              <a:buChar char="•"/>
            </a:pPr>
            <a:r>
              <a:rPr lang="en-US" sz="2347" dirty="0">
                <a:solidFill>
                  <a:srgbClr val="000000"/>
                </a:solidFill>
                <a:latin typeface="Canva Sans"/>
                <a:ea typeface="Canva Sans"/>
                <a:cs typeface="Canva Sans"/>
                <a:sym typeface="Canva Sans"/>
              </a:rPr>
              <a:t>These estuaries may serve as refugia for bivalves/shellfish aquaculture from harmful algal blooms (Grizzle and Ward, 2012), so understanding </a:t>
            </a:r>
            <a:r>
              <a:rPr lang="en-US" sz="2347" dirty="0" err="1">
                <a:solidFill>
                  <a:srgbClr val="000000"/>
                </a:solidFill>
                <a:latin typeface="Canva Sans"/>
                <a:ea typeface="Canva Sans"/>
                <a:cs typeface="Canva Sans"/>
                <a:sym typeface="Canva Sans"/>
              </a:rPr>
              <a:t>phytoplankon</a:t>
            </a:r>
            <a:r>
              <a:rPr lang="en-US" sz="2347" dirty="0">
                <a:solidFill>
                  <a:srgbClr val="000000"/>
                </a:solidFill>
                <a:latin typeface="Canva Sans"/>
                <a:ea typeface="Canva Sans"/>
                <a:cs typeface="Canva Sans"/>
                <a:sym typeface="Canva Sans"/>
              </a:rPr>
              <a:t> dynamics there is vital</a:t>
            </a:r>
          </a:p>
          <a:p>
            <a:pPr marL="506888" lvl="1" indent="-253444">
              <a:lnSpc>
                <a:spcPts val="4202"/>
              </a:lnSpc>
              <a:buFont typeface="Arial"/>
              <a:buChar char="•"/>
            </a:pPr>
            <a:r>
              <a:rPr lang="en-US" sz="2347" dirty="0">
                <a:solidFill>
                  <a:srgbClr val="000000"/>
                </a:solidFill>
                <a:latin typeface="Canva Sans"/>
                <a:ea typeface="Canva Sans"/>
                <a:cs typeface="Canva Sans"/>
                <a:sym typeface="Canva Sans"/>
              </a:rPr>
              <a:t>Creating effective learning sets and improving accessibility of data will benefit those with both research and management interests</a:t>
            </a:r>
          </a:p>
        </p:txBody>
      </p:sp>
      <p:sp>
        <p:nvSpPr>
          <p:cNvPr id="84" name="TextBox 84"/>
          <p:cNvSpPr txBox="1"/>
          <p:nvPr/>
        </p:nvSpPr>
        <p:spPr>
          <a:xfrm>
            <a:off x="10556955" y="15487848"/>
            <a:ext cx="5514333" cy="4251933"/>
          </a:xfrm>
          <a:prstGeom prst="rect">
            <a:avLst/>
          </a:prstGeom>
        </p:spPr>
        <p:txBody>
          <a:bodyPr lIns="0" tIns="0" rIns="0" bIns="0" rtlCol="0" anchor="t">
            <a:spAutoFit/>
          </a:bodyPr>
          <a:lstStyle/>
          <a:p>
            <a:pPr marL="506888" lvl="1" indent="-253443">
              <a:lnSpc>
                <a:spcPts val="4202"/>
              </a:lnSpc>
              <a:buFont typeface="Arial"/>
              <a:buChar char="•"/>
            </a:pPr>
            <a:r>
              <a:rPr lang="en-US" sz="2400" dirty="0">
                <a:solidFill>
                  <a:srgbClr val="000000"/>
                </a:solidFill>
                <a:latin typeface="Canva Sans"/>
                <a:ea typeface="Canva Sans"/>
                <a:cs typeface="Canva Sans"/>
                <a:sym typeface="Canva Sans"/>
              </a:rPr>
              <a:t>Weekly samples taken at Jackson Estuarine Lab (JEL, Durham, NH) and the Coastal Marine Lab (CML, New Castle, NH) at high tide (±30 minutes) starting in 2020</a:t>
            </a:r>
          </a:p>
          <a:p>
            <a:pPr marL="506888" lvl="1" indent="-253443">
              <a:lnSpc>
                <a:spcPts val="4202"/>
              </a:lnSpc>
              <a:buFont typeface="Arial"/>
              <a:buChar char="•"/>
            </a:pPr>
            <a:r>
              <a:rPr lang="en-US" sz="2400" dirty="0">
                <a:solidFill>
                  <a:srgbClr val="000000"/>
                </a:solidFill>
                <a:latin typeface="Canva Sans"/>
                <a:ea typeface="Canva Sans"/>
                <a:cs typeface="Canva Sans"/>
                <a:sym typeface="Canva Sans"/>
              </a:rPr>
              <a:t>Imaged on </a:t>
            </a:r>
            <a:r>
              <a:rPr lang="en-US" sz="2400" dirty="0" err="1">
                <a:solidFill>
                  <a:srgbClr val="000000"/>
                </a:solidFill>
                <a:latin typeface="Canva Sans"/>
                <a:ea typeface="Canva Sans"/>
                <a:cs typeface="Canva Sans"/>
                <a:sym typeface="Canva Sans"/>
              </a:rPr>
              <a:t>Flowcam</a:t>
            </a:r>
            <a:r>
              <a:rPr lang="en-US" sz="2400" dirty="0">
                <a:solidFill>
                  <a:srgbClr val="000000"/>
                </a:solidFill>
                <a:latin typeface="Canva Sans"/>
                <a:ea typeface="Canva Sans"/>
                <a:cs typeface="Canva Sans"/>
                <a:sym typeface="Canva Sans"/>
              </a:rPr>
              <a:t> (4x and 10x)</a:t>
            </a:r>
          </a:p>
          <a:p>
            <a:pPr marL="506888" lvl="1" indent="-253443">
              <a:lnSpc>
                <a:spcPts val="4202"/>
              </a:lnSpc>
              <a:buFont typeface="Arial"/>
              <a:buChar char="•"/>
            </a:pPr>
            <a:r>
              <a:rPr lang="en-US" sz="2400" dirty="0">
                <a:solidFill>
                  <a:srgbClr val="000000"/>
                </a:solidFill>
                <a:latin typeface="Canva Sans"/>
                <a:ea typeface="Canva Sans"/>
                <a:cs typeface="Canva Sans"/>
                <a:sym typeface="Canva Sans"/>
              </a:rPr>
              <a:t>Portion of small size fraction run through flow cytometer </a:t>
            </a:r>
          </a:p>
        </p:txBody>
      </p:sp>
      <p:sp>
        <p:nvSpPr>
          <p:cNvPr id="85" name="TextBox 85"/>
          <p:cNvSpPr txBox="1"/>
          <p:nvPr/>
        </p:nvSpPr>
        <p:spPr>
          <a:xfrm>
            <a:off x="1469067" y="11006543"/>
            <a:ext cx="13647859" cy="1558888"/>
          </a:xfrm>
          <a:prstGeom prst="rect">
            <a:avLst/>
          </a:prstGeom>
        </p:spPr>
        <p:txBody>
          <a:bodyPr lIns="0" tIns="0" rIns="0" bIns="0" rtlCol="0" anchor="t">
            <a:spAutoFit/>
          </a:bodyPr>
          <a:lstStyle/>
          <a:p>
            <a:pPr algn="ctr">
              <a:lnSpc>
                <a:spcPts val="4203"/>
              </a:lnSpc>
            </a:pPr>
            <a:r>
              <a:rPr lang="en-US" sz="2400" b="1" dirty="0">
                <a:solidFill>
                  <a:srgbClr val="000000"/>
                </a:solidFill>
                <a:latin typeface="Canva Sans Bold"/>
                <a:ea typeface="Canva Sans Bold"/>
                <a:cs typeface="Canva Sans Bold"/>
                <a:sym typeface="Canva Sans Bold"/>
              </a:rPr>
              <a:t>High Throughput Imagery in Detritus Heavy Systems</a:t>
            </a:r>
          </a:p>
          <a:p>
            <a:pPr algn="ctr">
              <a:lnSpc>
                <a:spcPts val="4203"/>
              </a:lnSpc>
            </a:pPr>
            <a:r>
              <a:rPr lang="en-US" sz="2400" dirty="0">
                <a:solidFill>
                  <a:srgbClr val="000000"/>
                </a:solidFill>
                <a:latin typeface="Canva Sans"/>
                <a:ea typeface="Canva Sans"/>
                <a:cs typeface="Canva Sans"/>
                <a:sym typeface="Canva Sans"/>
              </a:rPr>
              <a:t>Without image classification, high concentrations of detritus make it difficult to draw assumptions about phytoplankton community composition.</a:t>
            </a:r>
          </a:p>
        </p:txBody>
      </p:sp>
      <p:sp>
        <p:nvSpPr>
          <p:cNvPr id="86" name="TextBox 86"/>
          <p:cNvSpPr txBox="1"/>
          <p:nvPr/>
        </p:nvSpPr>
        <p:spPr>
          <a:xfrm>
            <a:off x="1469067" y="29032200"/>
            <a:ext cx="15199170" cy="2636106"/>
          </a:xfrm>
          <a:prstGeom prst="rect">
            <a:avLst/>
          </a:prstGeom>
        </p:spPr>
        <p:txBody>
          <a:bodyPr wrap="square" lIns="0" tIns="0" rIns="0" bIns="0" rtlCol="0" anchor="t">
            <a:spAutoFit/>
          </a:bodyPr>
          <a:lstStyle/>
          <a:p>
            <a:pPr>
              <a:lnSpc>
                <a:spcPts val="4203"/>
              </a:lnSpc>
            </a:pPr>
            <a:r>
              <a:rPr lang="en-US" sz="2400" b="1" dirty="0">
                <a:solidFill>
                  <a:srgbClr val="000000"/>
                </a:solidFill>
                <a:latin typeface="Canva Sans Bold"/>
                <a:ea typeface="Canva Sans Bold"/>
                <a:cs typeface="Canva Sans Bold"/>
                <a:sym typeface="Canva Sans Bold"/>
              </a:rPr>
              <a:t>Image Size and Limitations for Visual Identification</a:t>
            </a:r>
          </a:p>
          <a:p>
            <a:pPr>
              <a:lnSpc>
                <a:spcPts val="4203"/>
              </a:lnSpc>
            </a:pPr>
            <a:r>
              <a:rPr lang="en-US" sz="2400" dirty="0">
                <a:solidFill>
                  <a:srgbClr val="000000"/>
                </a:solidFill>
                <a:latin typeface="Canva Sans"/>
                <a:ea typeface="Canva Sans"/>
                <a:cs typeface="Canva Sans"/>
                <a:sym typeface="Canva Sans"/>
              </a:rPr>
              <a:t>Based on common mesh sizes and challenges with accurate visual identification:</a:t>
            </a:r>
          </a:p>
          <a:p>
            <a:pPr marL="506890" lvl="1" indent="-253445">
              <a:lnSpc>
                <a:spcPts val="4203"/>
              </a:lnSpc>
              <a:buFont typeface="Arial"/>
              <a:buChar char="•"/>
            </a:pPr>
            <a:r>
              <a:rPr lang="en-US" sz="2400" dirty="0">
                <a:solidFill>
                  <a:srgbClr val="000000"/>
                </a:solidFill>
                <a:latin typeface="Canva Sans"/>
                <a:ea typeface="Canva Sans"/>
                <a:cs typeface="Canva Sans"/>
                <a:sym typeface="Canva Sans"/>
              </a:rPr>
              <a:t>Particles with length &gt;50 </a:t>
            </a:r>
            <a:r>
              <a:rPr lang="en-US" sz="2400" dirty="0" err="1">
                <a:solidFill>
                  <a:srgbClr val="000000"/>
                </a:solidFill>
                <a:latin typeface="Canva Sans"/>
                <a:ea typeface="Canva Sans"/>
                <a:cs typeface="Canva Sans"/>
                <a:sym typeface="Canva Sans"/>
              </a:rPr>
              <a:t>μm</a:t>
            </a:r>
            <a:r>
              <a:rPr lang="en-US" sz="2400" dirty="0">
                <a:solidFill>
                  <a:srgbClr val="000000"/>
                </a:solidFill>
                <a:latin typeface="Canva Sans"/>
                <a:ea typeface="Canva Sans"/>
                <a:cs typeface="Canva Sans"/>
                <a:sym typeface="Canva Sans"/>
              </a:rPr>
              <a:t> (from Visual Spreadsheet 6) were extracted from the 4x scans</a:t>
            </a:r>
          </a:p>
          <a:p>
            <a:pPr marL="506890" lvl="1" indent="-253445">
              <a:lnSpc>
                <a:spcPts val="4203"/>
              </a:lnSpc>
              <a:buFont typeface="Arial"/>
              <a:buChar char="•"/>
            </a:pPr>
            <a:r>
              <a:rPr lang="en-US" sz="2400" dirty="0">
                <a:solidFill>
                  <a:srgbClr val="000000"/>
                </a:solidFill>
                <a:latin typeface="Canva Sans"/>
                <a:ea typeface="Canva Sans"/>
                <a:cs typeface="Canva Sans"/>
                <a:sym typeface="Canva Sans"/>
              </a:rPr>
              <a:t>Particles &lt;50 </a:t>
            </a:r>
            <a:r>
              <a:rPr lang="en-US" sz="2400" dirty="0" err="1">
                <a:solidFill>
                  <a:srgbClr val="000000"/>
                </a:solidFill>
                <a:latin typeface="Canva Sans"/>
                <a:ea typeface="Canva Sans"/>
                <a:cs typeface="Canva Sans"/>
                <a:sym typeface="Canva Sans"/>
              </a:rPr>
              <a:t>μm</a:t>
            </a:r>
            <a:r>
              <a:rPr lang="en-US" sz="2400" dirty="0">
                <a:solidFill>
                  <a:srgbClr val="000000"/>
                </a:solidFill>
                <a:latin typeface="Canva Sans"/>
                <a:ea typeface="Canva Sans"/>
                <a:cs typeface="Canva Sans"/>
                <a:sym typeface="Canva Sans"/>
              </a:rPr>
              <a:t> were pulled from 10x scans during post-processing</a:t>
            </a:r>
          </a:p>
          <a:p>
            <a:pPr>
              <a:lnSpc>
                <a:spcPts val="4203"/>
              </a:lnSpc>
            </a:pPr>
            <a:r>
              <a:rPr lang="en-US" sz="2400" dirty="0">
                <a:solidFill>
                  <a:srgbClr val="000000"/>
                </a:solidFill>
                <a:latin typeface="Canva Sans"/>
                <a:ea typeface="Canva Sans"/>
                <a:cs typeface="Canva Sans"/>
                <a:sym typeface="Canva Sans"/>
              </a:rPr>
              <a:t>Magnifications were identified separately due to differences in image characteristics </a:t>
            </a:r>
          </a:p>
        </p:txBody>
      </p:sp>
      <p:sp>
        <p:nvSpPr>
          <p:cNvPr id="87" name="TextBox 87"/>
          <p:cNvSpPr txBox="1"/>
          <p:nvPr/>
        </p:nvSpPr>
        <p:spPr>
          <a:xfrm>
            <a:off x="6853220" y="14164015"/>
            <a:ext cx="3662917" cy="775306"/>
          </a:xfrm>
          <a:prstGeom prst="rect">
            <a:avLst/>
          </a:prstGeom>
        </p:spPr>
        <p:txBody>
          <a:bodyPr wrap="square" lIns="0" tIns="0" rIns="0" bIns="0" rtlCol="0" anchor="t">
            <a:spAutoFit/>
          </a:bodyPr>
          <a:lstStyle/>
          <a:p>
            <a:pPr algn="ctr">
              <a:lnSpc>
                <a:spcPts val="6136"/>
              </a:lnSpc>
              <a:spcBef>
                <a:spcPct val="0"/>
              </a:spcBef>
            </a:pPr>
            <a:r>
              <a:rPr lang="en-US" sz="4800" dirty="0">
                <a:solidFill>
                  <a:srgbClr val="000000"/>
                </a:solidFill>
                <a:latin typeface="Canva Sans"/>
                <a:ea typeface="Canva Sans"/>
                <a:cs typeface="Canva Sans"/>
                <a:sym typeface="Canva Sans"/>
              </a:rPr>
              <a:t>Methods</a:t>
            </a:r>
          </a:p>
        </p:txBody>
      </p:sp>
      <p:sp>
        <p:nvSpPr>
          <p:cNvPr id="88" name="TextBox 88"/>
          <p:cNvSpPr txBox="1"/>
          <p:nvPr/>
        </p:nvSpPr>
        <p:spPr>
          <a:xfrm>
            <a:off x="1395728" y="20269200"/>
            <a:ext cx="14152348" cy="1560620"/>
          </a:xfrm>
          <a:prstGeom prst="rect">
            <a:avLst/>
          </a:prstGeom>
        </p:spPr>
        <p:txBody>
          <a:bodyPr lIns="0" tIns="0" rIns="0" bIns="0" rtlCol="0" anchor="t">
            <a:spAutoFit/>
          </a:bodyPr>
          <a:lstStyle/>
          <a:p>
            <a:pPr marL="506888" lvl="1" indent="-253443">
              <a:lnSpc>
                <a:spcPts val="4202"/>
              </a:lnSpc>
              <a:buFont typeface="Arial"/>
              <a:buChar char="•"/>
            </a:pPr>
            <a:r>
              <a:rPr lang="en-US" sz="2400" dirty="0">
                <a:solidFill>
                  <a:srgbClr val="000000"/>
                </a:solidFill>
                <a:latin typeface="Canva Sans"/>
                <a:ea typeface="Canva Sans"/>
                <a:cs typeface="Canva Sans"/>
                <a:sym typeface="Canva Sans"/>
              </a:rPr>
              <a:t>Bulk chlorophyll concentrations measured for each date and location </a:t>
            </a:r>
          </a:p>
          <a:p>
            <a:pPr marL="506888" lvl="1" indent="-253443">
              <a:lnSpc>
                <a:spcPts val="4202"/>
              </a:lnSpc>
              <a:buFont typeface="Arial"/>
              <a:buChar char="•"/>
            </a:pPr>
            <a:r>
              <a:rPr lang="en-US" sz="2400" dirty="0">
                <a:solidFill>
                  <a:srgbClr val="000000"/>
                </a:solidFill>
                <a:latin typeface="Canva Sans"/>
                <a:ea typeface="Canva Sans"/>
                <a:cs typeface="Canva Sans"/>
                <a:sym typeface="Canva Sans"/>
              </a:rPr>
              <a:t>Environmental parameters monitored via </a:t>
            </a:r>
            <a:r>
              <a:rPr lang="en-US" sz="2400" dirty="0" err="1">
                <a:solidFill>
                  <a:srgbClr val="000000"/>
                </a:solidFill>
                <a:latin typeface="Canva Sans"/>
                <a:ea typeface="Canva Sans"/>
                <a:cs typeface="Canva Sans"/>
                <a:sym typeface="Canva Sans"/>
              </a:rPr>
              <a:t>sonde</a:t>
            </a:r>
            <a:r>
              <a:rPr lang="en-US" sz="2400" dirty="0">
                <a:solidFill>
                  <a:srgbClr val="000000"/>
                </a:solidFill>
                <a:latin typeface="Canva Sans"/>
                <a:ea typeface="Canva Sans"/>
                <a:cs typeface="Canva Sans"/>
                <a:sym typeface="Canva Sans"/>
              </a:rPr>
              <a:t> semi-continuously in the area by NERACOOS</a:t>
            </a:r>
          </a:p>
        </p:txBody>
      </p:sp>
      <p:sp>
        <p:nvSpPr>
          <p:cNvPr id="89" name="TextBox 89"/>
          <p:cNvSpPr txBox="1"/>
          <p:nvPr/>
        </p:nvSpPr>
        <p:spPr>
          <a:xfrm>
            <a:off x="18345267" y="26897462"/>
            <a:ext cx="22565770" cy="2575192"/>
          </a:xfrm>
          <a:prstGeom prst="rect">
            <a:avLst/>
          </a:prstGeom>
        </p:spPr>
        <p:txBody>
          <a:bodyPr wrap="square" lIns="0" tIns="0" rIns="0" bIns="0" rtlCol="0" anchor="t">
            <a:spAutoFit/>
          </a:bodyPr>
          <a:lstStyle/>
          <a:p>
            <a:pPr>
              <a:lnSpc>
                <a:spcPts val="4109"/>
              </a:lnSpc>
            </a:pPr>
            <a:r>
              <a:rPr lang="en-US" sz="2348" b="1" dirty="0">
                <a:solidFill>
                  <a:srgbClr val="000000"/>
                </a:solidFill>
                <a:latin typeface="Canva Sans Bold"/>
                <a:ea typeface="Canva Sans Bold"/>
                <a:cs typeface="Canva Sans Bold"/>
                <a:sym typeface="Canva Sans Bold"/>
              </a:rPr>
              <a:t>Next Steps</a:t>
            </a:r>
          </a:p>
          <a:p>
            <a:pPr marL="506890" lvl="1" indent="-253445">
              <a:lnSpc>
                <a:spcPts val="4109"/>
              </a:lnSpc>
              <a:buFont typeface="Arial"/>
              <a:buChar char="•"/>
            </a:pPr>
            <a:r>
              <a:rPr lang="en-US" sz="2348" dirty="0">
                <a:solidFill>
                  <a:srgbClr val="000000"/>
                </a:solidFill>
                <a:latin typeface="Canva Sans"/>
                <a:ea typeface="Canva Sans"/>
                <a:cs typeface="Canva Sans"/>
                <a:sym typeface="Canva Sans"/>
              </a:rPr>
              <a:t>Complete data pipeline for all available samples and continue to improve learning set</a:t>
            </a:r>
          </a:p>
          <a:p>
            <a:pPr marL="506890" lvl="1" indent="-253445">
              <a:lnSpc>
                <a:spcPts val="4109"/>
              </a:lnSpc>
              <a:buFont typeface="Arial"/>
              <a:buChar char="•"/>
            </a:pPr>
            <a:r>
              <a:rPr lang="en-US" sz="2348" dirty="0">
                <a:solidFill>
                  <a:srgbClr val="000000"/>
                </a:solidFill>
                <a:latin typeface="Canva Sans"/>
                <a:ea typeface="Canva Sans"/>
                <a:cs typeface="Canva Sans"/>
                <a:sym typeface="Canva Sans"/>
              </a:rPr>
              <a:t>Incorporate data on carbon (Menden-</a:t>
            </a:r>
            <a:r>
              <a:rPr lang="en-US" sz="2348" dirty="0" err="1">
                <a:solidFill>
                  <a:srgbClr val="000000"/>
                </a:solidFill>
                <a:latin typeface="Canva Sans"/>
                <a:ea typeface="Canva Sans"/>
                <a:cs typeface="Canva Sans"/>
                <a:sym typeface="Canva Sans"/>
              </a:rPr>
              <a:t>Deuer</a:t>
            </a:r>
            <a:r>
              <a:rPr lang="en-US" sz="2348" dirty="0">
                <a:solidFill>
                  <a:srgbClr val="000000"/>
                </a:solidFill>
                <a:latin typeface="Canva Sans"/>
                <a:ea typeface="Canva Sans"/>
                <a:cs typeface="Canva Sans"/>
                <a:sym typeface="Canva Sans"/>
              </a:rPr>
              <a:t> and Lessard, 2000), protein, and lipid content (in progress in Harvey lab) as a function of species to produce allometric model for community nutritional contents</a:t>
            </a:r>
          </a:p>
          <a:p>
            <a:pPr marL="506890" lvl="1" indent="-253445">
              <a:lnSpc>
                <a:spcPts val="4109"/>
              </a:lnSpc>
              <a:buFont typeface="Arial"/>
              <a:buChar char="•"/>
            </a:pPr>
            <a:r>
              <a:rPr lang="en-US" sz="2348" dirty="0">
                <a:solidFill>
                  <a:srgbClr val="000000"/>
                </a:solidFill>
                <a:latin typeface="Canva Sans"/>
                <a:ea typeface="Canva Sans"/>
                <a:cs typeface="Canva Sans"/>
                <a:sym typeface="Canva Sans"/>
              </a:rPr>
              <a:t>Add environmental data to model impacts of physical parameters on both community composition and visual characteristics of the community.</a:t>
            </a:r>
          </a:p>
        </p:txBody>
      </p:sp>
      <p:sp>
        <p:nvSpPr>
          <p:cNvPr id="90" name="TextBox 90"/>
          <p:cNvSpPr txBox="1"/>
          <p:nvPr/>
        </p:nvSpPr>
        <p:spPr>
          <a:xfrm>
            <a:off x="37624637" y="31012349"/>
            <a:ext cx="3054496" cy="565283"/>
          </a:xfrm>
          <a:prstGeom prst="rect">
            <a:avLst/>
          </a:prstGeom>
        </p:spPr>
        <p:txBody>
          <a:bodyPr lIns="0" tIns="0" rIns="0" bIns="0" rtlCol="0" anchor="t">
            <a:spAutoFit/>
          </a:bodyPr>
          <a:lstStyle/>
          <a:p>
            <a:pPr>
              <a:lnSpc>
                <a:spcPts val="1534"/>
              </a:lnSpc>
            </a:pPr>
            <a:r>
              <a:rPr lang="en-US" sz="1096" dirty="0">
                <a:solidFill>
                  <a:srgbClr val="000000"/>
                </a:solidFill>
                <a:latin typeface="Canva Sans"/>
                <a:ea typeface="Canva Sans"/>
                <a:cs typeface="Canva Sans"/>
                <a:sym typeface="Canva Sans"/>
              </a:rPr>
              <a:t>Let’s chat!</a:t>
            </a:r>
          </a:p>
          <a:p>
            <a:pPr>
              <a:lnSpc>
                <a:spcPts val="1534"/>
              </a:lnSpc>
            </a:pPr>
            <a:r>
              <a:rPr lang="en-US" sz="1096" dirty="0">
                <a:solidFill>
                  <a:srgbClr val="000000"/>
                </a:solidFill>
                <a:latin typeface="Canva Sans"/>
                <a:ea typeface="Canva Sans"/>
                <a:cs typeface="Canva Sans"/>
                <a:sym typeface="Canva Sans"/>
              </a:rPr>
              <a:t>Find me here at 3/29 from 6-8pm</a:t>
            </a:r>
          </a:p>
          <a:p>
            <a:pPr>
              <a:lnSpc>
                <a:spcPts val="1534"/>
              </a:lnSpc>
              <a:spcBef>
                <a:spcPct val="0"/>
              </a:spcBef>
            </a:pPr>
            <a:r>
              <a:rPr lang="en-US" sz="1096" dirty="0">
                <a:solidFill>
                  <a:srgbClr val="000000"/>
                </a:solidFill>
                <a:latin typeface="Canva Sans"/>
                <a:ea typeface="Canva Sans"/>
                <a:cs typeface="Canva Sans"/>
                <a:sym typeface="Canva Sans"/>
              </a:rPr>
              <a:t>Or email: </a:t>
            </a:r>
            <a:r>
              <a:rPr lang="en-US" sz="1096" dirty="0" err="1">
                <a:solidFill>
                  <a:srgbClr val="000000"/>
                </a:solidFill>
                <a:latin typeface="Canva Sans"/>
                <a:ea typeface="Canva Sans"/>
                <a:cs typeface="Canva Sans"/>
                <a:sym typeface="Canva Sans"/>
              </a:rPr>
              <a:t>Hannah.gossner@unh.edu</a:t>
            </a:r>
            <a:endParaRPr lang="en-US" sz="1096" dirty="0">
              <a:solidFill>
                <a:srgbClr val="000000"/>
              </a:solidFill>
              <a:latin typeface="Canva Sans"/>
              <a:ea typeface="Canva Sans"/>
              <a:cs typeface="Canva Sans"/>
              <a:sym typeface="Canva Sans"/>
            </a:endParaRPr>
          </a:p>
        </p:txBody>
      </p:sp>
      <p:sp>
        <p:nvSpPr>
          <p:cNvPr id="91" name="TextBox 91"/>
          <p:cNvSpPr txBox="1"/>
          <p:nvPr/>
        </p:nvSpPr>
        <p:spPr>
          <a:xfrm>
            <a:off x="18973800" y="30653254"/>
            <a:ext cx="14732914" cy="769441"/>
          </a:xfrm>
          <a:prstGeom prst="rect">
            <a:avLst/>
          </a:prstGeom>
        </p:spPr>
        <p:txBody>
          <a:bodyPr wrap="square" lIns="0" tIns="0" rIns="0" bIns="0" rtlCol="0" anchor="t">
            <a:spAutoFit/>
          </a:bodyPr>
          <a:lstStyle/>
          <a:p>
            <a:pPr>
              <a:lnSpc>
                <a:spcPts val="1534"/>
              </a:lnSpc>
            </a:pPr>
            <a:r>
              <a:rPr lang="en-US" sz="1400" dirty="0">
                <a:solidFill>
                  <a:srgbClr val="000000"/>
                </a:solidFill>
                <a:latin typeface="Canva Sans"/>
                <a:ea typeface="Canva Sans"/>
                <a:cs typeface="Canva Sans"/>
                <a:sym typeface="Canva Sans"/>
              </a:rPr>
              <a:t>Works Cited</a:t>
            </a:r>
          </a:p>
          <a:p>
            <a:pPr>
              <a:lnSpc>
                <a:spcPts val="1534"/>
              </a:lnSpc>
            </a:pPr>
            <a:endParaRPr lang="en-US" sz="1400" dirty="0">
              <a:solidFill>
                <a:srgbClr val="000000"/>
              </a:solidFill>
              <a:latin typeface="Canva Sans"/>
              <a:ea typeface="Canva Sans"/>
              <a:cs typeface="Canva Sans"/>
              <a:sym typeface="Canva Sans"/>
            </a:endParaRPr>
          </a:p>
          <a:p>
            <a:pPr>
              <a:lnSpc>
                <a:spcPts val="1534"/>
              </a:lnSpc>
            </a:pPr>
            <a:r>
              <a:rPr lang="en-US" sz="1400" dirty="0">
                <a:solidFill>
                  <a:srgbClr val="000000"/>
                </a:solidFill>
                <a:latin typeface="Canva Sans"/>
                <a:ea typeface="Canva Sans"/>
                <a:cs typeface="Canva Sans"/>
                <a:sym typeface="Canva Sans"/>
              </a:rPr>
              <a:t>Grizzle, R. &amp; Ward, K. (2012) Assessing the Potential for Expansion of Oyster (</a:t>
            </a:r>
            <a:r>
              <a:rPr lang="en-US" sz="1400" dirty="0" err="1">
                <a:solidFill>
                  <a:srgbClr val="000000"/>
                </a:solidFill>
                <a:latin typeface="Canva Sans"/>
                <a:ea typeface="Canva Sans"/>
                <a:cs typeface="Canva Sans"/>
                <a:sym typeface="Canva Sans"/>
              </a:rPr>
              <a:t>Crassostrea</a:t>
            </a:r>
            <a:r>
              <a:rPr lang="en-US" sz="1400" dirty="0">
                <a:solidFill>
                  <a:srgbClr val="000000"/>
                </a:solidFill>
                <a:latin typeface="Canva Sans"/>
                <a:ea typeface="Canva Sans"/>
                <a:cs typeface="Canva Sans"/>
                <a:sym typeface="Canva Sans"/>
              </a:rPr>
              <a:t> virginica) Aquaculture in New Hampshire’s Coastal Waters: A GIS-based Approach</a:t>
            </a:r>
          </a:p>
          <a:p>
            <a:pPr>
              <a:lnSpc>
                <a:spcPts val="1534"/>
              </a:lnSpc>
            </a:pPr>
            <a:r>
              <a:rPr lang="en-US" sz="1400" dirty="0">
                <a:solidFill>
                  <a:srgbClr val="000000"/>
                </a:solidFill>
                <a:latin typeface="Canva Sans"/>
                <a:ea typeface="Canva Sans"/>
                <a:cs typeface="Canva Sans"/>
                <a:sym typeface="Canva Sans"/>
              </a:rPr>
              <a:t>Menden-</a:t>
            </a:r>
            <a:r>
              <a:rPr lang="en-US" sz="1400" dirty="0" err="1">
                <a:solidFill>
                  <a:srgbClr val="000000"/>
                </a:solidFill>
                <a:latin typeface="Canva Sans"/>
                <a:ea typeface="Canva Sans"/>
                <a:cs typeface="Canva Sans"/>
                <a:sym typeface="Canva Sans"/>
              </a:rPr>
              <a:t>Deuer</a:t>
            </a:r>
            <a:r>
              <a:rPr lang="en-US" sz="1400" dirty="0">
                <a:solidFill>
                  <a:srgbClr val="000000"/>
                </a:solidFill>
                <a:latin typeface="Canva Sans"/>
                <a:ea typeface="Canva Sans"/>
                <a:cs typeface="Canva Sans"/>
                <a:sym typeface="Canva Sans"/>
              </a:rPr>
              <a:t>, S. &amp; Lessard, E. (2000) Carbon to volume relationship for dinoflagellates, diatoms and other protist plankton. </a:t>
            </a:r>
            <a:r>
              <a:rPr lang="en-US" sz="1400" dirty="0" err="1">
                <a:solidFill>
                  <a:srgbClr val="000000"/>
                </a:solidFill>
                <a:latin typeface="Canva Sans"/>
                <a:ea typeface="Canva Sans"/>
                <a:cs typeface="Canva Sans"/>
                <a:sym typeface="Canva Sans"/>
              </a:rPr>
              <a:t>Limnol</a:t>
            </a:r>
            <a:r>
              <a:rPr lang="en-US" sz="1400" dirty="0">
                <a:solidFill>
                  <a:srgbClr val="000000"/>
                </a:solidFill>
                <a:latin typeface="Canva Sans"/>
                <a:ea typeface="Canva Sans"/>
                <a:cs typeface="Canva Sans"/>
                <a:sym typeface="Canva Sans"/>
              </a:rPr>
              <a:t>. </a:t>
            </a:r>
            <a:r>
              <a:rPr lang="en-US" sz="1400" dirty="0" err="1">
                <a:solidFill>
                  <a:srgbClr val="000000"/>
                </a:solidFill>
                <a:latin typeface="Canva Sans"/>
                <a:ea typeface="Canva Sans"/>
                <a:cs typeface="Canva Sans"/>
                <a:sym typeface="Canva Sans"/>
              </a:rPr>
              <a:t>Oceanogr</a:t>
            </a:r>
            <a:r>
              <a:rPr lang="en-US" sz="1400" dirty="0">
                <a:solidFill>
                  <a:srgbClr val="000000"/>
                </a:solidFill>
                <a:latin typeface="Canva Sans"/>
                <a:ea typeface="Canva Sans"/>
                <a:cs typeface="Canva Sans"/>
                <a:sym typeface="Canva Sans"/>
              </a:rPr>
              <a:t>., 45, 579–596</a:t>
            </a:r>
          </a:p>
        </p:txBody>
      </p:sp>
      <p:sp>
        <p:nvSpPr>
          <p:cNvPr id="92" name="TextBox 92"/>
          <p:cNvSpPr txBox="1"/>
          <p:nvPr/>
        </p:nvSpPr>
        <p:spPr>
          <a:xfrm>
            <a:off x="20667451" y="31709515"/>
            <a:ext cx="13698749" cy="384721"/>
          </a:xfrm>
          <a:prstGeom prst="rect">
            <a:avLst/>
          </a:prstGeom>
        </p:spPr>
        <p:txBody>
          <a:bodyPr wrap="square" lIns="0" tIns="0" rIns="0" bIns="0" rtlCol="0" anchor="t">
            <a:spAutoFit/>
          </a:bodyPr>
          <a:lstStyle/>
          <a:p>
            <a:pPr algn="ctr">
              <a:lnSpc>
                <a:spcPts val="1534"/>
              </a:lnSpc>
            </a:pPr>
            <a:r>
              <a:rPr lang="en-US" sz="1400" dirty="0">
                <a:solidFill>
                  <a:srgbClr val="000000"/>
                </a:solidFill>
                <a:latin typeface="Canva Sans"/>
                <a:ea typeface="Canva Sans"/>
                <a:cs typeface="Canva Sans"/>
                <a:sym typeface="Canva Sans"/>
              </a:rPr>
              <a:t>This work was funded in part by New Hampshire Sea Grant. Thank you to UNH Graduate School and UNH School of Marine Science and Ocean Engineering for supporting its dissemination. Additional MASSIVE thank you to Sara Smith for collecting and scanning all of these samples! </a:t>
            </a:r>
          </a:p>
        </p:txBody>
      </p:sp>
      <p:sp>
        <p:nvSpPr>
          <p:cNvPr id="93" name="TextBox 93"/>
          <p:cNvSpPr txBox="1"/>
          <p:nvPr/>
        </p:nvSpPr>
        <p:spPr>
          <a:xfrm>
            <a:off x="30246510" y="11150515"/>
            <a:ext cx="10399493" cy="1477328"/>
          </a:xfrm>
          <a:prstGeom prst="rect">
            <a:avLst/>
          </a:prstGeom>
        </p:spPr>
        <p:txBody>
          <a:bodyPr wrap="square" lIns="0" tIns="0" rIns="0" bIns="0" rtlCol="0" anchor="t">
            <a:spAutoFit/>
          </a:bodyPr>
          <a:lstStyle/>
          <a:p>
            <a:pPr algn="ctr"/>
            <a:r>
              <a:rPr lang="en-US" sz="1600" i="1" dirty="0">
                <a:solidFill>
                  <a:srgbClr val="000000"/>
                </a:solidFill>
                <a:latin typeface="Canva Sans Italics"/>
                <a:ea typeface="Canva Sans Italics"/>
                <a:cs typeface="Canva Sans Italics"/>
                <a:sym typeface="Canva Sans Italics"/>
              </a:rPr>
              <a:t>Fig 1</a:t>
            </a:r>
            <a:r>
              <a:rPr lang="en-US" sz="1600" dirty="0">
                <a:solidFill>
                  <a:srgbClr val="000000"/>
                </a:solidFill>
                <a:latin typeface="Canva Sans"/>
                <a:ea typeface="Canva Sans"/>
                <a:cs typeface="Canva Sans"/>
                <a:sym typeface="Canva Sans"/>
              </a:rPr>
              <a:t>. PCA of classified living particles (phytoplankton only) &gt;50um from January 2024-November 2024 colored by season for both locations. There were six significant components (eigenvalue &gt; 1) with PC1 accounting for 31.50% of variation and PC2 accounting for 26.04% of the data. Parameters associated with circularity contributed significantly to PC1, and area, diameter, width, and length were encapsulated in PC2.</a:t>
            </a:r>
          </a:p>
          <a:p>
            <a:pPr algn="ctr">
              <a:spcBef>
                <a:spcPct val="0"/>
              </a:spcBef>
            </a:pPr>
            <a:endParaRPr lang="en-US" sz="1600" dirty="0">
              <a:solidFill>
                <a:srgbClr val="000000"/>
              </a:solidFill>
              <a:latin typeface="Canva Sans"/>
              <a:ea typeface="Canva Sans"/>
              <a:cs typeface="Canva Sans"/>
              <a:sym typeface="Canva Sans"/>
            </a:endParaRPr>
          </a:p>
        </p:txBody>
      </p:sp>
      <p:sp>
        <p:nvSpPr>
          <p:cNvPr id="94" name="TextBox 94"/>
          <p:cNvSpPr txBox="1"/>
          <p:nvPr/>
        </p:nvSpPr>
        <p:spPr>
          <a:xfrm>
            <a:off x="30686445" y="9048873"/>
            <a:ext cx="9728875" cy="1377685"/>
          </a:xfrm>
          <a:prstGeom prst="rect">
            <a:avLst/>
          </a:prstGeom>
        </p:spPr>
        <p:txBody>
          <a:bodyPr wrap="square" lIns="0" tIns="0" rIns="0" bIns="0" rtlCol="0" anchor="t">
            <a:spAutoFit/>
          </a:bodyPr>
          <a:lstStyle/>
          <a:p>
            <a:pPr algn="ctr">
              <a:lnSpc>
                <a:spcPts val="3663"/>
              </a:lnSpc>
            </a:pPr>
            <a:r>
              <a:rPr lang="en-US" sz="2200" dirty="0">
                <a:solidFill>
                  <a:srgbClr val="000000"/>
                </a:solidFill>
                <a:latin typeface="Canva Sans"/>
                <a:ea typeface="Canva Sans"/>
                <a:cs typeface="Canva Sans"/>
                <a:sym typeface="Canva Sans"/>
              </a:rPr>
              <a:t>Option 1: Core residential community </a:t>
            </a:r>
          </a:p>
          <a:p>
            <a:pPr algn="ctr">
              <a:lnSpc>
                <a:spcPts val="3663"/>
              </a:lnSpc>
            </a:pPr>
            <a:r>
              <a:rPr lang="en-US" sz="2200" dirty="0">
                <a:solidFill>
                  <a:srgbClr val="000000"/>
                </a:solidFill>
                <a:latin typeface="Canva Sans"/>
                <a:ea typeface="Canva Sans"/>
                <a:cs typeface="Canva Sans"/>
                <a:sym typeface="Canva Sans"/>
              </a:rPr>
              <a:t>OR </a:t>
            </a:r>
          </a:p>
          <a:p>
            <a:pPr algn="ctr">
              <a:lnSpc>
                <a:spcPts val="3663"/>
              </a:lnSpc>
            </a:pPr>
            <a:r>
              <a:rPr lang="en-US" sz="2200" dirty="0">
                <a:solidFill>
                  <a:srgbClr val="000000"/>
                </a:solidFill>
                <a:latin typeface="Canva Sans"/>
                <a:ea typeface="Canva Sans"/>
                <a:cs typeface="Canva Sans"/>
                <a:sym typeface="Canva Sans"/>
              </a:rPr>
              <a:t>Option 2: Community composition changing on a different scale</a:t>
            </a:r>
          </a:p>
        </p:txBody>
      </p:sp>
      <p:sp>
        <p:nvSpPr>
          <p:cNvPr id="95" name="TextBox 95"/>
          <p:cNvSpPr txBox="1"/>
          <p:nvPr/>
        </p:nvSpPr>
        <p:spPr>
          <a:xfrm>
            <a:off x="18440400" y="15171754"/>
            <a:ext cx="6326235" cy="2321148"/>
          </a:xfrm>
          <a:prstGeom prst="rect">
            <a:avLst/>
          </a:prstGeom>
        </p:spPr>
        <p:txBody>
          <a:bodyPr wrap="square" lIns="0" tIns="0" rIns="0" bIns="0" rtlCol="0" anchor="t">
            <a:spAutoFit/>
          </a:bodyPr>
          <a:lstStyle/>
          <a:p>
            <a:pPr algn="ctr">
              <a:lnSpc>
                <a:spcPts val="3663"/>
              </a:lnSpc>
            </a:pPr>
            <a:r>
              <a:rPr lang="en-US" sz="2200" dirty="0">
                <a:solidFill>
                  <a:srgbClr val="000000"/>
                </a:solidFill>
                <a:latin typeface="Canva Sans"/>
                <a:ea typeface="Canva Sans"/>
                <a:cs typeface="Canva Sans"/>
                <a:sym typeface="Canva Sans"/>
              </a:rPr>
              <a:t>Peaks in biovolume do not necessarily match traditional blooms (Spring/Fall)</a:t>
            </a:r>
          </a:p>
          <a:p>
            <a:pPr algn="ctr">
              <a:lnSpc>
                <a:spcPts val="3663"/>
              </a:lnSpc>
            </a:pPr>
            <a:endParaRPr lang="en-US" sz="2200" dirty="0">
              <a:solidFill>
                <a:srgbClr val="000000"/>
              </a:solidFill>
              <a:latin typeface="Canva Sans"/>
              <a:ea typeface="Canva Sans"/>
              <a:cs typeface="Canva Sans"/>
              <a:sym typeface="Canva Sans"/>
            </a:endParaRPr>
          </a:p>
          <a:p>
            <a:pPr algn="ctr">
              <a:lnSpc>
                <a:spcPts val="3663"/>
              </a:lnSpc>
            </a:pPr>
            <a:r>
              <a:rPr lang="en-US" sz="2200" dirty="0">
                <a:solidFill>
                  <a:srgbClr val="000000"/>
                </a:solidFill>
                <a:latin typeface="Canva Sans"/>
                <a:ea typeface="Canva Sans"/>
                <a:cs typeface="Canva Sans"/>
                <a:sym typeface="Canva Sans"/>
              </a:rPr>
              <a:t>Trends emerging with composition, even at a rough scale</a:t>
            </a:r>
          </a:p>
        </p:txBody>
      </p:sp>
      <p:sp>
        <p:nvSpPr>
          <p:cNvPr id="96" name="TextBox 96"/>
          <p:cNvSpPr txBox="1"/>
          <p:nvPr/>
        </p:nvSpPr>
        <p:spPr>
          <a:xfrm>
            <a:off x="18317738" y="18059400"/>
            <a:ext cx="6675862" cy="984885"/>
          </a:xfrm>
          <a:prstGeom prst="rect">
            <a:avLst/>
          </a:prstGeom>
        </p:spPr>
        <p:txBody>
          <a:bodyPr wrap="square" lIns="0" tIns="0" rIns="0" bIns="0" rtlCol="0" anchor="t">
            <a:spAutoFit/>
          </a:bodyPr>
          <a:lstStyle/>
          <a:p>
            <a:pPr algn="ctr">
              <a:spcBef>
                <a:spcPct val="0"/>
              </a:spcBef>
            </a:pPr>
            <a:r>
              <a:rPr lang="en-US" sz="1600" i="1" dirty="0">
                <a:solidFill>
                  <a:srgbClr val="000000"/>
                </a:solidFill>
                <a:latin typeface="Canva Sans Italics"/>
                <a:ea typeface="Canva Sans Italics"/>
                <a:cs typeface="Canva Sans Italics"/>
                <a:sym typeface="Canva Sans Italics"/>
              </a:rPr>
              <a:t>Fig 2. </a:t>
            </a:r>
            <a:r>
              <a:rPr lang="en-US" sz="1600" dirty="0">
                <a:solidFill>
                  <a:srgbClr val="000000"/>
                </a:solidFill>
                <a:latin typeface="Canva Sans"/>
                <a:ea typeface="Canva Sans"/>
                <a:cs typeface="Canva Sans"/>
                <a:sym typeface="Canva Sans"/>
              </a:rPr>
              <a:t>Sum biovolume (calculated as ellipsoidal using particle length and width) of all living particles &gt;50um on a weekly scale from January 2024-November 2024. Groups chosen based on rough taxonomic classification and shape. </a:t>
            </a:r>
          </a:p>
        </p:txBody>
      </p:sp>
      <p:sp>
        <p:nvSpPr>
          <p:cNvPr id="97" name="TextBox 97"/>
          <p:cNvSpPr txBox="1"/>
          <p:nvPr/>
        </p:nvSpPr>
        <p:spPr>
          <a:xfrm>
            <a:off x="12139680" y="19050170"/>
            <a:ext cx="871763" cy="270523"/>
          </a:xfrm>
          <a:prstGeom prst="rect">
            <a:avLst/>
          </a:prstGeom>
        </p:spPr>
        <p:txBody>
          <a:bodyPr lIns="0" tIns="0" rIns="0" bIns="0" rtlCol="0" anchor="t">
            <a:spAutoFit/>
          </a:bodyPr>
          <a:lstStyle/>
          <a:p>
            <a:pPr algn="ctr">
              <a:lnSpc>
                <a:spcPts val="2301"/>
              </a:lnSpc>
            </a:pPr>
            <a:r>
              <a:rPr lang="en-US" sz="1643">
                <a:solidFill>
                  <a:srgbClr val="FAFCFD"/>
                </a:solidFill>
                <a:latin typeface="Fredoka"/>
                <a:ea typeface="Fredoka"/>
                <a:cs typeface="Fredoka"/>
                <a:sym typeface="Fredoka"/>
              </a:rPr>
              <a:t>Coastal</a:t>
            </a:r>
          </a:p>
        </p:txBody>
      </p:sp>
      <p:sp>
        <p:nvSpPr>
          <p:cNvPr id="98" name="TextBox 98"/>
          <p:cNvSpPr txBox="1"/>
          <p:nvPr/>
        </p:nvSpPr>
        <p:spPr>
          <a:xfrm>
            <a:off x="7148367" y="18126936"/>
            <a:ext cx="2289261" cy="306431"/>
          </a:xfrm>
          <a:prstGeom prst="rect">
            <a:avLst/>
          </a:prstGeom>
        </p:spPr>
        <p:txBody>
          <a:bodyPr lIns="0" tIns="0" rIns="0" bIns="0" rtlCol="0" anchor="t">
            <a:spAutoFit/>
          </a:bodyPr>
          <a:lstStyle/>
          <a:p>
            <a:pPr algn="ctr">
              <a:lnSpc>
                <a:spcPts val="2629"/>
              </a:lnSpc>
            </a:pPr>
            <a:r>
              <a:rPr lang="en-US" sz="1877">
                <a:solidFill>
                  <a:srgbClr val="FAFCFD"/>
                </a:solidFill>
                <a:latin typeface="Fredoka"/>
                <a:ea typeface="Fredoka"/>
                <a:cs typeface="Fredoka"/>
                <a:sym typeface="Fredoka"/>
              </a:rPr>
              <a:t>Estuarine</a:t>
            </a:r>
          </a:p>
        </p:txBody>
      </p:sp>
      <p:sp>
        <p:nvSpPr>
          <p:cNvPr id="99" name="TextBox 99"/>
          <p:cNvSpPr txBox="1"/>
          <p:nvPr/>
        </p:nvSpPr>
        <p:spPr>
          <a:xfrm>
            <a:off x="33871764" y="22609292"/>
            <a:ext cx="6774240" cy="1372171"/>
          </a:xfrm>
          <a:prstGeom prst="rect">
            <a:avLst/>
          </a:prstGeom>
        </p:spPr>
        <p:txBody>
          <a:bodyPr wrap="square" lIns="0" tIns="0" rIns="0" bIns="0" rtlCol="0" anchor="t">
            <a:spAutoFit/>
          </a:bodyPr>
          <a:lstStyle/>
          <a:p>
            <a:pPr algn="ctr">
              <a:lnSpc>
                <a:spcPts val="3663"/>
              </a:lnSpc>
            </a:pPr>
            <a:r>
              <a:rPr lang="en-US" sz="2200" dirty="0">
                <a:solidFill>
                  <a:srgbClr val="000000"/>
                </a:solidFill>
                <a:latin typeface="Canva Sans"/>
                <a:ea typeface="Canva Sans"/>
                <a:cs typeface="Canva Sans"/>
                <a:sym typeface="Canva Sans"/>
              </a:rPr>
              <a:t>Variations in cell length of pennate diatom </a:t>
            </a:r>
            <a:r>
              <a:rPr lang="en-US" sz="2200" i="1" dirty="0" err="1">
                <a:solidFill>
                  <a:srgbClr val="000000"/>
                </a:solidFill>
                <a:latin typeface="Canva Sans Italics"/>
                <a:ea typeface="Canva Sans Italics"/>
                <a:cs typeface="Canva Sans Italics"/>
                <a:sym typeface="Canva Sans Italics"/>
              </a:rPr>
              <a:t>Pleurosigma</a:t>
            </a:r>
            <a:r>
              <a:rPr lang="en-US" sz="2200" dirty="0">
                <a:solidFill>
                  <a:srgbClr val="000000"/>
                </a:solidFill>
                <a:latin typeface="Canva Sans"/>
                <a:ea typeface="Canva Sans"/>
                <a:cs typeface="Canva Sans"/>
                <a:sym typeface="Canva Sans"/>
              </a:rPr>
              <a:t> vary not only in range, but in distribution on at least a monthly time scale. </a:t>
            </a:r>
          </a:p>
        </p:txBody>
      </p:sp>
      <p:sp>
        <p:nvSpPr>
          <p:cNvPr id="100" name="TextBox 100"/>
          <p:cNvSpPr txBox="1"/>
          <p:nvPr/>
        </p:nvSpPr>
        <p:spPr>
          <a:xfrm>
            <a:off x="34030189" y="25627899"/>
            <a:ext cx="6588754" cy="492443"/>
          </a:xfrm>
          <a:prstGeom prst="rect">
            <a:avLst/>
          </a:prstGeom>
        </p:spPr>
        <p:txBody>
          <a:bodyPr wrap="square" lIns="0" tIns="0" rIns="0" bIns="0" rtlCol="0" anchor="t">
            <a:spAutoFit/>
          </a:bodyPr>
          <a:lstStyle/>
          <a:p>
            <a:pPr algn="ctr">
              <a:spcBef>
                <a:spcPct val="0"/>
              </a:spcBef>
            </a:pPr>
            <a:r>
              <a:rPr lang="en-US" sz="1600" i="1" dirty="0">
                <a:solidFill>
                  <a:srgbClr val="000000"/>
                </a:solidFill>
                <a:latin typeface="Canva Sans Italics"/>
                <a:ea typeface="Canva Sans Italics"/>
                <a:cs typeface="Canva Sans Italics"/>
                <a:sym typeface="Canva Sans Italics"/>
              </a:rPr>
              <a:t>Fig 3. </a:t>
            </a:r>
            <a:r>
              <a:rPr lang="en-US" sz="1600" dirty="0">
                <a:solidFill>
                  <a:srgbClr val="000000"/>
                </a:solidFill>
                <a:latin typeface="Canva Sans"/>
                <a:ea typeface="Canva Sans"/>
                <a:cs typeface="Canva Sans"/>
                <a:sym typeface="Canva Sans"/>
              </a:rPr>
              <a:t>Violin plot of validated </a:t>
            </a:r>
            <a:r>
              <a:rPr lang="en-US" sz="1600" i="1" dirty="0" err="1">
                <a:solidFill>
                  <a:srgbClr val="000000"/>
                </a:solidFill>
                <a:latin typeface="Canva Sans"/>
                <a:ea typeface="Canva Sans"/>
                <a:cs typeface="Canva Sans"/>
                <a:sym typeface="Canva Sans"/>
              </a:rPr>
              <a:t>Pleurosigma</a:t>
            </a:r>
            <a:r>
              <a:rPr lang="en-US" sz="1600" dirty="0">
                <a:solidFill>
                  <a:srgbClr val="000000"/>
                </a:solidFill>
                <a:latin typeface="Canva Sans"/>
                <a:ea typeface="Canva Sans"/>
                <a:cs typeface="Canva Sans"/>
                <a:sym typeface="Canva Sans"/>
              </a:rPr>
              <a:t> cell lengths as a function of month and location. Violins are scaled by width.  </a:t>
            </a:r>
          </a:p>
        </p:txBody>
      </p:sp>
      <p:sp>
        <p:nvSpPr>
          <p:cNvPr id="101" name="TextBox 101"/>
          <p:cNvSpPr txBox="1"/>
          <p:nvPr/>
        </p:nvSpPr>
        <p:spPr>
          <a:xfrm>
            <a:off x="38458465" y="1095400"/>
            <a:ext cx="2500810" cy="564257"/>
          </a:xfrm>
          <a:prstGeom prst="rect">
            <a:avLst/>
          </a:prstGeom>
        </p:spPr>
        <p:txBody>
          <a:bodyPr lIns="0" tIns="0" rIns="0" bIns="0" rtlCol="0" anchor="t">
            <a:spAutoFit/>
          </a:bodyPr>
          <a:lstStyle/>
          <a:p>
            <a:pPr algn="ctr">
              <a:lnSpc>
                <a:spcPts val="2199"/>
              </a:lnSpc>
            </a:pPr>
            <a:r>
              <a:rPr lang="en-US" sz="2000" dirty="0">
                <a:solidFill>
                  <a:srgbClr val="000000"/>
                </a:solidFill>
                <a:latin typeface="Canva Sans"/>
                <a:ea typeface="Canva Sans"/>
                <a:cs typeface="Canva Sans"/>
                <a:sym typeface="Canva Sans"/>
              </a:rPr>
              <a:t>Abstract 9711, Poster 244 </a:t>
            </a:r>
          </a:p>
        </p:txBody>
      </p:sp>
      <p:pic>
        <p:nvPicPr>
          <p:cNvPr id="106" name="Picture 105">
            <a:extLst>
              <a:ext uri="{FF2B5EF4-FFF2-40B4-BE49-F238E27FC236}">
                <a16:creationId xmlns:a16="http://schemas.microsoft.com/office/drawing/2014/main" id="{F329236A-EBA6-204E-9D2B-76A70ACD51B0}"/>
              </a:ext>
            </a:extLst>
          </p:cNvPr>
          <p:cNvPicPr>
            <a:picLocks noChangeAspect="1"/>
          </p:cNvPicPr>
          <p:nvPr/>
        </p:nvPicPr>
        <p:blipFill>
          <a:blip r:embed="rId24"/>
          <a:stretch>
            <a:fillRect/>
          </a:stretch>
        </p:blipFill>
        <p:spPr>
          <a:xfrm>
            <a:off x="18068241" y="20152437"/>
            <a:ext cx="15011283" cy="6178230"/>
          </a:xfrm>
          <a:prstGeom prst="rect">
            <a:avLst/>
          </a:prstGeom>
        </p:spPr>
      </p:pic>
      <p:grpSp>
        <p:nvGrpSpPr>
          <p:cNvPr id="107" name="Group 66">
            <a:extLst>
              <a:ext uri="{FF2B5EF4-FFF2-40B4-BE49-F238E27FC236}">
                <a16:creationId xmlns:a16="http://schemas.microsoft.com/office/drawing/2014/main" id="{E83D8554-C15B-7146-8C4A-9096D18ADED2}"/>
              </a:ext>
            </a:extLst>
          </p:cNvPr>
          <p:cNvGrpSpPr/>
          <p:nvPr/>
        </p:nvGrpSpPr>
        <p:grpSpPr>
          <a:xfrm>
            <a:off x="17845573" y="19707166"/>
            <a:ext cx="23531027" cy="111260"/>
            <a:chOff x="0" y="0"/>
            <a:chExt cx="1313027" cy="7532"/>
          </a:xfrm>
        </p:grpSpPr>
        <p:sp>
          <p:nvSpPr>
            <p:cNvPr id="108" name="Freeform 67">
              <a:extLst>
                <a:ext uri="{FF2B5EF4-FFF2-40B4-BE49-F238E27FC236}">
                  <a16:creationId xmlns:a16="http://schemas.microsoft.com/office/drawing/2014/main" id="{93EA6BC5-00D3-CF4D-88C2-5736868E2FB4}"/>
                </a:ext>
              </a:extLst>
            </p:cNvPr>
            <p:cNvSpPr/>
            <p:nvPr/>
          </p:nvSpPr>
          <p:spPr>
            <a:xfrm>
              <a:off x="0" y="0"/>
              <a:ext cx="1313027" cy="7532"/>
            </a:xfrm>
            <a:custGeom>
              <a:avLst/>
              <a:gdLst/>
              <a:ahLst/>
              <a:cxnLst/>
              <a:rect l="l" t="t" r="r" b="b"/>
              <a:pathLst>
                <a:path w="1313027" h="7532">
                  <a:moveTo>
                    <a:pt x="3766" y="0"/>
                  </a:moveTo>
                  <a:lnTo>
                    <a:pt x="1309261" y="0"/>
                  </a:lnTo>
                  <a:cubicBezTo>
                    <a:pt x="1310260" y="0"/>
                    <a:pt x="1311218" y="397"/>
                    <a:pt x="1311924" y="1103"/>
                  </a:cubicBezTo>
                  <a:cubicBezTo>
                    <a:pt x="1312630" y="1809"/>
                    <a:pt x="1313027" y="2767"/>
                    <a:pt x="1313027" y="3766"/>
                  </a:cubicBezTo>
                  <a:lnTo>
                    <a:pt x="1313027" y="3766"/>
                  </a:lnTo>
                  <a:cubicBezTo>
                    <a:pt x="1313027" y="4765"/>
                    <a:pt x="1312630" y="5723"/>
                    <a:pt x="1311924" y="6429"/>
                  </a:cubicBezTo>
                  <a:cubicBezTo>
                    <a:pt x="1311218" y="7136"/>
                    <a:pt x="1310260" y="7532"/>
                    <a:pt x="1309261" y="7532"/>
                  </a:cubicBezTo>
                  <a:lnTo>
                    <a:pt x="3766" y="7532"/>
                  </a:lnTo>
                  <a:cubicBezTo>
                    <a:pt x="2767" y="7532"/>
                    <a:pt x="1809" y="7136"/>
                    <a:pt x="1103" y="6429"/>
                  </a:cubicBezTo>
                  <a:cubicBezTo>
                    <a:pt x="397" y="5723"/>
                    <a:pt x="0" y="4765"/>
                    <a:pt x="0" y="3766"/>
                  </a:cubicBezTo>
                  <a:lnTo>
                    <a:pt x="0" y="3766"/>
                  </a:lnTo>
                  <a:cubicBezTo>
                    <a:pt x="0" y="2767"/>
                    <a:pt x="397" y="1809"/>
                    <a:pt x="1103" y="1103"/>
                  </a:cubicBezTo>
                  <a:cubicBezTo>
                    <a:pt x="1809" y="397"/>
                    <a:pt x="2767" y="0"/>
                    <a:pt x="3766" y="0"/>
                  </a:cubicBezTo>
                  <a:close/>
                </a:path>
              </a:pathLst>
            </a:custGeom>
            <a:solidFill>
              <a:srgbClr val="7CC5C8">
                <a:alpha val="29804"/>
              </a:srgbClr>
            </a:solidFill>
          </p:spPr>
        </p:sp>
        <p:sp>
          <p:nvSpPr>
            <p:cNvPr id="109" name="TextBox 68">
              <a:extLst>
                <a:ext uri="{FF2B5EF4-FFF2-40B4-BE49-F238E27FC236}">
                  <a16:creationId xmlns:a16="http://schemas.microsoft.com/office/drawing/2014/main" id="{895621DB-035F-2A47-9D08-DC9F9CE17DA6}"/>
                </a:ext>
              </a:extLst>
            </p:cNvPr>
            <p:cNvSpPr txBox="1"/>
            <p:nvPr/>
          </p:nvSpPr>
          <p:spPr>
            <a:xfrm>
              <a:off x="0" y="-142875"/>
              <a:ext cx="1313027" cy="150407"/>
            </a:xfrm>
            <a:prstGeom prst="rect">
              <a:avLst/>
            </a:prstGeom>
          </p:spPr>
          <p:txBody>
            <a:bodyPr lIns="39757" tIns="39757" rIns="39757" bIns="39757" rtlCol="0" anchor="ctr"/>
            <a:lstStyle/>
            <a:p>
              <a:pPr algn="ctr">
                <a:lnSpc>
                  <a:spcPts val="8655"/>
                </a:lnSpc>
              </a:pPr>
              <a:endParaRPr sz="1409"/>
            </a:p>
          </p:txBody>
        </p:sp>
      </p:grpSp>
      <p:grpSp>
        <p:nvGrpSpPr>
          <p:cNvPr id="110" name="Group 66">
            <a:extLst>
              <a:ext uri="{FF2B5EF4-FFF2-40B4-BE49-F238E27FC236}">
                <a16:creationId xmlns:a16="http://schemas.microsoft.com/office/drawing/2014/main" id="{4844A5BE-8CD5-8B42-8F32-799B302A07F3}"/>
              </a:ext>
            </a:extLst>
          </p:cNvPr>
          <p:cNvGrpSpPr/>
          <p:nvPr/>
        </p:nvGrpSpPr>
        <p:grpSpPr>
          <a:xfrm>
            <a:off x="17782449" y="12758920"/>
            <a:ext cx="23531027" cy="111260"/>
            <a:chOff x="0" y="0"/>
            <a:chExt cx="1313027" cy="7532"/>
          </a:xfrm>
        </p:grpSpPr>
        <p:sp>
          <p:nvSpPr>
            <p:cNvPr id="111" name="Freeform 67">
              <a:extLst>
                <a:ext uri="{FF2B5EF4-FFF2-40B4-BE49-F238E27FC236}">
                  <a16:creationId xmlns:a16="http://schemas.microsoft.com/office/drawing/2014/main" id="{F6BE1A4F-C29A-D24C-96A4-715E510F6835}"/>
                </a:ext>
              </a:extLst>
            </p:cNvPr>
            <p:cNvSpPr/>
            <p:nvPr/>
          </p:nvSpPr>
          <p:spPr>
            <a:xfrm>
              <a:off x="0" y="0"/>
              <a:ext cx="1313027" cy="7532"/>
            </a:xfrm>
            <a:custGeom>
              <a:avLst/>
              <a:gdLst/>
              <a:ahLst/>
              <a:cxnLst/>
              <a:rect l="l" t="t" r="r" b="b"/>
              <a:pathLst>
                <a:path w="1313027" h="7532">
                  <a:moveTo>
                    <a:pt x="3766" y="0"/>
                  </a:moveTo>
                  <a:lnTo>
                    <a:pt x="1309261" y="0"/>
                  </a:lnTo>
                  <a:cubicBezTo>
                    <a:pt x="1310260" y="0"/>
                    <a:pt x="1311218" y="397"/>
                    <a:pt x="1311924" y="1103"/>
                  </a:cubicBezTo>
                  <a:cubicBezTo>
                    <a:pt x="1312630" y="1809"/>
                    <a:pt x="1313027" y="2767"/>
                    <a:pt x="1313027" y="3766"/>
                  </a:cubicBezTo>
                  <a:lnTo>
                    <a:pt x="1313027" y="3766"/>
                  </a:lnTo>
                  <a:cubicBezTo>
                    <a:pt x="1313027" y="4765"/>
                    <a:pt x="1312630" y="5723"/>
                    <a:pt x="1311924" y="6429"/>
                  </a:cubicBezTo>
                  <a:cubicBezTo>
                    <a:pt x="1311218" y="7136"/>
                    <a:pt x="1310260" y="7532"/>
                    <a:pt x="1309261" y="7532"/>
                  </a:cubicBezTo>
                  <a:lnTo>
                    <a:pt x="3766" y="7532"/>
                  </a:lnTo>
                  <a:cubicBezTo>
                    <a:pt x="2767" y="7532"/>
                    <a:pt x="1809" y="7136"/>
                    <a:pt x="1103" y="6429"/>
                  </a:cubicBezTo>
                  <a:cubicBezTo>
                    <a:pt x="397" y="5723"/>
                    <a:pt x="0" y="4765"/>
                    <a:pt x="0" y="3766"/>
                  </a:cubicBezTo>
                  <a:lnTo>
                    <a:pt x="0" y="3766"/>
                  </a:lnTo>
                  <a:cubicBezTo>
                    <a:pt x="0" y="2767"/>
                    <a:pt x="397" y="1809"/>
                    <a:pt x="1103" y="1103"/>
                  </a:cubicBezTo>
                  <a:cubicBezTo>
                    <a:pt x="1809" y="397"/>
                    <a:pt x="2767" y="0"/>
                    <a:pt x="3766" y="0"/>
                  </a:cubicBezTo>
                  <a:close/>
                </a:path>
              </a:pathLst>
            </a:custGeom>
            <a:solidFill>
              <a:srgbClr val="7CC5C8">
                <a:alpha val="29804"/>
              </a:srgbClr>
            </a:solidFill>
          </p:spPr>
        </p:sp>
        <p:sp>
          <p:nvSpPr>
            <p:cNvPr id="112" name="TextBox 68">
              <a:extLst>
                <a:ext uri="{FF2B5EF4-FFF2-40B4-BE49-F238E27FC236}">
                  <a16:creationId xmlns:a16="http://schemas.microsoft.com/office/drawing/2014/main" id="{4A97A2D4-F2C2-0746-8AB7-E32A5F9689C3}"/>
                </a:ext>
              </a:extLst>
            </p:cNvPr>
            <p:cNvSpPr txBox="1"/>
            <p:nvPr/>
          </p:nvSpPr>
          <p:spPr>
            <a:xfrm>
              <a:off x="0" y="-142875"/>
              <a:ext cx="1313027" cy="150407"/>
            </a:xfrm>
            <a:prstGeom prst="rect">
              <a:avLst/>
            </a:prstGeom>
          </p:spPr>
          <p:txBody>
            <a:bodyPr lIns="39757" tIns="39757" rIns="39757" bIns="39757" rtlCol="0" anchor="ctr"/>
            <a:lstStyle/>
            <a:p>
              <a:pPr algn="ctr">
                <a:lnSpc>
                  <a:spcPts val="8655"/>
                </a:lnSpc>
              </a:pPr>
              <a:endParaRPr sz="1409"/>
            </a:p>
          </p:txBody>
        </p:sp>
      </p:grpSp>
      <p:pic>
        <p:nvPicPr>
          <p:cNvPr id="113" name="Picture 112">
            <a:extLst>
              <a:ext uri="{FF2B5EF4-FFF2-40B4-BE49-F238E27FC236}">
                <a16:creationId xmlns:a16="http://schemas.microsoft.com/office/drawing/2014/main" id="{C34A788E-3B46-E541-9C85-D300D4ABCA39}"/>
              </a:ext>
            </a:extLst>
          </p:cNvPr>
          <p:cNvPicPr>
            <a:picLocks noChangeAspect="1"/>
          </p:cNvPicPr>
          <p:nvPr/>
        </p:nvPicPr>
        <p:blipFill>
          <a:blip r:embed="rId25"/>
          <a:stretch>
            <a:fillRect/>
          </a:stretch>
        </p:blipFill>
        <p:spPr>
          <a:xfrm>
            <a:off x="25550259" y="13156541"/>
            <a:ext cx="15046617" cy="6192772"/>
          </a:xfrm>
          <a:prstGeom prst="rect">
            <a:avLst/>
          </a:prstGeom>
        </p:spPr>
      </p:pic>
      <p:pic>
        <p:nvPicPr>
          <p:cNvPr id="115" name="Picture 114">
            <a:extLst>
              <a:ext uri="{FF2B5EF4-FFF2-40B4-BE49-F238E27FC236}">
                <a16:creationId xmlns:a16="http://schemas.microsoft.com/office/drawing/2014/main" id="{E20480ED-C5D1-8B43-BEC4-8AAADCA7E713}"/>
              </a:ext>
            </a:extLst>
          </p:cNvPr>
          <p:cNvPicPr>
            <a:picLocks noChangeAspect="1"/>
          </p:cNvPicPr>
          <p:nvPr/>
        </p:nvPicPr>
        <p:blipFill>
          <a:blip r:embed="rId26"/>
          <a:stretch>
            <a:fillRect/>
          </a:stretch>
        </p:blipFill>
        <p:spPr>
          <a:xfrm>
            <a:off x="18071289" y="7003798"/>
            <a:ext cx="11479982" cy="535505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1325</TotalTime>
  <Words>743</Words>
  <Application>Microsoft Macintosh PowerPoint</Application>
  <PresentationFormat>Custom</PresentationFormat>
  <Paragraphs>56</Paragraphs>
  <Slides>1</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Calibri</vt:lpstr>
      <vt:lpstr>Canva Sans Italics</vt:lpstr>
      <vt:lpstr>Canva Sans Bold</vt:lpstr>
      <vt:lpstr>Canva Sans</vt:lpstr>
      <vt:lpstr>Arial</vt:lpstr>
      <vt:lpstr>Fredoka</vt:lpstr>
      <vt:lpstr>Office Theme</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Spatiotemporal variability in phytoplankton community composition in Great Bay Estuary, New Hampshire, USA</dc:title>
  <cp:lastModifiedBy>Hannah Gossner</cp:lastModifiedBy>
  <cp:revision>4</cp:revision>
  <dcterms:created xsi:type="dcterms:W3CDTF">2006-08-16T00:00:00Z</dcterms:created>
  <dcterms:modified xsi:type="dcterms:W3CDTF">2025-03-25T15:14:57Z</dcterms:modified>
  <dc:identifier>DAGhiE4qGYg</dc:identifier>
</cp:coreProperties>
</file>