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12_C8A77878.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
  </p:notesMasterIdLst>
  <p:sldIdLst>
    <p:sldId id="274" r:id="rId2"/>
  </p:sldIdLst>
  <p:sldSz cx="402336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248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AB2918-8D4A-86CD-793D-7CE516E419BF}" name="Wynter Paiva" initials="" userId="S::wap1008@usnh.edu::81154519-606e-4f23-880b-a6214931189f" providerId="AD"/>
  <p188:author id="{3C1A209A-213B-C872-BF66-47F1473D65C5}" name="Nate Oldenhuis" initials="NO" userId="S::njo1009@usnh.edu::4f318e03-9c7c-4bc7-8ecd-123c12f2a711" providerId="AD"/>
  <p188:author id="{FA0169C6-84F4-F6B1-705A-44C4DF0CC649}" name="Lauren Barnes" initials="LB" userId="S::lb1256@usnh.edu::d983240f-0e52-47a2-b26b-18c61d92ab10" providerId="AD"/>
  <p188:author id="{C0B9FAD6-8152-0F70-2907-50A8EB3E707F}" name="Wynter Paiva" initials="WP" userId="1b943a829f9a3b5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9CCD"/>
    <a:srgbClr val="EAB2EE"/>
    <a:srgbClr val="FF85FF"/>
    <a:srgbClr val="F9B4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22"/>
    <p:restoredTop sz="94769"/>
  </p:normalViewPr>
  <p:slideViewPr>
    <p:cSldViewPr snapToGrid="0">
      <p:cViewPr>
        <p:scale>
          <a:sx n="29" d="100"/>
          <a:sy n="29" d="100"/>
        </p:scale>
        <p:origin x="1704" y="144"/>
      </p:cViewPr>
      <p:guideLst>
        <p:guide orient="horz" pos="10368"/>
        <p:guide pos="24816"/>
      </p:guideLst>
    </p:cSldViewPr>
  </p:slideViewPr>
  <p:notesTextViewPr>
    <p:cViewPr>
      <p:scale>
        <a:sx n="20" d="100"/>
        <a:sy n="20" d="100"/>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8/10/relationships/authors" Target="authors.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omments/modernComment_112_C8A77878.xml><?xml version="1.0" encoding="utf-8"?>
<p188:cmLst xmlns:a="http://schemas.openxmlformats.org/drawingml/2006/main" xmlns:r="http://schemas.openxmlformats.org/officeDocument/2006/relationships" xmlns:p188="http://schemas.microsoft.com/office/powerpoint/2018/8/main">
  <p188:cm id="{6AB3DD24-8779-C14A-A493-CD7D1336663E}" authorId="{DFAB2918-8D4A-86CD-793D-7CE516E419BF}" status="resolved" created="2025-04-15T12:57:19.575" complete="100000">
    <ac:deMkLst xmlns:ac="http://schemas.microsoft.com/office/drawing/2013/main/command">
      <pc:docMk xmlns:pc="http://schemas.microsoft.com/office/powerpoint/2013/main/command"/>
      <pc:sldMk xmlns:pc="http://schemas.microsoft.com/office/powerpoint/2013/main/command" cId="3366418552" sldId="274"/>
      <ac:spMk id="6" creationId="{8690908B-0963-EA24-9653-5BFD42975AA4}"/>
    </ac:deMkLst>
    <p188:txBody>
      <a:bodyPr/>
      <a:lstStyle/>
      <a:p>
        <a:r>
          <a:rPr lang="en-US"/>
          <a:t>Protein in lysis pellet does not mean cells were not lysed. It means the protein was not soluble and therefore did not remain in the SN as expected. Lanes/ladder are labeled wrong</a:t>
        </a:r>
      </a:p>
    </p188:txBody>
  </p188:cm>
  <p188:cm id="{692D82E2-A079-894B-8375-E362CBBF8BE7}" authorId="{DFAB2918-8D4A-86CD-793D-7CE516E419BF}" status="resolved" created="2025-04-15T13:05:01.891" complete="100000">
    <ac:txMkLst xmlns:ac="http://schemas.microsoft.com/office/drawing/2013/main/command">
      <pc:docMk xmlns:pc="http://schemas.microsoft.com/office/powerpoint/2013/main/command"/>
      <pc:sldMk xmlns:pc="http://schemas.microsoft.com/office/powerpoint/2013/main/command" cId="3366418552" sldId="274"/>
      <ac:spMk id="8" creationId="{50C41D44-8BF0-46E1-9A96-2461F5D6D9B0}"/>
      <ac:txMk cp="0" len="26">
        <ac:context len="27" hash="1063712108"/>
      </ac:txMk>
    </ac:txMkLst>
    <p188:pos x="10136632" y="1110343"/>
    <p188:txBody>
      <a:bodyPr/>
      <a:lstStyle/>
      <a:p>
        <a:r>
          <a:rPr lang="en-US"/>
          <a:t>Add table listing all of the conditions tested</a:t>
        </a:r>
      </a:p>
    </p188:txBody>
  </p188:cm>
  <p188:cm id="{029F8F68-778F-CF46-A6E2-56DA6CB888A9}" authorId="{DFAB2918-8D4A-86CD-793D-7CE516E419BF}" status="resolved" created="2025-04-16T13:02:22.435" complete="100000">
    <ac:txMkLst xmlns:ac="http://schemas.microsoft.com/office/drawing/2013/main/command">
      <pc:docMk xmlns:pc="http://schemas.microsoft.com/office/powerpoint/2013/main/command"/>
      <pc:sldMk xmlns:pc="http://schemas.microsoft.com/office/powerpoint/2013/main/command" cId="3366418552" sldId="274"/>
      <ac:spMk id="26" creationId="{86572308-31A8-C4C0-B436-175A7BA00429}"/>
      <ac:txMk cp="0" len="8">
        <ac:context len="67" hash="1989256457"/>
      </ac:txMk>
    </ac:txMkLst>
    <p188:pos x="2044647" y="800045"/>
    <p188:txBody>
      <a:bodyPr/>
      <a:lstStyle/>
      <a:p>
        <a:r>
          <a:rPr lang="en-US"/>
          <a:t>Change sec to just s</a:t>
        </a:r>
      </a:p>
    </p188:txBody>
  </p188:cm>
  <p188:cm id="{73C50F97-BDBA-1245-B1F5-031683FFCD73}" authorId="{DFAB2918-8D4A-86CD-793D-7CE516E419BF}" status="resolved" created="2025-04-16T13:02:49.971" complete="100000">
    <ac:deMkLst xmlns:ac="http://schemas.microsoft.com/office/drawing/2013/main/command">
      <pc:docMk xmlns:pc="http://schemas.microsoft.com/office/powerpoint/2013/main/command"/>
      <pc:sldMk xmlns:pc="http://schemas.microsoft.com/office/powerpoint/2013/main/command" cId="3366418552" sldId="274"/>
      <ac:spMk id="14" creationId="{954499CD-4B4A-EF8D-D360-6F9C1EC87A6D}"/>
    </ac:deMkLst>
    <p188:txBody>
      <a:bodyPr/>
      <a:lstStyle/>
      <a:p>
        <a:r>
          <a:rPr lang="en-US"/>
          <a:t>Only need to thank people that are not authors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ADD3BD-AF8D-4313-B10A-DE2F9B9B64FD}" type="datetimeFigureOut">
              <a:rPr lang="en-US" smtClean="0"/>
              <a:t>4/17/25</a:t>
            </a:fld>
            <a:endParaRPr lang="en-US"/>
          </a:p>
        </p:txBody>
      </p:sp>
      <p:sp>
        <p:nvSpPr>
          <p:cNvPr id="4" name="Slide Image Placeholder 3"/>
          <p:cNvSpPr>
            <a:spLocks noGrp="1" noRot="1" noChangeAspect="1"/>
          </p:cNvSpPr>
          <p:nvPr>
            <p:ph type="sldImg" idx="2"/>
          </p:nvPr>
        </p:nvSpPr>
        <p:spPr>
          <a:xfrm>
            <a:off x="1543050" y="1143000"/>
            <a:ext cx="37719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0D2D3C-C80D-43C9-AF6B-47BF6C17CBF5}" type="slidenum">
              <a:rPr lang="en-US" smtClean="0"/>
              <a:t>‹#›</a:t>
            </a:fld>
            <a:endParaRPr lang="en-US"/>
          </a:p>
        </p:txBody>
      </p:sp>
    </p:spTree>
    <p:extLst>
      <p:ext uri="{BB962C8B-B14F-4D97-AF65-F5344CB8AC3E}">
        <p14:creationId xmlns:p14="http://schemas.microsoft.com/office/powerpoint/2010/main" val="1251803102"/>
      </p:ext>
    </p:extLst>
  </p:cSld>
  <p:clrMap bg1="lt1" tx1="dk1" bg2="lt2" tx2="dk2" accent1="accent1" accent2="accent2" accent3="accent3" accent4="accent4" accent5="accent5" accent6="accent6" hlink="hlink" folHlink="folHlink"/>
  <p:notesStyle>
    <a:lvl1pPr marL="0" algn="l" defTabSz="3686861" rtl="0" eaLnBrk="1" latinLnBrk="0" hangingPunct="1">
      <a:defRPr sz="4838" kern="1200">
        <a:solidFill>
          <a:schemeClr val="tx1"/>
        </a:solidFill>
        <a:latin typeface="+mn-lt"/>
        <a:ea typeface="+mn-ea"/>
        <a:cs typeface="+mn-cs"/>
      </a:defRPr>
    </a:lvl1pPr>
    <a:lvl2pPr marL="1843430" algn="l" defTabSz="3686861" rtl="0" eaLnBrk="1" latinLnBrk="0" hangingPunct="1">
      <a:defRPr sz="4838" kern="1200">
        <a:solidFill>
          <a:schemeClr val="tx1"/>
        </a:solidFill>
        <a:latin typeface="+mn-lt"/>
        <a:ea typeface="+mn-ea"/>
        <a:cs typeface="+mn-cs"/>
      </a:defRPr>
    </a:lvl2pPr>
    <a:lvl3pPr marL="3686861" algn="l" defTabSz="3686861" rtl="0" eaLnBrk="1" latinLnBrk="0" hangingPunct="1">
      <a:defRPr sz="4838" kern="1200">
        <a:solidFill>
          <a:schemeClr val="tx1"/>
        </a:solidFill>
        <a:latin typeface="+mn-lt"/>
        <a:ea typeface="+mn-ea"/>
        <a:cs typeface="+mn-cs"/>
      </a:defRPr>
    </a:lvl3pPr>
    <a:lvl4pPr marL="5530291" algn="l" defTabSz="3686861" rtl="0" eaLnBrk="1" latinLnBrk="0" hangingPunct="1">
      <a:defRPr sz="4838" kern="1200">
        <a:solidFill>
          <a:schemeClr val="tx1"/>
        </a:solidFill>
        <a:latin typeface="+mn-lt"/>
        <a:ea typeface="+mn-ea"/>
        <a:cs typeface="+mn-cs"/>
      </a:defRPr>
    </a:lvl4pPr>
    <a:lvl5pPr marL="7373722" algn="l" defTabSz="3686861" rtl="0" eaLnBrk="1" latinLnBrk="0" hangingPunct="1">
      <a:defRPr sz="4838" kern="1200">
        <a:solidFill>
          <a:schemeClr val="tx1"/>
        </a:solidFill>
        <a:latin typeface="+mn-lt"/>
        <a:ea typeface="+mn-ea"/>
        <a:cs typeface="+mn-cs"/>
      </a:defRPr>
    </a:lvl5pPr>
    <a:lvl6pPr marL="9217152" algn="l" defTabSz="3686861" rtl="0" eaLnBrk="1" latinLnBrk="0" hangingPunct="1">
      <a:defRPr sz="4838" kern="1200">
        <a:solidFill>
          <a:schemeClr val="tx1"/>
        </a:solidFill>
        <a:latin typeface="+mn-lt"/>
        <a:ea typeface="+mn-ea"/>
        <a:cs typeface="+mn-cs"/>
      </a:defRPr>
    </a:lvl6pPr>
    <a:lvl7pPr marL="11060582" algn="l" defTabSz="3686861" rtl="0" eaLnBrk="1" latinLnBrk="0" hangingPunct="1">
      <a:defRPr sz="4838" kern="1200">
        <a:solidFill>
          <a:schemeClr val="tx1"/>
        </a:solidFill>
        <a:latin typeface="+mn-lt"/>
        <a:ea typeface="+mn-ea"/>
        <a:cs typeface="+mn-cs"/>
      </a:defRPr>
    </a:lvl7pPr>
    <a:lvl8pPr marL="12904013" algn="l" defTabSz="3686861" rtl="0" eaLnBrk="1" latinLnBrk="0" hangingPunct="1">
      <a:defRPr sz="4838" kern="1200">
        <a:solidFill>
          <a:schemeClr val="tx1"/>
        </a:solidFill>
        <a:latin typeface="+mn-lt"/>
        <a:ea typeface="+mn-ea"/>
        <a:cs typeface="+mn-cs"/>
      </a:defRPr>
    </a:lvl8pPr>
    <a:lvl9pPr marL="14747443" algn="l" defTabSz="3686861" rtl="0" eaLnBrk="1" latinLnBrk="0" hangingPunct="1">
      <a:defRPr sz="483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1143000"/>
            <a:ext cx="3771900" cy="3086100"/>
          </a:xfrm>
        </p:spPr>
      </p:sp>
      <p:sp>
        <p:nvSpPr>
          <p:cNvPr id="3" name="Notes Placeholder 2"/>
          <p:cNvSpPr>
            <a:spLocks noGrp="1"/>
          </p:cNvSpPr>
          <p:nvPr>
            <p:ph type="body" idx="1"/>
          </p:nvPr>
        </p:nvSpPr>
        <p:spPr/>
        <p:txBody>
          <a:bodyPr/>
          <a:lstStyle/>
          <a:p>
            <a:r>
              <a:rPr lang="en-US" dirty="0"/>
              <a:t>4</a:t>
            </a:r>
          </a:p>
        </p:txBody>
      </p:sp>
      <p:sp>
        <p:nvSpPr>
          <p:cNvPr id="4" name="Slide Number Placeholder 3"/>
          <p:cNvSpPr>
            <a:spLocks noGrp="1"/>
          </p:cNvSpPr>
          <p:nvPr>
            <p:ph type="sldNum" sz="quarter" idx="5"/>
          </p:nvPr>
        </p:nvSpPr>
        <p:spPr/>
        <p:txBody>
          <a:bodyPr/>
          <a:lstStyle/>
          <a:p>
            <a:fld id="{640D2D3C-C80D-43C9-AF6B-47BF6C17CBF5}" type="slidenum">
              <a:rPr lang="en-US" smtClean="0"/>
              <a:t>1</a:t>
            </a:fld>
            <a:endParaRPr lang="en-US"/>
          </a:p>
        </p:txBody>
      </p:sp>
    </p:spTree>
    <p:extLst>
      <p:ext uri="{BB962C8B-B14F-4D97-AF65-F5344CB8AC3E}">
        <p14:creationId xmlns:p14="http://schemas.microsoft.com/office/powerpoint/2010/main" val="3989765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5387342"/>
            <a:ext cx="34198560" cy="11460480"/>
          </a:xfrm>
        </p:spPr>
        <p:txBody>
          <a:bodyPr anchor="b"/>
          <a:lstStyle>
            <a:lvl1pPr algn="ctr">
              <a:defRPr sz="26400"/>
            </a:lvl1pPr>
          </a:lstStyle>
          <a:p>
            <a:r>
              <a:rPr lang="en-US"/>
              <a:t>Click to edit Master title style</a:t>
            </a:r>
          </a:p>
        </p:txBody>
      </p:sp>
      <p:sp>
        <p:nvSpPr>
          <p:cNvPr id="3" name="Subtitle 2"/>
          <p:cNvSpPr>
            <a:spLocks noGrp="1"/>
          </p:cNvSpPr>
          <p:nvPr>
            <p:ph type="subTitle" idx="1"/>
          </p:nvPr>
        </p:nvSpPr>
        <p:spPr>
          <a:xfrm>
            <a:off x="5029200" y="17289782"/>
            <a:ext cx="30175200" cy="7947658"/>
          </a:xfrm>
        </p:spPr>
        <p:txBody>
          <a:bodyPr/>
          <a:lstStyle>
            <a:lvl1pPr marL="0" indent="0" algn="ctr">
              <a:buNone/>
              <a:defRPr sz="10560"/>
            </a:lvl1pPr>
            <a:lvl2pPr marL="2011680" indent="0" algn="ctr">
              <a:buNone/>
              <a:defRPr sz="8800"/>
            </a:lvl2pPr>
            <a:lvl3pPr marL="4023360" indent="0" algn="ctr">
              <a:buNone/>
              <a:defRPr sz="7920"/>
            </a:lvl3pPr>
            <a:lvl4pPr marL="6035040" indent="0" algn="ctr">
              <a:buNone/>
              <a:defRPr sz="7040"/>
            </a:lvl4pPr>
            <a:lvl5pPr marL="8046720" indent="0" algn="ctr">
              <a:buNone/>
              <a:defRPr sz="7040"/>
            </a:lvl5pPr>
            <a:lvl6pPr marL="10058400" indent="0" algn="ctr">
              <a:buNone/>
              <a:defRPr sz="7040"/>
            </a:lvl6pPr>
            <a:lvl7pPr marL="12070080" indent="0" algn="ctr">
              <a:buNone/>
              <a:defRPr sz="7040"/>
            </a:lvl7pPr>
            <a:lvl8pPr marL="14081760" indent="0" algn="ctr">
              <a:buNone/>
              <a:defRPr sz="7040"/>
            </a:lvl8pPr>
            <a:lvl9pPr marL="16093440" indent="0" algn="ctr">
              <a:buNone/>
              <a:defRPr sz="7040"/>
            </a:lvl9pPr>
          </a:lstStyle>
          <a:p>
            <a:r>
              <a:rPr lang="en-US"/>
              <a:t>Click to edit Master subtitle style</a:t>
            </a:r>
          </a:p>
        </p:txBody>
      </p:sp>
      <p:sp>
        <p:nvSpPr>
          <p:cNvPr id="4" name="Date Placeholder 3"/>
          <p:cNvSpPr>
            <a:spLocks noGrp="1"/>
          </p:cNvSpPr>
          <p:nvPr>
            <p:ph type="dt" sz="half" idx="10"/>
          </p:nvPr>
        </p:nvSpPr>
        <p:spPr/>
        <p:txBody>
          <a:bodyPr/>
          <a:lstStyle/>
          <a:p>
            <a:fld id="{7474F631-8572-43A1-AD69-1717A1D31380}" type="datetimeFigureOut">
              <a:rPr lang="en-US" smtClean="0"/>
              <a:t>4/17/25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1485943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74F631-8572-43A1-AD69-1717A1D31380}" type="datetimeFigureOut">
              <a:rPr lang="en-US" smtClean="0"/>
              <a:t>4/17/25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2288934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792172" y="1752600"/>
            <a:ext cx="8675370" cy="278968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66062" y="1752600"/>
            <a:ext cx="2552319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74F631-8572-43A1-AD69-1717A1D31380}" type="datetimeFigureOut">
              <a:rPr lang="en-US" smtClean="0"/>
              <a:t>4/17/25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4119543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74F631-8572-43A1-AD69-1717A1D31380}" type="datetimeFigureOut">
              <a:rPr lang="en-US" smtClean="0"/>
              <a:t>4/17/25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430993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5107" y="8206749"/>
            <a:ext cx="34701480" cy="13693138"/>
          </a:xfrm>
        </p:spPr>
        <p:txBody>
          <a:bodyPr anchor="b"/>
          <a:lstStyle>
            <a:lvl1pPr>
              <a:defRPr sz="26400"/>
            </a:lvl1pPr>
          </a:lstStyle>
          <a:p>
            <a:r>
              <a:rPr lang="en-US"/>
              <a:t>Click to edit Master title style</a:t>
            </a:r>
          </a:p>
        </p:txBody>
      </p:sp>
      <p:sp>
        <p:nvSpPr>
          <p:cNvPr id="3" name="Text Placeholder 2"/>
          <p:cNvSpPr>
            <a:spLocks noGrp="1"/>
          </p:cNvSpPr>
          <p:nvPr>
            <p:ph type="body" idx="1"/>
          </p:nvPr>
        </p:nvSpPr>
        <p:spPr>
          <a:xfrm>
            <a:off x="2745107" y="22029429"/>
            <a:ext cx="34701480" cy="7200898"/>
          </a:xfrm>
        </p:spPr>
        <p:txBody>
          <a:bodyPr/>
          <a:lstStyle>
            <a:lvl1pPr marL="0" indent="0">
              <a:buNone/>
              <a:defRPr sz="10560">
                <a:solidFill>
                  <a:schemeClr val="tx1"/>
                </a:solidFill>
              </a:defRPr>
            </a:lvl1pPr>
            <a:lvl2pPr marL="2011680" indent="0">
              <a:buNone/>
              <a:defRPr sz="8800">
                <a:solidFill>
                  <a:schemeClr val="tx1">
                    <a:tint val="75000"/>
                  </a:schemeClr>
                </a:solidFill>
              </a:defRPr>
            </a:lvl2pPr>
            <a:lvl3pPr marL="4023360" indent="0">
              <a:buNone/>
              <a:defRPr sz="7920">
                <a:solidFill>
                  <a:schemeClr val="tx1">
                    <a:tint val="75000"/>
                  </a:schemeClr>
                </a:solidFill>
              </a:defRPr>
            </a:lvl3pPr>
            <a:lvl4pPr marL="6035040" indent="0">
              <a:buNone/>
              <a:defRPr sz="7040">
                <a:solidFill>
                  <a:schemeClr val="tx1">
                    <a:tint val="75000"/>
                  </a:schemeClr>
                </a:solidFill>
              </a:defRPr>
            </a:lvl4pPr>
            <a:lvl5pPr marL="8046720" indent="0">
              <a:buNone/>
              <a:defRPr sz="7040">
                <a:solidFill>
                  <a:schemeClr val="tx1">
                    <a:tint val="75000"/>
                  </a:schemeClr>
                </a:solidFill>
              </a:defRPr>
            </a:lvl5pPr>
            <a:lvl6pPr marL="10058400" indent="0">
              <a:buNone/>
              <a:defRPr sz="7040">
                <a:solidFill>
                  <a:schemeClr val="tx1">
                    <a:tint val="75000"/>
                  </a:schemeClr>
                </a:solidFill>
              </a:defRPr>
            </a:lvl6pPr>
            <a:lvl7pPr marL="12070080" indent="0">
              <a:buNone/>
              <a:defRPr sz="7040">
                <a:solidFill>
                  <a:schemeClr val="tx1">
                    <a:tint val="75000"/>
                  </a:schemeClr>
                </a:solidFill>
              </a:defRPr>
            </a:lvl7pPr>
            <a:lvl8pPr marL="14081760" indent="0">
              <a:buNone/>
              <a:defRPr sz="7040">
                <a:solidFill>
                  <a:schemeClr val="tx1">
                    <a:tint val="75000"/>
                  </a:schemeClr>
                </a:solidFill>
              </a:defRPr>
            </a:lvl8pPr>
            <a:lvl9pPr marL="16093440" indent="0">
              <a:buNone/>
              <a:defRPr sz="70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74F631-8572-43A1-AD69-1717A1D31380}" type="datetimeFigureOut">
              <a:rPr lang="en-US" smtClean="0"/>
              <a:t>4/17/25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2713844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66060" y="8763000"/>
            <a:ext cx="170992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0368260" y="8763000"/>
            <a:ext cx="170992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74F631-8572-43A1-AD69-1717A1D31380}" type="datetimeFigureOut">
              <a:rPr lang="en-US" smtClean="0"/>
              <a:t>4/17/25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1906544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71300" y="1752607"/>
            <a:ext cx="34701480" cy="6362702"/>
          </a:xfrm>
        </p:spPr>
        <p:txBody>
          <a:bodyPr/>
          <a:lstStyle/>
          <a:p>
            <a:r>
              <a:rPr lang="en-US"/>
              <a:t>Click to edit Master title style</a:t>
            </a:r>
          </a:p>
        </p:txBody>
      </p:sp>
      <p:sp>
        <p:nvSpPr>
          <p:cNvPr id="3" name="Text Placeholder 2"/>
          <p:cNvSpPr>
            <a:spLocks noGrp="1"/>
          </p:cNvSpPr>
          <p:nvPr>
            <p:ph type="body" idx="1"/>
          </p:nvPr>
        </p:nvSpPr>
        <p:spPr>
          <a:xfrm>
            <a:off x="2771305" y="8069582"/>
            <a:ext cx="17020696" cy="395477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Click to edit Master text styles</a:t>
            </a:r>
          </a:p>
        </p:txBody>
      </p:sp>
      <p:sp>
        <p:nvSpPr>
          <p:cNvPr id="4" name="Content Placeholder 3"/>
          <p:cNvSpPr>
            <a:spLocks noGrp="1"/>
          </p:cNvSpPr>
          <p:nvPr>
            <p:ph sz="half" idx="2"/>
          </p:nvPr>
        </p:nvSpPr>
        <p:spPr>
          <a:xfrm>
            <a:off x="2771305" y="12024360"/>
            <a:ext cx="17020696"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0368262" y="8069582"/>
            <a:ext cx="17104520" cy="395477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Click to edit Master text styles</a:t>
            </a:r>
          </a:p>
        </p:txBody>
      </p:sp>
      <p:sp>
        <p:nvSpPr>
          <p:cNvPr id="6" name="Content Placeholder 5"/>
          <p:cNvSpPr>
            <a:spLocks noGrp="1"/>
          </p:cNvSpPr>
          <p:nvPr>
            <p:ph sz="quarter" idx="4"/>
          </p:nvPr>
        </p:nvSpPr>
        <p:spPr>
          <a:xfrm>
            <a:off x="20368262" y="12024360"/>
            <a:ext cx="17104520"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74F631-8572-43A1-AD69-1717A1D31380}" type="datetimeFigureOut">
              <a:rPr lang="en-US" smtClean="0"/>
              <a:t>4/17/25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1057350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74F631-8572-43A1-AD69-1717A1D31380}" type="datetimeFigureOut">
              <a:rPr lang="en-US" smtClean="0"/>
              <a:t>4/17/25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2367831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74F631-8572-43A1-AD69-1717A1D31380}" type="datetimeFigureOut">
              <a:rPr lang="en-US" smtClean="0"/>
              <a:t>4/17/25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482388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194560"/>
            <a:ext cx="12976383" cy="7680960"/>
          </a:xfrm>
        </p:spPr>
        <p:txBody>
          <a:bodyPr anchor="b"/>
          <a:lstStyle>
            <a:lvl1pPr>
              <a:defRPr sz="14080"/>
            </a:lvl1pPr>
          </a:lstStyle>
          <a:p>
            <a:r>
              <a:rPr lang="en-US"/>
              <a:t>Click to edit Master title style</a:t>
            </a:r>
          </a:p>
        </p:txBody>
      </p:sp>
      <p:sp>
        <p:nvSpPr>
          <p:cNvPr id="3" name="Content Placeholder 2"/>
          <p:cNvSpPr>
            <a:spLocks noGrp="1"/>
          </p:cNvSpPr>
          <p:nvPr>
            <p:ph idx="1"/>
          </p:nvPr>
        </p:nvSpPr>
        <p:spPr>
          <a:xfrm>
            <a:off x="17104520" y="4739647"/>
            <a:ext cx="20368260" cy="23393400"/>
          </a:xfrm>
        </p:spPr>
        <p:txBody>
          <a:bodyPr/>
          <a:lstStyle>
            <a:lvl1pPr>
              <a:defRPr sz="14080"/>
            </a:lvl1pPr>
            <a:lvl2pPr>
              <a:defRPr sz="12320"/>
            </a:lvl2pPr>
            <a:lvl3pPr>
              <a:defRPr sz="10560"/>
            </a:lvl3pPr>
            <a:lvl4pPr>
              <a:defRPr sz="8800"/>
            </a:lvl4pPr>
            <a:lvl5pPr>
              <a:defRPr sz="8800"/>
            </a:lvl5pPr>
            <a:lvl6pPr>
              <a:defRPr sz="8800"/>
            </a:lvl6pPr>
            <a:lvl7pPr>
              <a:defRPr sz="8800"/>
            </a:lvl7pPr>
            <a:lvl8pPr>
              <a:defRPr sz="8800"/>
            </a:lvl8pPr>
            <a:lvl9pPr>
              <a:defRPr sz="8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771301" y="9875520"/>
            <a:ext cx="12976383" cy="18295622"/>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Click to edit Master text styles</a:t>
            </a:r>
          </a:p>
        </p:txBody>
      </p:sp>
      <p:sp>
        <p:nvSpPr>
          <p:cNvPr id="5" name="Date Placeholder 4"/>
          <p:cNvSpPr>
            <a:spLocks noGrp="1"/>
          </p:cNvSpPr>
          <p:nvPr>
            <p:ph type="dt" sz="half" idx="10"/>
          </p:nvPr>
        </p:nvSpPr>
        <p:spPr/>
        <p:txBody>
          <a:bodyPr/>
          <a:lstStyle/>
          <a:p>
            <a:fld id="{7474F631-8572-43A1-AD69-1717A1D31380}" type="datetimeFigureOut">
              <a:rPr lang="en-US" smtClean="0"/>
              <a:t>4/17/25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3933035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194560"/>
            <a:ext cx="12976383" cy="7680960"/>
          </a:xfrm>
        </p:spPr>
        <p:txBody>
          <a:bodyPr anchor="b"/>
          <a:lstStyle>
            <a:lvl1pPr>
              <a:defRPr sz="14080"/>
            </a:lvl1pPr>
          </a:lstStyle>
          <a:p>
            <a:r>
              <a:rPr lang="en-US"/>
              <a:t>Click to edit Master title style</a:t>
            </a:r>
          </a:p>
        </p:txBody>
      </p:sp>
      <p:sp>
        <p:nvSpPr>
          <p:cNvPr id="3" name="Picture Placeholder 2"/>
          <p:cNvSpPr>
            <a:spLocks noGrp="1" noChangeAspect="1"/>
          </p:cNvSpPr>
          <p:nvPr>
            <p:ph type="pic" idx="1"/>
          </p:nvPr>
        </p:nvSpPr>
        <p:spPr>
          <a:xfrm>
            <a:off x="17104520" y="4739647"/>
            <a:ext cx="20368260" cy="23393400"/>
          </a:xfrm>
        </p:spPr>
        <p:txBody>
          <a:bodyPr anchor="t"/>
          <a:lstStyle>
            <a:lvl1pPr marL="0" indent="0">
              <a:buNone/>
              <a:defRPr sz="14080"/>
            </a:lvl1pPr>
            <a:lvl2pPr marL="2011680" indent="0">
              <a:buNone/>
              <a:defRPr sz="12320"/>
            </a:lvl2pPr>
            <a:lvl3pPr marL="4023360" indent="0">
              <a:buNone/>
              <a:defRPr sz="10560"/>
            </a:lvl3pPr>
            <a:lvl4pPr marL="6035040" indent="0">
              <a:buNone/>
              <a:defRPr sz="8800"/>
            </a:lvl4pPr>
            <a:lvl5pPr marL="8046720" indent="0">
              <a:buNone/>
              <a:defRPr sz="8800"/>
            </a:lvl5pPr>
            <a:lvl6pPr marL="10058400" indent="0">
              <a:buNone/>
              <a:defRPr sz="8800"/>
            </a:lvl6pPr>
            <a:lvl7pPr marL="12070080" indent="0">
              <a:buNone/>
              <a:defRPr sz="8800"/>
            </a:lvl7pPr>
            <a:lvl8pPr marL="14081760" indent="0">
              <a:buNone/>
              <a:defRPr sz="8800"/>
            </a:lvl8pPr>
            <a:lvl9pPr marL="16093440" indent="0">
              <a:buNone/>
              <a:defRPr sz="8800"/>
            </a:lvl9pPr>
          </a:lstStyle>
          <a:p>
            <a:r>
              <a:rPr lang="en-US"/>
              <a:t>Click icon to add picture</a:t>
            </a:r>
          </a:p>
        </p:txBody>
      </p:sp>
      <p:sp>
        <p:nvSpPr>
          <p:cNvPr id="4" name="Text Placeholder 3"/>
          <p:cNvSpPr>
            <a:spLocks noGrp="1"/>
          </p:cNvSpPr>
          <p:nvPr>
            <p:ph type="body" sz="half" idx="2"/>
          </p:nvPr>
        </p:nvSpPr>
        <p:spPr>
          <a:xfrm>
            <a:off x="2771301" y="9875520"/>
            <a:ext cx="12976383" cy="18295622"/>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Click to edit Master text styles</a:t>
            </a:r>
          </a:p>
        </p:txBody>
      </p:sp>
      <p:sp>
        <p:nvSpPr>
          <p:cNvPr id="5" name="Date Placeholder 4"/>
          <p:cNvSpPr>
            <a:spLocks noGrp="1"/>
          </p:cNvSpPr>
          <p:nvPr>
            <p:ph type="dt" sz="half" idx="10"/>
          </p:nvPr>
        </p:nvSpPr>
        <p:spPr/>
        <p:txBody>
          <a:bodyPr/>
          <a:lstStyle/>
          <a:p>
            <a:fld id="{7474F631-8572-43A1-AD69-1717A1D31380}" type="datetimeFigureOut">
              <a:rPr lang="en-US" smtClean="0"/>
              <a:t>4/17/25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2019040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6060" y="1752607"/>
            <a:ext cx="34701480" cy="6362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766060" y="8763000"/>
            <a:ext cx="3470148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766060" y="30510487"/>
            <a:ext cx="9052560" cy="1752600"/>
          </a:xfrm>
          <a:prstGeom prst="rect">
            <a:avLst/>
          </a:prstGeom>
        </p:spPr>
        <p:txBody>
          <a:bodyPr vert="horz" lIns="91440" tIns="45720" rIns="91440" bIns="45720" rtlCol="0" anchor="ctr"/>
          <a:lstStyle>
            <a:lvl1pPr algn="l">
              <a:defRPr sz="5280">
                <a:solidFill>
                  <a:schemeClr val="tx1">
                    <a:tint val="75000"/>
                  </a:schemeClr>
                </a:solidFill>
              </a:defRPr>
            </a:lvl1pPr>
          </a:lstStyle>
          <a:p>
            <a:fld id="{7474F631-8572-43A1-AD69-1717A1D31380}" type="datetimeFigureOut">
              <a:rPr lang="en-US" smtClean="0"/>
              <a:t>4/17/25</a:t>
            </a:fld>
            <a:endParaRPr lang="en-US"/>
          </a:p>
        </p:txBody>
      </p:sp>
      <p:sp>
        <p:nvSpPr>
          <p:cNvPr id="5" name="Footer Placeholder 4"/>
          <p:cNvSpPr>
            <a:spLocks noGrp="1"/>
          </p:cNvSpPr>
          <p:nvPr>
            <p:ph type="ftr" sz="quarter" idx="3"/>
          </p:nvPr>
        </p:nvSpPr>
        <p:spPr>
          <a:xfrm>
            <a:off x="13327380" y="30510487"/>
            <a:ext cx="13578840" cy="1752600"/>
          </a:xfrm>
          <a:prstGeom prst="rect">
            <a:avLst/>
          </a:prstGeom>
        </p:spPr>
        <p:txBody>
          <a:bodyPr vert="horz" lIns="91440" tIns="45720" rIns="91440" bIns="45720" rtlCol="0" anchor="ctr"/>
          <a:lstStyle>
            <a:lvl1pPr algn="ctr">
              <a:defRPr sz="5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414980" y="30510487"/>
            <a:ext cx="9052560" cy="1752600"/>
          </a:xfrm>
          <a:prstGeom prst="rect">
            <a:avLst/>
          </a:prstGeom>
        </p:spPr>
        <p:txBody>
          <a:bodyPr vert="horz" lIns="91440" tIns="45720" rIns="91440" bIns="45720" rtlCol="0" anchor="ctr"/>
          <a:lstStyle>
            <a:lvl1pPr algn="r">
              <a:defRPr sz="5280">
                <a:solidFill>
                  <a:schemeClr val="tx1">
                    <a:tint val="75000"/>
                  </a:schemeClr>
                </a:solidFill>
              </a:defRPr>
            </a:lvl1pPr>
          </a:lstStyle>
          <a:p>
            <a:fld id="{F3508BD5-B89A-412F-B6D2-B910233E0506}" type="slidenum">
              <a:rPr lang="en-US" smtClean="0"/>
              <a:t>‹#›</a:t>
            </a:fld>
            <a:endParaRPr lang="en-US"/>
          </a:p>
        </p:txBody>
      </p:sp>
    </p:spTree>
    <p:extLst>
      <p:ext uri="{BB962C8B-B14F-4D97-AF65-F5344CB8AC3E}">
        <p14:creationId xmlns:p14="http://schemas.microsoft.com/office/powerpoint/2010/main" val="9092235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023360" rtl="0" eaLnBrk="1" latinLnBrk="0" hangingPunct="1">
        <a:lnSpc>
          <a:spcPct val="90000"/>
        </a:lnSpc>
        <a:spcBef>
          <a:spcPct val="0"/>
        </a:spcBef>
        <a:buNone/>
        <a:defRPr sz="19360" kern="1200">
          <a:solidFill>
            <a:schemeClr val="tx1"/>
          </a:solidFill>
          <a:latin typeface="+mj-lt"/>
          <a:ea typeface="+mj-ea"/>
          <a:cs typeface="+mj-cs"/>
        </a:defRPr>
      </a:lvl1pPr>
    </p:titleStyle>
    <p:bodyStyle>
      <a:lvl1pPr marL="1005840" indent="-1005840" algn="l" defTabSz="4023360" rtl="0" eaLnBrk="1" latinLnBrk="0" hangingPunct="1">
        <a:lnSpc>
          <a:spcPct val="90000"/>
        </a:lnSpc>
        <a:spcBef>
          <a:spcPts val="4400"/>
        </a:spcBef>
        <a:buFont typeface="Arial" panose="020B0604020202020204" pitchFamily="34" charset="0"/>
        <a:buChar char="•"/>
        <a:defRPr sz="12320" kern="1200">
          <a:solidFill>
            <a:schemeClr val="tx1"/>
          </a:solidFill>
          <a:latin typeface="+mn-lt"/>
          <a:ea typeface="+mn-ea"/>
          <a:cs typeface="+mn-cs"/>
        </a:defRPr>
      </a:lvl1pPr>
      <a:lvl2pPr marL="3017520" indent="-1005840" algn="l" defTabSz="4023360" rtl="0" eaLnBrk="1" latinLnBrk="0" hangingPunct="1">
        <a:lnSpc>
          <a:spcPct val="90000"/>
        </a:lnSpc>
        <a:spcBef>
          <a:spcPts val="2200"/>
        </a:spcBef>
        <a:buFont typeface="Arial" panose="020B0604020202020204" pitchFamily="34" charset="0"/>
        <a:buChar char="•"/>
        <a:defRPr sz="10560" kern="1200">
          <a:solidFill>
            <a:schemeClr val="tx1"/>
          </a:solidFill>
          <a:latin typeface="+mn-lt"/>
          <a:ea typeface="+mn-ea"/>
          <a:cs typeface="+mn-cs"/>
        </a:defRPr>
      </a:lvl2pPr>
      <a:lvl3pPr marL="5029200" indent="-1005840" algn="l" defTabSz="4023360" rtl="0" eaLnBrk="1" latinLnBrk="0" hangingPunct="1">
        <a:lnSpc>
          <a:spcPct val="90000"/>
        </a:lnSpc>
        <a:spcBef>
          <a:spcPts val="2200"/>
        </a:spcBef>
        <a:buFont typeface="Arial" panose="020B0604020202020204" pitchFamily="34" charset="0"/>
        <a:buChar char="•"/>
        <a:defRPr sz="8800" kern="1200">
          <a:solidFill>
            <a:schemeClr val="tx1"/>
          </a:solidFill>
          <a:latin typeface="+mn-lt"/>
          <a:ea typeface="+mn-ea"/>
          <a:cs typeface="+mn-cs"/>
        </a:defRPr>
      </a:lvl3pPr>
      <a:lvl4pPr marL="70408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4pPr>
      <a:lvl5pPr marL="905256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5pPr>
      <a:lvl6pPr marL="1106424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6pPr>
      <a:lvl7pPr marL="1307592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7pPr>
      <a:lvl8pPr marL="1508760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8pPr>
      <a:lvl9pPr marL="170992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9pPr>
    </p:bodyStyle>
    <p:otherStyle>
      <a:defPPr>
        <a:defRPr lang="en-US"/>
      </a:defPPr>
      <a:lvl1pPr marL="0" algn="l" defTabSz="4023360" rtl="0" eaLnBrk="1" latinLnBrk="0" hangingPunct="1">
        <a:defRPr sz="7920" kern="1200">
          <a:solidFill>
            <a:schemeClr val="tx1"/>
          </a:solidFill>
          <a:latin typeface="+mn-lt"/>
          <a:ea typeface="+mn-ea"/>
          <a:cs typeface="+mn-cs"/>
        </a:defRPr>
      </a:lvl1pPr>
      <a:lvl2pPr marL="2011680" algn="l" defTabSz="4023360" rtl="0" eaLnBrk="1" latinLnBrk="0" hangingPunct="1">
        <a:defRPr sz="7920" kern="1200">
          <a:solidFill>
            <a:schemeClr val="tx1"/>
          </a:solidFill>
          <a:latin typeface="+mn-lt"/>
          <a:ea typeface="+mn-ea"/>
          <a:cs typeface="+mn-cs"/>
        </a:defRPr>
      </a:lvl2pPr>
      <a:lvl3pPr marL="4023360" algn="l" defTabSz="4023360" rtl="0" eaLnBrk="1" latinLnBrk="0" hangingPunct="1">
        <a:defRPr sz="7920" kern="1200">
          <a:solidFill>
            <a:schemeClr val="tx1"/>
          </a:solidFill>
          <a:latin typeface="+mn-lt"/>
          <a:ea typeface="+mn-ea"/>
          <a:cs typeface="+mn-cs"/>
        </a:defRPr>
      </a:lvl3pPr>
      <a:lvl4pPr marL="6035040" algn="l" defTabSz="4023360" rtl="0" eaLnBrk="1" latinLnBrk="0" hangingPunct="1">
        <a:defRPr sz="7920" kern="1200">
          <a:solidFill>
            <a:schemeClr val="tx1"/>
          </a:solidFill>
          <a:latin typeface="+mn-lt"/>
          <a:ea typeface="+mn-ea"/>
          <a:cs typeface="+mn-cs"/>
        </a:defRPr>
      </a:lvl4pPr>
      <a:lvl5pPr marL="8046720" algn="l" defTabSz="4023360" rtl="0" eaLnBrk="1" latinLnBrk="0" hangingPunct="1">
        <a:defRPr sz="7920" kern="1200">
          <a:solidFill>
            <a:schemeClr val="tx1"/>
          </a:solidFill>
          <a:latin typeface="+mn-lt"/>
          <a:ea typeface="+mn-ea"/>
          <a:cs typeface="+mn-cs"/>
        </a:defRPr>
      </a:lvl5pPr>
      <a:lvl6pPr marL="10058400" algn="l" defTabSz="4023360" rtl="0" eaLnBrk="1" latinLnBrk="0" hangingPunct="1">
        <a:defRPr sz="7920" kern="1200">
          <a:solidFill>
            <a:schemeClr val="tx1"/>
          </a:solidFill>
          <a:latin typeface="+mn-lt"/>
          <a:ea typeface="+mn-ea"/>
          <a:cs typeface="+mn-cs"/>
        </a:defRPr>
      </a:lvl6pPr>
      <a:lvl7pPr marL="12070080" algn="l" defTabSz="4023360" rtl="0" eaLnBrk="1" latinLnBrk="0" hangingPunct="1">
        <a:defRPr sz="7920" kern="1200">
          <a:solidFill>
            <a:schemeClr val="tx1"/>
          </a:solidFill>
          <a:latin typeface="+mn-lt"/>
          <a:ea typeface="+mn-ea"/>
          <a:cs typeface="+mn-cs"/>
        </a:defRPr>
      </a:lvl7pPr>
      <a:lvl8pPr marL="14081760" algn="l" defTabSz="4023360" rtl="0" eaLnBrk="1" latinLnBrk="0" hangingPunct="1">
        <a:defRPr sz="7920" kern="1200">
          <a:solidFill>
            <a:schemeClr val="tx1"/>
          </a:solidFill>
          <a:latin typeface="+mn-lt"/>
          <a:ea typeface="+mn-ea"/>
          <a:cs typeface="+mn-cs"/>
        </a:defRPr>
      </a:lvl8pPr>
      <a:lvl9pPr marL="16093440" algn="l" defTabSz="4023360" rtl="0" eaLnBrk="1" latinLnBrk="0" hangingPunct="1">
        <a:defRPr sz="7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jpeg"/><Relationship Id="rId3" Type="http://schemas.microsoft.com/office/2018/10/relationships/comments" Target="../comments/modernComment_112_C8A77878.xml"/><Relationship Id="rId7" Type="http://schemas.openxmlformats.org/officeDocument/2006/relationships/image" Target="../media/image4.png"/><Relationship Id="rId12" Type="http://schemas.openxmlformats.org/officeDocument/2006/relationships/image" Target="../media/image9.jpeg"/><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tiff"/><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0210FD6-5542-73DA-7EFE-B8AE303F5CBD}"/>
              </a:ext>
            </a:extLst>
          </p:cNvPr>
          <p:cNvSpPr/>
          <p:nvPr/>
        </p:nvSpPr>
        <p:spPr>
          <a:xfrm>
            <a:off x="13830300" y="6384814"/>
            <a:ext cx="12573000" cy="25438474"/>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p>
        </p:txBody>
      </p:sp>
      <p:sp>
        <p:nvSpPr>
          <p:cNvPr id="11" name="Rectangle 10">
            <a:extLst>
              <a:ext uri="{FF2B5EF4-FFF2-40B4-BE49-F238E27FC236}">
                <a16:creationId xmlns:a16="http://schemas.microsoft.com/office/drawing/2014/main" id="{A8EBF506-4D3B-9776-F4BD-89398127AE7E}"/>
              </a:ext>
            </a:extLst>
          </p:cNvPr>
          <p:cNvSpPr/>
          <p:nvPr/>
        </p:nvSpPr>
        <p:spPr>
          <a:xfrm>
            <a:off x="13839284" y="13030801"/>
            <a:ext cx="12564016" cy="1047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84" b="1" dirty="0">
                <a:latin typeface="Segoe UI Semilight" panose="020B0402040204020203" pitchFamily="34" charset="0"/>
                <a:cs typeface="Segoe UI Semilight" panose="020B0402040204020203" pitchFamily="34" charset="0"/>
              </a:rPr>
              <a:t>Methods</a:t>
            </a:r>
          </a:p>
        </p:txBody>
      </p:sp>
      <p:sp>
        <p:nvSpPr>
          <p:cNvPr id="14" name="Rectangle 13">
            <a:extLst>
              <a:ext uri="{FF2B5EF4-FFF2-40B4-BE49-F238E27FC236}">
                <a16:creationId xmlns:a16="http://schemas.microsoft.com/office/drawing/2014/main" id="{954499CD-4B4A-EF8D-D360-6F9C1EC87A6D}"/>
              </a:ext>
            </a:extLst>
          </p:cNvPr>
          <p:cNvSpPr/>
          <p:nvPr/>
        </p:nvSpPr>
        <p:spPr>
          <a:xfrm>
            <a:off x="26792576" y="24111269"/>
            <a:ext cx="12518136" cy="952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84" b="1">
                <a:latin typeface="Segoe UI Semilight" panose="020B0402040204020203" pitchFamily="34" charset="0"/>
                <a:cs typeface="Segoe UI Semilight" panose="020B0402040204020203" pitchFamily="34" charset="0"/>
              </a:rPr>
              <a:t>Acknowledgements</a:t>
            </a:r>
          </a:p>
        </p:txBody>
      </p:sp>
      <p:sp>
        <p:nvSpPr>
          <p:cNvPr id="15" name="Rectangle 14">
            <a:extLst>
              <a:ext uri="{FF2B5EF4-FFF2-40B4-BE49-F238E27FC236}">
                <a16:creationId xmlns:a16="http://schemas.microsoft.com/office/drawing/2014/main" id="{D4BE3CA0-6D04-A65B-A8C8-6C94E3A1D78F}"/>
              </a:ext>
            </a:extLst>
          </p:cNvPr>
          <p:cNvSpPr/>
          <p:nvPr/>
        </p:nvSpPr>
        <p:spPr>
          <a:xfrm>
            <a:off x="26770201" y="28688268"/>
            <a:ext cx="12562887" cy="1047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84" b="1">
                <a:latin typeface="Segoe UI Semilight" panose="020B0402040204020203" pitchFamily="34" charset="0"/>
                <a:cs typeface="Segoe UI Semilight" panose="020B0402040204020203" pitchFamily="34" charset="0"/>
              </a:rPr>
              <a:t>References</a:t>
            </a:r>
          </a:p>
        </p:txBody>
      </p:sp>
      <p:sp>
        <p:nvSpPr>
          <p:cNvPr id="51" name="Rectangle 50">
            <a:extLst>
              <a:ext uri="{FF2B5EF4-FFF2-40B4-BE49-F238E27FC236}">
                <a16:creationId xmlns:a16="http://schemas.microsoft.com/office/drawing/2014/main" id="{51D4E21B-E579-3F6D-2978-3BC187199C1A}"/>
              </a:ext>
            </a:extLst>
          </p:cNvPr>
          <p:cNvSpPr/>
          <p:nvPr/>
        </p:nvSpPr>
        <p:spPr>
          <a:xfrm>
            <a:off x="26792576" y="17619019"/>
            <a:ext cx="12518136" cy="1047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84" b="1" dirty="0">
                <a:latin typeface="Segoe UI Semilight" panose="020B0402040204020203" pitchFamily="34" charset="0"/>
                <a:cs typeface="Segoe UI Semilight" panose="020B0402040204020203" pitchFamily="34" charset="0"/>
              </a:rPr>
              <a:t>Future Work</a:t>
            </a:r>
          </a:p>
        </p:txBody>
      </p:sp>
      <p:sp>
        <p:nvSpPr>
          <p:cNvPr id="165" name="Rectangle 164">
            <a:extLst>
              <a:ext uri="{FF2B5EF4-FFF2-40B4-BE49-F238E27FC236}">
                <a16:creationId xmlns:a16="http://schemas.microsoft.com/office/drawing/2014/main" id="{A386B743-E2CA-7C64-021F-F685C855C290}"/>
              </a:ext>
            </a:extLst>
          </p:cNvPr>
          <p:cNvSpPr/>
          <p:nvPr/>
        </p:nvSpPr>
        <p:spPr>
          <a:xfrm>
            <a:off x="822465" y="6384814"/>
            <a:ext cx="12573000" cy="25438474"/>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a:t>6.85</a:t>
            </a:r>
          </a:p>
          <a:p>
            <a:pPr algn="ctr"/>
            <a:endParaRPr lang="en-US" sz="1650"/>
          </a:p>
        </p:txBody>
      </p:sp>
      <p:sp>
        <p:nvSpPr>
          <p:cNvPr id="90" name="Rectangle 89">
            <a:extLst>
              <a:ext uri="{FF2B5EF4-FFF2-40B4-BE49-F238E27FC236}">
                <a16:creationId xmlns:a16="http://schemas.microsoft.com/office/drawing/2014/main" id="{B19ABE76-0922-2215-57A7-7ED70C5E2F8F}"/>
              </a:ext>
            </a:extLst>
          </p:cNvPr>
          <p:cNvSpPr/>
          <p:nvPr/>
        </p:nvSpPr>
        <p:spPr>
          <a:xfrm>
            <a:off x="13799440" y="5602618"/>
            <a:ext cx="12657653" cy="1047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84" b="1">
                <a:latin typeface="Segoe UI Semilight" panose="020B0402040204020203" pitchFamily="34" charset="0"/>
                <a:cs typeface="Segoe UI Semilight" panose="020B0402040204020203" pitchFamily="34" charset="0"/>
              </a:rPr>
              <a:t>EcoRI-RTX</a:t>
            </a:r>
          </a:p>
        </p:txBody>
      </p:sp>
      <p:sp>
        <p:nvSpPr>
          <p:cNvPr id="7" name="TextBox 6">
            <a:extLst>
              <a:ext uri="{FF2B5EF4-FFF2-40B4-BE49-F238E27FC236}">
                <a16:creationId xmlns:a16="http://schemas.microsoft.com/office/drawing/2014/main" id="{ADD569BD-833A-DC25-67C1-A2CF8A9D2180}"/>
              </a:ext>
            </a:extLst>
          </p:cNvPr>
          <p:cNvSpPr txBox="1"/>
          <p:nvPr/>
        </p:nvSpPr>
        <p:spPr>
          <a:xfrm>
            <a:off x="19716526" y="10321505"/>
            <a:ext cx="6453315" cy="2554545"/>
          </a:xfrm>
          <a:prstGeom prst="rect">
            <a:avLst/>
          </a:prstGeom>
          <a:noFill/>
        </p:spPr>
        <p:txBody>
          <a:bodyPr wrap="square" rtlCol="0">
            <a:spAutoFit/>
          </a:bodyPr>
          <a:lstStyle/>
          <a:p>
            <a:pPr algn="ctr"/>
            <a:r>
              <a:rPr lang="en-US" sz="3200" b="1" i="1" dirty="0">
                <a:latin typeface="Segoe UI" panose="020B0502040204020203" pitchFamily="34" charset="0"/>
                <a:cs typeface="Segoe UI" panose="020B0502040204020203" pitchFamily="34" charset="0"/>
              </a:rPr>
              <a:t>Figure 5.</a:t>
            </a:r>
            <a:r>
              <a:rPr lang="en-US" sz="3200" i="1" dirty="0">
                <a:latin typeface="Segoe UI" panose="020B0502040204020203" pitchFamily="34" charset="0"/>
                <a:cs typeface="Segoe UI" panose="020B0502040204020203" pitchFamily="34" charset="0"/>
              </a:rPr>
              <a:t> The RTX tag causes a conformational change in proteins in the presence of calcium allowing for easy purification through calcium precipitation.</a:t>
            </a:r>
            <a:r>
              <a:rPr lang="en-US" sz="3200" i="1" baseline="30000" dirty="0">
                <a:latin typeface="Segoe UI" panose="020B0502040204020203" pitchFamily="34" charset="0"/>
                <a:cs typeface="Segoe UI" panose="020B0502040204020203" pitchFamily="34" charset="0"/>
              </a:rPr>
              <a:t>3</a:t>
            </a:r>
            <a:endParaRPr lang="en-US" sz="3200" i="1" dirty="0">
              <a:latin typeface="Segoe UI" panose="020B0502040204020203" pitchFamily="34" charset="0"/>
              <a:cs typeface="Segoe UI" panose="020B0502040204020203" pitchFamily="34" charset="0"/>
            </a:endParaRPr>
          </a:p>
        </p:txBody>
      </p:sp>
      <p:sp>
        <p:nvSpPr>
          <p:cNvPr id="4" name="Rectangle 3">
            <a:extLst>
              <a:ext uri="{FF2B5EF4-FFF2-40B4-BE49-F238E27FC236}">
                <a16:creationId xmlns:a16="http://schemas.microsoft.com/office/drawing/2014/main" id="{033392AD-229B-0541-39C2-FFBB02FA3EA7}"/>
              </a:ext>
            </a:extLst>
          </p:cNvPr>
          <p:cNvSpPr/>
          <p:nvPr/>
        </p:nvSpPr>
        <p:spPr>
          <a:xfrm>
            <a:off x="762830" y="965081"/>
            <a:ext cx="38573159" cy="4191000"/>
          </a:xfrm>
          <a:prstGeom prst="rect">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50">
              <a:solidFill>
                <a:schemeClr val="accent1">
                  <a:lumMod val="75000"/>
                </a:schemeClr>
              </a:solidFill>
            </a:endParaRPr>
          </a:p>
        </p:txBody>
      </p:sp>
      <p:sp>
        <p:nvSpPr>
          <p:cNvPr id="2" name="TextBox 1">
            <a:extLst>
              <a:ext uri="{FF2B5EF4-FFF2-40B4-BE49-F238E27FC236}">
                <a16:creationId xmlns:a16="http://schemas.microsoft.com/office/drawing/2014/main" id="{A67D7384-F9A1-404E-B27E-2F2B80029BB0}"/>
              </a:ext>
            </a:extLst>
          </p:cNvPr>
          <p:cNvSpPr txBox="1"/>
          <p:nvPr/>
        </p:nvSpPr>
        <p:spPr>
          <a:xfrm>
            <a:off x="8681263" y="1962542"/>
            <a:ext cx="22736291" cy="2208297"/>
          </a:xfrm>
          <a:prstGeom prst="rect">
            <a:avLst/>
          </a:prstGeom>
          <a:noFill/>
        </p:spPr>
        <p:txBody>
          <a:bodyPr wrap="square" rtlCol="0">
            <a:spAutoFit/>
          </a:bodyPr>
          <a:lstStyle/>
          <a:p>
            <a:pPr algn="ctr"/>
            <a:r>
              <a:rPr lang="en-US" sz="7334" b="1" dirty="0">
                <a:solidFill>
                  <a:schemeClr val="bg1"/>
                </a:solidFill>
                <a:latin typeface="Segoe UI Light" panose="020B0502040204020203" pitchFamily="34" charset="0"/>
                <a:cs typeface="Segoe UI Light" panose="020B0502040204020203" pitchFamily="34" charset="0"/>
              </a:rPr>
              <a:t>Purification of EcoRI-RTX Through Calcium Precipitation</a:t>
            </a:r>
          </a:p>
          <a:p>
            <a:pPr algn="ctr"/>
            <a:r>
              <a:rPr lang="en-US" sz="3208" b="1" dirty="0">
                <a:solidFill>
                  <a:schemeClr val="bg1"/>
                </a:solidFill>
                <a:latin typeface="Segoe UI" panose="020B0502040204020203" pitchFamily="34" charset="0"/>
                <a:cs typeface="Segoe UI" panose="020B0502040204020203" pitchFamily="34" charset="0"/>
              </a:rPr>
              <a:t>Lauren Y. Barnes</a:t>
            </a:r>
            <a:r>
              <a:rPr lang="en-US" sz="3208" dirty="0">
                <a:solidFill>
                  <a:schemeClr val="bg1"/>
                </a:solidFill>
                <a:latin typeface="Segoe UI Light" panose="020B0502040204020203" pitchFamily="34" charset="0"/>
                <a:cs typeface="Segoe UI Light" panose="020B0502040204020203" pitchFamily="34" charset="0"/>
              </a:rPr>
              <a:t>,</a:t>
            </a:r>
            <a:r>
              <a:rPr lang="en-US" sz="3208" baseline="30000" dirty="0">
                <a:solidFill>
                  <a:schemeClr val="bg1"/>
                </a:solidFill>
                <a:latin typeface="Segoe UI Light" panose="020B0502040204020203" pitchFamily="34" charset="0"/>
                <a:cs typeface="Segoe UI Light" panose="020B0502040204020203" pitchFamily="34" charset="0"/>
              </a:rPr>
              <a:t>a</a:t>
            </a:r>
            <a:r>
              <a:rPr lang="en-US" sz="3208" dirty="0">
                <a:solidFill>
                  <a:schemeClr val="bg1"/>
                </a:solidFill>
                <a:latin typeface="Segoe UI Light" panose="020B0502040204020203" pitchFamily="34" charset="0"/>
                <a:cs typeface="Segoe UI Light" panose="020B0502040204020203" pitchFamily="34" charset="0"/>
              </a:rPr>
              <a:t> Wynter A. Paiva, Samuel E. Ashooh, Dr. Nathan J. Oldenhuis</a:t>
            </a:r>
            <a:r>
              <a:rPr lang="en-US" sz="3208" baseline="30000" dirty="0">
                <a:solidFill>
                  <a:schemeClr val="bg1"/>
                </a:solidFill>
                <a:latin typeface="Segoe UI Light" panose="020B0502040204020203" pitchFamily="34" charset="0"/>
                <a:cs typeface="Segoe UI Light" panose="020B0502040204020203" pitchFamily="34" charset="0"/>
              </a:rPr>
              <a:t>a</a:t>
            </a:r>
            <a:r>
              <a:rPr lang="en-US" sz="3208" dirty="0">
                <a:solidFill>
                  <a:schemeClr val="bg1"/>
                </a:solidFill>
                <a:latin typeface="Segoe UI Light" panose="020B0502040204020203" pitchFamily="34" charset="0"/>
                <a:cs typeface="Segoe UI Light" panose="020B0502040204020203" pitchFamily="34" charset="0"/>
              </a:rPr>
              <a:t> </a:t>
            </a:r>
          </a:p>
          <a:p>
            <a:pPr algn="ctr"/>
            <a:r>
              <a:rPr lang="en-US" sz="3208" baseline="30000" dirty="0">
                <a:solidFill>
                  <a:schemeClr val="bg1"/>
                </a:solidFill>
                <a:latin typeface="Segoe UI Light" panose="020B0502040204020203" pitchFamily="34" charset="0"/>
                <a:cs typeface="Segoe UI Light" panose="020B0502040204020203" pitchFamily="34" charset="0"/>
              </a:rPr>
              <a:t>a</a:t>
            </a:r>
            <a:r>
              <a:rPr lang="en-US" sz="3208" dirty="0">
                <a:solidFill>
                  <a:schemeClr val="bg1"/>
                </a:solidFill>
                <a:latin typeface="Segoe UI Light" panose="020B0502040204020203" pitchFamily="34" charset="0"/>
                <a:cs typeface="Segoe UI Light" panose="020B0502040204020203" pitchFamily="34" charset="0"/>
              </a:rPr>
              <a:t>Department of Chemistry, University of New Hampshire, 23 Academic Way, Durham, NH 03824</a:t>
            </a:r>
          </a:p>
        </p:txBody>
      </p:sp>
      <p:pic>
        <p:nvPicPr>
          <p:cNvPr id="1039" name="Picture 15" descr="A screenshot of a computer screen&#10;&#10;Description automatically generated with low confidence">
            <a:extLst>
              <a:ext uri="{FF2B5EF4-FFF2-40B4-BE49-F238E27FC236}">
                <a16:creationId xmlns:a16="http://schemas.microsoft.com/office/drawing/2014/main" id="{AEF02FFE-3B2D-8325-66C8-08D8CFFADD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812" r="53212" b="4572"/>
          <a:stretch/>
        </p:blipFill>
        <p:spPr bwMode="auto">
          <a:xfrm>
            <a:off x="14410914" y="7075589"/>
            <a:ext cx="4453899" cy="306411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F3518323-750F-83C7-8811-8EA2F674295E}"/>
              </a:ext>
            </a:extLst>
          </p:cNvPr>
          <p:cNvSpPr txBox="1"/>
          <p:nvPr/>
        </p:nvSpPr>
        <p:spPr>
          <a:xfrm>
            <a:off x="14011591" y="10321505"/>
            <a:ext cx="5252544" cy="2554545"/>
          </a:xfrm>
          <a:prstGeom prst="rect">
            <a:avLst/>
          </a:prstGeom>
          <a:noFill/>
        </p:spPr>
        <p:txBody>
          <a:bodyPr wrap="square" rtlCol="0">
            <a:spAutoFit/>
          </a:bodyPr>
          <a:lstStyle/>
          <a:p>
            <a:pPr algn="ctr"/>
            <a:r>
              <a:rPr lang="en-US" sz="3200" b="1" i="1" dirty="0">
                <a:latin typeface="Segoe UI" panose="020B0502040204020203" pitchFamily="34" charset="0"/>
                <a:cs typeface="Segoe UI" panose="020B0502040204020203" pitchFamily="34" charset="0"/>
              </a:rPr>
              <a:t>Figure 4. </a:t>
            </a:r>
            <a:r>
              <a:rPr lang="en-US" sz="3200" i="1" dirty="0">
                <a:latin typeface="Segoe UI" panose="020B0502040204020203" pitchFamily="34" charset="0"/>
                <a:cs typeface="Segoe UI" panose="020B0502040204020203" pitchFamily="34" charset="0"/>
              </a:rPr>
              <a:t>EcoRI is a Type II restriction endonuclease that cleaves DNA sequences at GAATTC regions, leaving sticky ends behind. </a:t>
            </a:r>
            <a:endParaRPr lang="en-US" sz="3200" b="1" i="1" dirty="0">
              <a:latin typeface="Segoe UI" panose="020B0502040204020203" pitchFamily="34" charset="0"/>
              <a:cs typeface="Segoe UI" panose="020B0502040204020203" pitchFamily="34" charset="0"/>
            </a:endParaRPr>
          </a:p>
        </p:txBody>
      </p:sp>
      <p:sp>
        <p:nvSpPr>
          <p:cNvPr id="33" name="TextBox 32">
            <a:extLst>
              <a:ext uri="{FF2B5EF4-FFF2-40B4-BE49-F238E27FC236}">
                <a16:creationId xmlns:a16="http://schemas.microsoft.com/office/drawing/2014/main" id="{C1A02BB5-2A8C-49F9-473B-D8FC9D18787F}"/>
              </a:ext>
            </a:extLst>
          </p:cNvPr>
          <p:cNvSpPr txBox="1"/>
          <p:nvPr/>
        </p:nvSpPr>
        <p:spPr>
          <a:xfrm>
            <a:off x="14120636" y="20482993"/>
            <a:ext cx="12001310" cy="3046988"/>
          </a:xfrm>
          <a:prstGeom prst="rect">
            <a:avLst/>
          </a:prstGeom>
          <a:noFill/>
        </p:spPr>
        <p:txBody>
          <a:bodyPr wrap="square" rtlCol="0">
            <a:spAutoFit/>
          </a:bodyPr>
          <a:lstStyle/>
          <a:p>
            <a:pPr algn="ctr"/>
            <a:r>
              <a:rPr lang="en-US" sz="3200" b="1" i="1" dirty="0">
                <a:latin typeface="Segoe UI" panose="020B0502040204020203" pitchFamily="34" charset="0"/>
                <a:cs typeface="Segoe UI" panose="020B0502040204020203" pitchFamily="34" charset="0"/>
              </a:rPr>
              <a:t>Figure 6. </a:t>
            </a:r>
            <a:r>
              <a:rPr lang="en-US" sz="3200" i="1" dirty="0">
                <a:latin typeface="Segoe UI" panose="020B0502040204020203" pitchFamily="34" charset="0"/>
                <a:cs typeface="Segoe UI" panose="020B0502040204020203" pitchFamily="34" charset="0"/>
              </a:rPr>
              <a:t>Overview of methods for EcoRI-RTX purification. Plasmid containing EcoRI-RTX is transformed into DH5⍺ cells and used to inoculate a liquid bacterial culture. Following lysis, solid CaCl</a:t>
            </a:r>
            <a:r>
              <a:rPr lang="en-US" sz="3200" i="1" baseline="-25000" dirty="0">
                <a:latin typeface="Segoe UI" panose="020B0502040204020203" pitchFamily="34" charset="0"/>
                <a:cs typeface="Segoe UI" panose="020B0502040204020203" pitchFamily="34" charset="0"/>
              </a:rPr>
              <a:t>2 </a:t>
            </a:r>
            <a:r>
              <a:rPr lang="en-US" sz="3200" i="1" dirty="0">
                <a:latin typeface="Segoe UI" panose="020B0502040204020203" pitchFamily="34" charset="0"/>
                <a:cs typeface="Segoe UI" panose="020B0502040204020203" pitchFamily="34" charset="0"/>
              </a:rPr>
              <a:t>was added to a concentration of 50 mM to precipitate EcoRI-RTX. The pellet was then washed before being resolubilized using EGTA. Image made using BioRender.com.</a:t>
            </a:r>
            <a:endParaRPr lang="en-US" sz="3200" b="1" i="1" dirty="0"/>
          </a:p>
        </p:txBody>
      </p:sp>
      <p:sp>
        <p:nvSpPr>
          <p:cNvPr id="5" name="TextBox 4">
            <a:extLst>
              <a:ext uri="{FF2B5EF4-FFF2-40B4-BE49-F238E27FC236}">
                <a16:creationId xmlns:a16="http://schemas.microsoft.com/office/drawing/2014/main" id="{6509F1B2-3E1E-A9B1-A00D-8C77DAC5D9D4}"/>
              </a:ext>
            </a:extLst>
          </p:cNvPr>
          <p:cNvSpPr txBox="1"/>
          <p:nvPr/>
        </p:nvSpPr>
        <p:spPr>
          <a:xfrm>
            <a:off x="20324353" y="25291016"/>
            <a:ext cx="5793892" cy="6001643"/>
          </a:xfrm>
          <a:prstGeom prst="rect">
            <a:avLst/>
          </a:prstGeom>
          <a:noFill/>
        </p:spPr>
        <p:txBody>
          <a:bodyPr wrap="square" rtlCol="0">
            <a:spAutoFit/>
          </a:bodyPr>
          <a:lstStyle/>
          <a:p>
            <a:pPr algn="ctr"/>
            <a:r>
              <a:rPr lang="en-US" sz="3200" b="1" i="1" dirty="0">
                <a:latin typeface="Segoe UI" panose="020B0502040204020203" pitchFamily="34" charset="0"/>
                <a:cs typeface="Segoe UI" panose="020B0502040204020203" pitchFamily="34" charset="0"/>
              </a:rPr>
              <a:t>Figure 7. </a:t>
            </a:r>
            <a:r>
              <a:rPr lang="en-US" sz="3200" i="1" dirty="0">
                <a:latin typeface="Segoe UI" panose="020B0502040204020203" pitchFamily="34" charset="0"/>
                <a:cs typeface="Segoe UI" panose="020B0502040204020203" pitchFamily="34" charset="0"/>
              </a:rPr>
              <a:t>SDS-PAGE analysis of  EcoRI-RTX purification. The protein appears to only be present in the insoluble fraction (lysis pellet, red box). None of our target protein was present in the supernatant, which was used for the CaCl</a:t>
            </a:r>
            <a:r>
              <a:rPr lang="en-US" sz="3200" i="1" baseline="-25000" dirty="0">
                <a:latin typeface="Segoe UI" panose="020B0502040204020203" pitchFamily="34" charset="0"/>
                <a:cs typeface="Segoe UI" panose="020B0502040204020203" pitchFamily="34" charset="0"/>
              </a:rPr>
              <a:t>2</a:t>
            </a:r>
            <a:r>
              <a:rPr lang="en-US" sz="3200" i="1" dirty="0">
                <a:latin typeface="Segoe UI" panose="020B0502040204020203" pitchFamily="34" charset="0"/>
                <a:cs typeface="Segoe UI" panose="020B0502040204020203" pitchFamily="34" charset="0"/>
              </a:rPr>
              <a:t> precipitation, thus preventing purification of EcoRI-RTX. Cell lysis will need to be optimized prevent aggregation of protein.</a:t>
            </a:r>
            <a:endParaRPr lang="en-US" sz="3200" b="1" i="1" dirty="0"/>
          </a:p>
        </p:txBody>
      </p:sp>
      <p:sp>
        <p:nvSpPr>
          <p:cNvPr id="36" name="TextBox 35">
            <a:extLst>
              <a:ext uri="{FF2B5EF4-FFF2-40B4-BE49-F238E27FC236}">
                <a16:creationId xmlns:a16="http://schemas.microsoft.com/office/drawing/2014/main" id="{5FED4B28-623A-4CF0-ADF8-24245EA6883B}"/>
              </a:ext>
            </a:extLst>
          </p:cNvPr>
          <p:cNvSpPr txBox="1"/>
          <p:nvPr/>
        </p:nvSpPr>
        <p:spPr>
          <a:xfrm>
            <a:off x="1048895" y="17070053"/>
            <a:ext cx="11896346" cy="2062103"/>
          </a:xfrm>
          <a:prstGeom prst="rect">
            <a:avLst/>
          </a:prstGeom>
          <a:noFill/>
        </p:spPr>
        <p:txBody>
          <a:bodyPr wrap="square" rtlCol="0">
            <a:spAutoFit/>
          </a:bodyPr>
          <a:lstStyle/>
          <a:p>
            <a:pPr algn="ctr" defTabSz="3379745">
              <a:defRPr/>
            </a:pPr>
            <a:r>
              <a:rPr lang="en-US" sz="3200" b="1" i="1" dirty="0">
                <a:latin typeface="Segoe UI" panose="020B0502040204020203" pitchFamily="34" charset="0"/>
                <a:cs typeface="Segoe UI" panose="020B0502040204020203" pitchFamily="34" charset="0"/>
              </a:rPr>
              <a:t>Figure 2. </a:t>
            </a:r>
            <a:r>
              <a:rPr lang="en-US" sz="3200" i="1" dirty="0">
                <a:latin typeface="Segoe UI" panose="020B0502040204020203" pitchFamily="34" charset="0"/>
                <a:cs typeface="Segoe UI" panose="020B0502040204020203" pitchFamily="34" charset="0"/>
              </a:rPr>
              <a:t>Overview of the process of bulk pDNA production. pDNA is produced in a 7 L bioreactor vessel through fed-batch fermentation and purified using alkaline lysis and anion exchange chromatography.</a:t>
            </a:r>
            <a:r>
              <a:rPr lang="en-US" sz="3200" baseline="30000" dirty="0">
                <a:latin typeface="Segoe UI" panose="020B0502040204020203" pitchFamily="34" charset="0"/>
                <a:cs typeface="Segoe UI" panose="020B0502040204020203" pitchFamily="34" charset="0"/>
              </a:rPr>
              <a:t>1</a:t>
            </a:r>
            <a:endParaRPr lang="en-US" sz="3200" dirty="0">
              <a:latin typeface="Segoe UI" panose="020B0502040204020203" pitchFamily="34" charset="0"/>
              <a:cs typeface="Segoe UI" panose="020B0502040204020203" pitchFamily="34" charset="0"/>
            </a:endParaRPr>
          </a:p>
        </p:txBody>
      </p:sp>
      <p:sp>
        <p:nvSpPr>
          <p:cNvPr id="55" name="TextBox 54">
            <a:extLst>
              <a:ext uri="{FF2B5EF4-FFF2-40B4-BE49-F238E27FC236}">
                <a16:creationId xmlns:a16="http://schemas.microsoft.com/office/drawing/2014/main" id="{6A95525E-3AC9-B52C-F2DE-6EA9E3693752}"/>
              </a:ext>
            </a:extLst>
          </p:cNvPr>
          <p:cNvSpPr txBox="1"/>
          <p:nvPr/>
        </p:nvSpPr>
        <p:spPr>
          <a:xfrm>
            <a:off x="26992333" y="30099248"/>
            <a:ext cx="12313954" cy="3190361"/>
          </a:xfrm>
          <a:prstGeom prst="rect">
            <a:avLst/>
          </a:prstGeom>
          <a:noFill/>
        </p:spPr>
        <p:txBody>
          <a:bodyPr wrap="square" rtlCol="0">
            <a:spAutoFit/>
          </a:bodyPr>
          <a:lstStyle/>
          <a:p>
            <a:r>
              <a:rPr lang="en-US" sz="2800" dirty="0">
                <a:latin typeface="Segoe UI" panose="020B0502040204020203" pitchFamily="34" charset="0"/>
                <a:cs typeface="Segoe UI" panose="020B0502040204020203" pitchFamily="34" charset="0"/>
              </a:rPr>
              <a:t>1. Paiva et al. </a:t>
            </a:r>
            <a:r>
              <a:rPr lang="en-US" sz="2800" i="1" dirty="0">
                <a:latin typeface="Segoe UI" panose="020B0502040204020203" pitchFamily="34" charset="0"/>
                <a:cs typeface="Segoe UI" panose="020B0502040204020203" pitchFamily="34" charset="0"/>
              </a:rPr>
              <a:t>Adv. Mater.</a:t>
            </a:r>
            <a:r>
              <a:rPr lang="en-US" sz="2800" dirty="0">
                <a:latin typeface="Segoe UI" panose="020B0502040204020203" pitchFamily="34" charset="0"/>
                <a:cs typeface="Segoe UI" panose="020B0502040204020203" pitchFamily="34" charset="0"/>
              </a:rPr>
              <a:t> </a:t>
            </a:r>
            <a:r>
              <a:rPr lang="en-US" sz="2800" b="1" dirty="0">
                <a:latin typeface="Segoe UI" panose="020B0502040204020203" pitchFamily="34" charset="0"/>
                <a:cs typeface="Segoe UI" panose="020B0502040204020203" pitchFamily="34" charset="0"/>
              </a:rPr>
              <a:t>2024</a:t>
            </a:r>
            <a:r>
              <a:rPr lang="en-US" sz="2800" dirty="0">
                <a:latin typeface="Segoe UI" panose="020B0502040204020203" pitchFamily="34" charset="0"/>
                <a:cs typeface="Segoe UI" panose="020B0502040204020203" pitchFamily="34" charset="0"/>
              </a:rPr>
              <a:t>. </a:t>
            </a:r>
          </a:p>
          <a:p>
            <a:r>
              <a:rPr lang="en-US" sz="2800" dirty="0">
                <a:latin typeface="Segoe UI" panose="020B0502040204020203" pitchFamily="34" charset="0"/>
                <a:cs typeface="Segoe UI" panose="020B0502040204020203" pitchFamily="34" charset="0"/>
              </a:rPr>
              <a:t>2. </a:t>
            </a:r>
            <a:r>
              <a:rPr lang="en-US" sz="2800" i="1" dirty="0">
                <a:latin typeface="Segoe UI" panose="020B0502040204020203" pitchFamily="34" charset="0"/>
                <a:cs typeface="Segoe UI" panose="020B0502040204020203" pitchFamily="34" charset="0"/>
              </a:rPr>
              <a:t>Flatt, P.M. Biochemistry – Defining Life at the Molecular Level. </a:t>
            </a:r>
            <a:r>
              <a:rPr lang="en-US" sz="2800" b="1" i="1" dirty="0">
                <a:latin typeface="Segoe UI" panose="020B0502040204020203" pitchFamily="34" charset="0"/>
                <a:cs typeface="Segoe UI" panose="020B0502040204020203" pitchFamily="34" charset="0"/>
              </a:rPr>
              <a:t>2019</a:t>
            </a:r>
            <a:r>
              <a:rPr lang="en-US" sz="2800" i="1" dirty="0">
                <a:latin typeface="Segoe UI" panose="020B0502040204020203" pitchFamily="34" charset="0"/>
                <a:cs typeface="Segoe UI" panose="020B0502040204020203" pitchFamily="34" charset="0"/>
              </a:rPr>
              <a:t>. 9, XX.</a:t>
            </a:r>
            <a:endParaRPr lang="en-US" sz="2800" dirty="0">
              <a:latin typeface="Segoe UI" panose="020B0502040204020203" pitchFamily="34" charset="0"/>
              <a:cs typeface="Segoe UI" panose="020B0502040204020203" pitchFamily="34" charset="0"/>
            </a:endParaRPr>
          </a:p>
          <a:p>
            <a:r>
              <a:rPr lang="en-US" sz="2800" dirty="0">
                <a:latin typeface="Segoe UI" panose="020B0502040204020203" pitchFamily="34" charset="0"/>
                <a:cs typeface="Segoe UI" panose="020B0502040204020203" pitchFamily="34" charset="0"/>
              </a:rPr>
              <a:t>3. Hendrix et al. </a:t>
            </a:r>
            <a:r>
              <a:rPr lang="en-US" sz="2800" i="1" dirty="0">
                <a:latin typeface="Segoe UI" panose="020B0502040204020203" pitchFamily="34" charset="0"/>
                <a:cs typeface="Segoe UI" panose="020B0502040204020203" pitchFamily="34" charset="0"/>
              </a:rPr>
              <a:t>ACS Publications. </a:t>
            </a:r>
            <a:r>
              <a:rPr lang="en-US" sz="2800" b="1" dirty="0">
                <a:latin typeface="Segoe UI" panose="020B0502040204020203" pitchFamily="34" charset="0"/>
                <a:cs typeface="Segoe UI" panose="020B0502040204020203" pitchFamily="34" charset="0"/>
              </a:rPr>
              <a:t>2014</a:t>
            </a:r>
            <a:r>
              <a:rPr lang="en-US" sz="2800" dirty="0">
                <a:latin typeface="Segoe UI" panose="020B0502040204020203" pitchFamily="34" charset="0"/>
                <a:cs typeface="Segoe UI" panose="020B0502040204020203" pitchFamily="34" charset="0"/>
              </a:rPr>
              <a:t>, 3.</a:t>
            </a:r>
          </a:p>
          <a:p>
            <a:r>
              <a:rPr lang="en-US" sz="2933" dirty="0">
                <a:latin typeface="Segoe UI" panose="020B0502040204020203" pitchFamily="34" charset="0"/>
                <a:cs typeface="Segoe UI" panose="020B0502040204020203" pitchFamily="34" charset="0"/>
              </a:rPr>
              <a:t> </a:t>
            </a:r>
          </a:p>
          <a:p>
            <a:endParaRPr lang="en-US" sz="2933" dirty="0">
              <a:latin typeface="Segoe UI" panose="020B0502040204020203" pitchFamily="34" charset="0"/>
              <a:cs typeface="Segoe UI" panose="020B0502040204020203" pitchFamily="34" charset="0"/>
            </a:endParaRPr>
          </a:p>
          <a:p>
            <a:endParaRPr lang="en-US" sz="2933" dirty="0">
              <a:latin typeface="Segoe UI" panose="020B0502040204020203" pitchFamily="34" charset="0"/>
              <a:cs typeface="Segoe UI" panose="020B0502040204020203" pitchFamily="34" charset="0"/>
            </a:endParaRPr>
          </a:p>
          <a:p>
            <a:endParaRPr lang="en-US" sz="2933" dirty="0">
              <a:latin typeface="Segoe UI" panose="020B0502040204020203" pitchFamily="34" charset="0"/>
              <a:cs typeface="Segoe UI" panose="020B0502040204020203" pitchFamily="34" charset="0"/>
            </a:endParaRPr>
          </a:p>
        </p:txBody>
      </p:sp>
      <p:sp>
        <p:nvSpPr>
          <p:cNvPr id="93" name="TextBox 92">
            <a:extLst>
              <a:ext uri="{FF2B5EF4-FFF2-40B4-BE49-F238E27FC236}">
                <a16:creationId xmlns:a16="http://schemas.microsoft.com/office/drawing/2014/main" id="{A5421297-2038-9912-6463-927BC79FB0C3}"/>
              </a:ext>
            </a:extLst>
          </p:cNvPr>
          <p:cNvSpPr txBox="1"/>
          <p:nvPr/>
        </p:nvSpPr>
        <p:spPr>
          <a:xfrm>
            <a:off x="27106269" y="25366703"/>
            <a:ext cx="11890750" cy="3498330"/>
          </a:xfrm>
          <a:prstGeom prst="rect">
            <a:avLst/>
          </a:prstGeom>
          <a:noFill/>
        </p:spPr>
        <p:txBody>
          <a:bodyPr wrap="square" rtlCol="0">
            <a:spAutoFit/>
          </a:bodyPr>
          <a:lstStyle/>
          <a:p>
            <a:pPr algn="just"/>
            <a:r>
              <a:rPr lang="en-US" sz="3200" dirty="0">
                <a:latin typeface="Segoe UI" panose="020B0502040204020203" pitchFamily="34" charset="0"/>
                <a:cs typeface="Segoe UI" panose="020B0502040204020203" pitchFamily="34" charset="0"/>
              </a:rPr>
              <a:t>We would like to thank the following people: Noelle Honan, April Weeks, Matt Currier, Lola Fadairo, Shaina Hughes, Patrick Strobel, Tran Truong, Julia Heroux, Amy Di Vito, Kaelin Marshall, Laura Hills, Madigan Jennison-Henderson, Brynna Hone, Aubrianna Dobbins, Pearson Franz, Kate Lussier, and Dylan Sager. This research is funded by NSF Career 2340569. </a:t>
            </a:r>
          </a:p>
          <a:p>
            <a:pPr algn="just"/>
            <a:endParaRPr lang="en-US" sz="2933" dirty="0">
              <a:latin typeface="Segoe UI" panose="020B0502040204020203" pitchFamily="34" charset="0"/>
              <a:cs typeface="Segoe UI" panose="020B0502040204020203" pitchFamily="34" charset="0"/>
            </a:endParaRPr>
          </a:p>
        </p:txBody>
      </p:sp>
      <p:sp>
        <p:nvSpPr>
          <p:cNvPr id="108" name="TextBox 107">
            <a:extLst>
              <a:ext uri="{FF2B5EF4-FFF2-40B4-BE49-F238E27FC236}">
                <a16:creationId xmlns:a16="http://schemas.microsoft.com/office/drawing/2014/main" id="{A55E6E8D-B948-0A75-4132-424C7D6350F8}"/>
              </a:ext>
            </a:extLst>
          </p:cNvPr>
          <p:cNvSpPr txBox="1"/>
          <p:nvPr/>
        </p:nvSpPr>
        <p:spPr>
          <a:xfrm>
            <a:off x="27036457" y="18896677"/>
            <a:ext cx="5404646" cy="5016758"/>
          </a:xfrm>
          <a:prstGeom prst="rect">
            <a:avLst/>
          </a:prstGeom>
          <a:noFill/>
        </p:spPr>
        <p:txBody>
          <a:bodyPr wrap="square" rtlCol="0">
            <a:spAutoFit/>
          </a:bodyPr>
          <a:lstStyle/>
          <a:p>
            <a:pPr algn="just"/>
            <a:r>
              <a:rPr lang="en-US" sz="3200" dirty="0">
                <a:latin typeface="Segoe UI" panose="020B0502040204020203" pitchFamily="34" charset="0"/>
                <a:cs typeface="Segoe UI" panose="020B0502040204020203" pitchFamily="34" charset="0"/>
              </a:rPr>
              <a:t>We will work to optimize our lysis procedure to yield a pure and functional EcoRI-RTX. We will then move onto expression and purification of other DNA altering enzymes, such as DNA topoisomerase II, condensin, RNA polymerases, and gyrase </a:t>
            </a:r>
            <a:r>
              <a:rPr lang="en-US" sz="3200" b="1" dirty="0">
                <a:latin typeface="Segoe UI" panose="020B0502040204020203" pitchFamily="34" charset="0"/>
                <a:cs typeface="Segoe UI" panose="020B0502040204020203" pitchFamily="34" charset="0"/>
              </a:rPr>
              <a:t>(Fig. 10)</a:t>
            </a:r>
            <a:r>
              <a:rPr lang="en-US" sz="3200" dirty="0">
                <a:latin typeface="Segoe UI" panose="020B0502040204020203" pitchFamily="34" charset="0"/>
                <a:cs typeface="Segoe UI" panose="020B0502040204020203" pitchFamily="34" charset="0"/>
              </a:rPr>
              <a:t>. </a:t>
            </a:r>
          </a:p>
        </p:txBody>
      </p:sp>
      <p:sp>
        <p:nvSpPr>
          <p:cNvPr id="9" name="TextBox 8">
            <a:extLst>
              <a:ext uri="{FF2B5EF4-FFF2-40B4-BE49-F238E27FC236}">
                <a16:creationId xmlns:a16="http://schemas.microsoft.com/office/drawing/2014/main" id="{CD77069C-50DB-24AD-1108-E32FA5485048}"/>
              </a:ext>
            </a:extLst>
          </p:cNvPr>
          <p:cNvSpPr txBox="1"/>
          <p:nvPr/>
        </p:nvSpPr>
        <p:spPr>
          <a:xfrm>
            <a:off x="1098432" y="6862849"/>
            <a:ext cx="7274921" cy="6494085"/>
          </a:xfrm>
          <a:prstGeom prst="rect">
            <a:avLst/>
          </a:prstGeom>
          <a:noFill/>
        </p:spPr>
        <p:txBody>
          <a:bodyPr wrap="square" rtlCol="0">
            <a:spAutoFit/>
          </a:bodyPr>
          <a:lstStyle/>
          <a:p>
            <a:pPr algn="just"/>
            <a:r>
              <a:rPr lang="en-US" sz="3200" dirty="0">
                <a:latin typeface="Segoe UI" panose="020B0502040204020203" pitchFamily="34" charset="0"/>
                <a:cs typeface="Segoe UI" panose="020B0502040204020203" pitchFamily="34" charset="0"/>
              </a:rPr>
              <a:t>Double stranded DNA (dsDNA) is a semiflexible polymer that comes in many sizes, and retains water solubility at all sizes, making it a viable option for biomaterials, such as hydrogels (</a:t>
            </a:r>
            <a:r>
              <a:rPr lang="en-US" sz="3200" b="1" dirty="0">
                <a:latin typeface="Segoe UI" panose="020B0502040204020203" pitchFamily="34" charset="0"/>
                <a:cs typeface="Segoe UI" panose="020B0502040204020203" pitchFamily="34" charset="0"/>
              </a:rPr>
              <a:t>Fig. 1</a:t>
            </a:r>
            <a:r>
              <a:rPr lang="en-US" sz="3200" dirty="0">
                <a:latin typeface="Segoe UI" panose="020B0502040204020203" pitchFamily="34" charset="0"/>
                <a:cs typeface="Segoe UI" panose="020B0502040204020203" pitchFamily="34" charset="0"/>
              </a:rPr>
              <a:t>). Current sources of dsDNA are incompatible with the scale necessary for bulk material production. To address this, we developed a simple, scalable and unified method that produces gram-scale quantities of plasmid DNA (pDNA) for use as a generic polymer (</a:t>
            </a:r>
            <a:r>
              <a:rPr lang="en-US" sz="3200" b="1" dirty="0">
                <a:latin typeface="Segoe UI" panose="020B0502040204020203" pitchFamily="34" charset="0"/>
                <a:cs typeface="Segoe UI" panose="020B0502040204020203" pitchFamily="34" charset="0"/>
              </a:rPr>
              <a:t>Fig. 2</a:t>
            </a:r>
            <a:r>
              <a:rPr lang="en-US" sz="3200" dirty="0">
                <a:latin typeface="Segoe UI" panose="020B0502040204020203" pitchFamily="34" charset="0"/>
                <a:cs typeface="Segoe UI" panose="020B0502040204020203" pitchFamily="34" charset="0"/>
              </a:rPr>
              <a:t>).</a:t>
            </a:r>
          </a:p>
        </p:txBody>
      </p:sp>
      <p:sp>
        <p:nvSpPr>
          <p:cNvPr id="12" name="TextBox 11">
            <a:extLst>
              <a:ext uri="{FF2B5EF4-FFF2-40B4-BE49-F238E27FC236}">
                <a16:creationId xmlns:a16="http://schemas.microsoft.com/office/drawing/2014/main" id="{DE5B7DD6-7F10-C471-188F-3E3EB2348C3C}"/>
              </a:ext>
            </a:extLst>
          </p:cNvPr>
          <p:cNvSpPr txBox="1"/>
          <p:nvPr/>
        </p:nvSpPr>
        <p:spPr>
          <a:xfrm>
            <a:off x="8825916" y="11057040"/>
            <a:ext cx="4114450" cy="1569660"/>
          </a:xfrm>
          <a:prstGeom prst="rect">
            <a:avLst/>
          </a:prstGeom>
          <a:noFill/>
        </p:spPr>
        <p:txBody>
          <a:bodyPr wrap="square" rtlCol="0">
            <a:spAutoFit/>
          </a:bodyPr>
          <a:lstStyle/>
          <a:p>
            <a:pPr algn="ctr"/>
            <a:r>
              <a:rPr lang="en-US" sz="3200" b="1" i="1" dirty="0">
                <a:latin typeface="Segoe UI" panose="020B0502040204020203" pitchFamily="34" charset="0"/>
                <a:cs typeface="Segoe UI" panose="020B0502040204020203" pitchFamily="34" charset="0"/>
              </a:rPr>
              <a:t>Figure 1. </a:t>
            </a:r>
            <a:r>
              <a:rPr lang="en-US" sz="3200" i="1" dirty="0">
                <a:latin typeface="Segoe UI" panose="020B0502040204020203" pitchFamily="34" charset="0"/>
                <a:cs typeface="Segoe UI" panose="020B0502040204020203" pitchFamily="34" charset="0"/>
              </a:rPr>
              <a:t>Depiction of a hydrogel made from dsDNA.</a:t>
            </a:r>
            <a:r>
              <a:rPr lang="en-US" sz="3200" b="1" i="1" dirty="0"/>
              <a:t> </a:t>
            </a:r>
          </a:p>
        </p:txBody>
      </p:sp>
      <p:pic>
        <p:nvPicPr>
          <p:cNvPr id="13" name="Picture 12" descr="A screenshot of a video game&#10;&#10;Description automatically generated">
            <a:extLst>
              <a:ext uri="{FF2B5EF4-FFF2-40B4-BE49-F238E27FC236}">
                <a16:creationId xmlns:a16="http://schemas.microsoft.com/office/drawing/2014/main" id="{6FAAD84E-08A8-7DFF-D163-EBD8ED66B5F8}"/>
              </a:ext>
            </a:extLst>
          </p:cNvPr>
          <p:cNvPicPr>
            <a:picLocks noChangeAspect="1"/>
          </p:cNvPicPr>
          <p:nvPr/>
        </p:nvPicPr>
        <p:blipFill rotWithShape="1">
          <a:blip r:embed="rId5">
            <a:extLst>
              <a:ext uri="{28A0092B-C50C-407E-A947-70E740481C1C}">
                <a14:useLocalDpi xmlns:a14="http://schemas.microsoft.com/office/drawing/2010/main" val="0"/>
              </a:ext>
            </a:extLst>
          </a:blip>
          <a:srcRect l="35893" t="50842" r="30000" b="14303"/>
          <a:stretch/>
        </p:blipFill>
        <p:spPr>
          <a:xfrm>
            <a:off x="8434715" y="7559441"/>
            <a:ext cx="4896853" cy="3302998"/>
          </a:xfrm>
          <a:prstGeom prst="rect">
            <a:avLst/>
          </a:prstGeom>
        </p:spPr>
      </p:pic>
      <p:pic>
        <p:nvPicPr>
          <p:cNvPr id="18" name="Picture 17" descr="A collage of different types of liquids&#10;&#10;Description automatically generated">
            <a:extLst>
              <a:ext uri="{FF2B5EF4-FFF2-40B4-BE49-F238E27FC236}">
                <a16:creationId xmlns:a16="http://schemas.microsoft.com/office/drawing/2014/main" id="{E9A97099-31AA-F674-F9CA-2BDF9F966CC3}"/>
              </a:ext>
            </a:extLst>
          </p:cNvPr>
          <p:cNvPicPr>
            <a:picLocks noChangeAspect="1"/>
          </p:cNvPicPr>
          <p:nvPr/>
        </p:nvPicPr>
        <p:blipFill rotWithShape="1">
          <a:blip r:embed="rId6">
            <a:extLst>
              <a:ext uri="{28A0092B-C50C-407E-A947-70E740481C1C}">
                <a14:useLocalDpi xmlns:a14="http://schemas.microsoft.com/office/drawing/2010/main" val="0"/>
              </a:ext>
            </a:extLst>
          </a:blip>
          <a:srcRect l="-1" t="70106" r="38153"/>
          <a:stretch/>
        </p:blipFill>
        <p:spPr>
          <a:xfrm>
            <a:off x="1239754" y="13355396"/>
            <a:ext cx="11757688" cy="3734488"/>
          </a:xfrm>
          <a:prstGeom prst="rect">
            <a:avLst/>
          </a:prstGeom>
        </p:spPr>
      </p:pic>
      <p:sp>
        <p:nvSpPr>
          <p:cNvPr id="21" name="TextBox 20">
            <a:extLst>
              <a:ext uri="{FF2B5EF4-FFF2-40B4-BE49-F238E27FC236}">
                <a16:creationId xmlns:a16="http://schemas.microsoft.com/office/drawing/2014/main" id="{A3684C1E-111F-06EF-0ED8-E52F7BE0BDE6}"/>
              </a:ext>
            </a:extLst>
          </p:cNvPr>
          <p:cNvSpPr txBox="1"/>
          <p:nvPr/>
        </p:nvSpPr>
        <p:spPr>
          <a:xfrm>
            <a:off x="1119140" y="20558277"/>
            <a:ext cx="11910270" cy="4524315"/>
          </a:xfrm>
          <a:prstGeom prst="rect">
            <a:avLst/>
          </a:prstGeom>
          <a:noFill/>
        </p:spPr>
        <p:txBody>
          <a:bodyPr wrap="square" rtlCol="0">
            <a:spAutoFit/>
          </a:bodyPr>
          <a:lstStyle/>
          <a:p>
            <a:pPr algn="just"/>
            <a:r>
              <a:rPr lang="en-US" sz="3200" dirty="0">
                <a:latin typeface="Segoe UI" panose="020B0502040204020203" pitchFamily="34" charset="0"/>
                <a:cs typeface="Segoe UI" panose="020B0502040204020203" pitchFamily="34" charset="0"/>
              </a:rPr>
              <a:t>The goal of this work is to create a large toolbox of enzymes that will allow us to reliably, predictably, and selectively alter the topological state of DNA. DNA enzymes of interest include topoisomerase (relieves supercoiling) ligase (repairs the sugar-phosphate backbone) gyrase, (induces supercoiling), and restriction enzymes (site selective double-stranded nicking) (</a:t>
            </a:r>
            <a:r>
              <a:rPr lang="en-US" sz="3200" b="1" dirty="0">
                <a:latin typeface="Segoe UI" panose="020B0502040204020203" pitchFamily="34" charset="0"/>
                <a:cs typeface="Segoe UI" panose="020B0502040204020203" pitchFamily="34" charset="0"/>
              </a:rPr>
              <a:t>Fig. 3</a:t>
            </a:r>
            <a:r>
              <a:rPr lang="en-US" sz="3200" dirty="0">
                <a:latin typeface="Segoe UI" panose="020B0502040204020203" pitchFamily="34" charset="0"/>
                <a:cs typeface="Segoe UI" panose="020B0502040204020203" pitchFamily="34" charset="0"/>
              </a:rPr>
              <a:t>).</a:t>
            </a:r>
            <a:r>
              <a:rPr lang="en-US" sz="3200" baseline="30000" dirty="0">
                <a:latin typeface="Segoe UI" panose="020B0502040204020203" pitchFamily="34" charset="0"/>
                <a:cs typeface="Segoe UI" panose="020B0502040204020203" pitchFamily="34" charset="0"/>
              </a:rPr>
              <a:t>2 </a:t>
            </a:r>
            <a:r>
              <a:rPr lang="en-US" sz="3200" dirty="0">
                <a:latin typeface="Segoe UI" panose="020B0502040204020203" pitchFamily="34" charset="0"/>
                <a:cs typeface="Segoe UI" panose="020B0502040204020203" pitchFamily="34" charset="0"/>
              </a:rPr>
              <a:t>The ultimate goal is to make the use of these enzymes more cost-effective and to produce enzymes that can effectively alter the properties of DNA-based biomaterials at scale.</a:t>
            </a:r>
          </a:p>
        </p:txBody>
      </p:sp>
      <p:sp>
        <p:nvSpPr>
          <p:cNvPr id="22" name="Rectangle 21">
            <a:extLst>
              <a:ext uri="{FF2B5EF4-FFF2-40B4-BE49-F238E27FC236}">
                <a16:creationId xmlns:a16="http://schemas.microsoft.com/office/drawing/2014/main" id="{94D3920D-E3E3-4242-4DAE-1E570348640E}"/>
              </a:ext>
            </a:extLst>
          </p:cNvPr>
          <p:cNvSpPr/>
          <p:nvPr/>
        </p:nvSpPr>
        <p:spPr>
          <a:xfrm>
            <a:off x="832098" y="19272714"/>
            <a:ext cx="12573000" cy="1047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84" b="1">
                <a:latin typeface="Segoe UI Semilight" panose="020B0402040204020203" pitchFamily="34" charset="0"/>
                <a:cs typeface="Segoe UI Semilight" panose="020B0402040204020203" pitchFamily="34" charset="0"/>
              </a:rPr>
              <a:t>Common DNA Enzymes</a:t>
            </a:r>
          </a:p>
        </p:txBody>
      </p:sp>
      <p:sp>
        <p:nvSpPr>
          <p:cNvPr id="23" name="TextBox 22">
            <a:extLst>
              <a:ext uri="{FF2B5EF4-FFF2-40B4-BE49-F238E27FC236}">
                <a16:creationId xmlns:a16="http://schemas.microsoft.com/office/drawing/2014/main" id="{913F6568-11E8-D668-6DE8-A8676C51CA14}"/>
              </a:ext>
            </a:extLst>
          </p:cNvPr>
          <p:cNvSpPr txBox="1"/>
          <p:nvPr/>
        </p:nvSpPr>
        <p:spPr>
          <a:xfrm>
            <a:off x="1076623" y="30099248"/>
            <a:ext cx="12064684" cy="1569660"/>
          </a:xfrm>
          <a:prstGeom prst="rect">
            <a:avLst/>
          </a:prstGeom>
          <a:noFill/>
        </p:spPr>
        <p:txBody>
          <a:bodyPr wrap="square" rtlCol="0">
            <a:spAutoFit/>
          </a:bodyPr>
          <a:lstStyle/>
          <a:p>
            <a:pPr algn="ctr" defTabSz="3379745">
              <a:defRPr/>
            </a:pPr>
            <a:r>
              <a:rPr lang="en-US" sz="3200" b="1" i="1" dirty="0">
                <a:latin typeface="Segoe UI" panose="020B0502040204020203" pitchFamily="34" charset="0"/>
                <a:cs typeface="Segoe UI" panose="020B0502040204020203" pitchFamily="34" charset="0"/>
              </a:rPr>
              <a:t>Figure 3. </a:t>
            </a:r>
            <a:r>
              <a:rPr lang="en-US" sz="3200" i="1" dirty="0">
                <a:latin typeface="Segoe UI" panose="020B0502040204020203" pitchFamily="34" charset="0"/>
                <a:cs typeface="Segoe UI" panose="020B0502040204020203" pitchFamily="34" charset="0"/>
              </a:rPr>
              <a:t>A) Depiction of how restriction enzymes work. B) Depiction of how ligases work. C) Depiction of how topoisomerase and gyrase work. Image made using BioRender.com. </a:t>
            </a:r>
            <a:endParaRPr lang="en-US" sz="3200" b="1" i="1"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8690908B-0963-EA24-9653-5BFD42975AA4}"/>
              </a:ext>
            </a:extLst>
          </p:cNvPr>
          <p:cNvSpPr/>
          <p:nvPr/>
        </p:nvSpPr>
        <p:spPr>
          <a:xfrm>
            <a:off x="13842776" y="23813423"/>
            <a:ext cx="12573000" cy="1047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84" b="1" dirty="0">
                <a:latin typeface="Segoe UI Semilight" panose="020B0402040204020203" pitchFamily="34" charset="0"/>
                <a:cs typeface="Segoe UI Semilight" panose="020B0402040204020203" pitchFamily="34" charset="0"/>
              </a:rPr>
              <a:t>Analysis of Purification</a:t>
            </a:r>
          </a:p>
        </p:txBody>
      </p:sp>
      <p:sp>
        <p:nvSpPr>
          <p:cNvPr id="44" name="TextBox 43">
            <a:extLst>
              <a:ext uri="{FF2B5EF4-FFF2-40B4-BE49-F238E27FC236}">
                <a16:creationId xmlns:a16="http://schemas.microsoft.com/office/drawing/2014/main" id="{9D8189E9-273C-10A4-9F92-6212C03C557B}"/>
              </a:ext>
            </a:extLst>
          </p:cNvPr>
          <p:cNvSpPr txBox="1"/>
          <p:nvPr/>
        </p:nvSpPr>
        <p:spPr>
          <a:xfrm rot="10800000" flipV="1">
            <a:off x="32603939" y="22311700"/>
            <a:ext cx="6489679" cy="1569660"/>
          </a:xfrm>
          <a:prstGeom prst="rect">
            <a:avLst/>
          </a:prstGeom>
          <a:noFill/>
        </p:spPr>
        <p:txBody>
          <a:bodyPr wrap="square" rtlCol="0">
            <a:spAutoFit/>
          </a:bodyPr>
          <a:lstStyle/>
          <a:p>
            <a:pPr algn="ctr"/>
            <a:r>
              <a:rPr lang="en-US" sz="3200" b="1" i="1" dirty="0">
                <a:latin typeface="Segoe UI" panose="020B0502040204020203" pitchFamily="34" charset="0"/>
                <a:cs typeface="Segoe UI" panose="020B0502040204020203" pitchFamily="34" charset="0"/>
              </a:rPr>
              <a:t>Figure 10. </a:t>
            </a:r>
            <a:r>
              <a:rPr lang="en-US" sz="3200" i="1" dirty="0">
                <a:latin typeface="Segoe UI" panose="020B0502040204020203" pitchFamily="34" charset="0"/>
                <a:cs typeface="Segoe UI" panose="020B0502040204020203" pitchFamily="34" charset="0"/>
              </a:rPr>
              <a:t>Depiction of gyrase, RNA polymerase II, and condensin. Image made using BioRender.com.</a:t>
            </a:r>
            <a:endParaRPr lang="en-US" sz="3200" b="1" i="1" dirty="0"/>
          </a:p>
        </p:txBody>
      </p:sp>
      <p:pic>
        <p:nvPicPr>
          <p:cNvPr id="46" name="Picture 45" descr="A collection of different colored objects&#10;&#10;Description automatically generated">
            <a:extLst>
              <a:ext uri="{FF2B5EF4-FFF2-40B4-BE49-F238E27FC236}">
                <a16:creationId xmlns:a16="http://schemas.microsoft.com/office/drawing/2014/main" id="{C81365BF-53DF-D70B-4232-0CCAAC1B6CF6}"/>
              </a:ext>
            </a:extLst>
          </p:cNvPr>
          <p:cNvPicPr>
            <a:picLocks noChangeAspect="1"/>
          </p:cNvPicPr>
          <p:nvPr/>
        </p:nvPicPr>
        <p:blipFill rotWithShape="1">
          <a:blip r:embed="rId7">
            <a:extLst>
              <a:ext uri="{28A0092B-C50C-407E-A947-70E740481C1C}">
                <a14:useLocalDpi xmlns:a14="http://schemas.microsoft.com/office/drawing/2010/main" val="0"/>
              </a:ext>
            </a:extLst>
          </a:blip>
          <a:srcRect l="2046" t="3153" r="3153" b="4714"/>
          <a:stretch/>
        </p:blipFill>
        <p:spPr>
          <a:xfrm>
            <a:off x="32880989" y="19013404"/>
            <a:ext cx="5935577" cy="3190130"/>
          </a:xfrm>
          <a:prstGeom prst="rect">
            <a:avLst/>
          </a:prstGeom>
        </p:spPr>
      </p:pic>
      <p:sp>
        <p:nvSpPr>
          <p:cNvPr id="29" name="TextBox 28">
            <a:extLst>
              <a:ext uri="{FF2B5EF4-FFF2-40B4-BE49-F238E27FC236}">
                <a16:creationId xmlns:a16="http://schemas.microsoft.com/office/drawing/2014/main" id="{313F9EC2-FE93-E881-588C-E2E21A8AB3AC}"/>
              </a:ext>
            </a:extLst>
          </p:cNvPr>
          <p:cNvSpPr txBox="1"/>
          <p:nvPr/>
        </p:nvSpPr>
        <p:spPr>
          <a:xfrm>
            <a:off x="32038324" y="12911599"/>
            <a:ext cx="7066490" cy="4524315"/>
          </a:xfrm>
          <a:prstGeom prst="rect">
            <a:avLst/>
          </a:prstGeom>
          <a:noFill/>
        </p:spPr>
        <p:txBody>
          <a:bodyPr wrap="square" rtlCol="0">
            <a:spAutoFit/>
          </a:bodyPr>
          <a:lstStyle/>
          <a:p>
            <a:pPr algn="ctr"/>
            <a:r>
              <a:rPr lang="en-US" sz="3200" b="1" i="1" dirty="0">
                <a:latin typeface="Segoe UI" panose="020B0502040204020203" pitchFamily="34" charset="0"/>
                <a:cs typeface="Segoe UI" panose="020B0502040204020203" pitchFamily="34" charset="0"/>
              </a:rPr>
              <a:t>Figure 9. </a:t>
            </a:r>
            <a:r>
              <a:rPr lang="en-US" sz="3200" i="1" dirty="0">
                <a:latin typeface="Segoe UI" panose="020B0502040204020203" pitchFamily="34" charset="0"/>
                <a:cs typeface="Segoe UI" panose="020B0502040204020203" pitchFamily="34" charset="0"/>
              </a:rPr>
              <a:t>SDS-PAGE analysis of lysates after sonication under different conditions. Many proteins are in the insoluble fraction. Centrifugation time for separation of soluble and insoluble proteins will be reduced to prevent undesired pelleting of proteins. Alternate lysis methods will be explored if issue persists.</a:t>
            </a:r>
            <a:endParaRPr lang="en-US" sz="3200" b="1" i="1" dirty="0"/>
          </a:p>
        </p:txBody>
      </p:sp>
      <p:pic>
        <p:nvPicPr>
          <p:cNvPr id="41" name="Picture 40" descr="A diagram of a cell culture process&#10;&#10;AI-generated content may be incorrect.">
            <a:extLst>
              <a:ext uri="{FF2B5EF4-FFF2-40B4-BE49-F238E27FC236}">
                <a16:creationId xmlns:a16="http://schemas.microsoft.com/office/drawing/2014/main" id="{7F8DCD81-EF0A-BC3F-3DF1-B9140D4DAD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93313" y="14634195"/>
            <a:ext cx="11455957" cy="5711660"/>
          </a:xfrm>
          <a:prstGeom prst="rect">
            <a:avLst/>
          </a:prstGeom>
        </p:spPr>
      </p:pic>
      <p:sp>
        <p:nvSpPr>
          <p:cNvPr id="50" name="TextBox 49">
            <a:extLst>
              <a:ext uri="{FF2B5EF4-FFF2-40B4-BE49-F238E27FC236}">
                <a16:creationId xmlns:a16="http://schemas.microsoft.com/office/drawing/2014/main" id="{2C5937F9-61EA-5BAF-C2E3-FB8E7EB8C33D}"/>
              </a:ext>
            </a:extLst>
          </p:cNvPr>
          <p:cNvSpPr txBox="1"/>
          <p:nvPr/>
        </p:nvSpPr>
        <p:spPr>
          <a:xfrm>
            <a:off x="-2859742" y="2604248"/>
            <a:ext cx="184731" cy="346249"/>
          </a:xfrm>
          <a:prstGeom prst="rect">
            <a:avLst/>
          </a:prstGeom>
          <a:noFill/>
        </p:spPr>
        <p:txBody>
          <a:bodyPr wrap="none" rtlCol="0">
            <a:spAutoFit/>
          </a:bodyPr>
          <a:lstStyle/>
          <a:p>
            <a:endParaRPr lang="en-US" sz="1650"/>
          </a:p>
        </p:txBody>
      </p:sp>
      <p:sp>
        <p:nvSpPr>
          <p:cNvPr id="78" name="Rectangle 77">
            <a:extLst>
              <a:ext uri="{FF2B5EF4-FFF2-40B4-BE49-F238E27FC236}">
                <a16:creationId xmlns:a16="http://schemas.microsoft.com/office/drawing/2014/main" id="{483B89F5-A98B-B6D8-323E-C4BCDE280DE2}"/>
              </a:ext>
            </a:extLst>
          </p:cNvPr>
          <p:cNvSpPr/>
          <p:nvPr/>
        </p:nvSpPr>
        <p:spPr>
          <a:xfrm>
            <a:off x="791444" y="5593114"/>
            <a:ext cx="12646152" cy="1047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84" b="1">
                <a:latin typeface="Segoe UI Semilight" panose="020B0402040204020203" pitchFamily="34" charset="0"/>
                <a:cs typeface="Segoe UI Semilight" panose="020B0402040204020203" pitchFamily="34" charset="0"/>
              </a:rPr>
              <a:t>dsDNA as a Polymer</a:t>
            </a:r>
          </a:p>
        </p:txBody>
      </p:sp>
      <p:sp>
        <p:nvSpPr>
          <p:cNvPr id="81" name="TextBox 80">
            <a:extLst>
              <a:ext uri="{FF2B5EF4-FFF2-40B4-BE49-F238E27FC236}">
                <a16:creationId xmlns:a16="http://schemas.microsoft.com/office/drawing/2014/main" id="{E5A4CB39-B623-171D-9496-ED6DADB16BB7}"/>
              </a:ext>
            </a:extLst>
          </p:cNvPr>
          <p:cNvSpPr txBox="1"/>
          <p:nvPr/>
        </p:nvSpPr>
        <p:spPr>
          <a:xfrm>
            <a:off x="-6335486" y="5747657"/>
            <a:ext cx="184731" cy="369332"/>
          </a:xfrm>
          <a:prstGeom prst="rect">
            <a:avLst/>
          </a:prstGeom>
          <a:noFill/>
        </p:spPr>
        <p:txBody>
          <a:bodyPr wrap="none" rtlCol="0">
            <a:spAutoFit/>
          </a:bodyPr>
          <a:lstStyle/>
          <a:p>
            <a:endParaRPr lang="en-US"/>
          </a:p>
        </p:txBody>
      </p:sp>
      <p:pic>
        <p:nvPicPr>
          <p:cNvPr id="88" name="Picture 87" descr="A close up of a test&#10;&#10;AI-generated content may be incorrect.">
            <a:extLst>
              <a:ext uri="{FF2B5EF4-FFF2-40B4-BE49-F238E27FC236}">
                <a16:creationId xmlns:a16="http://schemas.microsoft.com/office/drawing/2014/main" id="{9F7263E7-A5D5-1CCA-BF13-564ABCB9B129}"/>
              </a:ext>
            </a:extLst>
          </p:cNvPr>
          <p:cNvPicPr>
            <a:picLocks noChangeAspect="1"/>
          </p:cNvPicPr>
          <p:nvPr/>
        </p:nvPicPr>
        <p:blipFill>
          <a:blip r:embed="rId9">
            <a:extLst>
              <a:ext uri="{28A0092B-C50C-407E-A947-70E740481C1C}">
                <a14:useLocalDpi xmlns:a14="http://schemas.microsoft.com/office/drawing/2010/main" val="0"/>
              </a:ext>
            </a:extLst>
          </a:blip>
          <a:srcRect t="3414" r="4054" b="1150"/>
          <a:stretch/>
        </p:blipFill>
        <p:spPr>
          <a:xfrm>
            <a:off x="26931369" y="12623136"/>
            <a:ext cx="5007019" cy="4912201"/>
          </a:xfrm>
          <a:prstGeom prst="rect">
            <a:avLst/>
          </a:prstGeom>
        </p:spPr>
      </p:pic>
      <p:pic>
        <p:nvPicPr>
          <p:cNvPr id="1026" name="Picture 2">
            <a:extLst>
              <a:ext uri="{FF2B5EF4-FFF2-40B4-BE49-F238E27FC236}">
                <a16:creationId xmlns:a16="http://schemas.microsoft.com/office/drawing/2014/main" id="{201EB31E-72E3-42D0-B2EC-8CDAB49438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149310" y="1565412"/>
            <a:ext cx="3734971" cy="3091202"/>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3A5D6CE4-1EE4-42D1-8D5A-5EB4AAD876B0}"/>
              </a:ext>
            </a:extLst>
          </p:cNvPr>
          <p:cNvGrpSpPr/>
          <p:nvPr/>
        </p:nvGrpSpPr>
        <p:grpSpPr>
          <a:xfrm>
            <a:off x="1253193" y="25240628"/>
            <a:ext cx="11682487" cy="4780441"/>
            <a:chOff x="1247399" y="25160190"/>
            <a:chExt cx="11682487" cy="4780441"/>
          </a:xfrm>
        </p:grpSpPr>
        <p:pic>
          <p:nvPicPr>
            <p:cNvPr id="70" name="Picture 69" descr="A diagram of dna molecules&#10;&#10;Description automatically generated">
              <a:extLst>
                <a:ext uri="{FF2B5EF4-FFF2-40B4-BE49-F238E27FC236}">
                  <a16:creationId xmlns:a16="http://schemas.microsoft.com/office/drawing/2014/main" id="{B6F311F0-B8AF-94A8-21B5-46EB980C3C7C}"/>
                </a:ext>
              </a:extLst>
            </p:cNvPr>
            <p:cNvPicPr>
              <a:picLocks noChangeAspect="1"/>
            </p:cNvPicPr>
            <p:nvPr/>
          </p:nvPicPr>
          <p:blipFill rotWithShape="1">
            <a:blip r:embed="rId11">
              <a:extLst>
                <a:ext uri="{28A0092B-C50C-407E-A947-70E740481C1C}">
                  <a14:useLocalDpi xmlns:a14="http://schemas.microsoft.com/office/drawing/2010/main" val="0"/>
                </a:ext>
              </a:extLst>
            </a:blip>
            <a:srcRect l="-1" t="3994" r="75988" b="2477"/>
            <a:stretch/>
          </p:blipFill>
          <p:spPr>
            <a:xfrm>
              <a:off x="1635025" y="25399958"/>
              <a:ext cx="2539242" cy="4503442"/>
            </a:xfrm>
            <a:prstGeom prst="rect">
              <a:avLst/>
            </a:prstGeom>
          </p:spPr>
        </p:pic>
        <p:sp>
          <p:nvSpPr>
            <p:cNvPr id="71" name="TextBox 70">
              <a:extLst>
                <a:ext uri="{FF2B5EF4-FFF2-40B4-BE49-F238E27FC236}">
                  <a16:creationId xmlns:a16="http://schemas.microsoft.com/office/drawing/2014/main" id="{69679872-28D7-7AE2-C2F9-FF18004821D1}"/>
                </a:ext>
              </a:extLst>
            </p:cNvPr>
            <p:cNvSpPr txBox="1"/>
            <p:nvPr/>
          </p:nvSpPr>
          <p:spPr>
            <a:xfrm>
              <a:off x="1247399" y="25160190"/>
              <a:ext cx="606488" cy="578840"/>
            </a:xfrm>
            <a:prstGeom prst="rect">
              <a:avLst/>
            </a:prstGeom>
            <a:noFill/>
          </p:spPr>
          <p:txBody>
            <a:bodyPr wrap="square" rtlCol="0">
              <a:spAutoFit/>
            </a:bodyPr>
            <a:lstStyle/>
            <a:p>
              <a:pPr algn="just"/>
              <a:r>
                <a:rPr lang="en-US" sz="3000" dirty="0">
                  <a:latin typeface="Segoe UI" panose="020B0502040204020203" pitchFamily="34" charset="0"/>
                  <a:cs typeface="Segoe UI" panose="020B0502040204020203" pitchFamily="34" charset="0"/>
                </a:rPr>
                <a:t>A.</a:t>
              </a:r>
              <a:endParaRPr lang="en-US" sz="3000" dirty="0"/>
            </a:p>
          </p:txBody>
        </p:sp>
        <p:sp>
          <p:nvSpPr>
            <p:cNvPr id="72" name="TextBox 71">
              <a:extLst>
                <a:ext uri="{FF2B5EF4-FFF2-40B4-BE49-F238E27FC236}">
                  <a16:creationId xmlns:a16="http://schemas.microsoft.com/office/drawing/2014/main" id="{198ADED2-7816-DACF-EAB2-38EEBCE9D43E}"/>
                </a:ext>
              </a:extLst>
            </p:cNvPr>
            <p:cNvSpPr txBox="1"/>
            <p:nvPr/>
          </p:nvSpPr>
          <p:spPr>
            <a:xfrm>
              <a:off x="4574249" y="25160190"/>
              <a:ext cx="606488" cy="553998"/>
            </a:xfrm>
            <a:prstGeom prst="rect">
              <a:avLst/>
            </a:prstGeom>
            <a:noFill/>
          </p:spPr>
          <p:txBody>
            <a:bodyPr wrap="square" rtlCol="0">
              <a:spAutoFit/>
            </a:bodyPr>
            <a:lstStyle/>
            <a:p>
              <a:pPr algn="just"/>
              <a:r>
                <a:rPr lang="en-US" sz="3000" dirty="0">
                  <a:latin typeface="Segoe UI" panose="020B0502040204020203" pitchFamily="34" charset="0"/>
                  <a:cs typeface="Segoe UI" panose="020B0502040204020203" pitchFamily="34" charset="0"/>
                </a:rPr>
                <a:t>B.</a:t>
              </a:r>
              <a:endParaRPr lang="en-US" sz="3000" dirty="0"/>
            </a:p>
          </p:txBody>
        </p:sp>
        <p:pic>
          <p:nvPicPr>
            <p:cNvPr id="16" name="Picture 15" descr="A diagram of dna molecules&#10;&#10;Description automatically generated">
              <a:extLst>
                <a:ext uri="{FF2B5EF4-FFF2-40B4-BE49-F238E27FC236}">
                  <a16:creationId xmlns:a16="http://schemas.microsoft.com/office/drawing/2014/main" id="{01871358-8370-8A35-F7BD-3E78E3895FC5}"/>
                </a:ext>
              </a:extLst>
            </p:cNvPr>
            <p:cNvPicPr>
              <a:picLocks noChangeAspect="1"/>
            </p:cNvPicPr>
            <p:nvPr/>
          </p:nvPicPr>
          <p:blipFill rotWithShape="1">
            <a:blip r:embed="rId11">
              <a:extLst>
                <a:ext uri="{28A0092B-C50C-407E-A947-70E740481C1C}">
                  <a14:useLocalDpi xmlns:a14="http://schemas.microsoft.com/office/drawing/2010/main" val="0"/>
                </a:ext>
              </a:extLst>
            </a:blip>
            <a:srcRect l="26988" t="3994" r="50423" b="2477"/>
            <a:stretch/>
          </p:blipFill>
          <p:spPr>
            <a:xfrm>
              <a:off x="4992620" y="25358062"/>
              <a:ext cx="2388637" cy="4503442"/>
            </a:xfrm>
            <a:prstGeom prst="rect">
              <a:avLst/>
            </a:prstGeom>
          </p:spPr>
        </p:pic>
        <p:pic>
          <p:nvPicPr>
            <p:cNvPr id="17" name="Picture 16" descr="A diagram of dna molecules&#10;&#10;Description automatically generated">
              <a:extLst>
                <a:ext uri="{FF2B5EF4-FFF2-40B4-BE49-F238E27FC236}">
                  <a16:creationId xmlns:a16="http://schemas.microsoft.com/office/drawing/2014/main" id="{E4C4AC31-E339-333D-6CDC-B04FBF5DAA86}"/>
                </a:ext>
              </a:extLst>
            </p:cNvPr>
            <p:cNvPicPr>
              <a:picLocks noChangeAspect="1"/>
            </p:cNvPicPr>
            <p:nvPr/>
          </p:nvPicPr>
          <p:blipFill rotWithShape="1">
            <a:blip r:embed="rId11">
              <a:extLst>
                <a:ext uri="{28A0092B-C50C-407E-A947-70E740481C1C}">
                  <a14:useLocalDpi xmlns:a14="http://schemas.microsoft.com/office/drawing/2010/main" val="0"/>
                </a:ext>
              </a:extLst>
            </a:blip>
            <a:srcRect l="50360" t="3994" r="1516" b="2477"/>
            <a:stretch/>
          </p:blipFill>
          <p:spPr>
            <a:xfrm>
              <a:off x="7841042" y="25437189"/>
              <a:ext cx="5088844" cy="4503442"/>
            </a:xfrm>
            <a:prstGeom prst="rect">
              <a:avLst/>
            </a:prstGeom>
          </p:spPr>
        </p:pic>
        <p:sp>
          <p:nvSpPr>
            <p:cNvPr id="73" name="TextBox 72">
              <a:extLst>
                <a:ext uri="{FF2B5EF4-FFF2-40B4-BE49-F238E27FC236}">
                  <a16:creationId xmlns:a16="http://schemas.microsoft.com/office/drawing/2014/main" id="{D4180340-9523-8A12-E0F2-88F509B2CC17}"/>
                </a:ext>
              </a:extLst>
            </p:cNvPr>
            <p:cNvSpPr txBox="1"/>
            <p:nvPr/>
          </p:nvSpPr>
          <p:spPr>
            <a:xfrm>
              <a:off x="7516374" y="25160190"/>
              <a:ext cx="606488" cy="578840"/>
            </a:xfrm>
            <a:prstGeom prst="rect">
              <a:avLst/>
            </a:prstGeom>
            <a:noFill/>
          </p:spPr>
          <p:txBody>
            <a:bodyPr wrap="square" rtlCol="0">
              <a:spAutoFit/>
            </a:bodyPr>
            <a:lstStyle/>
            <a:p>
              <a:pPr algn="just"/>
              <a:r>
                <a:rPr lang="en-US" sz="3000" dirty="0">
                  <a:latin typeface="Segoe UI" panose="020B0502040204020203" pitchFamily="34" charset="0"/>
                  <a:cs typeface="Segoe UI" panose="020B0502040204020203" pitchFamily="34" charset="0"/>
                </a:rPr>
                <a:t>C.</a:t>
              </a:r>
              <a:endParaRPr lang="en-US" sz="3000" dirty="0"/>
            </a:p>
          </p:txBody>
        </p:sp>
      </p:grpSp>
      <p:pic>
        <p:nvPicPr>
          <p:cNvPr id="20" name="Picture 2">
            <a:extLst>
              <a:ext uri="{FF2B5EF4-FFF2-40B4-BE49-F238E27FC236}">
                <a16:creationId xmlns:a16="http://schemas.microsoft.com/office/drawing/2014/main" id="{3BD968FD-98AB-9745-D9AA-FCA435DB4B7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6163" t="13035" r="26531" b="21"/>
          <a:stretch/>
        </p:blipFill>
        <p:spPr bwMode="auto">
          <a:xfrm>
            <a:off x="21194182" y="6995755"/>
            <a:ext cx="3498003" cy="3223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machine with wires connected to it&#10;&#10;AI-generated content may be incorrect.">
            <a:extLst>
              <a:ext uri="{FF2B5EF4-FFF2-40B4-BE49-F238E27FC236}">
                <a16:creationId xmlns:a16="http://schemas.microsoft.com/office/drawing/2014/main" id="{6FE44244-1185-651D-5BFA-ADCD1F1EAD9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112192" y="6889497"/>
            <a:ext cx="5647866" cy="39067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0C41D44-8BF0-46E1-9A96-2461F5D6D9B0}"/>
              </a:ext>
            </a:extLst>
          </p:cNvPr>
          <p:cNvSpPr/>
          <p:nvPr/>
        </p:nvSpPr>
        <p:spPr>
          <a:xfrm>
            <a:off x="26765144" y="5577840"/>
            <a:ext cx="12570845" cy="1047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84" b="1" dirty="0">
                <a:latin typeface="Segoe UI Semilight" panose="020B0402040204020203" pitchFamily="34" charset="0"/>
                <a:cs typeface="Segoe UI Semilight" panose="020B0402040204020203" pitchFamily="34" charset="0"/>
              </a:rPr>
              <a:t>Sonication Troubleshooting</a:t>
            </a:r>
          </a:p>
        </p:txBody>
      </p:sp>
      <p:sp>
        <p:nvSpPr>
          <p:cNvPr id="25" name="TextBox 24">
            <a:extLst>
              <a:ext uri="{FF2B5EF4-FFF2-40B4-BE49-F238E27FC236}">
                <a16:creationId xmlns:a16="http://schemas.microsoft.com/office/drawing/2014/main" id="{67B19922-E264-A478-C342-E7EFAD51537E}"/>
              </a:ext>
            </a:extLst>
          </p:cNvPr>
          <p:cNvSpPr txBox="1"/>
          <p:nvPr/>
        </p:nvSpPr>
        <p:spPr>
          <a:xfrm>
            <a:off x="26992333" y="10842257"/>
            <a:ext cx="6077331" cy="1569660"/>
          </a:xfrm>
          <a:prstGeom prst="rect">
            <a:avLst/>
          </a:prstGeom>
          <a:noFill/>
        </p:spPr>
        <p:txBody>
          <a:bodyPr wrap="square" rtlCol="0">
            <a:spAutoFit/>
          </a:bodyPr>
          <a:lstStyle/>
          <a:p>
            <a:pPr algn="ctr"/>
            <a:r>
              <a:rPr lang="en-US" sz="3200" b="1" i="1" dirty="0">
                <a:latin typeface="Segoe UI" panose="020B0502040204020203" pitchFamily="34" charset="0"/>
                <a:cs typeface="Segoe UI" panose="020B0502040204020203" pitchFamily="34" charset="0"/>
              </a:rPr>
              <a:t>Figure 8. </a:t>
            </a:r>
            <a:r>
              <a:rPr lang="en-US" sz="3200" i="1" dirty="0">
                <a:latin typeface="Segoe UI" panose="020B0502040204020203" pitchFamily="34" charset="0"/>
                <a:cs typeface="Segoe UI" panose="020B0502040204020203" pitchFamily="34" charset="0"/>
              </a:rPr>
              <a:t>Depiction of sonication for mechanical lysis. Image made using BioRender.com.</a:t>
            </a:r>
            <a:endParaRPr lang="en-US" sz="3200" b="1" i="1" dirty="0"/>
          </a:p>
        </p:txBody>
      </p:sp>
      <p:sp>
        <p:nvSpPr>
          <p:cNvPr id="26" name="TextBox 25">
            <a:extLst>
              <a:ext uri="{FF2B5EF4-FFF2-40B4-BE49-F238E27FC236}">
                <a16:creationId xmlns:a16="http://schemas.microsoft.com/office/drawing/2014/main" id="{86572308-31A8-C4C0-B436-175A7BA00429}"/>
              </a:ext>
            </a:extLst>
          </p:cNvPr>
          <p:cNvSpPr txBox="1"/>
          <p:nvPr/>
        </p:nvSpPr>
        <p:spPr>
          <a:xfrm>
            <a:off x="32603939" y="6832674"/>
            <a:ext cx="6274481" cy="1077218"/>
          </a:xfrm>
          <a:prstGeom prst="rect">
            <a:avLst/>
          </a:prstGeom>
          <a:noFill/>
        </p:spPr>
        <p:txBody>
          <a:bodyPr wrap="square" rtlCol="0">
            <a:spAutoFit/>
          </a:bodyPr>
          <a:lstStyle/>
          <a:p>
            <a:pPr algn="ctr"/>
            <a:r>
              <a:rPr lang="en-US" sz="3200" b="1" i="1" dirty="0">
                <a:latin typeface="Segoe UI" panose="020B0502040204020203" pitchFamily="34" charset="0"/>
                <a:cs typeface="Segoe UI" panose="020B0502040204020203" pitchFamily="34" charset="0"/>
              </a:rPr>
              <a:t>Table 1. </a:t>
            </a:r>
            <a:r>
              <a:rPr lang="en-US" sz="3200" i="1" dirty="0">
                <a:latin typeface="Segoe UI" panose="020B0502040204020203" pitchFamily="34" charset="0"/>
                <a:cs typeface="Segoe UI" panose="020B0502040204020203" pitchFamily="34" charset="0"/>
              </a:rPr>
              <a:t>3 cycles of each condition were tested to optimize lysis.</a:t>
            </a:r>
            <a:endParaRPr lang="en-US" sz="3200" b="1" i="1" dirty="0"/>
          </a:p>
        </p:txBody>
      </p:sp>
      <p:sp>
        <p:nvSpPr>
          <p:cNvPr id="58" name="Rectangle 57">
            <a:extLst>
              <a:ext uri="{FF2B5EF4-FFF2-40B4-BE49-F238E27FC236}">
                <a16:creationId xmlns:a16="http://schemas.microsoft.com/office/drawing/2014/main" id="{797DEB4C-8305-6818-B0E2-7DC7EDA34037}"/>
              </a:ext>
            </a:extLst>
          </p:cNvPr>
          <p:cNvSpPr/>
          <p:nvPr/>
        </p:nvSpPr>
        <p:spPr>
          <a:xfrm>
            <a:off x="26792576" y="5747657"/>
            <a:ext cx="12518136" cy="26080629"/>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p>
        </p:txBody>
      </p:sp>
      <p:cxnSp>
        <p:nvCxnSpPr>
          <p:cNvPr id="27" name="Straight Connector 26">
            <a:extLst>
              <a:ext uri="{FF2B5EF4-FFF2-40B4-BE49-F238E27FC236}">
                <a16:creationId xmlns:a16="http://schemas.microsoft.com/office/drawing/2014/main" id="{0DC7CECD-04A2-5E39-F67E-05871440B825}"/>
              </a:ext>
            </a:extLst>
          </p:cNvPr>
          <p:cNvCxnSpPr>
            <a:cxnSpLocks/>
          </p:cNvCxnSpPr>
          <p:nvPr/>
        </p:nvCxnSpPr>
        <p:spPr>
          <a:xfrm flipH="1">
            <a:off x="19544903" y="6921343"/>
            <a:ext cx="21257" cy="5967737"/>
          </a:xfrm>
          <a:prstGeom prst="line">
            <a:avLst/>
          </a:prstGeom>
          <a:ln w="5715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28" name="Picture 27" descr="A close-up of a dna test&#10;&#10;AI-generated content may be incorrect.">
            <a:extLst>
              <a:ext uri="{FF2B5EF4-FFF2-40B4-BE49-F238E27FC236}">
                <a16:creationId xmlns:a16="http://schemas.microsoft.com/office/drawing/2014/main" id="{4BBC0C1F-45BD-6D6E-31F4-3B856992551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936765" y="25719959"/>
            <a:ext cx="6387588" cy="5143757"/>
          </a:xfrm>
          <a:prstGeom prst="rect">
            <a:avLst/>
          </a:prstGeom>
        </p:spPr>
      </p:pic>
      <p:sp>
        <p:nvSpPr>
          <p:cNvPr id="53" name="TextBox 52">
            <a:extLst>
              <a:ext uri="{FF2B5EF4-FFF2-40B4-BE49-F238E27FC236}">
                <a16:creationId xmlns:a16="http://schemas.microsoft.com/office/drawing/2014/main" id="{CAA67E76-AB41-7008-8CAF-5C89267E8075}"/>
              </a:ext>
            </a:extLst>
          </p:cNvPr>
          <p:cNvSpPr txBox="1"/>
          <p:nvPr/>
        </p:nvSpPr>
        <p:spPr>
          <a:xfrm>
            <a:off x="44043600" y="11988800"/>
            <a:ext cx="184731" cy="369332"/>
          </a:xfrm>
          <a:prstGeom prst="rect">
            <a:avLst/>
          </a:prstGeom>
          <a:noFill/>
        </p:spPr>
        <p:txBody>
          <a:bodyPr wrap="none" rtlCol="0">
            <a:spAutoFit/>
          </a:bodyPr>
          <a:lstStyle/>
          <a:p>
            <a:endParaRPr lang="en-US" dirty="0"/>
          </a:p>
        </p:txBody>
      </p:sp>
      <p:pic>
        <p:nvPicPr>
          <p:cNvPr id="1033" name="Picture 9" descr="UNH Department of Chemistry">
            <a:extLst>
              <a:ext uri="{FF2B5EF4-FFF2-40B4-BE49-F238E27FC236}">
                <a16:creationId xmlns:a16="http://schemas.microsoft.com/office/drawing/2014/main" id="{090145CE-16E9-6363-BE6C-975F4E27D7C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56858" y="1514980"/>
            <a:ext cx="3092649" cy="309264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29F350E6-E852-D65F-51EB-9C6FD87DC9D5}"/>
              </a:ext>
            </a:extLst>
          </p:cNvPr>
          <p:cNvSpPr/>
          <p:nvPr/>
        </p:nvSpPr>
        <p:spPr>
          <a:xfrm>
            <a:off x="24460200" y="7854717"/>
            <a:ext cx="231985" cy="7529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A chart of different amputations&#10;&#10;AI-generated content may be incorrect.">
            <a:extLst>
              <a:ext uri="{FF2B5EF4-FFF2-40B4-BE49-F238E27FC236}">
                <a16:creationId xmlns:a16="http://schemas.microsoft.com/office/drawing/2014/main" id="{85CE4868-6269-00F1-7EC7-BD3EE31C150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442239" y="7934344"/>
            <a:ext cx="4597880" cy="4849785"/>
          </a:xfrm>
          <a:prstGeom prst="rect">
            <a:avLst/>
          </a:prstGeom>
        </p:spPr>
      </p:pic>
      <p:sp>
        <p:nvSpPr>
          <p:cNvPr id="3" name="Rectangle 2">
            <a:extLst>
              <a:ext uri="{FF2B5EF4-FFF2-40B4-BE49-F238E27FC236}">
                <a16:creationId xmlns:a16="http://schemas.microsoft.com/office/drawing/2014/main" id="{D045351A-EB36-7825-1F36-57E11EF025F7}"/>
              </a:ext>
            </a:extLst>
          </p:cNvPr>
          <p:cNvSpPr/>
          <p:nvPr/>
        </p:nvSpPr>
        <p:spPr>
          <a:xfrm>
            <a:off x="15512144" y="28865033"/>
            <a:ext cx="1001486" cy="42842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533A2EE-EFB1-BE71-5A51-CF26E0EC0E23}"/>
              </a:ext>
            </a:extLst>
          </p:cNvPr>
          <p:cNvSpPr/>
          <p:nvPr/>
        </p:nvSpPr>
        <p:spPr>
          <a:xfrm>
            <a:off x="27982402" y="15796804"/>
            <a:ext cx="3850023" cy="35270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6418552"/>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2965</TotalTime>
  <Words>788</Words>
  <Application>Microsoft Macintosh PowerPoint</Application>
  <PresentationFormat>Custom</PresentationFormat>
  <Paragraphs>38</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Calibri Light</vt:lpstr>
      <vt:lpstr>Segoe UI</vt:lpstr>
      <vt:lpstr>Segoe UI Light</vt:lpstr>
      <vt:lpstr>Segoe UI Semilight</vt:lpstr>
      <vt:lpstr>Office 2013 - 2022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Warzin, Ashlee</dc:creator>
  <cp:lastModifiedBy>Lauren Barnes</cp:lastModifiedBy>
  <cp:revision>14</cp:revision>
  <cp:lastPrinted>2025-04-15T19:39:59Z</cp:lastPrinted>
  <dcterms:created xsi:type="dcterms:W3CDTF">2019-01-03T14:51:26Z</dcterms:created>
  <dcterms:modified xsi:type="dcterms:W3CDTF">2025-04-18T15:12:04Z</dcterms:modified>
</cp:coreProperties>
</file>