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4"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55A"/>
    <a:srgbClr val="F5F9F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p:scale>
          <a:sx n="86" d="100"/>
          <a:sy n="86" d="100"/>
        </p:scale>
        <p:origin x="328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tumn Bedell" userId="4d50d95f-21b1-4f14-8fcb-2ea148282191" providerId="ADAL" clId="{DB4B5CE3-512F-447C-BEF7-AE3EB3CA65D4}"/>
    <pc:docChg chg="custSel modSld">
      <pc:chgData name="Autumn Bedell" userId="4d50d95f-21b1-4f14-8fcb-2ea148282191" providerId="ADAL" clId="{DB4B5CE3-512F-447C-BEF7-AE3EB3CA65D4}" dt="2025-04-11T14:31:11.883" v="73" actId="255"/>
      <pc:docMkLst>
        <pc:docMk/>
      </pc:docMkLst>
      <pc:sldChg chg="modSp mod">
        <pc:chgData name="Autumn Bedell" userId="4d50d95f-21b1-4f14-8fcb-2ea148282191" providerId="ADAL" clId="{DB4B5CE3-512F-447C-BEF7-AE3EB3CA65D4}" dt="2025-04-11T14:31:11.883" v="73" actId="255"/>
        <pc:sldMkLst>
          <pc:docMk/>
          <pc:sldMk cId="2042682582" sldId="264"/>
        </pc:sldMkLst>
        <pc:spChg chg="mod">
          <ac:chgData name="Autumn Bedell" userId="4d50d95f-21b1-4f14-8fcb-2ea148282191" providerId="ADAL" clId="{DB4B5CE3-512F-447C-BEF7-AE3EB3CA65D4}" dt="2025-04-11T14:31:11.883" v="73" actId="255"/>
          <ac:spMkLst>
            <pc:docMk/>
            <pc:sldMk cId="2042682582" sldId="264"/>
            <ac:spMk id="28" creationId="{E213558D-69AA-E643-AE61-0A3BA464E76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4/11/2025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6336" userDrawn="1">
          <p15:clr>
            <a:srgbClr val="FBAE40"/>
          </p15:clr>
        </p15:guide>
        <p15:guide id="3" pos="21312" userDrawn="1">
          <p15:clr>
            <a:srgbClr val="FBAE40"/>
          </p15:clr>
        </p15:guide>
        <p15:guide id="4" pos="20736" userDrawn="1">
          <p15:clr>
            <a:srgbClr val="FBAE40"/>
          </p15:clr>
        </p15:guide>
        <p15:guide id="5" pos="27072" userDrawn="1">
          <p15:clr>
            <a:srgbClr val="FBAE40"/>
          </p15:clr>
        </p15:guide>
        <p15:guide id="6" pos="6912" userDrawn="1">
          <p15:clr>
            <a:srgbClr val="FBAE40"/>
          </p15:clr>
        </p15:guide>
        <p15:guide id="7" pos="576" userDrawn="1">
          <p15:clr>
            <a:srgbClr val="FBAE40"/>
          </p15:clr>
        </p15:guide>
        <p15:guide id="9" orient="horz" pos="1224" userDrawn="1">
          <p15:clr>
            <a:srgbClr val="FBAE40"/>
          </p15:clr>
        </p15:guide>
        <p15:guide id="10" orient="horz" pos="19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1424487920"/>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C7BA96D5-2156-2D45-9020-DE8BBB03796F}"/>
              </a:ext>
            </a:extLst>
          </p:cNvPr>
          <p:cNvGraphicFramePr>
            <a:graphicFrameLocks noGrp="1"/>
          </p:cNvGraphicFramePr>
          <p:nvPr userDrawn="1">
            <p:extLst>
              <p:ext uri="{D42A27DB-BD31-4B8C-83A1-F6EECF244321}">
                <p14:modId xmlns:p14="http://schemas.microsoft.com/office/powerpoint/2010/main" val="67755176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D190F9AB-56D0-244B-B0D0-9D7AC22249AE}"/>
              </a:ext>
            </a:extLst>
          </p:cNvPr>
          <p:cNvGraphicFramePr>
            <a:graphicFrameLocks noGrp="1"/>
          </p:cNvGraphicFramePr>
          <p:nvPr userDrawn="1">
            <p:extLst>
              <p:ext uri="{D42A27DB-BD31-4B8C-83A1-F6EECF244321}">
                <p14:modId xmlns:p14="http://schemas.microsoft.com/office/powerpoint/2010/main" val="364806806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4281985044"/>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FB"/>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4E7DA59-2404-F940-AB16-3000C9D38836}"/>
              </a:ext>
            </a:extLst>
          </p:cNvPr>
          <p:cNvSpPr>
            <a:spLocks noGrp="1"/>
          </p:cNvSpPr>
          <p:nvPr>
            <p:ph type="body" sz="quarter" idx="10"/>
          </p:nvPr>
        </p:nvSpPr>
        <p:spPr>
          <a:xfrm>
            <a:off x="800100" y="9829850"/>
            <a:ext cx="9144000" cy="954085"/>
          </a:xfrm>
        </p:spPr>
        <p:txBody>
          <a:bodyPr/>
          <a:lstStyle/>
          <a:p>
            <a:r>
              <a:rPr lang="en-US" sz="3150" dirty="0"/>
              <a:t>China’s Yangpu Economic Development Zone represents a critical case in understanding the intersection of industrial growth and environmental risk. This study integrates satellite imagery and policy analysis to assess the region’s petrochemical expansion, revealing regulatory gaps and rising human security concerns. Findings underscore the need for enhanced monitoring, transparency, and international collaboration to ensure sustainable development.</a:t>
            </a:r>
          </a:p>
        </p:txBody>
      </p:sp>
      <p:sp>
        <p:nvSpPr>
          <p:cNvPr id="18" name="Text Placeholder 17">
            <a:extLst>
              <a:ext uri="{FF2B5EF4-FFF2-40B4-BE49-F238E27FC236}">
                <a16:creationId xmlns:a16="http://schemas.microsoft.com/office/drawing/2014/main" id="{B7FDE71C-B466-2241-8074-F003B01B4F9F}"/>
              </a:ext>
            </a:extLst>
          </p:cNvPr>
          <p:cNvSpPr>
            <a:spLocks noGrp="1"/>
          </p:cNvSpPr>
          <p:nvPr>
            <p:ph type="body" sz="quarter" idx="11"/>
          </p:nvPr>
        </p:nvSpPr>
        <p:spPr>
          <a:xfrm>
            <a:off x="800100" y="9080030"/>
            <a:ext cx="9144000" cy="800211"/>
          </a:xfrm>
        </p:spPr>
        <p:txBody>
          <a:bodyPr/>
          <a:lstStyle/>
          <a:p>
            <a:r>
              <a:rPr lang="en-US" dirty="0"/>
              <a:t>Abstract</a:t>
            </a:r>
          </a:p>
        </p:txBody>
      </p:sp>
      <p:sp>
        <p:nvSpPr>
          <p:cNvPr id="19" name="Text Placeholder 18">
            <a:extLst>
              <a:ext uri="{FF2B5EF4-FFF2-40B4-BE49-F238E27FC236}">
                <a16:creationId xmlns:a16="http://schemas.microsoft.com/office/drawing/2014/main" id="{8717B25D-9D4A-1941-BDCF-A843A732BDDA}"/>
              </a:ext>
            </a:extLst>
          </p:cNvPr>
          <p:cNvSpPr>
            <a:spLocks noGrp="1"/>
          </p:cNvSpPr>
          <p:nvPr>
            <p:ph type="body" sz="quarter" idx="20"/>
          </p:nvPr>
        </p:nvSpPr>
        <p:spPr>
          <a:xfrm>
            <a:off x="800100" y="15231469"/>
            <a:ext cx="9144000" cy="800211"/>
          </a:xfrm>
        </p:spPr>
        <p:txBody>
          <a:bodyPr/>
          <a:lstStyle/>
          <a:p>
            <a:r>
              <a:rPr lang="en-US" dirty="0"/>
              <a:t>Methodology</a:t>
            </a:r>
          </a:p>
        </p:txBody>
      </p:sp>
      <p:sp>
        <p:nvSpPr>
          <p:cNvPr id="20" name="Text Placeholder 19">
            <a:extLst>
              <a:ext uri="{FF2B5EF4-FFF2-40B4-BE49-F238E27FC236}">
                <a16:creationId xmlns:a16="http://schemas.microsoft.com/office/drawing/2014/main" id="{8CEC88B4-601E-5648-AABB-A5549E013645}"/>
              </a:ext>
            </a:extLst>
          </p:cNvPr>
          <p:cNvSpPr>
            <a:spLocks noGrp="1"/>
          </p:cNvSpPr>
          <p:nvPr>
            <p:ph type="body" sz="quarter" idx="27"/>
          </p:nvPr>
        </p:nvSpPr>
        <p:spPr>
          <a:xfrm>
            <a:off x="800100" y="23330583"/>
            <a:ext cx="9144000" cy="800211"/>
          </a:xfrm>
        </p:spPr>
        <p:txBody>
          <a:bodyPr/>
          <a:lstStyle/>
          <a:p>
            <a:r>
              <a:rPr lang="en-US" dirty="0"/>
              <a:t>Phase I: Identify Key Players</a:t>
            </a:r>
          </a:p>
        </p:txBody>
      </p:sp>
      <p:sp>
        <p:nvSpPr>
          <p:cNvPr id="21" name="Text Placeholder 20">
            <a:extLst>
              <a:ext uri="{FF2B5EF4-FFF2-40B4-BE49-F238E27FC236}">
                <a16:creationId xmlns:a16="http://schemas.microsoft.com/office/drawing/2014/main" id="{2B2F6538-B8B9-9B49-9DF3-A68A9ABB3D94}"/>
              </a:ext>
            </a:extLst>
          </p:cNvPr>
          <p:cNvSpPr>
            <a:spLocks noGrp="1"/>
          </p:cNvSpPr>
          <p:nvPr>
            <p:ph type="body" sz="quarter" idx="28"/>
          </p:nvPr>
        </p:nvSpPr>
        <p:spPr>
          <a:xfrm>
            <a:off x="842735" y="24130794"/>
            <a:ext cx="9144000" cy="954085"/>
          </a:xfrm>
        </p:spPr>
        <p:txBody>
          <a:bodyPr/>
          <a:lstStyle/>
          <a:p>
            <a:r>
              <a:rPr lang="en-US" sz="3150" b="1" dirty="0"/>
              <a:t>Sinopec Hainan Petrochemical</a:t>
            </a:r>
          </a:p>
          <a:p>
            <a:pPr marL="457200" indent="-457200">
              <a:buFont typeface="Arial" panose="020B0604020202020204" pitchFamily="34" charset="0"/>
              <a:buChar char="•"/>
            </a:pPr>
            <a:r>
              <a:rPr lang="en-US" sz="3150" dirty="0"/>
              <a:t>8 million-ton capacity</a:t>
            </a:r>
          </a:p>
          <a:p>
            <a:pPr marL="457200" indent="-457200">
              <a:buFont typeface="Arial" panose="020B0604020202020204" pitchFamily="34" charset="0"/>
              <a:buChar char="•"/>
            </a:pPr>
            <a:r>
              <a:rPr lang="en-US" sz="3150" dirty="0"/>
              <a:t>17 production units</a:t>
            </a:r>
          </a:p>
          <a:p>
            <a:pPr marL="457200" indent="-457200">
              <a:buFont typeface="Arial" panose="020B0604020202020204" pitchFamily="34" charset="0"/>
              <a:buChar char="•"/>
            </a:pPr>
            <a:r>
              <a:rPr lang="en-US" sz="3150" dirty="0"/>
              <a:t>Over 25 million-ton output</a:t>
            </a:r>
          </a:p>
          <a:p>
            <a:r>
              <a:rPr lang="en-US" sz="3150" b="1" dirty="0"/>
              <a:t>Sinopec Yangpu Oil Terminal </a:t>
            </a:r>
          </a:p>
          <a:p>
            <a:pPr marL="457200" indent="-457200">
              <a:buFont typeface="Arial" panose="020B0604020202020204" pitchFamily="34" charset="0"/>
              <a:buChar char="•"/>
            </a:pPr>
            <a:r>
              <a:rPr lang="en-US" sz="3150" dirty="0"/>
              <a:t>China’s largest petroleum reserve</a:t>
            </a:r>
          </a:p>
          <a:p>
            <a:pPr marL="457200" indent="-457200">
              <a:buFont typeface="Arial" panose="020B0604020202020204" pitchFamily="34" charset="0"/>
              <a:buChar char="•"/>
            </a:pPr>
            <a:r>
              <a:rPr lang="en-US" sz="3150" dirty="0"/>
              <a:t>15 million-ton oil turnover</a:t>
            </a:r>
          </a:p>
          <a:p>
            <a:pPr marL="457200" indent="-457200">
              <a:buFont typeface="Arial" panose="020B0604020202020204" pitchFamily="34" charset="0"/>
              <a:buChar char="•"/>
            </a:pPr>
            <a:r>
              <a:rPr lang="en-US" sz="3150" dirty="0"/>
              <a:t>27.41 million-ton capacity</a:t>
            </a:r>
          </a:p>
          <a:p>
            <a:r>
              <a:rPr lang="en-US" sz="3150" b="1" dirty="0"/>
              <a:t>Hainan Jinhai Pulp &amp; Paper Co.</a:t>
            </a:r>
          </a:p>
          <a:p>
            <a:pPr marL="457200" indent="-457200">
              <a:buFont typeface="Arial" panose="020B0604020202020204" pitchFamily="34" charset="0"/>
              <a:buChar char="•"/>
            </a:pPr>
            <a:r>
              <a:rPr lang="en-US" sz="3150" dirty="0"/>
              <a:t>3,500,000 tons of output </a:t>
            </a:r>
          </a:p>
          <a:p>
            <a:pPr marL="457200" indent="-457200">
              <a:buFont typeface="Arial" panose="020B0604020202020204" pitchFamily="34" charset="0"/>
              <a:buChar char="•"/>
            </a:pPr>
            <a:r>
              <a:rPr lang="en-US" sz="3150" dirty="0"/>
              <a:t>40% of Hainan’s total</a:t>
            </a:r>
          </a:p>
          <a:p>
            <a:pPr marL="457200" indent="-457200">
              <a:buFont typeface="Arial" panose="020B0604020202020204" pitchFamily="34" charset="0"/>
              <a:buChar char="•"/>
            </a:pPr>
            <a:r>
              <a:rPr lang="en-US" sz="3150" dirty="0"/>
              <a:t>RMB 23.9 billion investment from APP China</a:t>
            </a:r>
          </a:p>
        </p:txBody>
      </p:sp>
      <p:sp>
        <p:nvSpPr>
          <p:cNvPr id="22" name="Text Placeholder 21">
            <a:extLst>
              <a:ext uri="{FF2B5EF4-FFF2-40B4-BE49-F238E27FC236}">
                <a16:creationId xmlns:a16="http://schemas.microsoft.com/office/drawing/2014/main" id="{FB3537EB-7133-E049-ABB3-6DDC8A47B65B}"/>
              </a:ext>
            </a:extLst>
          </p:cNvPr>
          <p:cNvSpPr>
            <a:spLocks noGrp="1"/>
          </p:cNvSpPr>
          <p:nvPr>
            <p:ph type="body" sz="quarter" idx="29"/>
          </p:nvPr>
        </p:nvSpPr>
        <p:spPr>
          <a:xfrm>
            <a:off x="33688358" y="16104972"/>
            <a:ext cx="9144000" cy="800211"/>
          </a:xfrm>
        </p:spPr>
        <p:txBody>
          <a:bodyPr/>
          <a:lstStyle/>
          <a:p>
            <a:r>
              <a:rPr lang="en-US" dirty="0"/>
              <a:t>Policy Analysis</a:t>
            </a:r>
          </a:p>
        </p:txBody>
      </p:sp>
      <p:sp>
        <p:nvSpPr>
          <p:cNvPr id="23" name="Text Placeholder 22">
            <a:extLst>
              <a:ext uri="{FF2B5EF4-FFF2-40B4-BE49-F238E27FC236}">
                <a16:creationId xmlns:a16="http://schemas.microsoft.com/office/drawing/2014/main" id="{749C5BA6-076B-2A49-A1CF-02551F816FF1}"/>
              </a:ext>
            </a:extLst>
          </p:cNvPr>
          <p:cNvSpPr>
            <a:spLocks noGrp="1"/>
          </p:cNvSpPr>
          <p:nvPr>
            <p:ph type="body" sz="quarter" idx="30"/>
          </p:nvPr>
        </p:nvSpPr>
        <p:spPr>
          <a:xfrm>
            <a:off x="33824545" y="16943593"/>
            <a:ext cx="9144000" cy="5244490"/>
          </a:xfrm>
        </p:spPr>
        <p:txBody>
          <a:bodyPr/>
          <a:lstStyle/>
          <a:p>
            <a:pPr rtl="0" fontAlgn="base">
              <a:buFont typeface="+mj-lt"/>
              <a:buAutoNum type="arabicPeriod"/>
            </a:pPr>
            <a:r>
              <a:rPr lang="en-US" b="1" i="0" strike="noStrike" dirty="0">
                <a:effectLst/>
              </a:rPr>
              <a:t> </a:t>
            </a:r>
            <a:r>
              <a:rPr lang="en-US" sz="3150" b="1" i="0" strike="noStrike" dirty="0">
                <a:effectLst/>
              </a:rPr>
              <a:t>Air Pollution Prevention and Control Law</a:t>
            </a:r>
          </a:p>
          <a:p>
            <a:pPr rtl="0" fontAlgn="base">
              <a:buFont typeface="+mj-lt"/>
              <a:buAutoNum type="arabicPeriod"/>
            </a:pPr>
            <a:r>
              <a:rPr lang="en-US" sz="3150" b="1" i="0" strike="noStrike" dirty="0">
                <a:effectLst/>
              </a:rPr>
              <a:t> Water Pollution Prevention Law</a:t>
            </a:r>
          </a:p>
          <a:p>
            <a:pPr marL="914400" lvl="1" indent="-457200" fontAlgn="base"/>
            <a:r>
              <a:rPr lang="en-US" sz="3150" i="0" strike="noStrike" dirty="0">
                <a:solidFill>
                  <a:schemeClr val="tx2"/>
                </a:solidFill>
                <a:effectLst/>
                <a:latin typeface="Calibri" panose="020F0502020204030204" pitchFamily="34" charset="0"/>
                <a:cs typeface="Calibri" panose="020F0502020204030204" pitchFamily="34" charset="0"/>
              </a:rPr>
              <a:t>Marine Ecological Red Line Policy</a:t>
            </a:r>
          </a:p>
          <a:p>
            <a:pPr rtl="0" fontAlgn="base">
              <a:buFont typeface="+mj-lt"/>
              <a:buAutoNum type="arabicPeriod"/>
            </a:pPr>
            <a:r>
              <a:rPr lang="en-US" sz="3150" b="1" i="0" strike="noStrike" dirty="0">
                <a:effectLst/>
              </a:rPr>
              <a:t> Hazardous Waste Control Law</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Distance from residential zones</a:t>
            </a:r>
          </a:p>
          <a:p>
            <a:pPr rtl="0" fontAlgn="base">
              <a:buFont typeface="+mj-lt"/>
              <a:buAutoNum type="arabicPeriod"/>
            </a:pPr>
            <a:r>
              <a:rPr lang="en-US" sz="3150" b="1" i="0" strike="noStrike" dirty="0">
                <a:effectLst/>
              </a:rPr>
              <a:t> “Dual Carbon” Policy</a:t>
            </a:r>
          </a:p>
          <a:p>
            <a:pPr marL="914400" lvl="1" indent="-457200" fontAlgn="base">
              <a:spcAft>
                <a:spcPts val="1200"/>
              </a:spcAft>
            </a:pPr>
            <a:r>
              <a:rPr lang="en-US" sz="3150" b="0" i="0" strike="noStrike" dirty="0">
                <a:solidFill>
                  <a:schemeClr val="tx2"/>
                </a:solidFill>
                <a:effectLst/>
                <a:latin typeface="Calibri" panose="020F0502020204030204" pitchFamily="34" charset="0"/>
                <a:cs typeface="Calibri" panose="020F0502020204030204" pitchFamily="34" charset="0"/>
              </a:rPr>
              <a:t>Peak by 2030</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Neutrality by 2060</a:t>
            </a:r>
          </a:p>
        </p:txBody>
      </p:sp>
      <p:sp>
        <p:nvSpPr>
          <p:cNvPr id="24" name="Text Placeholder 23">
            <a:extLst>
              <a:ext uri="{FF2B5EF4-FFF2-40B4-BE49-F238E27FC236}">
                <a16:creationId xmlns:a16="http://schemas.microsoft.com/office/drawing/2014/main" id="{04C12DA0-72E9-7245-A596-E069725C2ABC}"/>
              </a:ext>
            </a:extLst>
          </p:cNvPr>
          <p:cNvSpPr>
            <a:spLocks noGrp="1"/>
          </p:cNvSpPr>
          <p:nvPr>
            <p:ph type="body" sz="quarter" idx="96"/>
          </p:nvPr>
        </p:nvSpPr>
        <p:spPr>
          <a:xfrm>
            <a:off x="800100" y="16031680"/>
            <a:ext cx="9144000" cy="954085"/>
          </a:xfrm>
        </p:spPr>
        <p:txBody>
          <a:bodyPr/>
          <a:lstStyle/>
          <a:p>
            <a:pPr algn="just" rtl="0" fontAlgn="base">
              <a:buFont typeface="+mj-lt"/>
              <a:buAutoNum type="arabicPeriod"/>
            </a:pPr>
            <a:r>
              <a:rPr lang="en-US" sz="3150" b="0" i="0" u="none" strike="noStrike" dirty="0">
                <a:effectLst/>
              </a:rPr>
              <a:t> Conduct a </a:t>
            </a:r>
            <a:r>
              <a:rPr lang="en-US" sz="3150" b="1" i="0" u="none" strike="noStrike" dirty="0">
                <a:effectLst/>
              </a:rPr>
              <a:t>case study</a:t>
            </a:r>
            <a:r>
              <a:rPr lang="en-US" sz="3150" b="0" i="0" u="none" strike="noStrike" dirty="0">
                <a:effectLst/>
              </a:rPr>
              <a:t> of the Yangpu EDZ to identify relevant stakeholders across:</a:t>
            </a:r>
          </a:p>
          <a:p>
            <a:pPr marL="914400" lvl="1" indent="-457200" algn="just" fontAlgn="base"/>
            <a:r>
              <a:rPr lang="en-US" sz="3150" b="0" i="0" u="none" strike="noStrike" dirty="0">
                <a:solidFill>
                  <a:schemeClr val="tx2"/>
                </a:solidFill>
                <a:effectLst/>
                <a:latin typeface="Calibri" panose="020F0502020204030204" pitchFamily="34" charset="0"/>
                <a:cs typeface="Calibri" panose="020F0502020204030204" pitchFamily="34" charset="0"/>
              </a:rPr>
              <a:t>The petrochemical industry</a:t>
            </a:r>
          </a:p>
          <a:p>
            <a:pPr marL="914400" lvl="1" indent="-457200" algn="just" fontAlgn="base"/>
            <a:r>
              <a:rPr lang="en-US" sz="3150" b="0" i="0" u="none" strike="noStrike" dirty="0">
                <a:solidFill>
                  <a:schemeClr val="tx2"/>
                </a:solidFill>
                <a:effectLst/>
                <a:latin typeface="Calibri" panose="020F0502020204030204" pitchFamily="34" charset="0"/>
                <a:cs typeface="Calibri" panose="020F0502020204030204" pitchFamily="34" charset="0"/>
              </a:rPr>
              <a:t>Human security (housing, schools, recreation, hospitals, etc.)</a:t>
            </a:r>
          </a:p>
          <a:p>
            <a:pPr marL="914400" lvl="1" indent="-457200" algn="just" fontAlgn="base"/>
            <a:r>
              <a:rPr lang="en-US" sz="3150" b="0" i="0" u="none" strike="noStrike" dirty="0">
                <a:solidFill>
                  <a:schemeClr val="tx2"/>
                </a:solidFill>
                <a:effectLst/>
                <a:latin typeface="Calibri" panose="020F0502020204030204" pitchFamily="34" charset="0"/>
                <a:cs typeface="Calibri" panose="020F0502020204030204" pitchFamily="34" charset="0"/>
              </a:rPr>
              <a:t>Ecosystem and environmental zones</a:t>
            </a:r>
          </a:p>
          <a:p>
            <a:pPr algn="just" rtl="0" fontAlgn="base">
              <a:buFont typeface="+mj-lt"/>
              <a:buAutoNum type="arabicPeriod"/>
            </a:pPr>
            <a:r>
              <a:rPr lang="en-US" sz="3150" b="0" i="0" u="none" strike="noStrike" dirty="0">
                <a:effectLst/>
              </a:rPr>
              <a:t> Collect </a:t>
            </a:r>
            <a:r>
              <a:rPr lang="en-US" sz="3150" b="1" i="0" u="none" strike="noStrike" dirty="0">
                <a:effectLst/>
              </a:rPr>
              <a:t>geospatial intelligence (GEOINT) </a:t>
            </a:r>
            <a:r>
              <a:rPr lang="en-US" sz="3150" b="0" i="0" u="none" strike="noStrike" dirty="0">
                <a:effectLst/>
              </a:rPr>
              <a:t>from NUDL and Google Earth  to identify vulnerable stakeholders and project risk of disaster fallout from local petrochemical industries</a:t>
            </a:r>
          </a:p>
          <a:p>
            <a:pPr>
              <a:buNone/>
            </a:pPr>
            <a:r>
              <a:rPr lang="en-US" sz="3150" b="0" i="0" u="none" strike="noStrike" dirty="0">
                <a:effectLst/>
              </a:rPr>
              <a:t>3. Document </a:t>
            </a:r>
            <a:r>
              <a:rPr lang="en-US" sz="3150" b="1" i="0" u="none" strike="noStrike" dirty="0">
                <a:effectLst/>
              </a:rPr>
              <a:t>preventative</a:t>
            </a:r>
            <a:r>
              <a:rPr lang="en-US" sz="3150" b="0" i="0" u="none" strike="noStrike" dirty="0">
                <a:effectLst/>
              </a:rPr>
              <a:t>, </a:t>
            </a:r>
            <a:r>
              <a:rPr lang="en-US" sz="3150" b="1" i="0" u="none" strike="noStrike" dirty="0">
                <a:effectLst/>
              </a:rPr>
              <a:t>regulatory</a:t>
            </a:r>
            <a:r>
              <a:rPr lang="en-US" sz="3150" b="0" i="0" u="none" strike="noStrike" dirty="0">
                <a:effectLst/>
              </a:rPr>
              <a:t>, and </a:t>
            </a:r>
            <a:r>
              <a:rPr lang="en-US" sz="3150" b="1" i="0" u="none" strike="noStrike" dirty="0">
                <a:effectLst/>
              </a:rPr>
              <a:t>monitoring policies</a:t>
            </a:r>
            <a:r>
              <a:rPr lang="en-US" sz="3150" b="0" i="0" u="none" strike="noStrike" dirty="0">
                <a:effectLst/>
              </a:rPr>
              <a:t> related to the petrochemical industry during the course of the case study</a:t>
            </a:r>
            <a:endParaRPr lang="en-US" sz="3150" dirty="0"/>
          </a:p>
        </p:txBody>
      </p:sp>
      <p:sp>
        <p:nvSpPr>
          <p:cNvPr id="28" name="Text Placeholder 27">
            <a:extLst>
              <a:ext uri="{FF2B5EF4-FFF2-40B4-BE49-F238E27FC236}">
                <a16:creationId xmlns:a16="http://schemas.microsoft.com/office/drawing/2014/main" id="{E213558D-69AA-E643-AE61-0A3BA464E76C}"/>
              </a:ext>
            </a:extLst>
          </p:cNvPr>
          <p:cNvSpPr>
            <a:spLocks noGrp="1"/>
          </p:cNvSpPr>
          <p:nvPr>
            <p:ph type="body" sz="quarter" idx="157"/>
          </p:nvPr>
        </p:nvSpPr>
        <p:spPr>
          <a:xfrm>
            <a:off x="922655" y="4741755"/>
            <a:ext cx="9144000" cy="1415764"/>
          </a:xfrm>
        </p:spPr>
        <p:txBody>
          <a:bodyPr/>
          <a:lstStyle/>
          <a:p>
            <a:r>
              <a:rPr lang="en-US" sz="3200" dirty="0"/>
              <a:t>Autumn Bedell – Katelyn Smith - Christopher Bonney Thomas McAndrews - Dr. John Borek </a:t>
            </a:r>
          </a:p>
        </p:txBody>
      </p:sp>
      <p:sp>
        <p:nvSpPr>
          <p:cNvPr id="29" name="Text Placeholder 28">
            <a:extLst>
              <a:ext uri="{FF2B5EF4-FFF2-40B4-BE49-F238E27FC236}">
                <a16:creationId xmlns:a16="http://schemas.microsoft.com/office/drawing/2014/main" id="{D195F3F8-46B6-F84F-91EF-12EAF459C14D}"/>
              </a:ext>
            </a:extLst>
          </p:cNvPr>
          <p:cNvSpPr>
            <a:spLocks noGrp="1"/>
          </p:cNvSpPr>
          <p:nvPr>
            <p:ph type="body" sz="quarter" idx="158"/>
          </p:nvPr>
        </p:nvSpPr>
        <p:spPr/>
        <p:txBody>
          <a:bodyPr/>
          <a:lstStyle/>
          <a:p>
            <a:r>
              <a:rPr lang="en-US" sz="3000" dirty="0"/>
              <a:t>University of New Hampshire</a:t>
            </a:r>
          </a:p>
          <a:p>
            <a:r>
              <a:rPr lang="en-US" sz="3000" b="0" i="1" dirty="0"/>
              <a:t>Department of Security Studies</a:t>
            </a:r>
          </a:p>
          <a:p>
            <a:r>
              <a:rPr lang="en-US" sz="3000" dirty="0"/>
              <a:t>University of Massachusetts Lowell</a:t>
            </a:r>
          </a:p>
          <a:p>
            <a:r>
              <a:rPr lang="en-US" sz="3000" b="0" i="1" dirty="0"/>
              <a:t>Center for Terrorism and Security Studies</a:t>
            </a:r>
          </a:p>
        </p:txBody>
      </p:sp>
      <p:sp>
        <p:nvSpPr>
          <p:cNvPr id="30" name="Text Placeholder 29">
            <a:extLst>
              <a:ext uri="{FF2B5EF4-FFF2-40B4-BE49-F238E27FC236}">
                <a16:creationId xmlns:a16="http://schemas.microsoft.com/office/drawing/2014/main" id="{DC7212AC-BE8E-ED48-A9F4-BDCF9F158B5E}"/>
              </a:ext>
            </a:extLst>
          </p:cNvPr>
          <p:cNvSpPr>
            <a:spLocks noGrp="1"/>
          </p:cNvSpPr>
          <p:nvPr>
            <p:ph type="body" sz="quarter" idx="163"/>
          </p:nvPr>
        </p:nvSpPr>
        <p:spPr>
          <a:xfrm>
            <a:off x="33688358" y="9153697"/>
            <a:ext cx="9144000" cy="800211"/>
          </a:xfrm>
        </p:spPr>
        <p:txBody>
          <a:bodyPr/>
          <a:lstStyle/>
          <a:p>
            <a:r>
              <a:rPr lang="en-US" dirty="0"/>
              <a:t>Phase III: Environmental Security</a:t>
            </a:r>
          </a:p>
        </p:txBody>
      </p:sp>
      <p:sp>
        <p:nvSpPr>
          <p:cNvPr id="31" name="Text Placeholder 30">
            <a:extLst>
              <a:ext uri="{FF2B5EF4-FFF2-40B4-BE49-F238E27FC236}">
                <a16:creationId xmlns:a16="http://schemas.microsoft.com/office/drawing/2014/main" id="{228ED3A4-03D2-AD4C-B3F2-296FEB85D426}"/>
              </a:ext>
            </a:extLst>
          </p:cNvPr>
          <p:cNvSpPr>
            <a:spLocks noGrp="1"/>
          </p:cNvSpPr>
          <p:nvPr>
            <p:ph type="body" sz="quarter" idx="164"/>
          </p:nvPr>
        </p:nvSpPr>
        <p:spPr>
          <a:xfrm>
            <a:off x="33688358" y="2244867"/>
            <a:ext cx="9144000" cy="954085"/>
          </a:xfrm>
        </p:spPr>
        <p:txBody>
          <a:bodyPr/>
          <a:lstStyle/>
          <a:p>
            <a:pPr rtl="0" fontAlgn="base">
              <a:buFont typeface="+mj-lt"/>
              <a:buAutoNum type="arabicPeriod"/>
            </a:pPr>
            <a:r>
              <a:rPr lang="en-US" sz="3150" b="1" dirty="0"/>
              <a:t> International</a:t>
            </a:r>
            <a:r>
              <a:rPr lang="en-US" sz="3150" b="1" i="0" u="none" strike="noStrike" dirty="0">
                <a:effectLst/>
              </a:rPr>
              <a:t> </a:t>
            </a:r>
            <a:r>
              <a:rPr lang="en-US" sz="3150" b="1" i="0" strike="noStrike" dirty="0">
                <a:effectLst/>
              </a:rPr>
              <a:t>food processing </a:t>
            </a:r>
            <a:r>
              <a:rPr lang="en-US" sz="3150" b="1" i="0" u="none" strike="noStrike" dirty="0">
                <a:effectLst/>
              </a:rPr>
              <a:t>industry</a:t>
            </a:r>
          </a:p>
          <a:p>
            <a:pPr marL="914400" lvl="1" indent="-457200" fontAlgn="base"/>
            <a:r>
              <a:rPr lang="en-US" sz="3150" b="0" i="0" u="none" strike="noStrike" dirty="0">
                <a:solidFill>
                  <a:schemeClr val="tx2"/>
                </a:solidFill>
                <a:effectLst/>
                <a:latin typeface="Calibri" panose="020F0502020204030204" pitchFamily="34" charset="0"/>
                <a:cs typeface="Calibri" panose="020F0502020204030204" pitchFamily="34" charset="0"/>
              </a:rPr>
              <a:t>Grand Farm Hainan Central Kitchen</a:t>
            </a:r>
          </a:p>
          <a:p>
            <a:pPr marL="1371600" lvl="2" indent="-457200" fontAlgn="base"/>
            <a:r>
              <a:rPr lang="en-US" sz="3150" b="0" i="0" u="none" strike="noStrike" dirty="0">
                <a:solidFill>
                  <a:schemeClr val="tx2"/>
                </a:solidFill>
                <a:effectLst/>
                <a:latin typeface="Calibri" panose="020F0502020204030204" pitchFamily="34" charset="0"/>
                <a:cs typeface="Calibri" panose="020F0502020204030204" pitchFamily="34" charset="0"/>
              </a:rPr>
              <a:t>100,000 tons of imported beef and mutton</a:t>
            </a:r>
          </a:p>
          <a:p>
            <a:pPr marL="914400" lvl="1" indent="-457200" fontAlgn="base"/>
            <a:r>
              <a:rPr lang="en-US" sz="3150" b="0" i="0" u="none" strike="noStrike" dirty="0" err="1">
                <a:solidFill>
                  <a:schemeClr val="tx2"/>
                </a:solidFill>
                <a:effectLst/>
                <a:latin typeface="Calibri" panose="020F0502020204030204" pitchFamily="34" charset="0"/>
                <a:cs typeface="Calibri" panose="020F0502020204030204" pitchFamily="34" charset="0"/>
              </a:rPr>
              <a:t>SinoGrain</a:t>
            </a:r>
            <a:r>
              <a:rPr lang="en-US" sz="3150" b="0" i="0" u="none" strike="noStrike" dirty="0">
                <a:solidFill>
                  <a:schemeClr val="tx2"/>
                </a:solidFill>
                <a:effectLst/>
                <a:latin typeface="Calibri" panose="020F0502020204030204" pitchFamily="34" charset="0"/>
                <a:cs typeface="Calibri" panose="020F0502020204030204" pitchFamily="34" charset="0"/>
              </a:rPr>
              <a:t>, </a:t>
            </a:r>
            <a:r>
              <a:rPr lang="en-US" sz="3150" b="0" i="0" u="none" strike="noStrike" dirty="0" err="1">
                <a:solidFill>
                  <a:schemeClr val="tx2"/>
                </a:solidFill>
                <a:effectLst/>
                <a:latin typeface="Calibri" panose="020F0502020204030204" pitchFamily="34" charset="0"/>
                <a:cs typeface="Calibri" panose="020F0502020204030204" pitchFamily="34" charset="0"/>
              </a:rPr>
              <a:t>Longda</a:t>
            </a:r>
            <a:r>
              <a:rPr lang="en-US" sz="3150" b="0" i="0" u="none" strike="noStrike" dirty="0">
                <a:solidFill>
                  <a:schemeClr val="tx2"/>
                </a:solidFill>
                <a:effectLst/>
                <a:latin typeface="Calibri" panose="020F0502020204030204" pitchFamily="34" charset="0"/>
                <a:cs typeface="Calibri" panose="020F0502020204030204" pitchFamily="34" charset="0"/>
              </a:rPr>
              <a:t> Food, Jiangxi </a:t>
            </a:r>
            <a:r>
              <a:rPr lang="en-US" sz="3150" b="0" i="0" u="none" strike="noStrike" dirty="0" err="1">
                <a:solidFill>
                  <a:schemeClr val="tx2"/>
                </a:solidFill>
                <a:effectLst/>
                <a:latin typeface="Calibri" panose="020F0502020204030204" pitchFamily="34" charset="0"/>
                <a:cs typeface="Calibri" panose="020F0502020204030204" pitchFamily="34" charset="0"/>
              </a:rPr>
              <a:t>Huangshanghuang</a:t>
            </a:r>
            <a:r>
              <a:rPr lang="en-US" sz="3150" b="0" i="0" u="none" strike="noStrike" dirty="0">
                <a:solidFill>
                  <a:schemeClr val="tx2"/>
                </a:solidFill>
                <a:effectLst/>
                <a:latin typeface="Calibri" panose="020F0502020204030204" pitchFamily="34" charset="0"/>
                <a:cs typeface="Calibri" panose="020F0502020204030204" pitchFamily="34" charset="0"/>
              </a:rPr>
              <a:t> Food, Beijing Capital Agribusiness &amp; Foods Group</a:t>
            </a:r>
          </a:p>
          <a:p>
            <a:pPr marL="914400" lvl="1" indent="-457200" fontAlgn="base"/>
            <a:r>
              <a:rPr lang="en-US" sz="3150" b="0" i="0" u="none" strike="noStrike" dirty="0">
                <a:solidFill>
                  <a:schemeClr val="tx2"/>
                </a:solidFill>
                <a:effectLst/>
                <a:latin typeface="Calibri" panose="020F0502020204030204" pitchFamily="34" charset="0"/>
                <a:cs typeface="Calibri" panose="020F0502020204030204" pitchFamily="34" charset="0"/>
              </a:rPr>
              <a:t>3-5 year trajectory to surpass 50 billion yuan</a:t>
            </a:r>
          </a:p>
          <a:p>
            <a:pPr rtl="0" fontAlgn="base">
              <a:buFont typeface="+mj-lt"/>
              <a:buAutoNum type="arabicPeriod"/>
            </a:pPr>
            <a:r>
              <a:rPr lang="en-US" sz="3150" b="1" i="0" strike="noStrike" dirty="0">
                <a:effectLst/>
              </a:rPr>
              <a:t>Vegetable &amp; Melon Farming</a:t>
            </a:r>
          </a:p>
          <a:p>
            <a:pPr rtl="0" fontAlgn="base">
              <a:buFont typeface="+mj-lt"/>
              <a:buAutoNum type="arabicPeriod"/>
            </a:pPr>
            <a:r>
              <a:rPr lang="en-US" sz="3150" b="1" i="0" strike="noStrike" dirty="0">
                <a:effectLst/>
              </a:rPr>
              <a:t> Yangpu riverside connection project, Huangpu River</a:t>
            </a:r>
          </a:p>
          <a:p>
            <a:pPr rtl="0" fontAlgn="base">
              <a:spcAft>
                <a:spcPts val="1200"/>
              </a:spcAft>
              <a:buFont typeface="+mj-lt"/>
              <a:buAutoNum type="arabicPeriod"/>
            </a:pPr>
            <a:r>
              <a:rPr lang="en-US" sz="3150" b="1" i="0" u="none" strike="noStrike" dirty="0">
                <a:effectLst/>
              </a:rPr>
              <a:t> Island </a:t>
            </a:r>
            <a:r>
              <a:rPr lang="en-US" sz="3150" b="1" i="0" strike="noStrike" dirty="0">
                <a:effectLst/>
              </a:rPr>
              <a:t>is main producer </a:t>
            </a:r>
            <a:r>
              <a:rPr lang="en-US" sz="3150" b="1" i="0" u="none" strike="noStrike" dirty="0">
                <a:effectLst/>
              </a:rPr>
              <a:t>of tropical agriculture products and tilapia</a:t>
            </a:r>
          </a:p>
        </p:txBody>
      </p:sp>
      <p:sp>
        <p:nvSpPr>
          <p:cNvPr id="27" name="Text Placeholder 26">
            <a:extLst>
              <a:ext uri="{FF2B5EF4-FFF2-40B4-BE49-F238E27FC236}">
                <a16:creationId xmlns:a16="http://schemas.microsoft.com/office/drawing/2014/main" id="{7C8C3BFB-E760-3844-B88E-37D24EC0843D}"/>
              </a:ext>
            </a:extLst>
          </p:cNvPr>
          <p:cNvSpPr>
            <a:spLocks noGrp="1"/>
          </p:cNvSpPr>
          <p:nvPr>
            <p:ph type="body" sz="quarter" idx="156"/>
          </p:nvPr>
        </p:nvSpPr>
        <p:spPr/>
        <p:txBody>
          <a:bodyPr/>
          <a:lstStyle/>
          <a:p>
            <a:r>
              <a:rPr lang="en-US" sz="5500" dirty="0"/>
              <a:t>The Chinese Petrochemical Industry in the Yangpu Economic Development Zone</a:t>
            </a:r>
          </a:p>
        </p:txBody>
      </p:sp>
      <p:sp>
        <p:nvSpPr>
          <p:cNvPr id="6" name="Text Placeholder 19">
            <a:extLst>
              <a:ext uri="{FF2B5EF4-FFF2-40B4-BE49-F238E27FC236}">
                <a16:creationId xmlns:a16="http://schemas.microsoft.com/office/drawing/2014/main" id="{E20A79F9-F7D2-EF12-6753-599B407A6DD2}"/>
              </a:ext>
            </a:extLst>
          </p:cNvPr>
          <p:cNvSpPr txBox="1">
            <a:spLocks/>
          </p:cNvSpPr>
          <p:nvPr/>
        </p:nvSpPr>
        <p:spPr>
          <a:xfrm>
            <a:off x="33824545" y="1525787"/>
            <a:ext cx="9144000" cy="800211"/>
          </a:xfrm>
          <a:prstGeom prst="rect">
            <a:avLst/>
          </a:prstGeom>
          <a:noFill/>
        </p:spPr>
        <p:txBody>
          <a:bodyPr wrap="square" lIns="91436" tIns="91436" rIns="91436" bIns="91436" anchor="ctr" anchorCtr="0">
            <a:noAutofit/>
          </a:bodyPr>
          <a:lstStyle>
            <a:lvl1pPr marL="0" indent="0" algn="l" defTabSz="4388900" rtl="0" eaLnBrk="1" latinLnBrk="0" hangingPunct="1">
              <a:spcBef>
                <a:spcPct val="20000"/>
              </a:spcBef>
              <a:buFont typeface="Arial" pitchFamily="34" charset="0"/>
              <a:buNone/>
              <a:defRPr sz="4000" b="1" u="sng" kern="1200" baseline="0">
                <a:solidFill>
                  <a:schemeClr val="accent6"/>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Phase II: Human Security</a:t>
            </a:r>
          </a:p>
        </p:txBody>
      </p:sp>
      <p:sp>
        <p:nvSpPr>
          <p:cNvPr id="7" name="Text Placeholder 20">
            <a:extLst>
              <a:ext uri="{FF2B5EF4-FFF2-40B4-BE49-F238E27FC236}">
                <a16:creationId xmlns:a16="http://schemas.microsoft.com/office/drawing/2014/main" id="{53B2041D-A287-F8D6-A50E-79C25B902507}"/>
              </a:ext>
            </a:extLst>
          </p:cNvPr>
          <p:cNvSpPr txBox="1">
            <a:spLocks/>
          </p:cNvSpPr>
          <p:nvPr/>
        </p:nvSpPr>
        <p:spPr>
          <a:xfrm>
            <a:off x="33688358" y="9983185"/>
            <a:ext cx="9144000" cy="954085"/>
          </a:xfrm>
          <a:prstGeom prst="rect">
            <a:avLst/>
          </a:prstGeom>
        </p:spPr>
        <p:txBody>
          <a:bodyPr wrap="square" lIns="228589" tIns="228589" rIns="228589" bIns="228589">
            <a:noAutofit/>
          </a:bodyPr>
          <a:lstStyle>
            <a:lvl1pPr marL="0" indent="0" algn="l" defTabSz="4388900" rtl="0" eaLnBrk="1" latinLnBrk="0" hangingPunct="1">
              <a:spcBef>
                <a:spcPct val="20000"/>
              </a:spcBef>
              <a:buFont typeface="Arial" pitchFamily="34" charset="0"/>
              <a:buNone/>
              <a:defRPr sz="3200" kern="1200">
                <a:solidFill>
                  <a:schemeClr val="tx2"/>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rtl="0" fontAlgn="base">
              <a:buFont typeface="+mj-lt"/>
              <a:buAutoNum type="arabicPeriod"/>
            </a:pPr>
            <a:r>
              <a:rPr lang="en-US" sz="3150" b="1" i="0" strike="noStrike" dirty="0">
                <a:effectLst/>
              </a:rPr>
              <a:t> Water Pollution in Yangpu Region</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Persistent Heavy Metal &amp; PAH Pollution</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Adverse effects for humans and ecosystems</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Worst with urbanization, industrial zones, coastal areas</a:t>
            </a:r>
          </a:p>
          <a:p>
            <a:pPr rtl="0" fontAlgn="base">
              <a:buFont typeface="+mj-lt"/>
              <a:buAutoNum type="arabicPeriod"/>
            </a:pPr>
            <a:r>
              <a:rPr lang="en-US" sz="3150" b="1" i="0" strike="noStrike" dirty="0">
                <a:effectLst/>
              </a:rPr>
              <a:t> Fresh Water Deficiency in Yangpu EDZ</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Natural climate deficiency</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Development zone needs high water supply</a:t>
            </a:r>
          </a:p>
          <a:p>
            <a:pPr marL="914400" lvl="1" indent="-457200" fontAlgn="base">
              <a:spcAft>
                <a:spcPts val="1200"/>
              </a:spcAft>
            </a:pPr>
            <a:r>
              <a:rPr lang="en-US" sz="3150" b="0" i="0" strike="noStrike" dirty="0">
                <a:solidFill>
                  <a:schemeClr val="tx2"/>
                </a:solidFill>
                <a:effectLst/>
                <a:latin typeface="Calibri" panose="020F0502020204030204" pitchFamily="34" charset="0"/>
                <a:cs typeface="Calibri" panose="020F0502020204030204" pitchFamily="34" charset="0"/>
              </a:rPr>
              <a:t>Need to expand wastewater processing</a:t>
            </a:r>
          </a:p>
          <a:p>
            <a:pPr>
              <a:buNone/>
            </a:pPr>
            <a:r>
              <a:rPr lang="en-US" sz="3150" b="1" i="0" strike="noStrike" dirty="0">
                <a:effectLst/>
              </a:rPr>
              <a:t>3. Yangpu is Winter Haven for Birds</a:t>
            </a:r>
            <a:endParaRPr lang="en-US" sz="3150" b="1" dirty="0"/>
          </a:p>
        </p:txBody>
      </p:sp>
      <p:sp>
        <p:nvSpPr>
          <p:cNvPr id="8" name="Text Placeholder 21">
            <a:extLst>
              <a:ext uri="{FF2B5EF4-FFF2-40B4-BE49-F238E27FC236}">
                <a16:creationId xmlns:a16="http://schemas.microsoft.com/office/drawing/2014/main" id="{9860DE38-28A5-5971-7936-E79631BA3AD4}"/>
              </a:ext>
            </a:extLst>
          </p:cNvPr>
          <p:cNvSpPr txBox="1">
            <a:spLocks/>
          </p:cNvSpPr>
          <p:nvPr/>
        </p:nvSpPr>
        <p:spPr>
          <a:xfrm>
            <a:off x="33688358" y="21980885"/>
            <a:ext cx="9144000" cy="800211"/>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Font typeface="Arial" pitchFamily="34" charset="0"/>
              <a:buNone/>
              <a:defRPr sz="4000" b="1" u="sng" kern="1200" baseline="0">
                <a:solidFill>
                  <a:schemeClr val="accent6"/>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Recommendations for Future</a:t>
            </a:r>
          </a:p>
        </p:txBody>
      </p:sp>
      <p:sp>
        <p:nvSpPr>
          <p:cNvPr id="9" name="Text Placeholder 22">
            <a:extLst>
              <a:ext uri="{FF2B5EF4-FFF2-40B4-BE49-F238E27FC236}">
                <a16:creationId xmlns:a16="http://schemas.microsoft.com/office/drawing/2014/main" id="{6EC46F2A-9977-5DDA-4887-EB04FF298A91}"/>
              </a:ext>
            </a:extLst>
          </p:cNvPr>
          <p:cNvSpPr txBox="1">
            <a:spLocks/>
          </p:cNvSpPr>
          <p:nvPr/>
        </p:nvSpPr>
        <p:spPr>
          <a:xfrm>
            <a:off x="33824545" y="22911506"/>
            <a:ext cx="9144000" cy="6626407"/>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3200" kern="1200">
                <a:solidFill>
                  <a:schemeClr val="tx2"/>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rtl="0" fontAlgn="base">
              <a:buFont typeface="+mj-lt"/>
              <a:buAutoNum type="arabicPeriod"/>
            </a:pPr>
            <a:r>
              <a:rPr lang="en-US" sz="3150" b="1" i="0" strike="noStrike" dirty="0">
                <a:effectLst/>
              </a:rPr>
              <a:t>Bolster port ability to conduct emissions inventories</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Port electrification projects</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Roadmap to decarbonize by 2050</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Environmental Impact Assessments </a:t>
            </a:r>
          </a:p>
          <a:p>
            <a:pPr rtl="0" fontAlgn="base">
              <a:buFont typeface="+mj-lt"/>
              <a:buAutoNum type="arabicPeriod"/>
            </a:pPr>
            <a:r>
              <a:rPr lang="en-US" sz="3150" b="1" i="0" strike="noStrike" dirty="0">
                <a:effectLst/>
              </a:rPr>
              <a:t>Wastewater Treatment Project</a:t>
            </a:r>
          </a:p>
          <a:p>
            <a:pPr marL="914400" lvl="1" indent="-457200" fontAlgn="base"/>
            <a:r>
              <a:rPr lang="en-US" sz="3150" b="0" i="0" strike="noStrike" dirty="0">
                <a:solidFill>
                  <a:schemeClr val="tx2"/>
                </a:solidFill>
                <a:effectLst/>
                <a:latin typeface="Calibri" panose="020F0502020204030204" pitchFamily="34" charset="0"/>
                <a:cs typeface="Calibri" panose="020F0502020204030204" pitchFamily="34" charset="0"/>
              </a:rPr>
              <a:t>But “will cause site-specific adverse environmental impacts” and generate pollution</a:t>
            </a:r>
          </a:p>
          <a:p>
            <a:pPr rtl="0" fontAlgn="base">
              <a:spcAft>
                <a:spcPts val="1200"/>
              </a:spcAft>
              <a:buFont typeface="+mj-lt"/>
              <a:buAutoNum type="arabicPeriod"/>
            </a:pPr>
            <a:r>
              <a:rPr lang="en-US" b="1" dirty="0"/>
              <a:t>Petrochemical Disaster Prevention</a:t>
            </a:r>
          </a:p>
          <a:p>
            <a:pPr marL="914400" lvl="1" indent="-457200" fontAlgn="base"/>
            <a:r>
              <a:rPr lang="en-US" sz="3150" dirty="0">
                <a:solidFill>
                  <a:schemeClr val="tx2"/>
                </a:solidFill>
                <a:latin typeface="Calibri" panose="020F0502020204030204" pitchFamily="34" charset="0"/>
                <a:cs typeface="Calibri" panose="020F0502020204030204" pitchFamily="34" charset="0"/>
              </a:rPr>
              <a:t>Learn from partner nations (reduce # of employees per plant, workplace safety)</a:t>
            </a:r>
          </a:p>
        </p:txBody>
      </p:sp>
      <p:sp>
        <p:nvSpPr>
          <p:cNvPr id="10" name="Text Placeholder 21">
            <a:extLst>
              <a:ext uri="{FF2B5EF4-FFF2-40B4-BE49-F238E27FC236}">
                <a16:creationId xmlns:a16="http://schemas.microsoft.com/office/drawing/2014/main" id="{1802DDF7-CEF7-8811-F19B-3B8D9E8F83DB}"/>
              </a:ext>
            </a:extLst>
          </p:cNvPr>
          <p:cNvSpPr txBox="1">
            <a:spLocks/>
          </p:cNvSpPr>
          <p:nvPr/>
        </p:nvSpPr>
        <p:spPr>
          <a:xfrm>
            <a:off x="33688358" y="29461125"/>
            <a:ext cx="9144000" cy="800211"/>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Font typeface="Arial" pitchFamily="34" charset="0"/>
              <a:buNone/>
              <a:defRPr sz="4000" b="1" u="sng" kern="1200" baseline="0">
                <a:solidFill>
                  <a:schemeClr val="accent6"/>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Full Paper and References</a:t>
            </a:r>
          </a:p>
        </p:txBody>
      </p:sp>
      <p:sp>
        <p:nvSpPr>
          <p:cNvPr id="11" name="Rectangle 10">
            <a:extLst>
              <a:ext uri="{FF2B5EF4-FFF2-40B4-BE49-F238E27FC236}">
                <a16:creationId xmlns:a16="http://schemas.microsoft.com/office/drawing/2014/main" id="{953E87B8-CC43-1F91-89E5-B1E906B2B6B0}"/>
              </a:ext>
            </a:extLst>
          </p:cNvPr>
          <p:cNvSpPr/>
          <p:nvPr/>
        </p:nvSpPr>
        <p:spPr>
          <a:xfrm>
            <a:off x="800100" y="32080200"/>
            <a:ext cx="4241800" cy="584200"/>
          </a:xfrm>
          <a:prstGeom prst="rect">
            <a:avLst/>
          </a:prstGeom>
          <a:solidFill>
            <a:srgbClr val="20455A"/>
          </a:solidFill>
          <a:ln>
            <a:solidFill>
              <a:srgbClr val="2045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2332AD2-EEA3-6F9E-AFA3-00A0050D26AF}"/>
              </a:ext>
            </a:extLst>
          </p:cNvPr>
          <p:cNvPicPr>
            <a:picLocks noChangeAspect="1"/>
          </p:cNvPicPr>
          <p:nvPr/>
        </p:nvPicPr>
        <p:blipFill>
          <a:blip r:embed="rId2"/>
          <a:stretch>
            <a:fillRect/>
          </a:stretch>
        </p:blipFill>
        <p:spPr>
          <a:xfrm>
            <a:off x="7296804" y="6442655"/>
            <a:ext cx="1204229" cy="1450413"/>
          </a:xfrm>
          <a:prstGeom prst="rect">
            <a:avLst/>
          </a:prstGeom>
        </p:spPr>
      </p:pic>
      <p:pic>
        <p:nvPicPr>
          <p:cNvPr id="1030" name="Picture 6">
            <a:extLst>
              <a:ext uri="{FF2B5EF4-FFF2-40B4-BE49-F238E27FC236}">
                <a16:creationId xmlns:a16="http://schemas.microsoft.com/office/drawing/2014/main" id="{C91694B9-3FC0-CB7C-1945-C5600C8DA6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6250" y="6954458"/>
            <a:ext cx="1202144" cy="15190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5BAF8E9-7A69-0E44-9873-AEF71A972C2D}"/>
              </a:ext>
            </a:extLst>
          </p:cNvPr>
          <p:cNvPicPr>
            <a:picLocks noChangeAspect="1"/>
          </p:cNvPicPr>
          <p:nvPr/>
        </p:nvPicPr>
        <p:blipFill>
          <a:blip r:embed="rId4"/>
          <a:stretch>
            <a:fillRect/>
          </a:stretch>
        </p:blipFill>
        <p:spPr>
          <a:xfrm>
            <a:off x="11353932" y="1000596"/>
            <a:ext cx="10470696" cy="7424807"/>
          </a:xfrm>
          <a:prstGeom prst="rect">
            <a:avLst/>
          </a:prstGeom>
        </p:spPr>
      </p:pic>
      <p:pic>
        <p:nvPicPr>
          <p:cNvPr id="1040" name="Picture 16">
            <a:extLst>
              <a:ext uri="{FF2B5EF4-FFF2-40B4-BE49-F238E27FC236}">
                <a16:creationId xmlns:a16="http://schemas.microsoft.com/office/drawing/2014/main" id="{01B2C41A-1D33-C48C-B4C2-1D49AA1CA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6472" y="1000166"/>
            <a:ext cx="10470696" cy="742480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428E6B78-22D8-B7B9-054D-000D0AD62095}"/>
              </a:ext>
            </a:extLst>
          </p:cNvPr>
          <p:cNvPicPr>
            <a:picLocks noChangeAspect="1"/>
          </p:cNvPicPr>
          <p:nvPr/>
        </p:nvPicPr>
        <p:blipFill>
          <a:blip r:embed="rId6"/>
          <a:stretch>
            <a:fillRect/>
          </a:stretch>
        </p:blipFill>
        <p:spPr>
          <a:xfrm>
            <a:off x="18792225" y="23646909"/>
            <a:ext cx="13714943" cy="8254487"/>
          </a:xfrm>
          <a:prstGeom prst="rect">
            <a:avLst/>
          </a:prstGeom>
        </p:spPr>
      </p:pic>
      <p:pic>
        <p:nvPicPr>
          <p:cNvPr id="41" name="Picture 40">
            <a:extLst>
              <a:ext uri="{FF2B5EF4-FFF2-40B4-BE49-F238E27FC236}">
                <a16:creationId xmlns:a16="http://schemas.microsoft.com/office/drawing/2014/main" id="{528116E4-B594-CA90-FE3C-BCC140ACF23D}"/>
              </a:ext>
            </a:extLst>
          </p:cNvPr>
          <p:cNvPicPr>
            <a:picLocks noChangeAspect="1"/>
          </p:cNvPicPr>
          <p:nvPr/>
        </p:nvPicPr>
        <p:blipFill>
          <a:blip r:embed="rId7"/>
          <a:stretch>
            <a:fillRect/>
          </a:stretch>
        </p:blipFill>
        <p:spPr>
          <a:xfrm>
            <a:off x="11353932" y="8793668"/>
            <a:ext cx="13714943" cy="7743251"/>
          </a:xfrm>
          <a:prstGeom prst="rect">
            <a:avLst/>
          </a:prstGeom>
        </p:spPr>
      </p:pic>
      <p:pic>
        <p:nvPicPr>
          <p:cNvPr id="45" name="Picture 44">
            <a:extLst>
              <a:ext uri="{FF2B5EF4-FFF2-40B4-BE49-F238E27FC236}">
                <a16:creationId xmlns:a16="http://schemas.microsoft.com/office/drawing/2014/main" id="{7B7F219C-9B50-36A3-518E-C9398A7343F5}"/>
              </a:ext>
            </a:extLst>
          </p:cNvPr>
          <p:cNvPicPr>
            <a:picLocks noChangeAspect="1"/>
          </p:cNvPicPr>
          <p:nvPr/>
        </p:nvPicPr>
        <p:blipFill>
          <a:blip r:embed="rId8"/>
          <a:stretch>
            <a:fillRect/>
          </a:stretch>
        </p:blipFill>
        <p:spPr>
          <a:xfrm>
            <a:off x="25314934" y="8793667"/>
            <a:ext cx="7192234" cy="7743251"/>
          </a:xfrm>
          <a:prstGeom prst="rect">
            <a:avLst/>
          </a:prstGeom>
        </p:spPr>
      </p:pic>
      <p:pic>
        <p:nvPicPr>
          <p:cNvPr id="47" name="Picture 46">
            <a:extLst>
              <a:ext uri="{FF2B5EF4-FFF2-40B4-BE49-F238E27FC236}">
                <a16:creationId xmlns:a16="http://schemas.microsoft.com/office/drawing/2014/main" id="{7C5091BE-2E9A-7928-C65A-2FA631AA4C38}"/>
              </a:ext>
            </a:extLst>
          </p:cNvPr>
          <p:cNvPicPr>
            <a:picLocks noChangeAspect="1"/>
          </p:cNvPicPr>
          <p:nvPr/>
        </p:nvPicPr>
        <p:blipFill>
          <a:blip r:embed="rId9"/>
          <a:stretch>
            <a:fillRect/>
          </a:stretch>
        </p:blipFill>
        <p:spPr>
          <a:xfrm>
            <a:off x="11353931" y="16875255"/>
            <a:ext cx="7203009" cy="15026143"/>
          </a:xfrm>
          <a:prstGeom prst="rect">
            <a:avLst/>
          </a:prstGeom>
        </p:spPr>
      </p:pic>
      <p:pic>
        <p:nvPicPr>
          <p:cNvPr id="1044" name="Picture 20">
            <a:extLst>
              <a:ext uri="{FF2B5EF4-FFF2-40B4-BE49-F238E27FC236}">
                <a16:creationId xmlns:a16="http://schemas.microsoft.com/office/drawing/2014/main" id="{0B5D5C37-EAAC-D959-9D8A-E66C53F782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92225" y="16905183"/>
            <a:ext cx="13714943" cy="651647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qr code with a white background&#10;&#10;AI-generated content may be incorrect.">
            <a:extLst>
              <a:ext uri="{FF2B5EF4-FFF2-40B4-BE49-F238E27FC236}">
                <a16:creationId xmlns:a16="http://schemas.microsoft.com/office/drawing/2014/main" id="{F3CCCC54-9114-05C5-0FDE-B907ECEE6D1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41249195" y="29605646"/>
            <a:ext cx="1982097" cy="1982097"/>
          </a:xfrm>
          <a:prstGeom prst="rect">
            <a:avLst/>
          </a:prstGeom>
        </p:spPr>
      </p:pic>
      <p:sp>
        <p:nvSpPr>
          <p:cNvPr id="53" name="Text Placeholder 22">
            <a:extLst>
              <a:ext uri="{FF2B5EF4-FFF2-40B4-BE49-F238E27FC236}">
                <a16:creationId xmlns:a16="http://schemas.microsoft.com/office/drawing/2014/main" id="{95D8B029-51ED-85DF-0282-360911C46B32}"/>
              </a:ext>
            </a:extLst>
          </p:cNvPr>
          <p:cNvSpPr txBox="1">
            <a:spLocks/>
          </p:cNvSpPr>
          <p:nvPr/>
        </p:nvSpPr>
        <p:spPr>
          <a:xfrm>
            <a:off x="32105195" y="30059655"/>
            <a:ext cx="9144000" cy="152808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3200" kern="1200">
                <a:solidFill>
                  <a:schemeClr val="tx2"/>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rtl="0" fontAlgn="base"/>
            <a:r>
              <a:rPr lang="en-US" sz="3150" b="1" dirty="0">
                <a:solidFill>
                  <a:schemeClr val="tx2"/>
                </a:solidFill>
                <a:latin typeface="Calibri" panose="020F0502020204030204" pitchFamily="34" charset="0"/>
                <a:cs typeface="Calibri" panose="020F0502020204030204" pitchFamily="34" charset="0"/>
              </a:rPr>
              <a:t>Please scan QR code for final paper</a:t>
            </a:r>
          </a:p>
          <a:p>
            <a:pPr algn="ctr" rtl="0" fontAlgn="base"/>
            <a:r>
              <a:rPr lang="en-US" sz="3150" b="1" dirty="0"/>
              <a:t>and all references!</a:t>
            </a:r>
          </a:p>
        </p:txBody>
      </p:sp>
      <p:cxnSp>
        <p:nvCxnSpPr>
          <p:cNvPr id="55" name="Straight Arrow Connector 54">
            <a:extLst>
              <a:ext uri="{FF2B5EF4-FFF2-40B4-BE49-F238E27FC236}">
                <a16:creationId xmlns:a16="http://schemas.microsoft.com/office/drawing/2014/main" id="{30335E59-C6B7-397D-D17D-CB5E177E5D3E}"/>
              </a:ext>
            </a:extLst>
          </p:cNvPr>
          <p:cNvCxnSpPr/>
          <p:nvPr/>
        </p:nvCxnSpPr>
        <p:spPr>
          <a:xfrm>
            <a:off x="38638264" y="31183699"/>
            <a:ext cx="2431915"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682582"/>
      </p:ext>
    </p:extLst>
  </p:cSld>
  <p:clrMapOvr>
    <a:masterClrMapping/>
  </p:clrMapOvr>
</p:sld>
</file>

<file path=ppt/theme/theme1.xml><?xml version="1.0" encoding="utf-8"?>
<a:theme xmlns:a="http://schemas.openxmlformats.org/drawingml/2006/main" name="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1128</TotalTime>
  <Words>485</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36x48-Template - One center panel</vt:lpstr>
      <vt:lpstr>1_36x48-Template - One center panel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Autumn Bedell</cp:lastModifiedBy>
  <cp:revision>88</cp:revision>
  <dcterms:created xsi:type="dcterms:W3CDTF">2012-02-03T19:11:35Z</dcterms:created>
  <dcterms:modified xsi:type="dcterms:W3CDTF">2025-04-11T14:31:17Z</dcterms:modified>
</cp:coreProperties>
</file>