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8" r:id="rId1"/>
  </p:sldMasterIdLst>
  <p:sldIdLst>
    <p:sldId id="259" r:id="rId2"/>
  </p:sldIdLst>
  <p:sldSz cx="39319200" cy="438912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3157"/>
    <a:srgbClr val="1482A5"/>
    <a:srgbClr val="C8E1C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410"/>
    <p:restoredTop sz="94681"/>
  </p:normalViewPr>
  <p:slideViewPr>
    <p:cSldViewPr snapToGrid="0" snapToObjects="1">
      <p:cViewPr>
        <p:scale>
          <a:sx n="50" d="100"/>
          <a:sy n="50" d="100"/>
        </p:scale>
        <p:origin x="1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948940" y="7183123"/>
            <a:ext cx="33421320" cy="15280640"/>
          </a:xfrm>
        </p:spPr>
        <p:txBody>
          <a:bodyPr anchor="b"/>
          <a:lstStyle>
            <a:lvl1pPr algn="ctr">
              <a:defRPr sz="25800"/>
            </a:lvl1pPr>
          </a:lstStyle>
          <a:p>
            <a:r>
              <a:rPr lang="en-US"/>
              <a:t>Click to edit Master title style</a:t>
            </a:r>
            <a:endParaRPr lang="en-US" dirty="0"/>
          </a:p>
        </p:txBody>
      </p:sp>
      <p:sp>
        <p:nvSpPr>
          <p:cNvPr id="3" name="Subtitle 2"/>
          <p:cNvSpPr>
            <a:spLocks noGrp="1"/>
          </p:cNvSpPr>
          <p:nvPr>
            <p:ph type="subTitle" idx="1"/>
          </p:nvPr>
        </p:nvSpPr>
        <p:spPr>
          <a:xfrm>
            <a:off x="4914900" y="23053044"/>
            <a:ext cx="29489400" cy="10596877"/>
          </a:xfrm>
        </p:spPr>
        <p:txBody>
          <a:bodyPr/>
          <a:lstStyle>
            <a:lvl1pPr marL="0" indent="0" algn="ctr">
              <a:buNone/>
              <a:defRPr sz="10320"/>
            </a:lvl1pPr>
            <a:lvl2pPr marL="1965960" indent="0" algn="ctr">
              <a:buNone/>
              <a:defRPr sz="8600"/>
            </a:lvl2pPr>
            <a:lvl3pPr marL="3931920" indent="0" algn="ctr">
              <a:buNone/>
              <a:defRPr sz="7740"/>
            </a:lvl3pPr>
            <a:lvl4pPr marL="5897880" indent="0" algn="ctr">
              <a:buNone/>
              <a:defRPr sz="6880"/>
            </a:lvl4pPr>
            <a:lvl5pPr marL="7863840" indent="0" algn="ctr">
              <a:buNone/>
              <a:defRPr sz="6880"/>
            </a:lvl5pPr>
            <a:lvl6pPr marL="9829800" indent="0" algn="ctr">
              <a:buNone/>
              <a:defRPr sz="6880"/>
            </a:lvl6pPr>
            <a:lvl7pPr marL="11795760" indent="0" algn="ctr">
              <a:buNone/>
              <a:defRPr sz="6880"/>
            </a:lvl7pPr>
            <a:lvl8pPr marL="13761720" indent="0" algn="ctr">
              <a:buNone/>
              <a:defRPr sz="6880"/>
            </a:lvl8pPr>
            <a:lvl9pPr marL="15727680" indent="0" algn="ctr">
              <a:buNone/>
              <a:defRPr sz="68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179D9BD-06F1-3544-81F4-82609FC23921}" type="datetimeFigureOut">
              <a:rPr lang="en-US" smtClean="0"/>
              <a:t>4/16/20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A3185-E509-2B43-85C2-576E692A6C47}" type="slidenum">
              <a:rPr lang="en-US" smtClean="0"/>
              <a:t>‹#›</a:t>
            </a:fld>
            <a:endParaRPr lang="en-US"/>
          </a:p>
        </p:txBody>
      </p:sp>
    </p:spTree>
    <p:extLst>
      <p:ext uri="{BB962C8B-B14F-4D97-AF65-F5344CB8AC3E}">
        <p14:creationId xmlns:p14="http://schemas.microsoft.com/office/powerpoint/2010/main" val="2423670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79D9BD-06F1-3544-81F4-82609FC23921}" type="datetimeFigureOut">
              <a:rPr lang="en-US" smtClean="0"/>
              <a:t>4/16/20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A3185-E509-2B43-85C2-576E692A6C47}" type="slidenum">
              <a:rPr lang="en-US" smtClean="0"/>
              <a:t>‹#›</a:t>
            </a:fld>
            <a:endParaRPr lang="en-US"/>
          </a:p>
        </p:txBody>
      </p:sp>
    </p:spTree>
    <p:extLst>
      <p:ext uri="{BB962C8B-B14F-4D97-AF65-F5344CB8AC3E}">
        <p14:creationId xmlns:p14="http://schemas.microsoft.com/office/powerpoint/2010/main" val="492962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8137806" y="2336801"/>
            <a:ext cx="8478203" cy="3719576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703197" y="2336801"/>
            <a:ext cx="24943118" cy="3719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79D9BD-06F1-3544-81F4-82609FC23921}" type="datetimeFigureOut">
              <a:rPr lang="en-US" smtClean="0"/>
              <a:t>4/16/20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A3185-E509-2B43-85C2-576E692A6C47}" type="slidenum">
              <a:rPr lang="en-US" smtClean="0"/>
              <a:t>‹#›</a:t>
            </a:fld>
            <a:endParaRPr lang="en-US"/>
          </a:p>
        </p:txBody>
      </p:sp>
    </p:spTree>
    <p:extLst>
      <p:ext uri="{BB962C8B-B14F-4D97-AF65-F5344CB8AC3E}">
        <p14:creationId xmlns:p14="http://schemas.microsoft.com/office/powerpoint/2010/main" val="2549539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79D9BD-06F1-3544-81F4-82609FC23921}" type="datetimeFigureOut">
              <a:rPr lang="en-US" smtClean="0"/>
              <a:t>4/16/20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A3185-E509-2B43-85C2-576E692A6C47}" type="slidenum">
              <a:rPr lang="en-US" smtClean="0"/>
              <a:t>‹#›</a:t>
            </a:fld>
            <a:endParaRPr lang="en-US"/>
          </a:p>
        </p:txBody>
      </p:sp>
    </p:spTree>
    <p:extLst>
      <p:ext uri="{BB962C8B-B14F-4D97-AF65-F5344CB8AC3E}">
        <p14:creationId xmlns:p14="http://schemas.microsoft.com/office/powerpoint/2010/main" val="4224271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82718" y="10942334"/>
            <a:ext cx="33912810" cy="18257517"/>
          </a:xfrm>
        </p:spPr>
        <p:txBody>
          <a:bodyPr anchor="b"/>
          <a:lstStyle>
            <a:lvl1pPr>
              <a:defRPr sz="25800"/>
            </a:lvl1pPr>
          </a:lstStyle>
          <a:p>
            <a:r>
              <a:rPr lang="en-US"/>
              <a:t>Click to edit Master title style</a:t>
            </a:r>
            <a:endParaRPr lang="en-US" dirty="0"/>
          </a:p>
        </p:txBody>
      </p:sp>
      <p:sp>
        <p:nvSpPr>
          <p:cNvPr id="3" name="Text Placeholder 2"/>
          <p:cNvSpPr>
            <a:spLocks noGrp="1"/>
          </p:cNvSpPr>
          <p:nvPr>
            <p:ph type="body" idx="1"/>
          </p:nvPr>
        </p:nvSpPr>
        <p:spPr>
          <a:xfrm>
            <a:off x="2682718" y="29372573"/>
            <a:ext cx="33912810" cy="9601197"/>
          </a:xfrm>
        </p:spPr>
        <p:txBody>
          <a:bodyPr/>
          <a:lstStyle>
            <a:lvl1pPr marL="0" indent="0">
              <a:buNone/>
              <a:defRPr sz="10320">
                <a:solidFill>
                  <a:schemeClr val="tx1"/>
                </a:solidFill>
              </a:defRPr>
            </a:lvl1pPr>
            <a:lvl2pPr marL="1965960" indent="0">
              <a:buNone/>
              <a:defRPr sz="8600">
                <a:solidFill>
                  <a:schemeClr val="tx1">
                    <a:tint val="75000"/>
                  </a:schemeClr>
                </a:solidFill>
              </a:defRPr>
            </a:lvl2pPr>
            <a:lvl3pPr marL="3931920" indent="0">
              <a:buNone/>
              <a:defRPr sz="7740">
                <a:solidFill>
                  <a:schemeClr val="tx1">
                    <a:tint val="75000"/>
                  </a:schemeClr>
                </a:solidFill>
              </a:defRPr>
            </a:lvl3pPr>
            <a:lvl4pPr marL="5897880" indent="0">
              <a:buNone/>
              <a:defRPr sz="6880">
                <a:solidFill>
                  <a:schemeClr val="tx1">
                    <a:tint val="75000"/>
                  </a:schemeClr>
                </a:solidFill>
              </a:defRPr>
            </a:lvl4pPr>
            <a:lvl5pPr marL="7863840" indent="0">
              <a:buNone/>
              <a:defRPr sz="6880">
                <a:solidFill>
                  <a:schemeClr val="tx1">
                    <a:tint val="75000"/>
                  </a:schemeClr>
                </a:solidFill>
              </a:defRPr>
            </a:lvl5pPr>
            <a:lvl6pPr marL="9829800" indent="0">
              <a:buNone/>
              <a:defRPr sz="6880">
                <a:solidFill>
                  <a:schemeClr val="tx1">
                    <a:tint val="75000"/>
                  </a:schemeClr>
                </a:solidFill>
              </a:defRPr>
            </a:lvl6pPr>
            <a:lvl7pPr marL="11795760" indent="0">
              <a:buNone/>
              <a:defRPr sz="6880">
                <a:solidFill>
                  <a:schemeClr val="tx1">
                    <a:tint val="75000"/>
                  </a:schemeClr>
                </a:solidFill>
              </a:defRPr>
            </a:lvl7pPr>
            <a:lvl8pPr marL="13761720" indent="0">
              <a:buNone/>
              <a:defRPr sz="6880">
                <a:solidFill>
                  <a:schemeClr val="tx1">
                    <a:tint val="75000"/>
                  </a:schemeClr>
                </a:solidFill>
              </a:defRPr>
            </a:lvl8pPr>
            <a:lvl9pPr marL="15727680" indent="0">
              <a:buNone/>
              <a:defRPr sz="68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79D9BD-06F1-3544-81F4-82609FC23921}" type="datetimeFigureOut">
              <a:rPr lang="en-US" smtClean="0"/>
              <a:t>4/16/20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3A3185-E509-2B43-85C2-576E692A6C47}" type="slidenum">
              <a:rPr lang="en-US" smtClean="0"/>
              <a:t>‹#›</a:t>
            </a:fld>
            <a:endParaRPr lang="en-US"/>
          </a:p>
        </p:txBody>
      </p:sp>
    </p:spTree>
    <p:extLst>
      <p:ext uri="{BB962C8B-B14F-4D97-AF65-F5344CB8AC3E}">
        <p14:creationId xmlns:p14="http://schemas.microsoft.com/office/powerpoint/2010/main" val="1664628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703195" y="11684001"/>
            <a:ext cx="16710660" cy="27848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9905345" y="11684001"/>
            <a:ext cx="16710660" cy="27848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79D9BD-06F1-3544-81F4-82609FC23921}" type="datetimeFigureOut">
              <a:rPr lang="en-US" smtClean="0"/>
              <a:t>4/16/20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3A3185-E509-2B43-85C2-576E692A6C47}" type="slidenum">
              <a:rPr lang="en-US" smtClean="0"/>
              <a:t>‹#›</a:t>
            </a:fld>
            <a:endParaRPr lang="en-US"/>
          </a:p>
        </p:txBody>
      </p:sp>
    </p:spTree>
    <p:extLst>
      <p:ext uri="{BB962C8B-B14F-4D97-AF65-F5344CB8AC3E}">
        <p14:creationId xmlns:p14="http://schemas.microsoft.com/office/powerpoint/2010/main" val="4070310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08316" y="2336811"/>
            <a:ext cx="33912810" cy="84836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708321" y="10759444"/>
            <a:ext cx="16633862" cy="5273037"/>
          </a:xfrm>
        </p:spPr>
        <p:txBody>
          <a:bodyPr anchor="b"/>
          <a:lstStyle>
            <a:lvl1pPr marL="0" indent="0">
              <a:buNone/>
              <a:defRPr sz="10320" b="1"/>
            </a:lvl1pPr>
            <a:lvl2pPr marL="1965960" indent="0">
              <a:buNone/>
              <a:defRPr sz="8600" b="1"/>
            </a:lvl2pPr>
            <a:lvl3pPr marL="3931920" indent="0">
              <a:buNone/>
              <a:defRPr sz="7740" b="1"/>
            </a:lvl3pPr>
            <a:lvl4pPr marL="5897880" indent="0">
              <a:buNone/>
              <a:defRPr sz="6880" b="1"/>
            </a:lvl4pPr>
            <a:lvl5pPr marL="7863840" indent="0">
              <a:buNone/>
              <a:defRPr sz="6880" b="1"/>
            </a:lvl5pPr>
            <a:lvl6pPr marL="9829800" indent="0">
              <a:buNone/>
              <a:defRPr sz="6880" b="1"/>
            </a:lvl6pPr>
            <a:lvl7pPr marL="11795760" indent="0">
              <a:buNone/>
              <a:defRPr sz="6880" b="1"/>
            </a:lvl7pPr>
            <a:lvl8pPr marL="13761720" indent="0">
              <a:buNone/>
              <a:defRPr sz="6880" b="1"/>
            </a:lvl8pPr>
            <a:lvl9pPr marL="15727680" indent="0">
              <a:buNone/>
              <a:defRPr sz="6880" b="1"/>
            </a:lvl9pPr>
          </a:lstStyle>
          <a:p>
            <a:pPr lvl="0"/>
            <a:r>
              <a:rPr lang="en-US"/>
              <a:t>Click to edit Master text styles</a:t>
            </a:r>
          </a:p>
        </p:txBody>
      </p:sp>
      <p:sp>
        <p:nvSpPr>
          <p:cNvPr id="4" name="Content Placeholder 3"/>
          <p:cNvSpPr>
            <a:spLocks noGrp="1"/>
          </p:cNvSpPr>
          <p:nvPr>
            <p:ph sz="half" idx="2"/>
          </p:nvPr>
        </p:nvSpPr>
        <p:spPr>
          <a:xfrm>
            <a:off x="2708321" y="16032481"/>
            <a:ext cx="16633862" cy="2358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9905349" y="10759444"/>
            <a:ext cx="16715781" cy="5273037"/>
          </a:xfrm>
        </p:spPr>
        <p:txBody>
          <a:bodyPr anchor="b"/>
          <a:lstStyle>
            <a:lvl1pPr marL="0" indent="0">
              <a:buNone/>
              <a:defRPr sz="10320" b="1"/>
            </a:lvl1pPr>
            <a:lvl2pPr marL="1965960" indent="0">
              <a:buNone/>
              <a:defRPr sz="8600" b="1"/>
            </a:lvl2pPr>
            <a:lvl3pPr marL="3931920" indent="0">
              <a:buNone/>
              <a:defRPr sz="7740" b="1"/>
            </a:lvl3pPr>
            <a:lvl4pPr marL="5897880" indent="0">
              <a:buNone/>
              <a:defRPr sz="6880" b="1"/>
            </a:lvl4pPr>
            <a:lvl5pPr marL="7863840" indent="0">
              <a:buNone/>
              <a:defRPr sz="6880" b="1"/>
            </a:lvl5pPr>
            <a:lvl6pPr marL="9829800" indent="0">
              <a:buNone/>
              <a:defRPr sz="6880" b="1"/>
            </a:lvl6pPr>
            <a:lvl7pPr marL="11795760" indent="0">
              <a:buNone/>
              <a:defRPr sz="6880" b="1"/>
            </a:lvl7pPr>
            <a:lvl8pPr marL="13761720" indent="0">
              <a:buNone/>
              <a:defRPr sz="6880" b="1"/>
            </a:lvl8pPr>
            <a:lvl9pPr marL="15727680" indent="0">
              <a:buNone/>
              <a:defRPr sz="6880" b="1"/>
            </a:lvl9pPr>
          </a:lstStyle>
          <a:p>
            <a:pPr lvl="0"/>
            <a:r>
              <a:rPr lang="en-US"/>
              <a:t>Click to edit Master text styles</a:t>
            </a:r>
          </a:p>
        </p:txBody>
      </p:sp>
      <p:sp>
        <p:nvSpPr>
          <p:cNvPr id="6" name="Content Placeholder 5"/>
          <p:cNvSpPr>
            <a:spLocks noGrp="1"/>
          </p:cNvSpPr>
          <p:nvPr>
            <p:ph sz="quarter" idx="4"/>
          </p:nvPr>
        </p:nvSpPr>
        <p:spPr>
          <a:xfrm>
            <a:off x="19905349" y="16032481"/>
            <a:ext cx="16715781" cy="2358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79D9BD-06F1-3544-81F4-82609FC23921}" type="datetimeFigureOut">
              <a:rPr lang="en-US" smtClean="0"/>
              <a:t>4/16/20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3A3185-E509-2B43-85C2-576E692A6C47}" type="slidenum">
              <a:rPr lang="en-US" smtClean="0"/>
              <a:t>‹#›</a:t>
            </a:fld>
            <a:endParaRPr lang="en-US"/>
          </a:p>
        </p:txBody>
      </p:sp>
    </p:spTree>
    <p:extLst>
      <p:ext uri="{BB962C8B-B14F-4D97-AF65-F5344CB8AC3E}">
        <p14:creationId xmlns:p14="http://schemas.microsoft.com/office/powerpoint/2010/main" val="2083484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79D9BD-06F1-3544-81F4-82609FC23921}" type="datetimeFigureOut">
              <a:rPr lang="en-US" smtClean="0"/>
              <a:t>4/16/20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3A3185-E509-2B43-85C2-576E692A6C47}" type="slidenum">
              <a:rPr lang="en-US" smtClean="0"/>
              <a:t>‹#›</a:t>
            </a:fld>
            <a:endParaRPr lang="en-US"/>
          </a:p>
        </p:txBody>
      </p:sp>
    </p:spTree>
    <p:extLst>
      <p:ext uri="{BB962C8B-B14F-4D97-AF65-F5344CB8AC3E}">
        <p14:creationId xmlns:p14="http://schemas.microsoft.com/office/powerpoint/2010/main" val="3114629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79D9BD-06F1-3544-81F4-82609FC23921}" type="datetimeFigureOut">
              <a:rPr lang="en-US" smtClean="0"/>
              <a:t>4/16/20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3A3185-E509-2B43-85C2-576E692A6C47}" type="slidenum">
              <a:rPr lang="en-US" smtClean="0"/>
              <a:t>‹#›</a:t>
            </a:fld>
            <a:endParaRPr lang="en-US"/>
          </a:p>
        </p:txBody>
      </p:sp>
    </p:spTree>
    <p:extLst>
      <p:ext uri="{BB962C8B-B14F-4D97-AF65-F5344CB8AC3E}">
        <p14:creationId xmlns:p14="http://schemas.microsoft.com/office/powerpoint/2010/main" val="3068360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08319" y="2926080"/>
            <a:ext cx="12681465" cy="10241280"/>
          </a:xfrm>
        </p:spPr>
        <p:txBody>
          <a:bodyPr anchor="b"/>
          <a:lstStyle>
            <a:lvl1pPr>
              <a:defRPr sz="13760"/>
            </a:lvl1pPr>
          </a:lstStyle>
          <a:p>
            <a:r>
              <a:rPr lang="en-US"/>
              <a:t>Click to edit Master title style</a:t>
            </a:r>
            <a:endParaRPr lang="en-US" dirty="0"/>
          </a:p>
        </p:txBody>
      </p:sp>
      <p:sp>
        <p:nvSpPr>
          <p:cNvPr id="3" name="Content Placeholder 2"/>
          <p:cNvSpPr>
            <a:spLocks noGrp="1"/>
          </p:cNvSpPr>
          <p:nvPr>
            <p:ph idx="1"/>
          </p:nvPr>
        </p:nvSpPr>
        <p:spPr>
          <a:xfrm>
            <a:off x="16715783" y="6319530"/>
            <a:ext cx="19905345" cy="31191200"/>
          </a:xfrm>
        </p:spPr>
        <p:txBody>
          <a:bodyPr/>
          <a:lstStyle>
            <a:lvl1pPr>
              <a:defRPr sz="13760"/>
            </a:lvl1pPr>
            <a:lvl2pPr>
              <a:defRPr sz="12040"/>
            </a:lvl2pPr>
            <a:lvl3pPr>
              <a:defRPr sz="10320"/>
            </a:lvl3pPr>
            <a:lvl4pPr>
              <a:defRPr sz="8600"/>
            </a:lvl4pPr>
            <a:lvl5pPr>
              <a:defRPr sz="8600"/>
            </a:lvl5pPr>
            <a:lvl6pPr>
              <a:defRPr sz="8600"/>
            </a:lvl6pPr>
            <a:lvl7pPr>
              <a:defRPr sz="8600"/>
            </a:lvl7pPr>
            <a:lvl8pPr>
              <a:defRPr sz="8600"/>
            </a:lvl8pPr>
            <a:lvl9pPr>
              <a:defRPr sz="8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708319" y="13167361"/>
            <a:ext cx="12681465" cy="24394163"/>
          </a:xfrm>
        </p:spPr>
        <p:txBody>
          <a:bodyPr/>
          <a:lstStyle>
            <a:lvl1pPr marL="0" indent="0">
              <a:buNone/>
              <a:defRPr sz="6880"/>
            </a:lvl1pPr>
            <a:lvl2pPr marL="1965960" indent="0">
              <a:buNone/>
              <a:defRPr sz="6020"/>
            </a:lvl2pPr>
            <a:lvl3pPr marL="3931920" indent="0">
              <a:buNone/>
              <a:defRPr sz="5160"/>
            </a:lvl3pPr>
            <a:lvl4pPr marL="5897880" indent="0">
              <a:buNone/>
              <a:defRPr sz="4300"/>
            </a:lvl4pPr>
            <a:lvl5pPr marL="7863840" indent="0">
              <a:buNone/>
              <a:defRPr sz="4300"/>
            </a:lvl5pPr>
            <a:lvl6pPr marL="9829800" indent="0">
              <a:buNone/>
              <a:defRPr sz="4300"/>
            </a:lvl6pPr>
            <a:lvl7pPr marL="11795760" indent="0">
              <a:buNone/>
              <a:defRPr sz="4300"/>
            </a:lvl7pPr>
            <a:lvl8pPr marL="13761720" indent="0">
              <a:buNone/>
              <a:defRPr sz="4300"/>
            </a:lvl8pPr>
            <a:lvl9pPr marL="15727680" indent="0">
              <a:buNone/>
              <a:defRPr sz="4300"/>
            </a:lvl9pPr>
          </a:lstStyle>
          <a:p>
            <a:pPr lvl="0"/>
            <a:r>
              <a:rPr lang="en-US"/>
              <a:t>Click to edit Master text styles</a:t>
            </a:r>
          </a:p>
        </p:txBody>
      </p:sp>
      <p:sp>
        <p:nvSpPr>
          <p:cNvPr id="5" name="Date Placeholder 4"/>
          <p:cNvSpPr>
            <a:spLocks noGrp="1"/>
          </p:cNvSpPr>
          <p:nvPr>
            <p:ph type="dt" sz="half" idx="10"/>
          </p:nvPr>
        </p:nvSpPr>
        <p:spPr/>
        <p:txBody>
          <a:bodyPr/>
          <a:lstStyle/>
          <a:p>
            <a:fld id="{C179D9BD-06F1-3544-81F4-82609FC23921}" type="datetimeFigureOut">
              <a:rPr lang="en-US" smtClean="0"/>
              <a:t>4/16/20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3A3185-E509-2B43-85C2-576E692A6C47}" type="slidenum">
              <a:rPr lang="en-US" smtClean="0"/>
              <a:t>‹#›</a:t>
            </a:fld>
            <a:endParaRPr lang="en-US"/>
          </a:p>
        </p:txBody>
      </p:sp>
    </p:spTree>
    <p:extLst>
      <p:ext uri="{BB962C8B-B14F-4D97-AF65-F5344CB8AC3E}">
        <p14:creationId xmlns:p14="http://schemas.microsoft.com/office/powerpoint/2010/main" val="3499395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708319" y="2926080"/>
            <a:ext cx="12681465" cy="10241280"/>
          </a:xfrm>
        </p:spPr>
        <p:txBody>
          <a:bodyPr anchor="b"/>
          <a:lstStyle>
            <a:lvl1pPr>
              <a:defRPr sz="137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6715783" y="6319530"/>
            <a:ext cx="19905345" cy="31191200"/>
          </a:xfrm>
        </p:spPr>
        <p:txBody>
          <a:bodyPr anchor="t"/>
          <a:lstStyle>
            <a:lvl1pPr marL="0" indent="0">
              <a:buNone/>
              <a:defRPr sz="13760"/>
            </a:lvl1pPr>
            <a:lvl2pPr marL="1965960" indent="0">
              <a:buNone/>
              <a:defRPr sz="12040"/>
            </a:lvl2pPr>
            <a:lvl3pPr marL="3931920" indent="0">
              <a:buNone/>
              <a:defRPr sz="10320"/>
            </a:lvl3pPr>
            <a:lvl4pPr marL="5897880" indent="0">
              <a:buNone/>
              <a:defRPr sz="8600"/>
            </a:lvl4pPr>
            <a:lvl5pPr marL="7863840" indent="0">
              <a:buNone/>
              <a:defRPr sz="8600"/>
            </a:lvl5pPr>
            <a:lvl6pPr marL="9829800" indent="0">
              <a:buNone/>
              <a:defRPr sz="8600"/>
            </a:lvl6pPr>
            <a:lvl7pPr marL="11795760" indent="0">
              <a:buNone/>
              <a:defRPr sz="8600"/>
            </a:lvl7pPr>
            <a:lvl8pPr marL="13761720" indent="0">
              <a:buNone/>
              <a:defRPr sz="8600"/>
            </a:lvl8pPr>
            <a:lvl9pPr marL="15727680" indent="0">
              <a:buNone/>
              <a:defRPr sz="8600"/>
            </a:lvl9pPr>
          </a:lstStyle>
          <a:p>
            <a:r>
              <a:rPr lang="en-US"/>
              <a:t>Click icon to add picture</a:t>
            </a:r>
            <a:endParaRPr lang="en-US" dirty="0"/>
          </a:p>
        </p:txBody>
      </p:sp>
      <p:sp>
        <p:nvSpPr>
          <p:cNvPr id="4" name="Text Placeholder 3"/>
          <p:cNvSpPr>
            <a:spLocks noGrp="1"/>
          </p:cNvSpPr>
          <p:nvPr>
            <p:ph type="body" sz="half" idx="2"/>
          </p:nvPr>
        </p:nvSpPr>
        <p:spPr>
          <a:xfrm>
            <a:off x="2708319" y="13167361"/>
            <a:ext cx="12681465" cy="24394163"/>
          </a:xfrm>
        </p:spPr>
        <p:txBody>
          <a:bodyPr/>
          <a:lstStyle>
            <a:lvl1pPr marL="0" indent="0">
              <a:buNone/>
              <a:defRPr sz="6880"/>
            </a:lvl1pPr>
            <a:lvl2pPr marL="1965960" indent="0">
              <a:buNone/>
              <a:defRPr sz="6020"/>
            </a:lvl2pPr>
            <a:lvl3pPr marL="3931920" indent="0">
              <a:buNone/>
              <a:defRPr sz="5160"/>
            </a:lvl3pPr>
            <a:lvl4pPr marL="5897880" indent="0">
              <a:buNone/>
              <a:defRPr sz="4300"/>
            </a:lvl4pPr>
            <a:lvl5pPr marL="7863840" indent="0">
              <a:buNone/>
              <a:defRPr sz="4300"/>
            </a:lvl5pPr>
            <a:lvl6pPr marL="9829800" indent="0">
              <a:buNone/>
              <a:defRPr sz="4300"/>
            </a:lvl6pPr>
            <a:lvl7pPr marL="11795760" indent="0">
              <a:buNone/>
              <a:defRPr sz="4300"/>
            </a:lvl7pPr>
            <a:lvl8pPr marL="13761720" indent="0">
              <a:buNone/>
              <a:defRPr sz="4300"/>
            </a:lvl8pPr>
            <a:lvl9pPr marL="15727680" indent="0">
              <a:buNone/>
              <a:defRPr sz="4300"/>
            </a:lvl9pPr>
          </a:lstStyle>
          <a:p>
            <a:pPr lvl="0"/>
            <a:r>
              <a:rPr lang="en-US"/>
              <a:t>Click to edit Master text styles</a:t>
            </a:r>
          </a:p>
        </p:txBody>
      </p:sp>
      <p:sp>
        <p:nvSpPr>
          <p:cNvPr id="5" name="Date Placeholder 4"/>
          <p:cNvSpPr>
            <a:spLocks noGrp="1"/>
          </p:cNvSpPr>
          <p:nvPr>
            <p:ph type="dt" sz="half" idx="10"/>
          </p:nvPr>
        </p:nvSpPr>
        <p:spPr/>
        <p:txBody>
          <a:bodyPr/>
          <a:lstStyle/>
          <a:p>
            <a:fld id="{C179D9BD-06F1-3544-81F4-82609FC23921}" type="datetimeFigureOut">
              <a:rPr lang="en-US" smtClean="0"/>
              <a:t>4/16/20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3A3185-E509-2B43-85C2-576E692A6C47}" type="slidenum">
              <a:rPr lang="en-US" smtClean="0"/>
              <a:t>‹#›</a:t>
            </a:fld>
            <a:endParaRPr lang="en-US"/>
          </a:p>
        </p:txBody>
      </p:sp>
    </p:spTree>
    <p:extLst>
      <p:ext uri="{BB962C8B-B14F-4D97-AF65-F5344CB8AC3E}">
        <p14:creationId xmlns:p14="http://schemas.microsoft.com/office/powerpoint/2010/main" val="3398673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03195" y="2336811"/>
            <a:ext cx="33912810" cy="84836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703195" y="11684001"/>
            <a:ext cx="33912810" cy="27848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03195" y="40680650"/>
            <a:ext cx="8846820" cy="2336800"/>
          </a:xfrm>
          <a:prstGeom prst="rect">
            <a:avLst/>
          </a:prstGeom>
        </p:spPr>
        <p:txBody>
          <a:bodyPr vert="horz" lIns="91440" tIns="45720" rIns="91440" bIns="45720" rtlCol="0" anchor="ctr"/>
          <a:lstStyle>
            <a:lvl1pPr algn="l">
              <a:defRPr sz="5160">
                <a:solidFill>
                  <a:schemeClr val="tx1">
                    <a:tint val="75000"/>
                  </a:schemeClr>
                </a:solidFill>
              </a:defRPr>
            </a:lvl1pPr>
          </a:lstStyle>
          <a:p>
            <a:fld id="{C179D9BD-06F1-3544-81F4-82609FC23921}" type="datetimeFigureOut">
              <a:rPr lang="en-US" smtClean="0"/>
              <a:t>4/16/20</a:t>
            </a:fld>
            <a:endParaRPr lang="en-US"/>
          </a:p>
        </p:txBody>
      </p:sp>
      <p:sp>
        <p:nvSpPr>
          <p:cNvPr id="5" name="Footer Placeholder 4"/>
          <p:cNvSpPr>
            <a:spLocks noGrp="1"/>
          </p:cNvSpPr>
          <p:nvPr>
            <p:ph type="ftr" sz="quarter" idx="3"/>
          </p:nvPr>
        </p:nvSpPr>
        <p:spPr>
          <a:xfrm>
            <a:off x="13024485" y="40680650"/>
            <a:ext cx="13270230" cy="2336800"/>
          </a:xfrm>
          <a:prstGeom prst="rect">
            <a:avLst/>
          </a:prstGeom>
        </p:spPr>
        <p:txBody>
          <a:bodyPr vert="horz" lIns="91440" tIns="45720" rIns="91440" bIns="45720" rtlCol="0" anchor="ctr"/>
          <a:lstStyle>
            <a:lvl1pPr algn="ctr">
              <a:defRPr sz="51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7769185" y="40680650"/>
            <a:ext cx="8846820" cy="2336800"/>
          </a:xfrm>
          <a:prstGeom prst="rect">
            <a:avLst/>
          </a:prstGeom>
        </p:spPr>
        <p:txBody>
          <a:bodyPr vert="horz" lIns="91440" tIns="45720" rIns="91440" bIns="45720" rtlCol="0" anchor="ctr"/>
          <a:lstStyle>
            <a:lvl1pPr algn="r">
              <a:defRPr sz="5160">
                <a:solidFill>
                  <a:schemeClr val="tx1">
                    <a:tint val="75000"/>
                  </a:schemeClr>
                </a:solidFill>
              </a:defRPr>
            </a:lvl1pPr>
          </a:lstStyle>
          <a:p>
            <a:fld id="{E23A3185-E509-2B43-85C2-576E692A6C47}" type="slidenum">
              <a:rPr lang="en-US" smtClean="0"/>
              <a:t>‹#›</a:t>
            </a:fld>
            <a:endParaRPr lang="en-US"/>
          </a:p>
        </p:txBody>
      </p:sp>
    </p:spTree>
    <p:extLst>
      <p:ext uri="{BB962C8B-B14F-4D97-AF65-F5344CB8AC3E}">
        <p14:creationId xmlns:p14="http://schemas.microsoft.com/office/powerpoint/2010/main" val="385948523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3931920" rtl="0" eaLnBrk="1" latinLnBrk="0" hangingPunct="1">
        <a:lnSpc>
          <a:spcPct val="90000"/>
        </a:lnSpc>
        <a:spcBef>
          <a:spcPct val="0"/>
        </a:spcBef>
        <a:buNone/>
        <a:defRPr sz="18920" kern="1200">
          <a:solidFill>
            <a:schemeClr val="tx1"/>
          </a:solidFill>
          <a:latin typeface="+mj-lt"/>
          <a:ea typeface="+mj-ea"/>
          <a:cs typeface="+mj-cs"/>
        </a:defRPr>
      </a:lvl1pPr>
    </p:titleStyle>
    <p:bodyStyle>
      <a:lvl1pPr marL="982980" indent="-982980" algn="l" defTabSz="3931920" rtl="0" eaLnBrk="1" latinLnBrk="0" hangingPunct="1">
        <a:lnSpc>
          <a:spcPct val="90000"/>
        </a:lnSpc>
        <a:spcBef>
          <a:spcPts val="4300"/>
        </a:spcBef>
        <a:buFont typeface="Arial" panose="020B0604020202020204" pitchFamily="34" charset="0"/>
        <a:buChar char="•"/>
        <a:defRPr sz="12040" kern="1200">
          <a:solidFill>
            <a:schemeClr val="tx1"/>
          </a:solidFill>
          <a:latin typeface="+mn-lt"/>
          <a:ea typeface="+mn-ea"/>
          <a:cs typeface="+mn-cs"/>
        </a:defRPr>
      </a:lvl1pPr>
      <a:lvl2pPr marL="2948940" indent="-982980" algn="l" defTabSz="3931920" rtl="0" eaLnBrk="1" latinLnBrk="0" hangingPunct="1">
        <a:lnSpc>
          <a:spcPct val="90000"/>
        </a:lnSpc>
        <a:spcBef>
          <a:spcPts val="2150"/>
        </a:spcBef>
        <a:buFont typeface="Arial" panose="020B0604020202020204" pitchFamily="34" charset="0"/>
        <a:buChar char="•"/>
        <a:defRPr sz="10320" kern="1200">
          <a:solidFill>
            <a:schemeClr val="tx1"/>
          </a:solidFill>
          <a:latin typeface="+mn-lt"/>
          <a:ea typeface="+mn-ea"/>
          <a:cs typeface="+mn-cs"/>
        </a:defRPr>
      </a:lvl2pPr>
      <a:lvl3pPr marL="4914900" indent="-982980" algn="l" defTabSz="3931920" rtl="0" eaLnBrk="1" latinLnBrk="0" hangingPunct="1">
        <a:lnSpc>
          <a:spcPct val="90000"/>
        </a:lnSpc>
        <a:spcBef>
          <a:spcPts val="2150"/>
        </a:spcBef>
        <a:buFont typeface="Arial" panose="020B0604020202020204" pitchFamily="34" charset="0"/>
        <a:buChar char="•"/>
        <a:defRPr sz="8600" kern="1200">
          <a:solidFill>
            <a:schemeClr val="tx1"/>
          </a:solidFill>
          <a:latin typeface="+mn-lt"/>
          <a:ea typeface="+mn-ea"/>
          <a:cs typeface="+mn-cs"/>
        </a:defRPr>
      </a:lvl3pPr>
      <a:lvl4pPr marL="6880860" indent="-982980" algn="l" defTabSz="3931920" rtl="0" eaLnBrk="1" latinLnBrk="0" hangingPunct="1">
        <a:lnSpc>
          <a:spcPct val="90000"/>
        </a:lnSpc>
        <a:spcBef>
          <a:spcPts val="2150"/>
        </a:spcBef>
        <a:buFont typeface="Arial" panose="020B0604020202020204" pitchFamily="34" charset="0"/>
        <a:buChar char="•"/>
        <a:defRPr sz="7740" kern="1200">
          <a:solidFill>
            <a:schemeClr val="tx1"/>
          </a:solidFill>
          <a:latin typeface="+mn-lt"/>
          <a:ea typeface="+mn-ea"/>
          <a:cs typeface="+mn-cs"/>
        </a:defRPr>
      </a:lvl4pPr>
      <a:lvl5pPr marL="8846820" indent="-982980" algn="l" defTabSz="3931920" rtl="0" eaLnBrk="1" latinLnBrk="0" hangingPunct="1">
        <a:lnSpc>
          <a:spcPct val="90000"/>
        </a:lnSpc>
        <a:spcBef>
          <a:spcPts val="2150"/>
        </a:spcBef>
        <a:buFont typeface="Arial" panose="020B0604020202020204" pitchFamily="34" charset="0"/>
        <a:buChar char="•"/>
        <a:defRPr sz="7740" kern="1200">
          <a:solidFill>
            <a:schemeClr val="tx1"/>
          </a:solidFill>
          <a:latin typeface="+mn-lt"/>
          <a:ea typeface="+mn-ea"/>
          <a:cs typeface="+mn-cs"/>
        </a:defRPr>
      </a:lvl5pPr>
      <a:lvl6pPr marL="10812780" indent="-982980" algn="l" defTabSz="3931920" rtl="0" eaLnBrk="1" latinLnBrk="0" hangingPunct="1">
        <a:lnSpc>
          <a:spcPct val="90000"/>
        </a:lnSpc>
        <a:spcBef>
          <a:spcPts val="2150"/>
        </a:spcBef>
        <a:buFont typeface="Arial" panose="020B0604020202020204" pitchFamily="34" charset="0"/>
        <a:buChar char="•"/>
        <a:defRPr sz="7740" kern="1200">
          <a:solidFill>
            <a:schemeClr val="tx1"/>
          </a:solidFill>
          <a:latin typeface="+mn-lt"/>
          <a:ea typeface="+mn-ea"/>
          <a:cs typeface="+mn-cs"/>
        </a:defRPr>
      </a:lvl6pPr>
      <a:lvl7pPr marL="12778740" indent="-982980" algn="l" defTabSz="3931920" rtl="0" eaLnBrk="1" latinLnBrk="0" hangingPunct="1">
        <a:lnSpc>
          <a:spcPct val="90000"/>
        </a:lnSpc>
        <a:spcBef>
          <a:spcPts val="2150"/>
        </a:spcBef>
        <a:buFont typeface="Arial" panose="020B0604020202020204" pitchFamily="34" charset="0"/>
        <a:buChar char="•"/>
        <a:defRPr sz="7740" kern="1200">
          <a:solidFill>
            <a:schemeClr val="tx1"/>
          </a:solidFill>
          <a:latin typeface="+mn-lt"/>
          <a:ea typeface="+mn-ea"/>
          <a:cs typeface="+mn-cs"/>
        </a:defRPr>
      </a:lvl7pPr>
      <a:lvl8pPr marL="14744700" indent="-982980" algn="l" defTabSz="3931920" rtl="0" eaLnBrk="1" latinLnBrk="0" hangingPunct="1">
        <a:lnSpc>
          <a:spcPct val="90000"/>
        </a:lnSpc>
        <a:spcBef>
          <a:spcPts val="2150"/>
        </a:spcBef>
        <a:buFont typeface="Arial" panose="020B0604020202020204" pitchFamily="34" charset="0"/>
        <a:buChar char="•"/>
        <a:defRPr sz="7740" kern="1200">
          <a:solidFill>
            <a:schemeClr val="tx1"/>
          </a:solidFill>
          <a:latin typeface="+mn-lt"/>
          <a:ea typeface="+mn-ea"/>
          <a:cs typeface="+mn-cs"/>
        </a:defRPr>
      </a:lvl8pPr>
      <a:lvl9pPr marL="16710660" indent="-982980" algn="l" defTabSz="3931920" rtl="0" eaLnBrk="1" latinLnBrk="0" hangingPunct="1">
        <a:lnSpc>
          <a:spcPct val="90000"/>
        </a:lnSpc>
        <a:spcBef>
          <a:spcPts val="2150"/>
        </a:spcBef>
        <a:buFont typeface="Arial" panose="020B0604020202020204" pitchFamily="34" charset="0"/>
        <a:buChar char="•"/>
        <a:defRPr sz="7740" kern="1200">
          <a:solidFill>
            <a:schemeClr val="tx1"/>
          </a:solidFill>
          <a:latin typeface="+mn-lt"/>
          <a:ea typeface="+mn-ea"/>
          <a:cs typeface="+mn-cs"/>
        </a:defRPr>
      </a:lvl9pPr>
    </p:bodyStyle>
    <p:otherStyle>
      <a:defPPr>
        <a:defRPr lang="en-US"/>
      </a:defPPr>
      <a:lvl1pPr marL="0" algn="l" defTabSz="3931920" rtl="0" eaLnBrk="1" latinLnBrk="0" hangingPunct="1">
        <a:defRPr sz="7740" kern="1200">
          <a:solidFill>
            <a:schemeClr val="tx1"/>
          </a:solidFill>
          <a:latin typeface="+mn-lt"/>
          <a:ea typeface="+mn-ea"/>
          <a:cs typeface="+mn-cs"/>
        </a:defRPr>
      </a:lvl1pPr>
      <a:lvl2pPr marL="1965960" algn="l" defTabSz="3931920" rtl="0" eaLnBrk="1" latinLnBrk="0" hangingPunct="1">
        <a:defRPr sz="7740" kern="1200">
          <a:solidFill>
            <a:schemeClr val="tx1"/>
          </a:solidFill>
          <a:latin typeface="+mn-lt"/>
          <a:ea typeface="+mn-ea"/>
          <a:cs typeface="+mn-cs"/>
        </a:defRPr>
      </a:lvl2pPr>
      <a:lvl3pPr marL="3931920" algn="l" defTabSz="3931920" rtl="0" eaLnBrk="1" latinLnBrk="0" hangingPunct="1">
        <a:defRPr sz="7740" kern="1200">
          <a:solidFill>
            <a:schemeClr val="tx1"/>
          </a:solidFill>
          <a:latin typeface="+mn-lt"/>
          <a:ea typeface="+mn-ea"/>
          <a:cs typeface="+mn-cs"/>
        </a:defRPr>
      </a:lvl3pPr>
      <a:lvl4pPr marL="5897880" algn="l" defTabSz="3931920" rtl="0" eaLnBrk="1" latinLnBrk="0" hangingPunct="1">
        <a:defRPr sz="7740" kern="1200">
          <a:solidFill>
            <a:schemeClr val="tx1"/>
          </a:solidFill>
          <a:latin typeface="+mn-lt"/>
          <a:ea typeface="+mn-ea"/>
          <a:cs typeface="+mn-cs"/>
        </a:defRPr>
      </a:lvl4pPr>
      <a:lvl5pPr marL="7863840" algn="l" defTabSz="3931920" rtl="0" eaLnBrk="1" latinLnBrk="0" hangingPunct="1">
        <a:defRPr sz="7740" kern="1200">
          <a:solidFill>
            <a:schemeClr val="tx1"/>
          </a:solidFill>
          <a:latin typeface="+mn-lt"/>
          <a:ea typeface="+mn-ea"/>
          <a:cs typeface="+mn-cs"/>
        </a:defRPr>
      </a:lvl5pPr>
      <a:lvl6pPr marL="9829800" algn="l" defTabSz="3931920" rtl="0" eaLnBrk="1" latinLnBrk="0" hangingPunct="1">
        <a:defRPr sz="7740" kern="1200">
          <a:solidFill>
            <a:schemeClr val="tx1"/>
          </a:solidFill>
          <a:latin typeface="+mn-lt"/>
          <a:ea typeface="+mn-ea"/>
          <a:cs typeface="+mn-cs"/>
        </a:defRPr>
      </a:lvl6pPr>
      <a:lvl7pPr marL="11795760" algn="l" defTabSz="3931920" rtl="0" eaLnBrk="1" latinLnBrk="0" hangingPunct="1">
        <a:defRPr sz="7740" kern="1200">
          <a:solidFill>
            <a:schemeClr val="tx1"/>
          </a:solidFill>
          <a:latin typeface="+mn-lt"/>
          <a:ea typeface="+mn-ea"/>
          <a:cs typeface="+mn-cs"/>
        </a:defRPr>
      </a:lvl7pPr>
      <a:lvl8pPr marL="13761720" algn="l" defTabSz="3931920" rtl="0" eaLnBrk="1" latinLnBrk="0" hangingPunct="1">
        <a:defRPr sz="7740" kern="1200">
          <a:solidFill>
            <a:schemeClr val="tx1"/>
          </a:solidFill>
          <a:latin typeface="+mn-lt"/>
          <a:ea typeface="+mn-ea"/>
          <a:cs typeface="+mn-cs"/>
        </a:defRPr>
      </a:lvl8pPr>
      <a:lvl9pPr marL="15727680" algn="l" defTabSz="3931920" rtl="0" eaLnBrk="1" latinLnBrk="0" hangingPunct="1">
        <a:defRPr sz="77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iff"/><Relationship Id="rId13" Type="http://schemas.openxmlformats.org/officeDocument/2006/relationships/image" Target="../media/image11.tiff"/><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10.tif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9.tiff"/><Relationship Id="rId5" Type="http://schemas.openxmlformats.org/officeDocument/2006/relationships/image" Target="../media/image4.png"/><Relationship Id="rId15" Type="http://schemas.openxmlformats.org/officeDocument/2006/relationships/image" Target="../media/image13.tiff"/><Relationship Id="rId10" Type="http://schemas.openxmlformats.org/officeDocument/2006/relationships/image" Target="../media/image8.tiff"/><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 Box 4">
            <a:extLst>
              <a:ext uri="{FF2B5EF4-FFF2-40B4-BE49-F238E27FC236}">
                <a16:creationId xmlns:a16="http://schemas.microsoft.com/office/drawing/2014/main" id="{62BB3EB7-1D7B-B74A-B2C6-252B17055CED}"/>
              </a:ext>
            </a:extLst>
          </p:cNvPr>
          <p:cNvSpPr txBox="1">
            <a:spLocks noChangeArrowheads="1"/>
          </p:cNvSpPr>
          <p:nvPr/>
        </p:nvSpPr>
        <p:spPr bwMode="auto">
          <a:xfrm>
            <a:off x="0" y="-264346"/>
            <a:ext cx="39323550" cy="6767458"/>
          </a:xfrm>
          <a:prstGeom prst="rect">
            <a:avLst/>
          </a:prstGeom>
          <a:solidFill>
            <a:srgbClr val="0E3157"/>
          </a:solidFill>
          <a:ln>
            <a:noFill/>
          </a:ln>
        </p:spPr>
        <p:txBody>
          <a:bodyPr wrap="square" lIns="114250" tIns="57125" rIns="114250" bIns="57125">
            <a:noAutofit/>
          </a:bodyPr>
          <a:lstStyle/>
          <a:p>
            <a:pPr algn="ctr">
              <a:lnSpc>
                <a:spcPct val="85000"/>
              </a:lnSpc>
              <a:spcAft>
                <a:spcPct val="35000"/>
              </a:spcAft>
            </a:pPr>
            <a:endParaRPr lang="en-US" sz="1634" dirty="0">
              <a:solidFill>
                <a:schemeClr val="bg1"/>
              </a:solidFill>
            </a:endParaRPr>
          </a:p>
          <a:p>
            <a:pPr algn="ctr">
              <a:lnSpc>
                <a:spcPct val="85000"/>
              </a:lnSpc>
              <a:spcAft>
                <a:spcPct val="35000"/>
              </a:spcAft>
            </a:pPr>
            <a:endParaRPr lang="en-US" sz="1634" dirty="0">
              <a:solidFill>
                <a:schemeClr val="bg1"/>
              </a:solidFill>
            </a:endParaRPr>
          </a:p>
          <a:p>
            <a:pPr algn="ctr">
              <a:lnSpc>
                <a:spcPct val="85000"/>
              </a:lnSpc>
              <a:spcAft>
                <a:spcPct val="35000"/>
              </a:spcAft>
            </a:pPr>
            <a:endParaRPr lang="en-US" sz="1634" dirty="0">
              <a:solidFill>
                <a:schemeClr val="bg1"/>
              </a:solidFill>
            </a:endParaRPr>
          </a:p>
          <a:p>
            <a:pPr algn="ctr">
              <a:lnSpc>
                <a:spcPct val="85000"/>
              </a:lnSpc>
              <a:spcAft>
                <a:spcPct val="35000"/>
              </a:spcAft>
            </a:pPr>
            <a:endParaRPr lang="en-US" sz="1634" dirty="0">
              <a:solidFill>
                <a:schemeClr val="bg1"/>
              </a:solidFill>
            </a:endParaRPr>
          </a:p>
          <a:p>
            <a:pPr algn="ctr">
              <a:lnSpc>
                <a:spcPct val="85000"/>
              </a:lnSpc>
              <a:spcAft>
                <a:spcPct val="35000"/>
              </a:spcAft>
            </a:pPr>
            <a:endParaRPr lang="en-US" sz="1634" dirty="0">
              <a:solidFill>
                <a:schemeClr val="bg1"/>
              </a:solidFill>
            </a:endParaRPr>
          </a:p>
          <a:p>
            <a:pPr algn="ctr">
              <a:lnSpc>
                <a:spcPct val="85000"/>
              </a:lnSpc>
              <a:spcAft>
                <a:spcPct val="35000"/>
              </a:spcAft>
            </a:pPr>
            <a:endParaRPr lang="en-US" sz="1634" dirty="0">
              <a:solidFill>
                <a:schemeClr val="bg1"/>
              </a:solidFill>
            </a:endParaRPr>
          </a:p>
          <a:p>
            <a:pPr algn="ctr">
              <a:lnSpc>
                <a:spcPct val="85000"/>
              </a:lnSpc>
              <a:spcAft>
                <a:spcPct val="35000"/>
              </a:spcAft>
            </a:pPr>
            <a:endParaRPr lang="en-US" sz="1634" dirty="0">
              <a:solidFill>
                <a:schemeClr val="bg1"/>
              </a:solidFill>
            </a:endParaRPr>
          </a:p>
          <a:p>
            <a:pPr algn="ctr">
              <a:lnSpc>
                <a:spcPct val="85000"/>
              </a:lnSpc>
              <a:spcAft>
                <a:spcPct val="35000"/>
              </a:spcAft>
            </a:pPr>
            <a:endParaRPr lang="en-US" sz="1634" dirty="0">
              <a:solidFill>
                <a:schemeClr val="bg1"/>
              </a:solidFill>
            </a:endParaRPr>
          </a:p>
          <a:p>
            <a:pPr algn="ctr">
              <a:lnSpc>
                <a:spcPct val="85000"/>
              </a:lnSpc>
              <a:spcAft>
                <a:spcPct val="35000"/>
              </a:spcAft>
            </a:pPr>
            <a:endParaRPr lang="en-US" sz="1634" dirty="0">
              <a:solidFill>
                <a:schemeClr val="bg1"/>
              </a:solidFill>
            </a:endParaRPr>
          </a:p>
          <a:p>
            <a:pPr algn="ctr">
              <a:lnSpc>
                <a:spcPct val="85000"/>
              </a:lnSpc>
              <a:spcAft>
                <a:spcPct val="35000"/>
              </a:spcAft>
            </a:pPr>
            <a:endParaRPr lang="en-US" sz="1634" dirty="0">
              <a:solidFill>
                <a:schemeClr val="bg1"/>
              </a:solidFill>
            </a:endParaRPr>
          </a:p>
          <a:p>
            <a:pPr algn="ctr">
              <a:lnSpc>
                <a:spcPct val="85000"/>
              </a:lnSpc>
              <a:spcAft>
                <a:spcPct val="35000"/>
              </a:spcAft>
            </a:pPr>
            <a:endParaRPr lang="en-US" sz="1634" dirty="0">
              <a:solidFill>
                <a:schemeClr val="bg1"/>
              </a:solidFill>
            </a:endParaRPr>
          </a:p>
          <a:p>
            <a:pPr algn="ctr">
              <a:lnSpc>
                <a:spcPct val="85000"/>
              </a:lnSpc>
              <a:spcAft>
                <a:spcPct val="35000"/>
              </a:spcAft>
            </a:pPr>
            <a:endParaRPr lang="en-US" sz="1634" dirty="0">
              <a:solidFill>
                <a:schemeClr val="bg1"/>
              </a:solidFill>
            </a:endParaRPr>
          </a:p>
          <a:p>
            <a:pPr algn="ctr">
              <a:lnSpc>
                <a:spcPct val="85000"/>
              </a:lnSpc>
              <a:spcAft>
                <a:spcPct val="35000"/>
              </a:spcAft>
            </a:pPr>
            <a:endParaRPr lang="en-US" sz="1634" dirty="0">
              <a:solidFill>
                <a:schemeClr val="bg1"/>
              </a:solidFill>
            </a:endParaRPr>
          </a:p>
          <a:p>
            <a:pPr algn="ctr">
              <a:lnSpc>
                <a:spcPct val="85000"/>
              </a:lnSpc>
              <a:spcAft>
                <a:spcPct val="35000"/>
              </a:spcAft>
            </a:pPr>
            <a:endParaRPr lang="en-US" sz="1634" dirty="0">
              <a:solidFill>
                <a:schemeClr val="bg1"/>
              </a:solidFill>
            </a:endParaRPr>
          </a:p>
          <a:p>
            <a:pPr algn="ctr">
              <a:lnSpc>
                <a:spcPct val="85000"/>
              </a:lnSpc>
              <a:spcAft>
                <a:spcPct val="35000"/>
              </a:spcAft>
            </a:pPr>
            <a:endParaRPr lang="en-US" sz="1634" dirty="0">
              <a:solidFill>
                <a:schemeClr val="bg1"/>
              </a:solidFill>
            </a:endParaRPr>
          </a:p>
          <a:p>
            <a:pPr algn="ctr">
              <a:lnSpc>
                <a:spcPct val="85000"/>
              </a:lnSpc>
              <a:spcAft>
                <a:spcPct val="35000"/>
              </a:spcAft>
            </a:pPr>
            <a:endParaRPr lang="en-US" sz="1634" dirty="0">
              <a:solidFill>
                <a:schemeClr val="bg1"/>
              </a:solidFill>
            </a:endParaRPr>
          </a:p>
          <a:p>
            <a:pPr algn="ctr">
              <a:lnSpc>
                <a:spcPct val="85000"/>
              </a:lnSpc>
              <a:spcAft>
                <a:spcPct val="35000"/>
              </a:spcAft>
            </a:pPr>
            <a:endParaRPr lang="en-US" sz="1634" dirty="0">
              <a:solidFill>
                <a:schemeClr val="bg1"/>
              </a:solidFill>
            </a:endParaRPr>
          </a:p>
        </p:txBody>
      </p:sp>
      <p:sp>
        <p:nvSpPr>
          <p:cNvPr id="38" name="TextBox 37"/>
          <p:cNvSpPr txBox="1"/>
          <p:nvPr/>
        </p:nvSpPr>
        <p:spPr>
          <a:xfrm>
            <a:off x="515338" y="19188047"/>
            <a:ext cx="9902358" cy="7639271"/>
          </a:xfrm>
          <a:prstGeom prst="rect">
            <a:avLst/>
          </a:prstGeom>
          <a:noFill/>
          <a:ln>
            <a:noFill/>
          </a:ln>
        </p:spPr>
        <p:txBody>
          <a:bodyPr wrap="square" rtlCol="0">
            <a:spAutoFit/>
          </a:bodyPr>
          <a:lstStyle/>
          <a:p>
            <a:pPr algn="just"/>
            <a:r>
              <a:rPr lang="en-US" sz="2452" i="1" dirty="0" err="1">
                <a:latin typeface="Helvetica" pitchFamily="2" charset="0"/>
              </a:rPr>
              <a:t>Oplopanax</a:t>
            </a:r>
            <a:r>
              <a:rPr lang="en-US" sz="2452" i="1" dirty="0">
                <a:latin typeface="Helvetica" pitchFamily="2" charset="0"/>
              </a:rPr>
              <a:t> </a:t>
            </a:r>
            <a:r>
              <a:rPr lang="en-US" sz="2452" i="1" dirty="0" err="1">
                <a:latin typeface="Helvetica" pitchFamily="2" charset="0"/>
              </a:rPr>
              <a:t>horridus</a:t>
            </a:r>
            <a:r>
              <a:rPr lang="en-US" sz="2452" dirty="0">
                <a:latin typeface="Helvetica" pitchFamily="2" charset="0"/>
              </a:rPr>
              <a:t>, is one of the most significant ethnobotanical among indigenous tribes living in Southeast Alaska and the Pacific Northwest. Its extracts are </a:t>
            </a:r>
            <a:r>
              <a:rPr lang="en-US" sz="2452" dirty="0" err="1">
                <a:latin typeface="Helvetica" pitchFamily="2" charset="0"/>
              </a:rPr>
              <a:t>utlized</a:t>
            </a:r>
            <a:r>
              <a:rPr lang="en-US" sz="2452" dirty="0">
                <a:latin typeface="Helvetica" pitchFamily="2" charset="0"/>
              </a:rPr>
              <a:t> as respiratory stimulant and expectorant, for rheumatoid arthritis, autoimmune conditions, type II diabetes, cancer, external and internal infections. Indigenous people often use it as a spiritual stimulant and part of religious ceremonial practices.  The roots and the inner bark of the stem appear to be the most common parts used. Moreover, ways of administration include, but are not limited to oral infusions or decoctions, chewing, consumption of pastes and externally applied poultices.</a:t>
            </a:r>
            <a:r>
              <a:rPr lang="en-US" sz="2215" baseline="30000" dirty="0">
                <a:latin typeface="Helvetica" pitchFamily="2" charset="0"/>
              </a:rPr>
              <a:t>1,2</a:t>
            </a:r>
            <a:r>
              <a:rPr lang="en-US" sz="2215" dirty="0">
                <a:latin typeface="Helvetica" pitchFamily="2" charset="0"/>
              </a:rPr>
              <a:t> </a:t>
            </a:r>
          </a:p>
          <a:p>
            <a:pPr algn="just"/>
            <a:r>
              <a:rPr lang="en-US" sz="2452" dirty="0">
                <a:latin typeface="Helvetica" pitchFamily="2" charset="0"/>
              </a:rPr>
              <a:t>Pharmacological studies showed that </a:t>
            </a:r>
            <a:r>
              <a:rPr lang="en-US" sz="2452" i="1" dirty="0">
                <a:latin typeface="Helvetica" pitchFamily="2" charset="0"/>
              </a:rPr>
              <a:t>O. </a:t>
            </a:r>
            <a:r>
              <a:rPr lang="en-US" sz="2452" i="1" dirty="0" err="1">
                <a:latin typeface="Helvetica" pitchFamily="2" charset="0"/>
              </a:rPr>
              <a:t>horridus</a:t>
            </a:r>
            <a:r>
              <a:rPr lang="en-US" sz="2452" i="1" dirty="0">
                <a:latin typeface="Helvetica" pitchFamily="2" charset="0"/>
              </a:rPr>
              <a:t> </a:t>
            </a:r>
            <a:r>
              <a:rPr lang="en-US" sz="2452" dirty="0">
                <a:latin typeface="Helvetica" pitchFamily="2" charset="0"/>
              </a:rPr>
              <a:t>has anticancer, antibacterial, </a:t>
            </a:r>
            <a:r>
              <a:rPr lang="en-US" sz="2452" dirty="0" err="1">
                <a:latin typeface="Helvetica" pitchFamily="2" charset="0"/>
              </a:rPr>
              <a:t>antidiabetes</a:t>
            </a:r>
            <a:r>
              <a:rPr lang="en-US" sz="2452" dirty="0">
                <a:latin typeface="Helvetica" pitchFamily="2" charset="0"/>
              </a:rPr>
              <a:t>, </a:t>
            </a:r>
            <a:r>
              <a:rPr lang="en-US" sz="2452" dirty="0" err="1">
                <a:latin typeface="Helvetica" pitchFamily="2" charset="0"/>
              </a:rPr>
              <a:t>antipsoriasis</a:t>
            </a:r>
            <a:r>
              <a:rPr lang="en-US" sz="2452" dirty="0">
                <a:latin typeface="Helvetica" pitchFamily="2" charset="0"/>
              </a:rPr>
              <a:t>, </a:t>
            </a:r>
            <a:r>
              <a:rPr lang="en-US" sz="2452" dirty="0" err="1">
                <a:latin typeface="Helvetica" pitchFamily="2" charset="0"/>
              </a:rPr>
              <a:t>antiarthritis</a:t>
            </a:r>
            <a:r>
              <a:rPr lang="en-US" sz="2452" dirty="0">
                <a:latin typeface="Helvetica" pitchFamily="2" charset="0"/>
              </a:rPr>
              <a:t>, antifungal and anticonvulsant properties. The past half decade, a significant body of evidence has been focusing on its anticancer effects which partly includes the isolation and identification of bioactive compounds such as phenylpropanoids, </a:t>
            </a:r>
            <a:r>
              <a:rPr lang="en-US" sz="2452" dirty="0" err="1">
                <a:latin typeface="Helvetica" pitchFamily="2" charset="0"/>
              </a:rPr>
              <a:t>polyynes</a:t>
            </a:r>
            <a:r>
              <a:rPr lang="en-US" sz="2452" dirty="0">
                <a:latin typeface="Helvetica" pitchFamily="2" charset="0"/>
              </a:rPr>
              <a:t>, lignan glycosides and triterpenoids. The anti-proliferative effect of extracts against several lines of  acute myeloid leukemia (C1498, U937, HL-60/VCR and KG-1) colorectal (HCT-116, HT-29), ovarian (Ovcar10), breast (MCF-7), pancreatic (HP62) lung (NSCLC) cancer has been documented.</a:t>
            </a:r>
            <a:r>
              <a:rPr lang="en-US" sz="2215" baseline="30000" dirty="0">
                <a:latin typeface="Helvetica" pitchFamily="2" charset="0"/>
              </a:rPr>
              <a:t>1,2,3</a:t>
            </a:r>
            <a:endParaRPr lang="en-US" sz="2452" dirty="0">
              <a:latin typeface="Helvetica" pitchFamily="2" charset="0"/>
            </a:endParaRPr>
          </a:p>
        </p:txBody>
      </p:sp>
      <p:sp>
        <p:nvSpPr>
          <p:cNvPr id="2" name="TextBox 1"/>
          <p:cNvSpPr txBox="1"/>
          <p:nvPr/>
        </p:nvSpPr>
        <p:spPr>
          <a:xfrm>
            <a:off x="638523" y="6990642"/>
            <a:ext cx="9790957" cy="6370975"/>
          </a:xfrm>
          <a:prstGeom prst="rect">
            <a:avLst/>
          </a:prstGeom>
          <a:solidFill>
            <a:schemeClr val="bg1"/>
          </a:solidFill>
          <a:ln w="50800">
            <a:noFill/>
          </a:ln>
        </p:spPr>
        <p:txBody>
          <a:bodyPr wrap="square" rtlCol="0">
            <a:spAutoFit/>
          </a:bodyPr>
          <a:lstStyle/>
          <a:p>
            <a:pPr algn="just"/>
            <a:r>
              <a:rPr lang="en-US" sz="2400" dirty="0">
                <a:latin typeface="Helvetica" pitchFamily="2" charset="0"/>
              </a:rPr>
              <a:t>An estimated 1.7 million people will be diagnosed with cancer in 2020, and for those patients with poor prognostic cases, the need for novel therapeutic agents is pivotal. Devil’s Club (DC) (</a:t>
            </a:r>
            <a:r>
              <a:rPr lang="en-US" sz="2400" i="1" dirty="0" err="1">
                <a:latin typeface="Helvetica" pitchFamily="2" charset="0"/>
              </a:rPr>
              <a:t>Oplopanax</a:t>
            </a:r>
            <a:r>
              <a:rPr lang="en-US" sz="2400" i="1" dirty="0">
                <a:latin typeface="Helvetica" pitchFamily="2" charset="0"/>
              </a:rPr>
              <a:t> </a:t>
            </a:r>
            <a:r>
              <a:rPr lang="en-US" sz="2400" i="1" dirty="0" err="1">
                <a:latin typeface="Helvetica" pitchFamily="2" charset="0"/>
              </a:rPr>
              <a:t>horridus</a:t>
            </a:r>
            <a:r>
              <a:rPr lang="en-US" sz="2400" dirty="0">
                <a:latin typeface="Helvetica" pitchFamily="2" charset="0"/>
              </a:rPr>
              <a:t>) is a significant medicinal plant used among indigenous people of Southeast and Southcentral Alaska and the coastal Pacific Northwest to treat upwards of thirty-four different conditions including diabetes, infections, and cancer. Previous studies have revealed the therapeutic abilities of bioactive compounds found in plants against a variety of diseases. Growth differentiation factor 1 (Gdf1) downregulates the expression of enzymes associated with ceramide metabolism. Due to the pro-apoptotic properties of ceramide, Gdf1 is an important target for oncological drug discovery. It is hypothesized that bioactive compounds found in DC may exhibit an anticancer effect through the upregulation Gdf1 expression, thus </a:t>
            </a:r>
            <a:r>
              <a:rPr lang="en-US" sz="2450" dirty="0">
                <a:latin typeface="Helvetica" pitchFamily="2" charset="0"/>
              </a:rPr>
              <a:t>maintaining</a:t>
            </a:r>
            <a:r>
              <a:rPr lang="en-US" sz="2400" dirty="0">
                <a:latin typeface="Helvetica" pitchFamily="2" charset="0"/>
              </a:rPr>
              <a:t> high levels of pro-apoptotic ceramide in cancer cells. This study aims to shed more light on the potential of DC for the development of novel cancer therapeutics.</a:t>
            </a:r>
          </a:p>
        </p:txBody>
      </p:sp>
      <p:sp>
        <p:nvSpPr>
          <p:cNvPr id="7" name="TextBox 6"/>
          <p:cNvSpPr txBox="1"/>
          <p:nvPr/>
        </p:nvSpPr>
        <p:spPr>
          <a:xfrm>
            <a:off x="28661351" y="28256662"/>
            <a:ext cx="10003256" cy="6852517"/>
          </a:xfrm>
          <a:prstGeom prst="rect">
            <a:avLst/>
          </a:prstGeom>
          <a:noFill/>
        </p:spPr>
        <p:txBody>
          <a:bodyPr wrap="square" rtlCol="0">
            <a:spAutoFit/>
          </a:bodyPr>
          <a:lstStyle/>
          <a:p>
            <a:pPr algn="just"/>
            <a:endParaRPr lang="en-US" sz="2400" dirty="0">
              <a:latin typeface="Helvetica" pitchFamily="2" charset="0"/>
            </a:endParaRPr>
          </a:p>
          <a:p>
            <a:pPr marL="233495" indent="-233495" algn="just">
              <a:buFont typeface="Arial" charset="0"/>
              <a:buChar char="•"/>
            </a:pPr>
            <a:r>
              <a:rPr lang="en-US" sz="2452" dirty="0">
                <a:latin typeface="Helvetica" pitchFamily="2" charset="0"/>
              </a:rPr>
              <a:t>Further fractionation of Devil’s club extract could help identify and further study compounds responsible for the anti-cancer effects observed. </a:t>
            </a:r>
          </a:p>
          <a:p>
            <a:pPr marL="233495" indent="-233495" algn="just">
              <a:buFont typeface="Arial" charset="0"/>
              <a:buChar char="•"/>
            </a:pPr>
            <a:endParaRPr lang="en-US" sz="2400" dirty="0">
              <a:latin typeface="Helvetica" pitchFamily="2" charset="0"/>
            </a:endParaRPr>
          </a:p>
          <a:p>
            <a:pPr marL="233495" indent="-233495" algn="just">
              <a:buFont typeface="Arial" charset="0"/>
              <a:buChar char="•"/>
            </a:pPr>
            <a:r>
              <a:rPr lang="en-US" sz="2452" dirty="0">
                <a:latin typeface="Helvetica" pitchFamily="2" charset="0"/>
              </a:rPr>
              <a:t>GDF1 may link different aspects of ceramide metabolism (ceramide synthesis and neutralization).</a:t>
            </a:r>
          </a:p>
          <a:p>
            <a:pPr marL="233495" indent="-233495" algn="just">
              <a:buFont typeface="Arial" charset="0"/>
              <a:buChar char="•"/>
            </a:pPr>
            <a:endParaRPr lang="en-US" sz="2452" dirty="0">
              <a:latin typeface="Helvetica" pitchFamily="2" charset="0"/>
            </a:endParaRPr>
          </a:p>
          <a:p>
            <a:pPr marL="233495" indent="-233495" algn="just">
              <a:buFont typeface="Arial" charset="0"/>
              <a:buChar char="•"/>
            </a:pPr>
            <a:r>
              <a:rPr lang="en-US" sz="2452" dirty="0">
                <a:latin typeface="Helvetica" pitchFamily="2" charset="0"/>
              </a:rPr>
              <a:t>Protein and lipid level studies may be useful to further explore and confirm the Devil’s club effect on </a:t>
            </a:r>
            <a:r>
              <a:rPr lang="en-US" sz="2452" i="1" dirty="0">
                <a:latin typeface="Helvetica" pitchFamily="2" charset="0"/>
              </a:rPr>
              <a:t>Gdf1</a:t>
            </a:r>
            <a:r>
              <a:rPr lang="en-US" sz="2452" dirty="0">
                <a:latin typeface="Helvetica" pitchFamily="2" charset="0"/>
              </a:rPr>
              <a:t> upregulation as opposed to </a:t>
            </a:r>
            <a:r>
              <a:rPr lang="en-US" sz="2452" i="1" dirty="0">
                <a:latin typeface="Helvetica" pitchFamily="2" charset="0"/>
              </a:rPr>
              <a:t>Cers1</a:t>
            </a:r>
            <a:r>
              <a:rPr lang="en-US" sz="2452" dirty="0">
                <a:latin typeface="Helvetica" pitchFamily="2" charset="0"/>
              </a:rPr>
              <a:t> upregulation.</a:t>
            </a:r>
          </a:p>
          <a:p>
            <a:pPr marL="233495" indent="-233495" algn="just">
              <a:buFont typeface="Arial" charset="0"/>
              <a:buChar char="•"/>
            </a:pPr>
            <a:endParaRPr lang="en-US" sz="2400" dirty="0">
              <a:latin typeface="Helvetica" pitchFamily="2" charset="0"/>
            </a:endParaRPr>
          </a:p>
          <a:p>
            <a:pPr marL="233495" indent="-233495" algn="just">
              <a:buFont typeface="Arial" charset="0"/>
              <a:buChar char="•"/>
            </a:pPr>
            <a:r>
              <a:rPr lang="en-US" sz="2452" dirty="0">
                <a:latin typeface="Helvetica" pitchFamily="2" charset="0"/>
              </a:rPr>
              <a:t>Devil’s club </a:t>
            </a:r>
            <a:r>
              <a:rPr lang="en-US" sz="2452" dirty="0" err="1">
                <a:latin typeface="Helvetica" pitchFamily="2" charset="0"/>
              </a:rPr>
              <a:t>bioactives</a:t>
            </a:r>
            <a:r>
              <a:rPr lang="en-US" sz="2452" dirty="0">
                <a:latin typeface="Helvetica" pitchFamily="2" charset="0"/>
              </a:rPr>
              <a:t> may have an effect on alternative mRNA splicing, due to specific regulation of splicing. </a:t>
            </a:r>
          </a:p>
          <a:p>
            <a:pPr marL="233495" indent="-233495" algn="just">
              <a:buFont typeface="Arial" charset="0"/>
              <a:buChar char="•"/>
            </a:pPr>
            <a:endParaRPr lang="en-US" sz="2400" b="1" dirty="0">
              <a:latin typeface="Helvetica" pitchFamily="2" charset="0"/>
            </a:endParaRPr>
          </a:p>
          <a:p>
            <a:pPr marL="233495" indent="-233495" algn="just">
              <a:buFont typeface="Arial" charset="0"/>
              <a:buChar char="•"/>
            </a:pPr>
            <a:r>
              <a:rPr lang="en-US" sz="2452" dirty="0">
                <a:latin typeface="Helvetica" pitchFamily="2" charset="0"/>
              </a:rPr>
              <a:t>Devil’s club bioactive compounds due to their GDF1 regulating activity could show combinational anti-cancer activity with </a:t>
            </a:r>
            <a:r>
              <a:rPr lang="en-US" sz="2452" dirty="0" err="1">
                <a:latin typeface="Helvetica" pitchFamily="2" charset="0"/>
              </a:rPr>
              <a:t>nanoliposomal</a:t>
            </a:r>
            <a:r>
              <a:rPr lang="en-US" sz="2452" dirty="0">
                <a:latin typeface="Helvetica" pitchFamily="2" charset="0"/>
              </a:rPr>
              <a:t> ceramide.</a:t>
            </a:r>
          </a:p>
        </p:txBody>
      </p:sp>
      <p:sp>
        <p:nvSpPr>
          <p:cNvPr id="30" name="Rectangle 29"/>
          <p:cNvSpPr/>
          <p:nvPr/>
        </p:nvSpPr>
        <p:spPr>
          <a:xfrm>
            <a:off x="515338" y="6905803"/>
            <a:ext cx="9902358" cy="6576994"/>
          </a:xfrm>
          <a:prstGeom prst="rect">
            <a:avLst/>
          </a:prstGeom>
          <a:noFill/>
          <a:ln w="63500">
            <a:solidFill>
              <a:srgbClr val="0E31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790" b="1" dirty="0"/>
          </a:p>
        </p:txBody>
      </p:sp>
      <p:pic>
        <p:nvPicPr>
          <p:cNvPr id="32" name="Pictur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7640" y="815725"/>
            <a:ext cx="3735421" cy="3598457"/>
          </a:xfrm>
          <a:prstGeom prst="rect">
            <a:avLst/>
          </a:prstGeom>
        </p:spPr>
      </p:pic>
      <p:sp>
        <p:nvSpPr>
          <p:cNvPr id="34" name="Text Box 4"/>
          <p:cNvSpPr txBox="1">
            <a:spLocks noChangeArrowheads="1"/>
          </p:cNvSpPr>
          <p:nvPr/>
        </p:nvSpPr>
        <p:spPr bwMode="auto">
          <a:xfrm>
            <a:off x="4963061" y="160989"/>
            <a:ext cx="32283383" cy="5976522"/>
          </a:xfrm>
          <a:prstGeom prst="rect">
            <a:avLst/>
          </a:prstGeom>
          <a:noFill/>
          <a:ln>
            <a:noFill/>
          </a:ln>
        </p:spPr>
        <p:txBody>
          <a:bodyPr wrap="square" lIns="114250" tIns="57125" rIns="114250" bIns="57125">
            <a:spAutoFit/>
          </a:bodyPr>
          <a:lstStyle/>
          <a:p>
            <a:pPr algn="ctr">
              <a:lnSpc>
                <a:spcPct val="90000"/>
              </a:lnSpc>
            </a:pPr>
            <a:r>
              <a:rPr lang="en-US" sz="8200" b="1" dirty="0">
                <a:solidFill>
                  <a:schemeClr val="bg1"/>
                </a:solidFill>
                <a:latin typeface="Helvetica" pitchFamily="2" charset="0"/>
              </a:rPr>
              <a:t>The Effect of Devil’s Club (</a:t>
            </a:r>
            <a:r>
              <a:rPr lang="en-US" sz="8200" b="1" i="1" dirty="0" err="1">
                <a:solidFill>
                  <a:schemeClr val="bg1"/>
                </a:solidFill>
                <a:latin typeface="Helvetica" pitchFamily="2" charset="0"/>
              </a:rPr>
              <a:t>Oplopanax</a:t>
            </a:r>
            <a:r>
              <a:rPr lang="en-US" sz="8200" b="1" i="1" dirty="0">
                <a:solidFill>
                  <a:schemeClr val="bg1"/>
                </a:solidFill>
                <a:latin typeface="Helvetica" pitchFamily="2" charset="0"/>
              </a:rPr>
              <a:t> </a:t>
            </a:r>
            <a:r>
              <a:rPr lang="en-US" sz="8200" b="1" i="1" dirty="0" err="1">
                <a:solidFill>
                  <a:schemeClr val="bg1"/>
                </a:solidFill>
                <a:latin typeface="Helvetica" pitchFamily="2" charset="0"/>
              </a:rPr>
              <a:t>horridus</a:t>
            </a:r>
            <a:r>
              <a:rPr lang="en-US" sz="8200" b="1" dirty="0">
                <a:solidFill>
                  <a:schemeClr val="bg1"/>
                </a:solidFill>
                <a:latin typeface="Helvetica" pitchFamily="2" charset="0"/>
              </a:rPr>
              <a:t>) </a:t>
            </a:r>
            <a:r>
              <a:rPr lang="en-US" sz="8200" b="1" dirty="0" err="1">
                <a:solidFill>
                  <a:schemeClr val="bg1"/>
                </a:solidFill>
                <a:latin typeface="Helvetica" pitchFamily="2" charset="0"/>
              </a:rPr>
              <a:t>Bioactives</a:t>
            </a:r>
            <a:r>
              <a:rPr lang="en-US" sz="8200" b="1" dirty="0">
                <a:solidFill>
                  <a:schemeClr val="bg1"/>
                </a:solidFill>
                <a:latin typeface="Helvetica" pitchFamily="2" charset="0"/>
              </a:rPr>
              <a:t> on </a:t>
            </a:r>
            <a:r>
              <a:rPr lang="en-US" sz="8200" b="1" i="1" dirty="0">
                <a:solidFill>
                  <a:schemeClr val="bg1"/>
                </a:solidFill>
                <a:latin typeface="Helvetica" pitchFamily="2" charset="0"/>
              </a:rPr>
              <a:t>Gdf1</a:t>
            </a:r>
            <a:r>
              <a:rPr lang="en-US" sz="8200" b="1" dirty="0">
                <a:solidFill>
                  <a:schemeClr val="bg1"/>
                </a:solidFill>
                <a:latin typeface="Helvetica" pitchFamily="2" charset="0"/>
              </a:rPr>
              <a:t> Expression in Cancer</a:t>
            </a:r>
          </a:p>
          <a:p>
            <a:pPr algn="ctr">
              <a:lnSpc>
                <a:spcPct val="90000"/>
              </a:lnSpc>
            </a:pPr>
            <a:endParaRPr lang="en-US" sz="1634" dirty="0">
              <a:solidFill>
                <a:schemeClr val="bg1"/>
              </a:solidFill>
              <a:latin typeface="Helvetica" pitchFamily="2" charset="0"/>
              <a:ea typeface="Times New Roman" pitchFamily="18" charset="0"/>
              <a:cs typeface="Times New Roman" pitchFamily="18" charset="0"/>
            </a:endParaRPr>
          </a:p>
          <a:p>
            <a:pPr algn="ctr">
              <a:lnSpc>
                <a:spcPct val="90000"/>
              </a:lnSpc>
            </a:pPr>
            <a:r>
              <a:rPr lang="en-US" sz="4800" dirty="0">
                <a:solidFill>
                  <a:schemeClr val="bg1"/>
                </a:solidFill>
                <a:latin typeface="Helvetica" pitchFamily="2" charset="0"/>
                <a:ea typeface="Times New Roman" pitchFamily="18" charset="0"/>
                <a:cs typeface="Times New Roman" pitchFamily="18" charset="0"/>
              </a:rPr>
              <a:t>Vasiliki Papakotsi,</a:t>
            </a:r>
            <a:r>
              <a:rPr lang="en-US" sz="4800" baseline="30000" dirty="0">
                <a:solidFill>
                  <a:schemeClr val="bg1"/>
                </a:solidFill>
                <a:latin typeface="Helvetica" pitchFamily="2" charset="0"/>
                <a:ea typeface="Times New Roman" pitchFamily="18" charset="0"/>
                <a:cs typeface="Times New Roman" pitchFamily="18" charset="0"/>
              </a:rPr>
              <a:t>1</a:t>
            </a:r>
            <a:r>
              <a:rPr lang="en-US" sz="4800" dirty="0">
                <a:solidFill>
                  <a:schemeClr val="bg1"/>
                </a:solidFill>
                <a:latin typeface="Helvetica" pitchFamily="2" charset="0"/>
                <a:ea typeface="Times New Roman" pitchFamily="18" charset="0"/>
                <a:cs typeface="Times New Roman" pitchFamily="18" charset="0"/>
              </a:rPr>
              <a:t> Andrea L. Cote,</a:t>
            </a:r>
            <a:r>
              <a:rPr lang="en-US" sz="4800" baseline="30000" dirty="0">
                <a:solidFill>
                  <a:schemeClr val="bg1"/>
                </a:solidFill>
                <a:latin typeface="Helvetica" pitchFamily="2" charset="0"/>
                <a:ea typeface="Times New Roman" pitchFamily="18" charset="0"/>
                <a:cs typeface="Times New Roman" pitchFamily="18" charset="0"/>
              </a:rPr>
              <a:t>1</a:t>
            </a:r>
            <a:r>
              <a:rPr lang="en-US" sz="4800" dirty="0">
                <a:solidFill>
                  <a:schemeClr val="bg1"/>
                </a:solidFill>
                <a:latin typeface="Helvetica" pitchFamily="2" charset="0"/>
                <a:ea typeface="Times New Roman" pitchFamily="18" charset="0"/>
                <a:cs typeface="Times New Roman" pitchFamily="18" charset="0"/>
              </a:rPr>
              <a:t> Emily C. Sullivan,</a:t>
            </a:r>
            <a:r>
              <a:rPr lang="en-US" sz="4800" baseline="30000" dirty="0">
                <a:solidFill>
                  <a:schemeClr val="bg1"/>
                </a:solidFill>
                <a:latin typeface="Helvetica" pitchFamily="2" charset="0"/>
                <a:ea typeface="Times New Roman" pitchFamily="18" charset="0"/>
                <a:cs typeface="Times New Roman" pitchFamily="18" charset="0"/>
              </a:rPr>
              <a:t>1</a:t>
            </a:r>
            <a:r>
              <a:rPr lang="en-US" sz="4800" dirty="0">
                <a:solidFill>
                  <a:schemeClr val="bg1"/>
                </a:solidFill>
                <a:latin typeface="Helvetica" pitchFamily="2" charset="0"/>
                <a:ea typeface="Times New Roman" pitchFamily="18" charset="0"/>
                <a:cs typeface="Times New Roman" pitchFamily="18" charset="0"/>
              </a:rPr>
              <a:t> Bert F. Prince,</a:t>
            </a:r>
            <a:r>
              <a:rPr lang="en-US" sz="4800" baseline="30000" dirty="0">
                <a:solidFill>
                  <a:schemeClr val="bg1"/>
                </a:solidFill>
                <a:latin typeface="Helvetica" pitchFamily="2" charset="0"/>
                <a:ea typeface="Times New Roman" pitchFamily="18" charset="0"/>
                <a:cs typeface="Times New Roman" pitchFamily="18" charset="0"/>
              </a:rPr>
              <a:t>1</a:t>
            </a:r>
            <a:r>
              <a:rPr lang="en-US" sz="4800" dirty="0">
                <a:solidFill>
                  <a:schemeClr val="bg1"/>
                </a:solidFill>
                <a:latin typeface="Helvetica" pitchFamily="2" charset="0"/>
                <a:ea typeface="Times New Roman" pitchFamily="18" charset="0"/>
                <a:cs typeface="Times New Roman" pitchFamily="18" charset="0"/>
              </a:rPr>
              <a:t> </a:t>
            </a:r>
            <a:r>
              <a:rPr lang="en-US" sz="4800" dirty="0" err="1">
                <a:solidFill>
                  <a:schemeClr val="bg1"/>
                </a:solidFill>
                <a:latin typeface="Helvetica" pitchFamily="2" charset="0"/>
                <a:ea typeface="Times New Roman" pitchFamily="18" charset="0"/>
                <a:cs typeface="Times New Roman" pitchFamily="18" charset="0"/>
              </a:rPr>
              <a:t>Weiyuan</a:t>
            </a:r>
            <a:r>
              <a:rPr lang="en-US" sz="4800" dirty="0">
                <a:solidFill>
                  <a:schemeClr val="bg1"/>
                </a:solidFill>
                <a:latin typeface="Helvetica" pitchFamily="2" charset="0"/>
                <a:ea typeface="Times New Roman" pitchFamily="18" charset="0"/>
                <a:cs typeface="Times New Roman" pitchFamily="18" charset="0"/>
              </a:rPr>
              <a:t> Wang,</a:t>
            </a:r>
            <a:r>
              <a:rPr lang="en-US" sz="4800" baseline="30000" dirty="0">
                <a:solidFill>
                  <a:schemeClr val="bg1"/>
                </a:solidFill>
                <a:latin typeface="Helvetica" pitchFamily="2" charset="0"/>
                <a:ea typeface="Times New Roman" pitchFamily="18" charset="0"/>
                <a:cs typeface="Times New Roman" pitchFamily="18" charset="0"/>
              </a:rPr>
              <a:t>1</a:t>
            </a:r>
            <a:r>
              <a:rPr lang="en-US" sz="4800" dirty="0">
                <a:solidFill>
                  <a:schemeClr val="bg1"/>
                </a:solidFill>
                <a:latin typeface="Helvetica" pitchFamily="2" charset="0"/>
                <a:ea typeface="Times New Roman" pitchFamily="18" charset="0"/>
                <a:cs typeface="Times New Roman" pitchFamily="18" charset="0"/>
              </a:rPr>
              <a:t> Nicole Rivera-Torres,</a:t>
            </a:r>
            <a:r>
              <a:rPr lang="en-US" sz="4800" baseline="30000" dirty="0">
                <a:solidFill>
                  <a:schemeClr val="bg1"/>
                </a:solidFill>
                <a:latin typeface="Helvetica" pitchFamily="2" charset="0"/>
                <a:ea typeface="Times New Roman" pitchFamily="18" charset="0"/>
                <a:cs typeface="Times New Roman" pitchFamily="18" charset="0"/>
              </a:rPr>
              <a:t>2</a:t>
            </a:r>
            <a:r>
              <a:rPr lang="en-US" sz="4800" dirty="0">
                <a:solidFill>
                  <a:schemeClr val="bg1"/>
                </a:solidFill>
                <a:latin typeface="Helvetica" pitchFamily="2" charset="0"/>
                <a:ea typeface="Times New Roman" pitchFamily="18" charset="0"/>
                <a:cs typeface="Times New Roman" pitchFamily="18" charset="0"/>
              </a:rPr>
              <a:t> Regina M. Ondrasik,</a:t>
            </a:r>
            <a:r>
              <a:rPr lang="en-US" sz="4800" baseline="30000" dirty="0">
                <a:solidFill>
                  <a:schemeClr val="bg1"/>
                </a:solidFill>
                <a:latin typeface="Helvetica" pitchFamily="2" charset="0"/>
                <a:ea typeface="Times New Roman" pitchFamily="18" charset="0"/>
                <a:cs typeface="Times New Roman" pitchFamily="18" charset="0"/>
              </a:rPr>
              <a:t>2</a:t>
            </a:r>
            <a:r>
              <a:rPr lang="en-US" sz="4800" dirty="0">
                <a:solidFill>
                  <a:schemeClr val="bg1"/>
                </a:solidFill>
                <a:latin typeface="Helvetica" pitchFamily="2" charset="0"/>
                <a:ea typeface="Times New Roman" pitchFamily="18" charset="0"/>
                <a:cs typeface="Times New Roman" pitchFamily="18" charset="0"/>
              </a:rPr>
              <a:t> David F. Claxton,</a:t>
            </a:r>
            <a:r>
              <a:rPr lang="en-US" sz="4800" baseline="30000" dirty="0">
                <a:solidFill>
                  <a:schemeClr val="bg1"/>
                </a:solidFill>
                <a:latin typeface="Helvetica" pitchFamily="2" charset="0"/>
                <a:ea typeface="Times New Roman" pitchFamily="18" charset="0"/>
                <a:cs typeface="Times New Roman" pitchFamily="18" charset="0"/>
              </a:rPr>
              <a:t>2</a:t>
            </a:r>
            <a:r>
              <a:rPr lang="en-US" sz="4800" dirty="0">
                <a:solidFill>
                  <a:schemeClr val="bg1"/>
                </a:solidFill>
                <a:latin typeface="Helvetica" pitchFamily="2" charset="0"/>
                <a:ea typeface="Times New Roman" pitchFamily="18" charset="0"/>
                <a:cs typeface="Times New Roman" pitchFamily="18" charset="0"/>
              </a:rPr>
              <a:t> Colin M. McGill</a:t>
            </a:r>
            <a:r>
              <a:rPr lang="en-US" sz="4800" baseline="30000" dirty="0">
                <a:solidFill>
                  <a:schemeClr val="bg1"/>
                </a:solidFill>
                <a:latin typeface="Helvetica" pitchFamily="2" charset="0"/>
                <a:ea typeface="Times New Roman" pitchFamily="18" charset="0"/>
                <a:cs typeface="Times New Roman" pitchFamily="18" charset="0"/>
              </a:rPr>
              <a:t>3</a:t>
            </a:r>
            <a:r>
              <a:rPr lang="en-US" sz="4800" dirty="0">
                <a:solidFill>
                  <a:schemeClr val="bg1"/>
                </a:solidFill>
                <a:latin typeface="Helvetica" pitchFamily="2" charset="0"/>
                <a:ea typeface="Times New Roman" pitchFamily="18" charset="0"/>
                <a:cs typeface="Times New Roman" pitchFamily="18" charset="0"/>
              </a:rPr>
              <a:t> and Brian M. Barth</a:t>
            </a:r>
            <a:r>
              <a:rPr lang="en-US" sz="4800" baseline="30000" dirty="0">
                <a:solidFill>
                  <a:schemeClr val="bg1"/>
                </a:solidFill>
                <a:latin typeface="Helvetica" pitchFamily="2" charset="0"/>
                <a:ea typeface="Times New Roman" pitchFamily="18" charset="0"/>
                <a:cs typeface="Times New Roman" pitchFamily="18" charset="0"/>
              </a:rPr>
              <a:t>1,2</a:t>
            </a:r>
            <a:r>
              <a:rPr lang="en-US" sz="4800" dirty="0">
                <a:solidFill>
                  <a:schemeClr val="bg1"/>
                </a:solidFill>
                <a:latin typeface="Helvetica" pitchFamily="2" charset="0"/>
                <a:ea typeface="Times New Roman" pitchFamily="18" charset="0"/>
                <a:cs typeface="Times New Roman" pitchFamily="18" charset="0"/>
              </a:rPr>
              <a:t>*</a:t>
            </a:r>
            <a:endParaRPr lang="en-US" sz="4800" baseline="30000" dirty="0">
              <a:solidFill>
                <a:schemeClr val="bg1"/>
              </a:solidFill>
              <a:latin typeface="Helvetica" pitchFamily="2" charset="0"/>
              <a:ea typeface="Times New Roman" pitchFamily="18" charset="0"/>
              <a:cs typeface="Times New Roman" pitchFamily="18" charset="0"/>
            </a:endParaRPr>
          </a:p>
          <a:p>
            <a:pPr algn="ctr">
              <a:lnSpc>
                <a:spcPct val="90000"/>
              </a:lnSpc>
            </a:pPr>
            <a:endParaRPr lang="en-US" sz="1634" dirty="0">
              <a:solidFill>
                <a:schemeClr val="bg1"/>
              </a:solidFill>
              <a:latin typeface="Helvetica" pitchFamily="2" charset="0"/>
              <a:cs typeface="Arial" pitchFamily="34" charset="0"/>
            </a:endParaRPr>
          </a:p>
          <a:p>
            <a:pPr algn="ctr">
              <a:lnSpc>
                <a:spcPct val="90000"/>
              </a:lnSpc>
            </a:pPr>
            <a:r>
              <a:rPr lang="en-US" sz="2941" baseline="30000" dirty="0">
                <a:solidFill>
                  <a:schemeClr val="bg1"/>
                </a:solidFill>
                <a:latin typeface="Helvetica" pitchFamily="2" charset="0"/>
              </a:rPr>
              <a:t>1</a:t>
            </a:r>
            <a:r>
              <a:rPr lang="en-US" sz="2941" dirty="0">
                <a:solidFill>
                  <a:schemeClr val="bg1"/>
                </a:solidFill>
                <a:latin typeface="Helvetica" pitchFamily="2" charset="0"/>
              </a:rPr>
              <a:t>Department of Molecular, Cellular and Biomedical Sciences, University of New Hampshire, Durham, NH, USA</a:t>
            </a:r>
          </a:p>
          <a:p>
            <a:pPr algn="ctr">
              <a:lnSpc>
                <a:spcPct val="90000"/>
              </a:lnSpc>
            </a:pPr>
            <a:r>
              <a:rPr lang="en-US" sz="2941" baseline="30000" dirty="0">
                <a:solidFill>
                  <a:schemeClr val="bg1"/>
                </a:solidFill>
                <a:latin typeface="Helvetica" pitchFamily="2" charset="0"/>
              </a:rPr>
              <a:t>2</a:t>
            </a:r>
            <a:r>
              <a:rPr lang="en-US" sz="2941" dirty="0">
                <a:solidFill>
                  <a:schemeClr val="bg1"/>
                </a:solidFill>
                <a:latin typeface="Helvetica" pitchFamily="2" charset="0"/>
              </a:rPr>
              <a:t>Division of Hematology and Oncology, Department of Medicine, Penn State Hershey Cancer Institute, Penn State College of Medicine, Hershey, PA, USA</a:t>
            </a:r>
          </a:p>
          <a:p>
            <a:pPr algn="ctr">
              <a:lnSpc>
                <a:spcPct val="90000"/>
              </a:lnSpc>
            </a:pPr>
            <a:r>
              <a:rPr lang="en-US" sz="2941" baseline="30000" dirty="0">
                <a:solidFill>
                  <a:schemeClr val="bg1"/>
                </a:solidFill>
                <a:latin typeface="Helvetica" pitchFamily="2" charset="0"/>
              </a:rPr>
              <a:t>3</a:t>
            </a:r>
            <a:r>
              <a:rPr lang="en-US" sz="2941" dirty="0">
                <a:solidFill>
                  <a:schemeClr val="bg1"/>
                </a:solidFill>
                <a:latin typeface="Helvetica" pitchFamily="2" charset="0"/>
              </a:rPr>
              <a:t>Department of Chemistry, University of Alaska Anchorage, Anchorage, AK, USA</a:t>
            </a:r>
          </a:p>
          <a:p>
            <a:pPr algn="ctr"/>
            <a:endParaRPr lang="en-US" sz="1144" dirty="0">
              <a:solidFill>
                <a:schemeClr val="bg1"/>
              </a:solidFill>
              <a:latin typeface="Helvetica" pitchFamily="2" charset="0"/>
            </a:endParaRPr>
          </a:p>
          <a:p>
            <a:pPr algn="ctr">
              <a:lnSpc>
                <a:spcPct val="90000"/>
              </a:lnSpc>
            </a:pPr>
            <a:r>
              <a:rPr lang="en-US" sz="2941" dirty="0">
                <a:solidFill>
                  <a:schemeClr val="bg1"/>
                </a:solidFill>
                <a:latin typeface="Helvetica" pitchFamily="2" charset="0"/>
              </a:rPr>
              <a:t>*Corresponding author: </a:t>
            </a:r>
            <a:r>
              <a:rPr lang="en-US" sz="2941" dirty="0" err="1">
                <a:solidFill>
                  <a:schemeClr val="bg1"/>
                </a:solidFill>
                <a:latin typeface="Helvetica" pitchFamily="2" charset="0"/>
              </a:rPr>
              <a:t>Brian.Barth@unh.edu</a:t>
            </a:r>
            <a:endParaRPr lang="en-US" sz="2941" dirty="0">
              <a:solidFill>
                <a:schemeClr val="bg1"/>
              </a:solidFill>
              <a:latin typeface="Helvetica" pitchFamily="2" charset="0"/>
            </a:endParaRPr>
          </a:p>
        </p:txBody>
      </p:sp>
      <p:sp>
        <p:nvSpPr>
          <p:cNvPr id="43" name="TextBox 42"/>
          <p:cNvSpPr txBox="1"/>
          <p:nvPr/>
        </p:nvSpPr>
        <p:spPr>
          <a:xfrm>
            <a:off x="11675279" y="40724447"/>
            <a:ext cx="15627932" cy="2015936"/>
          </a:xfrm>
          <a:prstGeom prst="rect">
            <a:avLst/>
          </a:prstGeom>
          <a:noFill/>
          <a:ln w="25400">
            <a:solidFill>
              <a:srgbClr val="0E3157"/>
            </a:solidFill>
          </a:ln>
        </p:spPr>
        <p:txBody>
          <a:bodyPr wrap="square" rtlCol="0">
            <a:spAutoFit/>
          </a:bodyPr>
          <a:lstStyle/>
          <a:p>
            <a:pPr algn="ctr"/>
            <a:r>
              <a:rPr lang="en-US" sz="2500" dirty="0">
                <a:cs typeface="Arial" panose="020B0604020202020204" pitchFamily="34" charset="0"/>
              </a:rPr>
              <a:t>This work was supported by NIH/NIGMS (Pilot Project) grant 5P20-GM113131-02 to B.M.B. and NIH/NCI grant 7K22-CA190674-02 to B.M.B</a:t>
            </a:r>
            <a:r>
              <a:rPr lang="en-US" sz="2500" dirty="0">
                <a:solidFill>
                  <a:prstClr val="black"/>
                </a:solidFill>
                <a:ea typeface="Times New Roman" pitchFamily="18" charset="0"/>
                <a:cs typeface="Times New Roman" pitchFamily="18" charset="0"/>
              </a:rPr>
              <a:t>., and we disclose US Provisional Patent 62/602,437. </a:t>
            </a:r>
            <a:r>
              <a:rPr lang="en-US" sz="2500" dirty="0"/>
              <a:t>This study was also partially supported by the Penn State University </a:t>
            </a:r>
            <a:r>
              <a:rPr lang="en-US" sz="2500" dirty="0" err="1"/>
              <a:t>Kiesendahl</a:t>
            </a:r>
            <a:r>
              <a:rPr lang="en-US" sz="2500" dirty="0"/>
              <a:t> Family Endowed Leukemia Research Fund (D.F.C.) and the Penn State University Kenneth Noel Memorial Fund (D.F.C.). </a:t>
            </a:r>
            <a:r>
              <a:rPr lang="en-US" sz="2500" dirty="0">
                <a:ea typeface="Times New Roman" pitchFamily="18" charset="0"/>
                <a:cs typeface="Times New Roman" pitchFamily="18" charset="0"/>
              </a:rPr>
              <a:t>Special acknowledgements are extended to members of the Barth lab at the University of New Hampshire for their assistance with this research project.</a:t>
            </a:r>
            <a:endParaRPr lang="en-US" sz="2500" dirty="0"/>
          </a:p>
        </p:txBody>
      </p:sp>
      <p:sp>
        <p:nvSpPr>
          <p:cNvPr id="4" name="TextBox 3">
            <a:extLst>
              <a:ext uri="{FF2B5EF4-FFF2-40B4-BE49-F238E27FC236}">
                <a16:creationId xmlns:a16="http://schemas.microsoft.com/office/drawing/2014/main" id="{E49A533B-7A0E-1B4B-AA5E-CDBE37B1DE33}"/>
              </a:ext>
            </a:extLst>
          </p:cNvPr>
          <p:cNvSpPr txBox="1"/>
          <p:nvPr/>
        </p:nvSpPr>
        <p:spPr>
          <a:xfrm>
            <a:off x="515338" y="18316458"/>
            <a:ext cx="9902358" cy="646331"/>
          </a:xfrm>
          <a:prstGeom prst="rect">
            <a:avLst/>
          </a:prstGeom>
          <a:solidFill>
            <a:srgbClr val="0E3157"/>
          </a:solidFill>
        </p:spPr>
        <p:txBody>
          <a:bodyPr wrap="square" rtlCol="0">
            <a:spAutoFit/>
          </a:bodyPr>
          <a:lstStyle/>
          <a:p>
            <a:r>
              <a:rPr lang="en-US" sz="3600" b="1" dirty="0">
                <a:solidFill>
                  <a:schemeClr val="bg1"/>
                </a:solidFill>
                <a:latin typeface="Helvetica" pitchFamily="2" charset="0"/>
              </a:rPr>
              <a:t>Devil’s Club </a:t>
            </a:r>
          </a:p>
        </p:txBody>
      </p:sp>
      <p:sp>
        <p:nvSpPr>
          <p:cNvPr id="29" name="TextBox 28">
            <a:extLst>
              <a:ext uri="{FF2B5EF4-FFF2-40B4-BE49-F238E27FC236}">
                <a16:creationId xmlns:a16="http://schemas.microsoft.com/office/drawing/2014/main" id="{B2A7B5F9-0D1E-3242-A388-712DBC2BF29B}"/>
              </a:ext>
            </a:extLst>
          </p:cNvPr>
          <p:cNvSpPr txBox="1"/>
          <p:nvPr/>
        </p:nvSpPr>
        <p:spPr>
          <a:xfrm>
            <a:off x="515336" y="27440672"/>
            <a:ext cx="10058958" cy="646331"/>
          </a:xfrm>
          <a:prstGeom prst="rect">
            <a:avLst/>
          </a:prstGeom>
          <a:solidFill>
            <a:srgbClr val="0E3157"/>
          </a:solidFill>
        </p:spPr>
        <p:txBody>
          <a:bodyPr wrap="square" rtlCol="0">
            <a:spAutoFit/>
          </a:bodyPr>
          <a:lstStyle/>
          <a:p>
            <a:r>
              <a:rPr lang="en-US" sz="3600" b="1" dirty="0">
                <a:solidFill>
                  <a:schemeClr val="bg1"/>
                </a:solidFill>
                <a:latin typeface="Helvetica" pitchFamily="2" charset="0"/>
              </a:rPr>
              <a:t>Ceramide and Gdf1</a:t>
            </a:r>
          </a:p>
        </p:txBody>
      </p:sp>
      <p:sp>
        <p:nvSpPr>
          <p:cNvPr id="35" name="TextBox 34">
            <a:extLst>
              <a:ext uri="{FF2B5EF4-FFF2-40B4-BE49-F238E27FC236}">
                <a16:creationId xmlns:a16="http://schemas.microsoft.com/office/drawing/2014/main" id="{9BDEA3D7-4797-5C4F-B119-97CBFA730B2E}"/>
              </a:ext>
            </a:extLst>
          </p:cNvPr>
          <p:cNvSpPr txBox="1"/>
          <p:nvPr/>
        </p:nvSpPr>
        <p:spPr>
          <a:xfrm>
            <a:off x="504523" y="28256662"/>
            <a:ext cx="10058958" cy="7972182"/>
          </a:xfrm>
          <a:prstGeom prst="rect">
            <a:avLst/>
          </a:prstGeom>
          <a:noFill/>
        </p:spPr>
        <p:txBody>
          <a:bodyPr wrap="square" rtlCol="0">
            <a:spAutoFit/>
          </a:bodyPr>
          <a:lstStyle/>
          <a:p>
            <a:pPr algn="just"/>
            <a:r>
              <a:rPr lang="en-US" sz="2695" dirty="0">
                <a:latin typeface="Helvetica" pitchFamily="2" charset="0"/>
              </a:rPr>
              <a:t>Ceramide is a bioactive sphingolipid that is widely recognized as a principle regulator of cellular stress, proliferation, senescence and death. It plays a role in growth factor signaling as an integral part of lipid microdomains. Ceramide neutralization in malignant cells has been linked to chemoresistance. Recent therapeutic strategies focus on increasing endogenous ceramide levels by stimulating ceramide synthesis, inhibiting ceramide neutralization, or by the direct delivery of exogenous ceramide.</a:t>
            </a:r>
            <a:r>
              <a:rPr lang="en-US" sz="2215" baseline="30000" dirty="0">
                <a:latin typeface="Helvetica" pitchFamily="2" charset="0"/>
              </a:rPr>
              <a:t>3</a:t>
            </a:r>
            <a:r>
              <a:rPr lang="en-US" sz="2695" dirty="0">
                <a:latin typeface="Helvetica" pitchFamily="2" charset="0"/>
              </a:rPr>
              <a:t> </a:t>
            </a:r>
          </a:p>
          <a:p>
            <a:pPr algn="just"/>
            <a:r>
              <a:rPr lang="en-US" sz="2695" dirty="0">
                <a:latin typeface="Helvetica" pitchFamily="2" charset="0"/>
              </a:rPr>
              <a:t>Gdf1 is a protein produced by the </a:t>
            </a:r>
            <a:r>
              <a:rPr lang="en-US" sz="2695" dirty="0" err="1">
                <a:latin typeface="Helvetica" pitchFamily="2" charset="0"/>
              </a:rPr>
              <a:t>bicistronic</a:t>
            </a:r>
            <a:r>
              <a:rPr lang="en-US" sz="2695" dirty="0">
                <a:latin typeface="Helvetica" pitchFamily="2" charset="0"/>
              </a:rPr>
              <a:t> gene </a:t>
            </a:r>
            <a:r>
              <a:rPr lang="en-US" sz="2695" i="1" dirty="0">
                <a:latin typeface="Helvetica" pitchFamily="2" charset="0"/>
              </a:rPr>
              <a:t>Cers1</a:t>
            </a:r>
            <a:r>
              <a:rPr lang="en-US" sz="2695" dirty="0">
                <a:latin typeface="Helvetica" pitchFamily="2" charset="0"/>
              </a:rPr>
              <a:t>-</a:t>
            </a:r>
            <a:r>
              <a:rPr lang="en-US" sz="2695" i="1" dirty="0">
                <a:latin typeface="Helvetica" pitchFamily="2" charset="0"/>
              </a:rPr>
              <a:t>Gdf1</a:t>
            </a:r>
            <a:r>
              <a:rPr lang="en-US" sz="2695" dirty="0">
                <a:latin typeface="Helvetica" pitchFamily="2" charset="0"/>
              </a:rPr>
              <a:t> which also which also encodes ceramide synthase 1 (CERS1)  protein from a non-overlapping reading frame. In turn, CERS1 generates C18:0 ceramide. </a:t>
            </a:r>
            <a:r>
              <a:rPr lang="en-US" sz="2695" i="1" dirty="0">
                <a:latin typeface="Helvetica" pitchFamily="2" charset="0"/>
              </a:rPr>
              <a:t>Gdf1</a:t>
            </a:r>
            <a:r>
              <a:rPr lang="en-US" sz="2695" dirty="0">
                <a:latin typeface="Helvetica" pitchFamily="2" charset="0"/>
              </a:rPr>
              <a:t> expression affects ceramide metabolism. Specifically, upregulated Gdf1 maintains high ceramide levels which promote cell apoptosis. We hypothesize that an effect of Devil’s Club bioactive extracts on Gdf1 levels, may subsequently lead to modulation of ceramide levels. Additionally, Devil’s club extracts could have combinational anti-cancer activity with </a:t>
            </a:r>
            <a:r>
              <a:rPr lang="en-US" sz="2695" dirty="0" err="1">
                <a:latin typeface="Helvetica" pitchFamily="2" charset="0"/>
              </a:rPr>
              <a:t>nanoliposomal</a:t>
            </a:r>
            <a:r>
              <a:rPr lang="en-US" sz="2695" dirty="0">
                <a:latin typeface="Helvetica" pitchFamily="2" charset="0"/>
              </a:rPr>
              <a:t> ceramide and become incorporated into ceramide-based anti-cancer therapeutics.</a:t>
            </a:r>
            <a:r>
              <a:rPr lang="en-US" sz="2215" baseline="30000" dirty="0">
                <a:latin typeface="Helvetica" pitchFamily="2" charset="0"/>
              </a:rPr>
              <a:t>3,4</a:t>
            </a:r>
            <a:r>
              <a:rPr lang="en-US" sz="2215" dirty="0">
                <a:latin typeface="Helvetica" pitchFamily="2" charset="0"/>
              </a:rPr>
              <a:t> </a:t>
            </a:r>
            <a:endParaRPr lang="en-US" sz="2452" i="1" dirty="0">
              <a:latin typeface="Helvetica" pitchFamily="2" charset="0"/>
            </a:endParaRPr>
          </a:p>
        </p:txBody>
      </p:sp>
      <p:pic>
        <p:nvPicPr>
          <p:cNvPr id="37" name="Content Placeholder 3">
            <a:extLst>
              <a:ext uri="{FF2B5EF4-FFF2-40B4-BE49-F238E27FC236}">
                <a16:creationId xmlns:a16="http://schemas.microsoft.com/office/drawing/2014/main" id="{FF94E925-C22B-7849-9D3E-EBD6B8E0AB51}"/>
              </a:ext>
            </a:extLst>
          </p:cNvPr>
          <p:cNvPicPr>
            <a:picLocks noChangeAspect="1"/>
          </p:cNvPicPr>
          <p:nvPr/>
        </p:nvPicPr>
        <p:blipFill>
          <a:blip r:embed="rId3"/>
          <a:stretch>
            <a:fillRect/>
          </a:stretch>
        </p:blipFill>
        <p:spPr>
          <a:xfrm>
            <a:off x="654753" y="13940271"/>
            <a:ext cx="3781230" cy="3834055"/>
          </a:xfrm>
          <a:prstGeom prst="rect">
            <a:avLst/>
          </a:prstGeom>
        </p:spPr>
      </p:pic>
      <p:pic>
        <p:nvPicPr>
          <p:cNvPr id="40" name="Picture 39">
            <a:extLst>
              <a:ext uri="{FF2B5EF4-FFF2-40B4-BE49-F238E27FC236}">
                <a16:creationId xmlns:a16="http://schemas.microsoft.com/office/drawing/2014/main" id="{6633A8DD-B7C8-FC42-9FFA-B446D3F059E8}"/>
              </a:ext>
            </a:extLst>
          </p:cNvPr>
          <p:cNvPicPr>
            <a:picLocks noChangeAspect="1"/>
          </p:cNvPicPr>
          <p:nvPr/>
        </p:nvPicPr>
        <p:blipFill>
          <a:blip r:embed="rId4"/>
          <a:stretch>
            <a:fillRect/>
          </a:stretch>
        </p:blipFill>
        <p:spPr>
          <a:xfrm>
            <a:off x="4644923" y="13940271"/>
            <a:ext cx="2534414" cy="3811111"/>
          </a:xfrm>
          <a:prstGeom prst="rect">
            <a:avLst/>
          </a:prstGeom>
        </p:spPr>
      </p:pic>
      <p:pic>
        <p:nvPicPr>
          <p:cNvPr id="42" name="Picture 41">
            <a:extLst>
              <a:ext uri="{FF2B5EF4-FFF2-40B4-BE49-F238E27FC236}">
                <a16:creationId xmlns:a16="http://schemas.microsoft.com/office/drawing/2014/main" id="{4A2CB263-7191-AF47-B7ED-F86717791C7C}"/>
              </a:ext>
            </a:extLst>
          </p:cNvPr>
          <p:cNvPicPr>
            <a:picLocks noChangeAspect="1"/>
          </p:cNvPicPr>
          <p:nvPr/>
        </p:nvPicPr>
        <p:blipFill>
          <a:blip r:embed="rId5"/>
          <a:stretch>
            <a:fillRect/>
          </a:stretch>
        </p:blipFill>
        <p:spPr>
          <a:xfrm>
            <a:off x="7359847" y="13928798"/>
            <a:ext cx="2989530" cy="3822583"/>
          </a:xfrm>
          <a:prstGeom prst="rect">
            <a:avLst/>
          </a:prstGeom>
        </p:spPr>
      </p:pic>
      <p:pic>
        <p:nvPicPr>
          <p:cNvPr id="44" name="Picture 43">
            <a:extLst>
              <a:ext uri="{FF2B5EF4-FFF2-40B4-BE49-F238E27FC236}">
                <a16:creationId xmlns:a16="http://schemas.microsoft.com/office/drawing/2014/main" id="{F9DB71C4-BECA-FB44-A2B5-2FEC488FF897}"/>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50000"/>
                    </a14:imgEffect>
                    <a14:imgEffect>
                      <a14:brightnessContrast contrast="50000"/>
                    </a14:imgEffect>
                  </a14:imgLayer>
                </a14:imgProps>
              </a:ext>
              <a:ext uri="{28A0092B-C50C-407E-A947-70E740481C1C}">
                <a14:useLocalDpi xmlns:a14="http://schemas.microsoft.com/office/drawing/2010/main" val="0"/>
              </a:ext>
            </a:extLst>
          </a:blip>
          <a:srcRect t="5687" b="7646"/>
          <a:stretch/>
        </p:blipFill>
        <p:spPr>
          <a:xfrm>
            <a:off x="28494756" y="7027493"/>
            <a:ext cx="10336445" cy="7380743"/>
          </a:xfrm>
          <a:prstGeom prst="rect">
            <a:avLst/>
          </a:prstGeom>
          <a:ln w="63500">
            <a:solidFill>
              <a:srgbClr val="0E3157"/>
            </a:solidFill>
          </a:ln>
          <a:effectLst>
            <a:outerShdw blurRad="50800" dist="50800" dir="5400000" algn="ctr" rotWithShape="0">
              <a:schemeClr val="bg1"/>
            </a:outerShdw>
          </a:effectLst>
        </p:spPr>
      </p:pic>
      <p:sp>
        <p:nvSpPr>
          <p:cNvPr id="45" name="TextBox 44">
            <a:extLst>
              <a:ext uri="{FF2B5EF4-FFF2-40B4-BE49-F238E27FC236}">
                <a16:creationId xmlns:a16="http://schemas.microsoft.com/office/drawing/2014/main" id="{2432DC1B-EE74-D648-BD0D-4EA4D192686B}"/>
              </a:ext>
            </a:extLst>
          </p:cNvPr>
          <p:cNvSpPr txBox="1"/>
          <p:nvPr/>
        </p:nvSpPr>
        <p:spPr>
          <a:xfrm>
            <a:off x="28744906" y="27440672"/>
            <a:ext cx="10058958" cy="646331"/>
          </a:xfrm>
          <a:prstGeom prst="rect">
            <a:avLst/>
          </a:prstGeom>
          <a:solidFill>
            <a:srgbClr val="0E3157"/>
          </a:solidFill>
        </p:spPr>
        <p:txBody>
          <a:bodyPr wrap="square" rtlCol="0">
            <a:spAutoFit/>
          </a:bodyPr>
          <a:lstStyle/>
          <a:p>
            <a:r>
              <a:rPr lang="en-US" sz="3600" b="1" dirty="0">
                <a:solidFill>
                  <a:schemeClr val="bg1"/>
                </a:solidFill>
                <a:latin typeface="Helvetica" pitchFamily="2" charset="0"/>
              </a:rPr>
              <a:t>Final Thoughts</a:t>
            </a:r>
          </a:p>
        </p:txBody>
      </p:sp>
      <p:pic>
        <p:nvPicPr>
          <p:cNvPr id="5" name="Picture 4" descr="A picture containing writing implement, stationary&#10;&#10;Description automatically generated">
            <a:extLst>
              <a:ext uri="{FF2B5EF4-FFF2-40B4-BE49-F238E27FC236}">
                <a16:creationId xmlns:a16="http://schemas.microsoft.com/office/drawing/2014/main" id="{332D584F-B9CA-B846-ACCF-E74BDBE4A109}"/>
              </a:ext>
            </a:extLst>
          </p:cNvPr>
          <p:cNvPicPr>
            <a:picLocks noChangeAspect="1"/>
          </p:cNvPicPr>
          <p:nvPr/>
        </p:nvPicPr>
        <p:blipFill>
          <a:blip r:embed="rId8"/>
          <a:stretch>
            <a:fillRect/>
          </a:stretch>
        </p:blipFill>
        <p:spPr>
          <a:xfrm>
            <a:off x="28545516" y="14751845"/>
            <a:ext cx="10336445" cy="10053184"/>
          </a:xfrm>
          <a:prstGeom prst="rect">
            <a:avLst/>
          </a:prstGeom>
          <a:ln w="63500">
            <a:solidFill>
              <a:srgbClr val="0E3157"/>
            </a:solidFill>
          </a:ln>
        </p:spPr>
      </p:pic>
      <p:grpSp>
        <p:nvGrpSpPr>
          <p:cNvPr id="21" name="Group 20">
            <a:extLst>
              <a:ext uri="{FF2B5EF4-FFF2-40B4-BE49-F238E27FC236}">
                <a16:creationId xmlns:a16="http://schemas.microsoft.com/office/drawing/2014/main" id="{0408E6EE-2A60-944D-977C-7D2A7DC4A9E6}"/>
              </a:ext>
            </a:extLst>
          </p:cNvPr>
          <p:cNvGrpSpPr/>
          <p:nvPr/>
        </p:nvGrpSpPr>
        <p:grpSpPr>
          <a:xfrm>
            <a:off x="234048" y="36082424"/>
            <a:ext cx="10927648" cy="7231957"/>
            <a:chOff x="581836" y="19524666"/>
            <a:chExt cx="6604000" cy="2448651"/>
          </a:xfrm>
        </p:grpSpPr>
        <p:pic>
          <p:nvPicPr>
            <p:cNvPr id="22" name="Picture 21">
              <a:extLst>
                <a:ext uri="{FF2B5EF4-FFF2-40B4-BE49-F238E27FC236}">
                  <a16:creationId xmlns:a16="http://schemas.microsoft.com/office/drawing/2014/main" id="{05915394-2168-9F48-A949-2490E9A641E0}"/>
                </a:ext>
              </a:extLst>
            </p:cNvPr>
            <p:cNvPicPr>
              <a:picLocks noChangeAspect="1"/>
            </p:cNvPicPr>
            <p:nvPr/>
          </p:nvPicPr>
          <p:blipFill rotWithShape="1">
            <a:blip r:embed="rId9">
              <a:extLst>
                <a:ext uri="{28A0092B-C50C-407E-A947-70E740481C1C}">
                  <a14:useLocalDpi xmlns:a14="http://schemas.microsoft.com/office/drawing/2010/main" val="0"/>
                </a:ext>
              </a:extLst>
            </a:blip>
            <a:srcRect l="2629" t="3602" r="3050" b="58043"/>
            <a:stretch/>
          </p:blipFill>
          <p:spPr>
            <a:xfrm>
              <a:off x="581836" y="19524666"/>
              <a:ext cx="6604000" cy="1177175"/>
            </a:xfrm>
            <a:prstGeom prst="rect">
              <a:avLst/>
            </a:prstGeom>
          </p:spPr>
        </p:pic>
        <p:pic>
          <p:nvPicPr>
            <p:cNvPr id="23" name="Picture 22">
              <a:extLst>
                <a:ext uri="{FF2B5EF4-FFF2-40B4-BE49-F238E27FC236}">
                  <a16:creationId xmlns:a16="http://schemas.microsoft.com/office/drawing/2014/main" id="{5ECF0EFF-0181-8848-816B-9C4163DECC12}"/>
                </a:ext>
              </a:extLst>
            </p:cNvPr>
            <p:cNvPicPr>
              <a:picLocks noChangeAspect="1"/>
            </p:cNvPicPr>
            <p:nvPr/>
          </p:nvPicPr>
          <p:blipFill rotWithShape="1">
            <a:blip r:embed="rId9">
              <a:extLst>
                <a:ext uri="{28A0092B-C50C-407E-A947-70E740481C1C}">
                  <a14:useLocalDpi xmlns:a14="http://schemas.microsoft.com/office/drawing/2010/main" val="0"/>
                </a:ext>
              </a:extLst>
            </a:blip>
            <a:srcRect l="2629" t="51171" r="3050" b="6191"/>
            <a:stretch/>
          </p:blipFill>
          <p:spPr>
            <a:xfrm>
              <a:off x="581836" y="20664685"/>
              <a:ext cx="6604000" cy="1308632"/>
            </a:xfrm>
            <a:prstGeom prst="rect">
              <a:avLst/>
            </a:prstGeom>
          </p:spPr>
        </p:pic>
      </p:grpSp>
      <p:sp>
        <p:nvSpPr>
          <p:cNvPr id="24" name="TextBox 23">
            <a:extLst>
              <a:ext uri="{FF2B5EF4-FFF2-40B4-BE49-F238E27FC236}">
                <a16:creationId xmlns:a16="http://schemas.microsoft.com/office/drawing/2014/main" id="{22B3D6F7-2245-1243-AAF4-1089200AFE05}"/>
              </a:ext>
            </a:extLst>
          </p:cNvPr>
          <p:cNvSpPr txBox="1"/>
          <p:nvPr/>
        </p:nvSpPr>
        <p:spPr>
          <a:xfrm>
            <a:off x="28712111" y="37128083"/>
            <a:ext cx="10003254" cy="5747727"/>
          </a:xfrm>
          <a:prstGeom prst="rect">
            <a:avLst/>
          </a:prstGeom>
          <a:noFill/>
        </p:spPr>
        <p:txBody>
          <a:bodyPr wrap="square" rtlCol="0">
            <a:spAutoFit/>
          </a:bodyPr>
          <a:lstStyle/>
          <a:p>
            <a:pPr marL="316522" indent="-316522" algn="just">
              <a:buFont typeface="+mj-lt"/>
              <a:buAutoNum type="arabicPeriod"/>
            </a:pPr>
            <a:r>
              <a:rPr lang="en-US" sz="2450" dirty="0">
                <a:latin typeface="Helvetica" pitchFamily="2" charset="0"/>
              </a:rPr>
              <a:t>Wu K, Wang CZ, Yuan CS, Huang WH. : Phytochemistry and Pharmacological Diversity and Structure-Activity Relationship on Anticancer Effects. </a:t>
            </a:r>
            <a:r>
              <a:rPr lang="en-US" sz="2450" dirty="0" err="1">
                <a:latin typeface="Helvetica" pitchFamily="2" charset="0"/>
              </a:rPr>
              <a:t>Evid</a:t>
            </a:r>
            <a:r>
              <a:rPr lang="en-US" sz="2450" dirty="0">
                <a:latin typeface="Helvetica" pitchFamily="2" charset="0"/>
              </a:rPr>
              <a:t> Based Complement </a:t>
            </a:r>
            <a:r>
              <a:rPr lang="en-US" sz="2450" dirty="0" err="1">
                <a:latin typeface="Helvetica" pitchFamily="2" charset="0"/>
              </a:rPr>
              <a:t>Alternat</a:t>
            </a:r>
            <a:r>
              <a:rPr lang="en-US" sz="2450" dirty="0">
                <a:latin typeface="Helvetica" pitchFamily="2" charset="0"/>
              </a:rPr>
              <a:t> Med. 2018;2018:9186926.</a:t>
            </a:r>
          </a:p>
          <a:p>
            <a:pPr marL="316522" indent="-316522" algn="just">
              <a:buFont typeface="+mj-lt"/>
              <a:buAutoNum type="arabicPeriod"/>
            </a:pPr>
            <a:r>
              <a:rPr lang="en-US" sz="2450" dirty="0" err="1">
                <a:latin typeface="Helvetica" pitchFamily="2" charset="0"/>
              </a:rPr>
              <a:t>Mcgill</a:t>
            </a:r>
            <a:r>
              <a:rPr lang="en-US" sz="2450" dirty="0">
                <a:latin typeface="Helvetica" pitchFamily="2" charset="0"/>
              </a:rPr>
              <a:t> CM, Alba-</a:t>
            </a:r>
            <a:r>
              <a:rPr lang="en-US" sz="2450" dirty="0" err="1">
                <a:latin typeface="Helvetica" pitchFamily="2" charset="0"/>
              </a:rPr>
              <a:t>rodriguez</a:t>
            </a:r>
            <a:r>
              <a:rPr lang="en-US" sz="2450" dirty="0">
                <a:latin typeface="Helvetica" pitchFamily="2" charset="0"/>
              </a:rPr>
              <a:t> EJ, Li S, et al. Extracts of Devil's club (</a:t>
            </a:r>
            <a:r>
              <a:rPr lang="en-US" sz="2450" dirty="0" err="1">
                <a:latin typeface="Helvetica" pitchFamily="2" charset="0"/>
              </a:rPr>
              <a:t>Oplopanax</a:t>
            </a:r>
            <a:r>
              <a:rPr lang="en-US" sz="2450" dirty="0">
                <a:latin typeface="Helvetica" pitchFamily="2" charset="0"/>
              </a:rPr>
              <a:t> </a:t>
            </a:r>
            <a:r>
              <a:rPr lang="en-US" sz="2450" dirty="0" err="1">
                <a:latin typeface="Helvetica" pitchFamily="2" charset="0"/>
              </a:rPr>
              <a:t>horridus</a:t>
            </a:r>
            <a:r>
              <a:rPr lang="en-US" sz="2450" dirty="0">
                <a:latin typeface="Helvetica" pitchFamily="2" charset="0"/>
              </a:rPr>
              <a:t>) exert therapeutic efficacy in experimental models of acute myeloid leukemia. </a:t>
            </a:r>
            <a:r>
              <a:rPr lang="en-US" sz="2450" dirty="0" err="1">
                <a:latin typeface="Helvetica" pitchFamily="2" charset="0"/>
              </a:rPr>
              <a:t>Phytother</a:t>
            </a:r>
            <a:r>
              <a:rPr lang="en-US" sz="2450" dirty="0">
                <a:latin typeface="Helvetica" pitchFamily="2" charset="0"/>
              </a:rPr>
              <a:t> Res. 2014;28(9):1308-14</a:t>
            </a:r>
          </a:p>
          <a:p>
            <a:pPr marL="316522" indent="-316522" algn="just">
              <a:buFont typeface="+mj-lt"/>
              <a:buAutoNum type="arabicPeriod"/>
            </a:pPr>
            <a:r>
              <a:rPr lang="en-US" sz="2450" dirty="0">
                <a:latin typeface="Helvetica" pitchFamily="2" charset="0"/>
              </a:rPr>
              <a:t>Barth BM, Cabot MC, Kester M. Ceramide-based therapeutics for the treatment of cancer. Anticancer Agents Med Chem. 2011;11(9):911-9..</a:t>
            </a:r>
          </a:p>
          <a:p>
            <a:pPr marL="316522" indent="-316522" algn="just">
              <a:buFont typeface="+mj-lt"/>
              <a:buAutoNum type="arabicPeriod"/>
            </a:pPr>
            <a:r>
              <a:rPr lang="en-US" sz="2450" dirty="0">
                <a:latin typeface="Helvetica" pitchFamily="2" charset="0"/>
              </a:rPr>
              <a:t>Wang et al. Epigenetics and sphingolipid metabolism in health and disease. </a:t>
            </a:r>
            <a:r>
              <a:rPr lang="en-US" sz="2450" i="1" dirty="0">
                <a:latin typeface="Helvetica" pitchFamily="2" charset="0"/>
              </a:rPr>
              <a:t>Int J </a:t>
            </a:r>
            <a:r>
              <a:rPr lang="en-US" sz="2450" i="1" dirty="0" err="1">
                <a:latin typeface="Helvetica" pitchFamily="2" charset="0"/>
              </a:rPr>
              <a:t>Biopharm</a:t>
            </a:r>
            <a:r>
              <a:rPr lang="en-US" sz="2450" i="1" dirty="0">
                <a:latin typeface="Helvetica" pitchFamily="2" charset="0"/>
              </a:rPr>
              <a:t> Sci</a:t>
            </a:r>
            <a:r>
              <a:rPr lang="en-US" sz="2450" dirty="0">
                <a:latin typeface="Helvetica" pitchFamily="2" charset="0"/>
              </a:rPr>
              <a:t>. 2018;1(2):105.</a:t>
            </a:r>
          </a:p>
          <a:p>
            <a:pPr marL="316522" indent="-316522" algn="just">
              <a:buFont typeface="+mj-lt"/>
              <a:buAutoNum type="arabicPeriod"/>
            </a:pPr>
            <a:endParaRPr lang="en-US" sz="2450" dirty="0">
              <a:latin typeface="Helvetica" pitchFamily="2" charset="0"/>
            </a:endParaRPr>
          </a:p>
          <a:p>
            <a:pPr marL="233495" indent="-233495" algn="just">
              <a:buFont typeface="Arial" charset="0"/>
              <a:buChar char="•"/>
            </a:pPr>
            <a:endParaRPr lang="en-US" sz="2450" dirty="0">
              <a:latin typeface="Helvetica" pitchFamily="2" charset="0"/>
            </a:endParaRPr>
          </a:p>
        </p:txBody>
      </p:sp>
      <p:sp>
        <p:nvSpPr>
          <p:cNvPr id="25" name="TextBox 24">
            <a:extLst>
              <a:ext uri="{FF2B5EF4-FFF2-40B4-BE49-F238E27FC236}">
                <a16:creationId xmlns:a16="http://schemas.microsoft.com/office/drawing/2014/main" id="{17746CA2-7F7E-D943-87CB-92108E700391}"/>
              </a:ext>
            </a:extLst>
          </p:cNvPr>
          <p:cNvSpPr txBox="1"/>
          <p:nvPr/>
        </p:nvSpPr>
        <p:spPr>
          <a:xfrm>
            <a:off x="28823003" y="36119950"/>
            <a:ext cx="10058958" cy="646331"/>
          </a:xfrm>
          <a:prstGeom prst="rect">
            <a:avLst/>
          </a:prstGeom>
          <a:solidFill>
            <a:srgbClr val="0E3157"/>
          </a:solidFill>
        </p:spPr>
        <p:txBody>
          <a:bodyPr wrap="square" rtlCol="0">
            <a:spAutoFit/>
          </a:bodyPr>
          <a:lstStyle/>
          <a:p>
            <a:r>
              <a:rPr lang="en-US" sz="3600" b="1" dirty="0">
                <a:solidFill>
                  <a:schemeClr val="bg1"/>
                </a:solidFill>
                <a:latin typeface="Helvetica" pitchFamily="2" charset="0"/>
              </a:rPr>
              <a:t>References</a:t>
            </a:r>
          </a:p>
        </p:txBody>
      </p:sp>
      <p:pic>
        <p:nvPicPr>
          <p:cNvPr id="27" name="Picture 26" descr="A screenshot of a cell phone&#10;&#10;Description automatically generated">
            <a:extLst>
              <a:ext uri="{FF2B5EF4-FFF2-40B4-BE49-F238E27FC236}">
                <a16:creationId xmlns:a16="http://schemas.microsoft.com/office/drawing/2014/main" id="{6F6E5CD9-6F30-0240-B09E-248B8587B00D}"/>
              </a:ext>
            </a:extLst>
          </p:cNvPr>
          <p:cNvPicPr>
            <a:picLocks noChangeAspect="1"/>
          </p:cNvPicPr>
          <p:nvPr/>
        </p:nvPicPr>
        <p:blipFill>
          <a:blip r:embed="rId10"/>
          <a:stretch>
            <a:fillRect/>
          </a:stretch>
        </p:blipFill>
        <p:spPr>
          <a:xfrm>
            <a:off x="20348891" y="9346563"/>
            <a:ext cx="5425473" cy="7617748"/>
          </a:xfrm>
          <a:prstGeom prst="rect">
            <a:avLst/>
          </a:prstGeom>
        </p:spPr>
      </p:pic>
      <p:pic>
        <p:nvPicPr>
          <p:cNvPr id="28" name="Picture 27" descr="A screenshot of a cell phone&#10;&#10;Description automatically generated">
            <a:extLst>
              <a:ext uri="{FF2B5EF4-FFF2-40B4-BE49-F238E27FC236}">
                <a16:creationId xmlns:a16="http://schemas.microsoft.com/office/drawing/2014/main" id="{FD6AB8B5-58D8-7D4E-85EA-4E5B807345DA}"/>
              </a:ext>
            </a:extLst>
          </p:cNvPr>
          <p:cNvPicPr>
            <a:picLocks noChangeAspect="1"/>
          </p:cNvPicPr>
          <p:nvPr/>
        </p:nvPicPr>
        <p:blipFill>
          <a:blip r:embed="rId11"/>
          <a:stretch>
            <a:fillRect/>
          </a:stretch>
        </p:blipFill>
        <p:spPr>
          <a:xfrm>
            <a:off x="13197221" y="9327014"/>
            <a:ext cx="6110713" cy="7630567"/>
          </a:xfrm>
          <a:prstGeom prst="rect">
            <a:avLst/>
          </a:prstGeom>
        </p:spPr>
      </p:pic>
      <p:pic>
        <p:nvPicPr>
          <p:cNvPr id="33" name="Picture 32" descr="A screenshot of a cell phone&#10;&#10;Description automatically generated">
            <a:extLst>
              <a:ext uri="{FF2B5EF4-FFF2-40B4-BE49-F238E27FC236}">
                <a16:creationId xmlns:a16="http://schemas.microsoft.com/office/drawing/2014/main" id="{F56F1978-F9D5-1248-A56E-F62A5A7CC001}"/>
              </a:ext>
            </a:extLst>
          </p:cNvPr>
          <p:cNvPicPr>
            <a:picLocks noChangeAspect="1"/>
          </p:cNvPicPr>
          <p:nvPr/>
        </p:nvPicPr>
        <p:blipFill>
          <a:blip r:embed="rId12"/>
          <a:stretch>
            <a:fillRect/>
          </a:stretch>
        </p:blipFill>
        <p:spPr>
          <a:xfrm>
            <a:off x="20632364" y="30096054"/>
            <a:ext cx="5652851" cy="7997144"/>
          </a:xfrm>
          <a:prstGeom prst="rect">
            <a:avLst/>
          </a:prstGeom>
        </p:spPr>
      </p:pic>
      <p:pic>
        <p:nvPicPr>
          <p:cNvPr id="36" name="Picture 35" descr="A screenshot of a cell phone&#10;&#10;Description automatically generated">
            <a:extLst>
              <a:ext uri="{FF2B5EF4-FFF2-40B4-BE49-F238E27FC236}">
                <a16:creationId xmlns:a16="http://schemas.microsoft.com/office/drawing/2014/main" id="{8ACD9111-4953-7549-9876-26015A0C49D3}"/>
              </a:ext>
            </a:extLst>
          </p:cNvPr>
          <p:cNvPicPr>
            <a:picLocks noChangeAspect="1"/>
          </p:cNvPicPr>
          <p:nvPr/>
        </p:nvPicPr>
        <p:blipFill>
          <a:blip r:embed="rId13"/>
          <a:stretch>
            <a:fillRect/>
          </a:stretch>
        </p:blipFill>
        <p:spPr>
          <a:xfrm>
            <a:off x="13923266" y="17398361"/>
            <a:ext cx="4915630" cy="7702842"/>
          </a:xfrm>
          <a:prstGeom prst="rect">
            <a:avLst/>
          </a:prstGeom>
        </p:spPr>
      </p:pic>
      <p:sp>
        <p:nvSpPr>
          <p:cNvPr id="9" name="TextBox 8">
            <a:extLst>
              <a:ext uri="{FF2B5EF4-FFF2-40B4-BE49-F238E27FC236}">
                <a16:creationId xmlns:a16="http://schemas.microsoft.com/office/drawing/2014/main" id="{0175E178-704B-E546-B569-3F13C2C8CE7C}"/>
              </a:ext>
            </a:extLst>
          </p:cNvPr>
          <p:cNvSpPr txBox="1"/>
          <p:nvPr/>
        </p:nvSpPr>
        <p:spPr>
          <a:xfrm>
            <a:off x="20083724" y="18117090"/>
            <a:ext cx="777240" cy="584775"/>
          </a:xfrm>
          <a:prstGeom prst="rect">
            <a:avLst/>
          </a:prstGeom>
          <a:noFill/>
        </p:spPr>
        <p:txBody>
          <a:bodyPr wrap="square" rtlCol="0">
            <a:spAutoFit/>
          </a:bodyPr>
          <a:lstStyle/>
          <a:p>
            <a:r>
              <a:rPr lang="en-US" sz="3200" b="1" dirty="0">
                <a:latin typeface="Helvetica" pitchFamily="2" charset="0"/>
              </a:rPr>
              <a:t>D</a:t>
            </a:r>
          </a:p>
        </p:txBody>
      </p:sp>
      <p:sp>
        <p:nvSpPr>
          <p:cNvPr id="39" name="TextBox 38">
            <a:extLst>
              <a:ext uri="{FF2B5EF4-FFF2-40B4-BE49-F238E27FC236}">
                <a16:creationId xmlns:a16="http://schemas.microsoft.com/office/drawing/2014/main" id="{E3685BC7-4473-1242-9FE1-B467B9876A98}"/>
              </a:ext>
            </a:extLst>
          </p:cNvPr>
          <p:cNvSpPr txBox="1"/>
          <p:nvPr/>
        </p:nvSpPr>
        <p:spPr>
          <a:xfrm>
            <a:off x="12719133" y="9510363"/>
            <a:ext cx="777240" cy="584775"/>
          </a:xfrm>
          <a:prstGeom prst="rect">
            <a:avLst/>
          </a:prstGeom>
          <a:noFill/>
        </p:spPr>
        <p:txBody>
          <a:bodyPr wrap="square" rtlCol="0">
            <a:spAutoFit/>
          </a:bodyPr>
          <a:lstStyle/>
          <a:p>
            <a:r>
              <a:rPr lang="en-US" sz="3200" b="1" dirty="0">
                <a:latin typeface="Helvetica" pitchFamily="2" charset="0"/>
              </a:rPr>
              <a:t>A</a:t>
            </a:r>
          </a:p>
        </p:txBody>
      </p:sp>
      <p:sp>
        <p:nvSpPr>
          <p:cNvPr id="41" name="TextBox 40">
            <a:extLst>
              <a:ext uri="{FF2B5EF4-FFF2-40B4-BE49-F238E27FC236}">
                <a16:creationId xmlns:a16="http://schemas.microsoft.com/office/drawing/2014/main" id="{DB8295F1-2E99-A740-8528-7455622507CB}"/>
              </a:ext>
            </a:extLst>
          </p:cNvPr>
          <p:cNvSpPr txBox="1"/>
          <p:nvPr/>
        </p:nvSpPr>
        <p:spPr>
          <a:xfrm>
            <a:off x="12924058" y="18203809"/>
            <a:ext cx="777240" cy="584775"/>
          </a:xfrm>
          <a:prstGeom prst="rect">
            <a:avLst/>
          </a:prstGeom>
          <a:noFill/>
        </p:spPr>
        <p:txBody>
          <a:bodyPr wrap="square" rtlCol="0">
            <a:spAutoFit/>
          </a:bodyPr>
          <a:lstStyle/>
          <a:p>
            <a:r>
              <a:rPr lang="en-US" sz="3200" b="1" dirty="0">
                <a:latin typeface="Helvetica" pitchFamily="2" charset="0"/>
              </a:rPr>
              <a:t>C</a:t>
            </a:r>
          </a:p>
        </p:txBody>
      </p:sp>
      <p:sp>
        <p:nvSpPr>
          <p:cNvPr id="46" name="TextBox 45">
            <a:extLst>
              <a:ext uri="{FF2B5EF4-FFF2-40B4-BE49-F238E27FC236}">
                <a16:creationId xmlns:a16="http://schemas.microsoft.com/office/drawing/2014/main" id="{90DDBBE0-8C56-BD40-A714-68D1F34F395D}"/>
              </a:ext>
            </a:extLst>
          </p:cNvPr>
          <p:cNvSpPr txBox="1"/>
          <p:nvPr/>
        </p:nvSpPr>
        <p:spPr>
          <a:xfrm>
            <a:off x="20243744" y="9510363"/>
            <a:ext cx="777240" cy="584775"/>
          </a:xfrm>
          <a:prstGeom prst="rect">
            <a:avLst/>
          </a:prstGeom>
          <a:noFill/>
        </p:spPr>
        <p:txBody>
          <a:bodyPr wrap="square" rtlCol="0">
            <a:spAutoFit/>
          </a:bodyPr>
          <a:lstStyle/>
          <a:p>
            <a:r>
              <a:rPr lang="en-US" sz="3200" b="1" dirty="0">
                <a:latin typeface="Helvetica" pitchFamily="2" charset="0"/>
              </a:rPr>
              <a:t>B</a:t>
            </a:r>
          </a:p>
        </p:txBody>
      </p:sp>
      <p:pic>
        <p:nvPicPr>
          <p:cNvPr id="11" name="Picture 10" descr="A screenshot of a cell phone&#10;&#10;Description automatically generated">
            <a:extLst>
              <a:ext uri="{FF2B5EF4-FFF2-40B4-BE49-F238E27FC236}">
                <a16:creationId xmlns:a16="http://schemas.microsoft.com/office/drawing/2014/main" id="{8F98DEDC-DB4D-A74C-9146-886AC4F7E892}"/>
              </a:ext>
            </a:extLst>
          </p:cNvPr>
          <p:cNvPicPr>
            <a:picLocks noChangeAspect="1"/>
          </p:cNvPicPr>
          <p:nvPr/>
        </p:nvPicPr>
        <p:blipFill>
          <a:blip r:embed="rId14"/>
          <a:stretch>
            <a:fillRect/>
          </a:stretch>
        </p:blipFill>
        <p:spPr>
          <a:xfrm>
            <a:off x="20860964" y="17413237"/>
            <a:ext cx="5592586" cy="7871048"/>
          </a:xfrm>
          <a:prstGeom prst="rect">
            <a:avLst/>
          </a:prstGeom>
        </p:spPr>
      </p:pic>
      <p:pic>
        <p:nvPicPr>
          <p:cNvPr id="13" name="Picture 12" descr="A close up of a clock&#10;&#10;Description automatically generated">
            <a:extLst>
              <a:ext uri="{FF2B5EF4-FFF2-40B4-BE49-F238E27FC236}">
                <a16:creationId xmlns:a16="http://schemas.microsoft.com/office/drawing/2014/main" id="{201D8928-32ED-BC45-B3E6-7E870836A8E1}"/>
              </a:ext>
            </a:extLst>
          </p:cNvPr>
          <p:cNvPicPr>
            <a:picLocks noChangeAspect="1"/>
          </p:cNvPicPr>
          <p:nvPr/>
        </p:nvPicPr>
        <p:blipFill>
          <a:blip r:embed="rId15"/>
          <a:stretch>
            <a:fillRect/>
          </a:stretch>
        </p:blipFill>
        <p:spPr>
          <a:xfrm>
            <a:off x="12872130" y="30093788"/>
            <a:ext cx="5211813" cy="8363719"/>
          </a:xfrm>
          <a:prstGeom prst="rect">
            <a:avLst/>
          </a:prstGeom>
        </p:spPr>
      </p:pic>
      <p:sp>
        <p:nvSpPr>
          <p:cNvPr id="14" name="TextBox 13">
            <a:extLst>
              <a:ext uri="{FF2B5EF4-FFF2-40B4-BE49-F238E27FC236}">
                <a16:creationId xmlns:a16="http://schemas.microsoft.com/office/drawing/2014/main" id="{2B674C3C-6624-4D4D-9E56-606FA5CD005D}"/>
              </a:ext>
            </a:extLst>
          </p:cNvPr>
          <p:cNvSpPr txBox="1"/>
          <p:nvPr/>
        </p:nvSpPr>
        <p:spPr>
          <a:xfrm>
            <a:off x="28712111" y="25101203"/>
            <a:ext cx="10058958" cy="1600438"/>
          </a:xfrm>
          <a:prstGeom prst="rect">
            <a:avLst/>
          </a:prstGeom>
          <a:noFill/>
        </p:spPr>
        <p:txBody>
          <a:bodyPr wrap="square" rtlCol="0">
            <a:spAutoFit/>
          </a:bodyPr>
          <a:lstStyle/>
          <a:p>
            <a:pPr algn="just"/>
            <a:r>
              <a:rPr lang="en-US" sz="2450" dirty="0">
                <a:latin typeface="Helvetica" pitchFamily="2" charset="0"/>
              </a:rPr>
              <a:t>Cellular viability was assessed in HL-60/VCR cells following exposure to 250 </a:t>
            </a:r>
            <a:r>
              <a:rPr lang="el-GR" sz="2450" dirty="0">
                <a:latin typeface="Helvetica" pitchFamily="2" charset="0"/>
              </a:rPr>
              <a:t>μ</a:t>
            </a:r>
            <a:r>
              <a:rPr lang="en-US" sz="2450" dirty="0">
                <a:latin typeface="Helvetica" pitchFamily="2" charset="0"/>
              </a:rPr>
              <a:t>g/ml Devil’s club (DC)fractions alone, or in combination with sublethal (5 </a:t>
            </a:r>
            <a:r>
              <a:rPr lang="el-GR" sz="2450" dirty="0">
                <a:latin typeface="Helvetica" pitchFamily="2" charset="0"/>
              </a:rPr>
              <a:t>μ</a:t>
            </a:r>
            <a:r>
              <a:rPr lang="en-US" sz="2450" dirty="0">
                <a:latin typeface="Helvetica" pitchFamily="2" charset="0"/>
              </a:rPr>
              <a:t>M) dosage of </a:t>
            </a:r>
            <a:r>
              <a:rPr lang="en-US" sz="2450" dirty="0" err="1">
                <a:latin typeface="Helvetica" pitchFamily="2" charset="0"/>
              </a:rPr>
              <a:t>nanoliposomal</a:t>
            </a:r>
            <a:r>
              <a:rPr lang="en-US" sz="2450" dirty="0">
                <a:latin typeface="Helvetica" pitchFamily="2" charset="0"/>
              </a:rPr>
              <a:t> ceramide (Lip-C6). Combinatorial anti-AML activity peaked at Fraction 7. n=6 per sample.</a:t>
            </a:r>
          </a:p>
        </p:txBody>
      </p:sp>
      <p:sp>
        <p:nvSpPr>
          <p:cNvPr id="15" name="TextBox 14">
            <a:extLst>
              <a:ext uri="{FF2B5EF4-FFF2-40B4-BE49-F238E27FC236}">
                <a16:creationId xmlns:a16="http://schemas.microsoft.com/office/drawing/2014/main" id="{C8E840B7-D858-354C-89FE-76C76235729F}"/>
              </a:ext>
            </a:extLst>
          </p:cNvPr>
          <p:cNvSpPr txBox="1"/>
          <p:nvPr/>
        </p:nvSpPr>
        <p:spPr>
          <a:xfrm>
            <a:off x="11730721" y="8170156"/>
            <a:ext cx="15572489" cy="16946035"/>
          </a:xfrm>
          <a:prstGeom prst="rect">
            <a:avLst/>
          </a:prstGeom>
          <a:noFill/>
          <a:ln w="63500">
            <a:solidFill>
              <a:srgbClr val="0E3157"/>
            </a:solidFill>
          </a:ln>
        </p:spPr>
        <p:txBody>
          <a:bodyPr wrap="square" rtlCol="0">
            <a:spAutoFit/>
          </a:bodyPr>
          <a:lstStyle/>
          <a:p>
            <a:endParaRPr lang="en-US" dirty="0"/>
          </a:p>
        </p:txBody>
      </p:sp>
      <p:sp>
        <p:nvSpPr>
          <p:cNvPr id="16" name="TextBox 15">
            <a:extLst>
              <a:ext uri="{FF2B5EF4-FFF2-40B4-BE49-F238E27FC236}">
                <a16:creationId xmlns:a16="http://schemas.microsoft.com/office/drawing/2014/main" id="{98A2FE8F-9563-5E43-927B-CA2F1A579538}"/>
              </a:ext>
            </a:extLst>
          </p:cNvPr>
          <p:cNvSpPr txBox="1"/>
          <p:nvPr/>
        </p:nvSpPr>
        <p:spPr>
          <a:xfrm>
            <a:off x="11686165" y="27413240"/>
            <a:ext cx="15684777" cy="1200329"/>
          </a:xfrm>
          <a:prstGeom prst="rect">
            <a:avLst/>
          </a:prstGeom>
          <a:solidFill>
            <a:srgbClr val="0E3157"/>
          </a:solidFill>
        </p:spPr>
        <p:txBody>
          <a:bodyPr wrap="square" rtlCol="0">
            <a:spAutoFit/>
          </a:bodyPr>
          <a:lstStyle/>
          <a:p>
            <a:r>
              <a:rPr lang="en-US" sz="3600" b="1" dirty="0">
                <a:solidFill>
                  <a:schemeClr val="bg1"/>
                </a:solidFill>
              </a:rPr>
              <a:t>Differential expression of </a:t>
            </a:r>
            <a:r>
              <a:rPr lang="en-US" sz="3600" b="1" i="1" dirty="0">
                <a:solidFill>
                  <a:schemeClr val="bg1"/>
                </a:solidFill>
              </a:rPr>
              <a:t>Cers1</a:t>
            </a:r>
            <a:r>
              <a:rPr lang="en-US" sz="3600" b="1" dirty="0">
                <a:solidFill>
                  <a:schemeClr val="bg1"/>
                </a:solidFill>
              </a:rPr>
              <a:t> depending on whether it is a </a:t>
            </a:r>
            <a:r>
              <a:rPr lang="en-US" sz="3600" b="1" dirty="0" err="1">
                <a:solidFill>
                  <a:schemeClr val="bg1"/>
                </a:solidFill>
              </a:rPr>
              <a:t>monocistronic</a:t>
            </a:r>
            <a:r>
              <a:rPr lang="en-US" sz="3600" b="1" dirty="0">
                <a:solidFill>
                  <a:schemeClr val="bg1"/>
                </a:solidFill>
              </a:rPr>
              <a:t> or </a:t>
            </a:r>
            <a:r>
              <a:rPr lang="en-US" sz="3600" b="1" dirty="0" err="1">
                <a:solidFill>
                  <a:schemeClr val="bg1"/>
                </a:solidFill>
              </a:rPr>
              <a:t>bicistronic</a:t>
            </a:r>
            <a:r>
              <a:rPr lang="en-US" sz="3600" b="1" dirty="0">
                <a:solidFill>
                  <a:schemeClr val="bg1"/>
                </a:solidFill>
              </a:rPr>
              <a:t> transcript.</a:t>
            </a:r>
          </a:p>
        </p:txBody>
      </p:sp>
      <p:sp>
        <p:nvSpPr>
          <p:cNvPr id="48" name="TextBox 47">
            <a:extLst>
              <a:ext uri="{FF2B5EF4-FFF2-40B4-BE49-F238E27FC236}">
                <a16:creationId xmlns:a16="http://schemas.microsoft.com/office/drawing/2014/main" id="{FFF16F4C-4BED-1240-899D-FC9CDC5EB86D}"/>
              </a:ext>
            </a:extLst>
          </p:cNvPr>
          <p:cNvSpPr txBox="1"/>
          <p:nvPr/>
        </p:nvSpPr>
        <p:spPr>
          <a:xfrm>
            <a:off x="11721294" y="6990642"/>
            <a:ext cx="15614521" cy="1200329"/>
          </a:xfrm>
          <a:prstGeom prst="rect">
            <a:avLst/>
          </a:prstGeom>
          <a:solidFill>
            <a:srgbClr val="0E3157"/>
          </a:solidFill>
        </p:spPr>
        <p:txBody>
          <a:bodyPr wrap="square" rtlCol="0">
            <a:spAutoFit/>
          </a:bodyPr>
          <a:lstStyle/>
          <a:p>
            <a:r>
              <a:rPr lang="en-US" sz="3600" b="1" dirty="0">
                <a:solidFill>
                  <a:schemeClr val="bg1"/>
                </a:solidFill>
              </a:rPr>
              <a:t>Upregulation of </a:t>
            </a:r>
            <a:r>
              <a:rPr lang="en-US" sz="3600" b="1" i="1" dirty="0">
                <a:solidFill>
                  <a:schemeClr val="bg1"/>
                </a:solidFill>
              </a:rPr>
              <a:t>Gdf1 </a:t>
            </a:r>
            <a:r>
              <a:rPr lang="en-US" sz="3600" b="1" dirty="0">
                <a:solidFill>
                  <a:schemeClr val="bg1"/>
                </a:solidFill>
              </a:rPr>
              <a:t>expression in ovarian, AML and erythroleukemia cancer cells</a:t>
            </a:r>
          </a:p>
        </p:txBody>
      </p:sp>
      <p:sp>
        <p:nvSpPr>
          <p:cNvPr id="49" name="TextBox 48">
            <a:extLst>
              <a:ext uri="{FF2B5EF4-FFF2-40B4-BE49-F238E27FC236}">
                <a16:creationId xmlns:a16="http://schemas.microsoft.com/office/drawing/2014/main" id="{E0D2C39A-2A46-5548-ACB3-C036D8C722FB}"/>
              </a:ext>
            </a:extLst>
          </p:cNvPr>
          <p:cNvSpPr txBox="1"/>
          <p:nvPr/>
        </p:nvSpPr>
        <p:spPr>
          <a:xfrm>
            <a:off x="11762368" y="25676616"/>
            <a:ext cx="15540842" cy="469359"/>
          </a:xfrm>
          <a:prstGeom prst="rect">
            <a:avLst/>
          </a:prstGeom>
          <a:noFill/>
        </p:spPr>
        <p:txBody>
          <a:bodyPr wrap="square" rtlCol="0">
            <a:spAutoFit/>
          </a:bodyPr>
          <a:lstStyle/>
          <a:p>
            <a:pPr algn="ctr"/>
            <a:r>
              <a:rPr lang="en-US" sz="2450" dirty="0">
                <a:latin typeface="Helvetica" pitchFamily="2" charset="0"/>
              </a:rPr>
              <a:t>HeyA8 (n=3), Kasumi-1 (n=2), C1498 (n=3), TF-1a (n=1)</a:t>
            </a:r>
          </a:p>
        </p:txBody>
      </p:sp>
      <p:sp>
        <p:nvSpPr>
          <p:cNvPr id="17" name="TextBox 16">
            <a:extLst>
              <a:ext uri="{FF2B5EF4-FFF2-40B4-BE49-F238E27FC236}">
                <a16:creationId xmlns:a16="http://schemas.microsoft.com/office/drawing/2014/main" id="{EE026E66-2A6E-014F-9E55-04FFC5A3A90F}"/>
              </a:ext>
            </a:extLst>
          </p:cNvPr>
          <p:cNvSpPr txBox="1"/>
          <p:nvPr/>
        </p:nvSpPr>
        <p:spPr>
          <a:xfrm>
            <a:off x="11675278" y="28613568"/>
            <a:ext cx="15660537" cy="10241280"/>
          </a:xfrm>
          <a:prstGeom prst="rect">
            <a:avLst/>
          </a:prstGeom>
          <a:noFill/>
          <a:ln w="63500">
            <a:solidFill>
              <a:srgbClr val="0E3157"/>
            </a:solidFill>
          </a:ln>
        </p:spPr>
        <p:txBody>
          <a:bodyPr wrap="square" rtlCol="0">
            <a:noAutofit/>
          </a:bodyPr>
          <a:lstStyle/>
          <a:p>
            <a:endParaRPr lang="en-US" dirty="0"/>
          </a:p>
        </p:txBody>
      </p:sp>
      <p:sp>
        <p:nvSpPr>
          <p:cNvPr id="51" name="TextBox 50">
            <a:extLst>
              <a:ext uri="{FF2B5EF4-FFF2-40B4-BE49-F238E27FC236}">
                <a16:creationId xmlns:a16="http://schemas.microsoft.com/office/drawing/2014/main" id="{83E78B41-D7C6-4544-A8F1-59843E4001E7}"/>
              </a:ext>
            </a:extLst>
          </p:cNvPr>
          <p:cNvSpPr txBox="1"/>
          <p:nvPr/>
        </p:nvSpPr>
        <p:spPr>
          <a:xfrm>
            <a:off x="11889179" y="39303805"/>
            <a:ext cx="15540842" cy="469359"/>
          </a:xfrm>
          <a:prstGeom prst="rect">
            <a:avLst/>
          </a:prstGeom>
          <a:noFill/>
        </p:spPr>
        <p:txBody>
          <a:bodyPr wrap="square" rtlCol="0">
            <a:spAutoFit/>
          </a:bodyPr>
          <a:lstStyle/>
          <a:p>
            <a:pPr algn="ctr"/>
            <a:r>
              <a:rPr lang="en-US" sz="2450" dirty="0">
                <a:latin typeface="Helvetica" pitchFamily="2" charset="0"/>
              </a:rPr>
              <a:t>C1498 (n=2), TF-1a (n=1)</a:t>
            </a:r>
          </a:p>
        </p:txBody>
      </p:sp>
    </p:spTree>
    <p:extLst>
      <p:ext uri="{BB962C8B-B14F-4D97-AF65-F5344CB8AC3E}">
        <p14:creationId xmlns:p14="http://schemas.microsoft.com/office/powerpoint/2010/main" val="403112108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4604</TotalTime>
  <Words>1171</Words>
  <Application>Microsoft Macintosh PowerPoint</Application>
  <PresentationFormat>Custom</PresentationFormat>
  <Paragraphs>57</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Helvetica</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Barth, Brian</dc:creator>
  <cp:lastModifiedBy>Papakotsi, Vasiliki</cp:lastModifiedBy>
  <cp:revision>93</cp:revision>
  <dcterms:created xsi:type="dcterms:W3CDTF">2018-10-12T08:22:12Z</dcterms:created>
  <dcterms:modified xsi:type="dcterms:W3CDTF">2020-04-16T05:12:39Z</dcterms:modified>
</cp:coreProperties>
</file>