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6"/>
  </p:sldMasterIdLst>
  <p:sldIdLst>
    <p:sldId id="256" r:id="rId7"/>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FA519B-0017-96A2-FD9F-06141874D731}" v="92" dt="2025-04-16T16:57:20.964"/>
    <p1510:client id="{9B70A93A-948B-FA78-1A06-A01F72031044}" v="1" dt="2025-04-17T18:06:38.2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4434" autoAdjust="0"/>
  </p:normalViewPr>
  <p:slideViewPr>
    <p:cSldViewPr snapToGrid="0">
      <p:cViewPr varScale="1">
        <p:scale>
          <a:sx n="23" d="100"/>
          <a:sy n="23" d="100"/>
        </p:scale>
        <p:origin x="2064" y="48"/>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ableStyles" Target="tableStyles.xml"/><Relationship Id="rId5" Type="http://schemas.openxmlformats.org/officeDocument/2006/relationships/customXml" Target="../customXml/item5.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8000"/>
            </a:lvl1pPr>
          </a:lstStyle>
          <a:p>
            <a:r>
              <a:rPr lang="en-US" dirty="0"/>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8381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96275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84470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31019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8000"/>
            </a:lvl1pPr>
          </a:lstStyle>
          <a:p>
            <a:r>
              <a:rPr lang="en-US" dirty="0"/>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70579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80685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dirty="0"/>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40220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27317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84387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4267"/>
            </a:lvl1pPr>
          </a:lstStyle>
          <a:p>
            <a:r>
              <a:rPr lang="en-US" dirty="0"/>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81639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4267"/>
            </a:lvl1pPr>
          </a:lstStyle>
          <a:p>
            <a:r>
              <a:rPr lang="en-US" dirty="0"/>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3745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1600">
                <a:solidFill>
                  <a:schemeClr val="tx1">
                    <a:tint val="75000"/>
                  </a:schemeClr>
                </a:solidFill>
              </a:defRPr>
            </a:lvl1pPr>
          </a:lstStyle>
          <a:p>
            <a:fld id="{C764DE79-268F-4C1A-8933-263129D2AF90}" type="datetimeFigureOut">
              <a:rPr lang="en-US" dirty="0"/>
              <a:t>4/17/2025</a:t>
            </a:fld>
            <a:endParaRPr lang="en-US" dirty="0"/>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16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26604343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597" y="522514"/>
            <a:ext cx="43136594" cy="394788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400" dirty="0">
                <a:solidFill>
                  <a:schemeClr val="bg1"/>
                </a:solidFill>
                <a:latin typeface="Cambria"/>
                <a:ea typeface="Cambria"/>
                <a:cs typeface="Arial"/>
              </a:rPr>
              <a:t>Roads of the Sea</a:t>
            </a:r>
            <a:br>
              <a:rPr lang="en-US" sz="8400" dirty="0">
                <a:latin typeface="Cambria" panose="02040503050406030204" pitchFamily="18" charset="0"/>
                <a:cs typeface="Arial" panose="020B0604020202020204" pitchFamily="34" charset="0"/>
              </a:rPr>
            </a:br>
            <a:r>
              <a:rPr lang="en-US" sz="5600" dirty="0">
                <a:solidFill>
                  <a:schemeClr val="bg1"/>
                </a:solidFill>
                <a:latin typeface="Cambria"/>
                <a:ea typeface="Cambria"/>
                <a:cs typeface="Arial"/>
              </a:rPr>
              <a:t>Jacob Copp, Shuxian Guo, Nicolas Karpf, Kyle Melville, Kevin Terwilliger</a:t>
            </a:r>
            <a:br>
              <a:rPr lang="en-US" sz="5600" dirty="0">
                <a:latin typeface="Cambria" panose="02040503050406030204" pitchFamily="18" charset="0"/>
                <a:cs typeface="Arial" panose="020B0604020202020204" pitchFamily="34" charset="0"/>
              </a:rPr>
            </a:br>
            <a:r>
              <a:rPr lang="en-US" sz="5600" i="1" dirty="0">
                <a:solidFill>
                  <a:schemeClr val="bg1"/>
                </a:solidFill>
                <a:latin typeface="Cambria"/>
                <a:ea typeface="Cambria"/>
                <a:cs typeface="Arial"/>
              </a:rPr>
              <a:t>UNH Department of Computer Science, UNH Center for Coastal and Ocean Mapping</a:t>
            </a:r>
            <a:endParaRPr lang="en-US" sz="9300" i="1">
              <a:solidFill>
                <a:schemeClr val="bg1"/>
              </a:solidFill>
              <a:latin typeface="Cambria"/>
              <a:ea typeface="Cambria"/>
              <a:cs typeface="Arial"/>
            </a:endParaRPr>
          </a:p>
        </p:txBody>
      </p:sp>
      <p:sp>
        <p:nvSpPr>
          <p:cNvPr id="6" name="Subtitle 2"/>
          <p:cNvSpPr txBox="1">
            <a:spLocks/>
          </p:cNvSpPr>
          <p:nvPr/>
        </p:nvSpPr>
        <p:spPr>
          <a:xfrm>
            <a:off x="369597" y="6318586"/>
            <a:ext cx="10914743" cy="6991779"/>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10000"/>
              </a:lnSpc>
              <a:spcBef>
                <a:spcPts val="0"/>
              </a:spcBef>
            </a:pPr>
            <a:r>
              <a:rPr lang="en-US" sz="3700" dirty="0">
                <a:latin typeface="Cambria"/>
                <a:ea typeface="Cambria"/>
              </a:rPr>
              <a:t> As a multi-year project, the Roads of the Sea (ROTS) project's goal is to generate individualized and optimized route predictions for given vessels between arrival and departure ports.</a:t>
            </a:r>
            <a:endParaRPr lang="en-US" sz="3700" dirty="0">
              <a:latin typeface="Cambria" panose="02040503050406030204" pitchFamily="18" charset="0"/>
              <a:ea typeface="Cambria"/>
            </a:endParaRPr>
          </a:p>
          <a:p>
            <a:pPr algn="l">
              <a:lnSpc>
                <a:spcPct val="110000"/>
              </a:lnSpc>
              <a:spcBef>
                <a:spcPts val="0"/>
              </a:spcBef>
            </a:pPr>
            <a:r>
              <a:rPr lang="en-US" sz="3700" dirty="0">
                <a:latin typeface="Cambria"/>
                <a:ea typeface="Cambria"/>
              </a:rPr>
              <a:t> The goal for this year (24-25') was to define ocean corridors for known ocean pathways by utilizing Automatic Identification System (AIS) data, as well as the need for establishing a database containing vessel particulars for future years of implementation.</a:t>
            </a:r>
            <a:endParaRPr lang="en-US" sz="3700">
              <a:latin typeface="Cambria" panose="02040503050406030204" pitchFamily="18" charset="0"/>
              <a:ea typeface="Cambria"/>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p:txBody>
      </p:sp>
      <p:sp>
        <p:nvSpPr>
          <p:cNvPr id="7" name="Subtitle 2"/>
          <p:cNvSpPr txBox="1">
            <a:spLocks/>
          </p:cNvSpPr>
          <p:nvPr/>
        </p:nvSpPr>
        <p:spPr>
          <a:xfrm>
            <a:off x="369597" y="13777877"/>
            <a:ext cx="10914743" cy="913158"/>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a:ea typeface="Cambria"/>
              </a:rPr>
              <a:t> </a:t>
            </a:r>
            <a:r>
              <a:rPr lang="en-US" sz="5100" dirty="0">
                <a:solidFill>
                  <a:schemeClr val="bg1"/>
                </a:solidFill>
                <a:latin typeface="Cambria"/>
                <a:ea typeface="Cambria"/>
              </a:rPr>
              <a:t>Methodology</a:t>
            </a:r>
          </a:p>
        </p:txBody>
      </p:sp>
      <p:sp>
        <p:nvSpPr>
          <p:cNvPr id="8" name="Subtitle 2"/>
          <p:cNvSpPr txBox="1">
            <a:spLocks/>
          </p:cNvSpPr>
          <p:nvPr/>
        </p:nvSpPr>
        <p:spPr>
          <a:xfrm>
            <a:off x="369597" y="23688043"/>
            <a:ext cx="10914743" cy="8432836"/>
          </a:xfrm>
          <a:prstGeom prst="rect">
            <a:avLst/>
          </a:prstGeom>
          <a:ln>
            <a:solidFill>
              <a:srgbClr val="002060"/>
            </a:solidFill>
          </a:ln>
        </p:spPr>
        <p:txBody>
          <a:bodyPr vert="horz" lIns="106674" tIns="53337" rIns="106674" bIns="53337" rtlCol="0" anchor="t">
            <a:normAutofit fontScale="925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10000"/>
              </a:lnSpc>
              <a:spcBef>
                <a:spcPts val="0"/>
              </a:spcBef>
            </a:pPr>
            <a:r>
              <a:rPr lang="en-US" sz="4000" dirty="0">
                <a:latin typeface="Cambria"/>
                <a:ea typeface="Cambria"/>
              </a:rPr>
              <a:t> The two main pieces of data that were utilized in this project were generated geometric shapefiles provided by the sponsor and cleaned AIS data from the previous year's development team. </a:t>
            </a:r>
            <a:endParaRPr lang="en-US" sz="4000" dirty="0">
              <a:latin typeface="Cambria" panose="02040503050406030204" pitchFamily="18" charset="0"/>
              <a:ea typeface="Cambria" panose="02040503050406030204" pitchFamily="18" charset="0"/>
            </a:endParaRPr>
          </a:p>
          <a:p>
            <a:pPr algn="l">
              <a:lnSpc>
                <a:spcPct val="110000"/>
              </a:lnSpc>
              <a:spcBef>
                <a:spcPts val="0"/>
              </a:spcBef>
            </a:pPr>
            <a:r>
              <a:rPr lang="en-US" sz="4000" dirty="0">
                <a:latin typeface="Cambria"/>
                <a:ea typeface="Cambria"/>
              </a:rPr>
              <a:t> AIS is a vessel tracking system that it used to track a ship throughout its charted route. This automated process generates a data point for the given vessel in discrete time intervals and are utilized by the team to correctly define oceanic pathways between ports.</a:t>
            </a:r>
            <a:endParaRPr lang="en-US" sz="4000" dirty="0">
              <a:latin typeface="Cambria" panose="02040503050406030204" pitchFamily="18" charset="0"/>
              <a:ea typeface="Cambria" panose="02040503050406030204" pitchFamily="18" charset="0"/>
            </a:endParaRPr>
          </a:p>
          <a:p>
            <a:pPr algn="l">
              <a:lnSpc>
                <a:spcPct val="110000"/>
              </a:lnSpc>
              <a:spcBef>
                <a:spcPts val="0"/>
              </a:spcBef>
            </a:pPr>
            <a:r>
              <a:rPr lang="en-US" sz="4000" dirty="0">
                <a:latin typeface="Cambria"/>
                <a:ea typeface="Cambria"/>
              </a:rPr>
              <a:t> Geometric shapefiles assist in this process, giving the team access to visualized route prediction on a world-wide map. This is possible by using QGIS software, which visualizes geospatial information.</a:t>
            </a:r>
          </a:p>
          <a:p>
            <a:pPr algn="l">
              <a:lnSpc>
                <a:spcPct val="110000"/>
              </a:lnSpc>
              <a:spcBef>
                <a:spcPts val="0"/>
              </a:spcBef>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a typeface="Cambria" panose="02040503050406030204" pitchFamily="18" charset="0"/>
            </a:endParaRPr>
          </a:p>
          <a:p>
            <a:pPr marL="399415" indent="-399415" algn="just">
              <a:spcBef>
                <a:spcPts val="0"/>
              </a:spcBef>
              <a:buChar char="•"/>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a typeface="Cambria" panose="02040503050406030204" pitchFamily="18" charset="0"/>
            </a:endParaRPr>
          </a:p>
          <a:p>
            <a:pPr marL="399415" indent="-399415" algn="just">
              <a:spcBef>
                <a:spcPts val="0"/>
              </a:spcBef>
              <a:buChar char="•"/>
            </a:pPr>
            <a:endParaRPr lang="en-US" sz="2900" dirty="0">
              <a:latin typeface="Cambria" panose="02040503050406030204" pitchFamily="18" charset="0"/>
              <a:ea typeface="Cambria" panose="02040503050406030204" pitchFamily="18" charset="0"/>
            </a:endParaRPr>
          </a:p>
          <a:p>
            <a:pPr marL="399415" indent="-399415" algn="just">
              <a:spcBef>
                <a:spcPts val="0"/>
              </a:spcBef>
              <a:buFont typeface="Arial" panose="020B0604020202020204" pitchFamily="34" charset="0"/>
              <a:buChar char="•"/>
            </a:pPr>
            <a:endParaRPr lang="en-US" sz="2900" dirty="0">
              <a:latin typeface="Cambria" panose="02040503050406030204" pitchFamily="18" charset="0"/>
              <a:ea typeface="Cambria" panose="02040503050406030204" pitchFamily="18" charset="0"/>
            </a:endParaRPr>
          </a:p>
          <a:p>
            <a:pPr marL="399415" indent="-399415" algn="just">
              <a:spcBef>
                <a:spcPts val="0"/>
              </a:spcBef>
              <a:buChar char="•"/>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a typeface="Cambria" panose="02040503050406030204" pitchFamily="18" charset="0"/>
            </a:endParaRPr>
          </a:p>
        </p:txBody>
      </p:sp>
      <p:sp>
        <p:nvSpPr>
          <p:cNvPr id="9" name="Subtitle 2"/>
          <p:cNvSpPr txBox="1">
            <a:spLocks/>
          </p:cNvSpPr>
          <p:nvPr/>
        </p:nvSpPr>
        <p:spPr>
          <a:xfrm>
            <a:off x="12105086" y="4937912"/>
            <a:ext cx="19641782" cy="962146"/>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Design</a:t>
            </a:r>
            <a:endParaRPr lang="en-US" sz="5100" dirty="0">
              <a:solidFill>
                <a:schemeClr val="bg1"/>
              </a:solidFill>
              <a:latin typeface="Cambria" panose="02040503050406030204" pitchFamily="18" charset="0"/>
            </a:endParaRPr>
          </a:p>
        </p:txBody>
      </p:sp>
      <p:sp>
        <p:nvSpPr>
          <p:cNvPr id="12" name="Subtitle 2"/>
          <p:cNvSpPr txBox="1">
            <a:spLocks/>
          </p:cNvSpPr>
          <p:nvPr/>
        </p:nvSpPr>
        <p:spPr>
          <a:xfrm>
            <a:off x="32624347" y="22211591"/>
            <a:ext cx="10914743" cy="7044521"/>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spcBef>
                <a:spcPts val="0"/>
              </a:spcBef>
            </a:pPr>
            <a:r>
              <a:rPr lang="en-US" sz="3700" dirty="0">
                <a:latin typeface="Cambria"/>
                <a:ea typeface="Cambria"/>
              </a:rPr>
              <a:t>The vessel populating of the teamwide database was a success and will benefit future endeavors of ROTS by having adequate data to experiment with when attempting to individualize routes for different ships. Alongside this, corridor generation is close to being deemed successful. Proper envelopes were generated for different test files therefore establishing the expected bounds for our route generation, and the data points inside these envelopes were properly clustered to define bounds for the expected vessel trajectories. However, currently only one possible route is consulted rather than the intended whole.</a:t>
            </a:r>
            <a:endParaRPr lang="en-US" sz="3700" dirty="0">
              <a:latin typeface="Cambria"/>
              <a:ea typeface="Cambria"/>
              <a:cs typeface="Calibri"/>
            </a:endParaRPr>
          </a:p>
          <a:p>
            <a:pPr algn="l">
              <a:spcBef>
                <a:spcPts val="0"/>
              </a:spcBef>
            </a:pPr>
            <a:endParaRPr lang="en-US" sz="3700" dirty="0">
              <a:latin typeface="Cambria" panose="02040503050406030204" pitchFamily="18" charset="0"/>
              <a:ea typeface="Cambria"/>
            </a:endParaRPr>
          </a:p>
        </p:txBody>
      </p:sp>
      <p:sp>
        <p:nvSpPr>
          <p:cNvPr id="13" name="Subtitle 2"/>
          <p:cNvSpPr txBox="1">
            <a:spLocks/>
          </p:cNvSpPr>
          <p:nvPr/>
        </p:nvSpPr>
        <p:spPr>
          <a:xfrm>
            <a:off x="369597"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Introduction</a:t>
            </a:r>
          </a:p>
        </p:txBody>
      </p:sp>
      <p:sp>
        <p:nvSpPr>
          <p:cNvPr id="15" name="Subtitle 2"/>
          <p:cNvSpPr txBox="1">
            <a:spLocks/>
          </p:cNvSpPr>
          <p:nvPr/>
        </p:nvSpPr>
        <p:spPr>
          <a:xfrm>
            <a:off x="32591449" y="12086069"/>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Testing</a:t>
            </a:r>
            <a:endParaRPr lang="en-US" sz="5100">
              <a:solidFill>
                <a:schemeClr val="bg1"/>
              </a:solidFill>
              <a:latin typeface="Cambria" panose="02040503050406030204" pitchFamily="18" charset="0"/>
              <a:ea typeface="Cambria"/>
            </a:endParaRPr>
          </a:p>
        </p:txBody>
      </p:sp>
      <p:sp>
        <p:nvSpPr>
          <p:cNvPr id="16" name="Subtitle 2"/>
          <p:cNvSpPr txBox="1">
            <a:spLocks/>
          </p:cNvSpPr>
          <p:nvPr/>
        </p:nvSpPr>
        <p:spPr>
          <a:xfrm>
            <a:off x="12143839" y="6261329"/>
            <a:ext cx="19641782" cy="7182962"/>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7" name="Subtitle 2"/>
          <p:cNvSpPr txBox="1">
            <a:spLocks/>
          </p:cNvSpPr>
          <p:nvPr/>
        </p:nvSpPr>
        <p:spPr>
          <a:xfrm>
            <a:off x="32597435" y="20808991"/>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Conclusions</a:t>
            </a:r>
          </a:p>
        </p:txBody>
      </p:sp>
      <p:sp>
        <p:nvSpPr>
          <p:cNvPr id="18" name="Subtitle 2"/>
          <p:cNvSpPr txBox="1">
            <a:spLocks/>
          </p:cNvSpPr>
          <p:nvPr/>
        </p:nvSpPr>
        <p:spPr>
          <a:xfrm>
            <a:off x="32591449" y="29554730"/>
            <a:ext cx="10914743" cy="633625"/>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700" dirty="0">
                <a:solidFill>
                  <a:schemeClr val="bg1"/>
                </a:solidFill>
                <a:latin typeface="Cambria" panose="02040503050406030204" pitchFamily="18" charset="0"/>
              </a:rPr>
              <a:t>Acknowledgements</a:t>
            </a:r>
          </a:p>
        </p:txBody>
      </p:sp>
      <p:sp>
        <p:nvSpPr>
          <p:cNvPr id="19" name="Subtitle 2"/>
          <p:cNvSpPr txBox="1">
            <a:spLocks/>
          </p:cNvSpPr>
          <p:nvPr/>
        </p:nvSpPr>
        <p:spPr>
          <a:xfrm>
            <a:off x="32572096" y="13299934"/>
            <a:ext cx="10914743" cy="7041546"/>
          </a:xfrm>
          <a:prstGeom prst="rect">
            <a:avLst/>
          </a:prstGeom>
          <a:noFill/>
          <a:ln>
            <a:solidFill>
              <a:srgbClr val="002060"/>
            </a:solid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spcBef>
                <a:spcPts val="0"/>
              </a:spcBef>
            </a:pPr>
            <a:r>
              <a:rPr lang="en-US" sz="4000" dirty="0">
                <a:latin typeface="Cambria"/>
                <a:ea typeface="Cambria"/>
              </a:rPr>
              <a:t> </a:t>
            </a:r>
            <a:r>
              <a:rPr lang="en-US" sz="3700" dirty="0">
                <a:latin typeface="Cambria"/>
                <a:ea typeface="Cambria"/>
              </a:rPr>
              <a:t>This year's testing of corridor generation was based on our sponsor's provided geometric shapefiles of specific pathways. Comparing generated shape outputs of the corridor generation against the provided files helped guide whether our approaches were valid.</a:t>
            </a:r>
            <a:endParaRPr lang="en-US" sz="3700" dirty="0">
              <a:ea typeface="Calibri"/>
              <a:cs typeface="Calibri"/>
            </a:endParaRPr>
          </a:p>
          <a:p>
            <a:pPr algn="l">
              <a:lnSpc>
                <a:spcPct val="100000"/>
              </a:lnSpc>
              <a:spcBef>
                <a:spcPts val="0"/>
              </a:spcBef>
            </a:pPr>
            <a:r>
              <a:rPr lang="en-US" sz="3700" dirty="0">
                <a:latin typeface="Cambria"/>
                <a:ea typeface="Cambria"/>
              </a:rPr>
              <a:t> Alongside this, web-scraping and PostgreSQL database populating was trial-and-error, with utilizing any command line print statements for any errors that occurred. Using the printed information, updates to the applications would occur as needed.</a:t>
            </a:r>
          </a:p>
        </p:txBody>
      </p:sp>
      <p:sp>
        <p:nvSpPr>
          <p:cNvPr id="30" name="Subtitle 2"/>
          <p:cNvSpPr txBox="1">
            <a:spLocks/>
          </p:cNvSpPr>
          <p:nvPr/>
        </p:nvSpPr>
        <p:spPr>
          <a:xfrm>
            <a:off x="12125439" y="13777876"/>
            <a:ext cx="19641782" cy="868329"/>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Envelope Generation</a:t>
            </a:r>
            <a:endParaRPr lang="en-US" sz="5100">
              <a:solidFill>
                <a:schemeClr val="bg1"/>
              </a:solidFill>
              <a:latin typeface="Cambria" panose="02040503050406030204" pitchFamily="18" charset="0"/>
              <a:ea typeface="Cambria"/>
            </a:endParaRPr>
          </a:p>
        </p:txBody>
      </p:sp>
      <p:sp>
        <p:nvSpPr>
          <p:cNvPr id="33" name="Subtitle 2"/>
          <p:cNvSpPr txBox="1">
            <a:spLocks/>
          </p:cNvSpPr>
          <p:nvPr/>
        </p:nvSpPr>
        <p:spPr>
          <a:xfrm>
            <a:off x="12314092" y="23688042"/>
            <a:ext cx="19641782" cy="8445150"/>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49" name="Subtitle 2"/>
          <p:cNvSpPr txBox="1">
            <a:spLocks/>
          </p:cNvSpPr>
          <p:nvPr/>
        </p:nvSpPr>
        <p:spPr>
          <a:xfrm>
            <a:off x="12333504" y="22583890"/>
            <a:ext cx="19641782" cy="857643"/>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Route Clustering</a:t>
            </a:r>
            <a:endParaRPr lang="en-US" sz="5100" dirty="0">
              <a:solidFill>
                <a:schemeClr val="bg1"/>
              </a:solidFill>
              <a:latin typeface="Cambria" panose="02040503050406030204" pitchFamily="18" charset="0"/>
              <a:ea typeface="Cambria"/>
            </a:endParaRPr>
          </a:p>
        </p:txBody>
      </p:sp>
      <p:sp>
        <p:nvSpPr>
          <p:cNvPr id="31" name="Subtitle 2"/>
          <p:cNvSpPr txBox="1">
            <a:spLocks/>
          </p:cNvSpPr>
          <p:nvPr/>
        </p:nvSpPr>
        <p:spPr>
          <a:xfrm>
            <a:off x="12124498" y="15157647"/>
            <a:ext cx="19641782" cy="7044521"/>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pic>
        <p:nvPicPr>
          <p:cNvPr id="161" name="Picture 16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6639" y="1168998"/>
            <a:ext cx="2298576" cy="3042233"/>
          </a:xfrm>
          <a:prstGeom prst="rect">
            <a:avLst/>
          </a:prstGeom>
        </p:spPr>
      </p:pic>
      <p:sp>
        <p:nvSpPr>
          <p:cNvPr id="85" name="Subtitle 2"/>
          <p:cNvSpPr txBox="1">
            <a:spLocks/>
          </p:cNvSpPr>
          <p:nvPr/>
        </p:nvSpPr>
        <p:spPr>
          <a:xfrm>
            <a:off x="32604586" y="6322570"/>
            <a:ext cx="10914743" cy="5286445"/>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spcBef>
                <a:spcPts val="0"/>
              </a:spcBef>
            </a:pPr>
            <a:r>
              <a:rPr lang="en-US" sz="3700" b="1" dirty="0">
                <a:latin typeface="Cambria"/>
                <a:ea typeface="Cambria"/>
              </a:rPr>
              <a:t>Functional Requirements:</a:t>
            </a:r>
            <a:endParaRPr lang="en-US" sz="3700" b="1">
              <a:ea typeface="Calibri"/>
              <a:cs typeface="Calibri"/>
            </a:endParaRPr>
          </a:p>
          <a:p>
            <a:pPr algn="l">
              <a:lnSpc>
                <a:spcPct val="100000"/>
              </a:lnSpc>
              <a:spcBef>
                <a:spcPts val="0"/>
              </a:spcBef>
            </a:pPr>
            <a:r>
              <a:rPr lang="en-US" sz="3700" dirty="0">
                <a:latin typeface="Cambria"/>
                <a:ea typeface="Cambria"/>
              </a:rPr>
              <a:t> The project will use the </a:t>
            </a:r>
            <a:r>
              <a:rPr lang="en-US" sz="3700" i="1" err="1">
                <a:latin typeface="Cambria"/>
                <a:ea typeface="Cambria"/>
              </a:rPr>
              <a:t>EnvClus</a:t>
            </a:r>
            <a:r>
              <a:rPr lang="en-US" sz="3700" i="1" dirty="0">
                <a:latin typeface="Cambria"/>
                <a:ea typeface="Cambria"/>
              </a:rPr>
              <a:t>*</a:t>
            </a:r>
            <a:r>
              <a:rPr lang="en-US" sz="3700" dirty="0">
                <a:latin typeface="Cambria"/>
                <a:ea typeface="Cambria"/>
              </a:rPr>
              <a:t> approach to accurately generate individualized route predictions and will utilize a PostgreSQL database for interaction on vessel particulars.</a:t>
            </a:r>
          </a:p>
          <a:p>
            <a:pPr algn="l">
              <a:lnSpc>
                <a:spcPct val="100000"/>
              </a:lnSpc>
              <a:spcBef>
                <a:spcPts val="0"/>
              </a:spcBef>
            </a:pPr>
            <a:r>
              <a:rPr lang="en-US" sz="3700" b="1" dirty="0">
                <a:latin typeface="Cambria"/>
                <a:ea typeface="Cambria"/>
              </a:rPr>
              <a:t>Nonfunctional Requirements:</a:t>
            </a:r>
            <a:endParaRPr lang="en-US" sz="3700" b="1">
              <a:latin typeface="Cambria" panose="02040503050406030204" pitchFamily="18" charset="0"/>
              <a:ea typeface="Cambria" panose="02040503050406030204" pitchFamily="18" charset="0"/>
            </a:endParaRPr>
          </a:p>
          <a:p>
            <a:pPr algn="l">
              <a:lnSpc>
                <a:spcPct val="100000"/>
              </a:lnSpc>
              <a:spcBef>
                <a:spcPts val="0"/>
              </a:spcBef>
            </a:pPr>
            <a:r>
              <a:rPr lang="en-US" sz="3700" dirty="0">
                <a:latin typeface="Cambria"/>
                <a:ea typeface="Cambria"/>
              </a:rPr>
              <a:t> The application must minimize outliers in the data being used and must generate routes that align with the most common routes in the data.</a:t>
            </a:r>
            <a:endParaRPr lang="en-US" sz="3700" dirty="0">
              <a:latin typeface="Cambria" panose="02040503050406030204" pitchFamily="18" charset="0"/>
              <a:ea typeface="Cambria" panose="02040503050406030204" pitchFamily="18" charset="0"/>
            </a:endParaRPr>
          </a:p>
          <a:p>
            <a:pPr algn="l"/>
            <a:endParaRPr lang="en-US" sz="3700" dirty="0">
              <a:latin typeface="Cambria" panose="02040503050406030204" pitchFamily="18" charset="0"/>
              <a:ea typeface="Cambria" panose="02040503050406030204" pitchFamily="18" charset="0"/>
            </a:endParaRPr>
          </a:p>
        </p:txBody>
      </p:sp>
      <p:sp>
        <p:nvSpPr>
          <p:cNvPr id="93" name="Subtitle 2"/>
          <p:cNvSpPr txBox="1">
            <a:spLocks/>
          </p:cNvSpPr>
          <p:nvPr/>
        </p:nvSpPr>
        <p:spPr>
          <a:xfrm>
            <a:off x="32591450" y="4936647"/>
            <a:ext cx="10914743" cy="947132"/>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Requirements</a:t>
            </a:r>
            <a:endParaRPr lang="en-US" sz="5100">
              <a:solidFill>
                <a:schemeClr val="bg1"/>
              </a:solidFill>
              <a:latin typeface="Cambria" panose="02040503050406030204" pitchFamily="18" charset="0"/>
              <a:ea typeface="Cambria"/>
            </a:endParaRPr>
          </a:p>
        </p:txBody>
      </p:sp>
      <p:sp>
        <p:nvSpPr>
          <p:cNvPr id="97" name="TextBox 96"/>
          <p:cNvSpPr txBox="1"/>
          <p:nvPr/>
        </p:nvSpPr>
        <p:spPr>
          <a:xfrm>
            <a:off x="22542045" y="6916946"/>
            <a:ext cx="8503047" cy="5801582"/>
          </a:xfrm>
          <a:prstGeom prst="rect">
            <a:avLst/>
          </a:prstGeom>
          <a:noFill/>
        </p:spPr>
        <p:txBody>
          <a:bodyPr wrap="square" lIns="106674" tIns="53337" rIns="106674" bIns="53337" rtlCol="0" anchor="t">
            <a:spAutoFit/>
          </a:bodyPr>
          <a:lstStyle/>
          <a:p>
            <a:r>
              <a:rPr lang="en-US" sz="3700" dirty="0">
                <a:latin typeface="Cambria"/>
                <a:ea typeface="Cambria"/>
              </a:rPr>
              <a:t> Utilizing AIS data, the previous year's implementation effectively filters data points and stores them as necessary in the teamwide PostgreSQL database. Alongside this, this year's efforts toward web-scraping and importing vessel information into the database also occurs. Finally, corridor generation is handled with the new data. All these efforts are handled in Command Line.</a:t>
            </a:r>
            <a:endParaRPr lang="en-US" sz="3700" dirty="0">
              <a:latin typeface="Cambria" panose="02040503050406030204" pitchFamily="18" charset="0"/>
              <a:ea typeface="Cambria"/>
            </a:endParaRPr>
          </a:p>
        </p:txBody>
      </p:sp>
      <p:sp>
        <p:nvSpPr>
          <p:cNvPr id="98" name="Subtitle 2"/>
          <p:cNvSpPr txBox="1">
            <a:spLocks/>
          </p:cNvSpPr>
          <p:nvPr/>
        </p:nvSpPr>
        <p:spPr>
          <a:xfrm>
            <a:off x="369597" y="22561806"/>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 Data</a:t>
            </a:r>
          </a:p>
        </p:txBody>
      </p:sp>
      <p:sp>
        <p:nvSpPr>
          <p:cNvPr id="99" name="Subtitle 2"/>
          <p:cNvSpPr txBox="1">
            <a:spLocks/>
          </p:cNvSpPr>
          <p:nvPr/>
        </p:nvSpPr>
        <p:spPr>
          <a:xfrm>
            <a:off x="369597" y="15150987"/>
            <a:ext cx="10914743" cy="7264542"/>
          </a:xfrm>
          <a:prstGeom prst="rect">
            <a:avLst/>
          </a:prstGeom>
          <a:ln>
            <a:solidFill>
              <a:srgbClr val="002060"/>
            </a:solid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spcBef>
                <a:spcPts val="0"/>
              </a:spcBef>
            </a:pPr>
            <a:r>
              <a:rPr lang="en-US" sz="3700" dirty="0">
                <a:latin typeface="Cambria"/>
                <a:ea typeface="Cambria"/>
              </a:rPr>
              <a:t> Corridor generation occurs in a two-part process when analyzing AIS data, being:</a:t>
            </a:r>
            <a:endParaRPr lang="en-US" sz="3700">
              <a:latin typeface="Cambria" panose="02040503050406030204" pitchFamily="18" charset="0"/>
              <a:ea typeface="Cambria"/>
            </a:endParaRPr>
          </a:p>
          <a:p>
            <a:pPr marL="742950" algn="l">
              <a:lnSpc>
                <a:spcPct val="100000"/>
              </a:lnSpc>
              <a:spcBef>
                <a:spcPts val="0"/>
              </a:spcBef>
              <a:buAutoNum type="arabicPeriod"/>
            </a:pPr>
            <a:r>
              <a:rPr lang="en-US" sz="3700" dirty="0">
                <a:latin typeface="Cambria"/>
                <a:ea typeface="Cambria"/>
              </a:rPr>
              <a:t> The bounding of nearby datapoints to one another, called </a:t>
            </a:r>
            <a:r>
              <a:rPr lang="en-US" sz="3700" b="1" dirty="0">
                <a:latin typeface="Cambria"/>
                <a:ea typeface="Cambria"/>
              </a:rPr>
              <a:t>envelope generation</a:t>
            </a:r>
            <a:r>
              <a:rPr lang="en-US" sz="3700" dirty="0">
                <a:latin typeface="Cambria"/>
                <a:ea typeface="Cambria"/>
              </a:rPr>
              <a:t>. This ensures that further efforts for corridor generation are not altered by possible nearby data interference.</a:t>
            </a:r>
            <a:endParaRPr lang="en-US" sz="3700">
              <a:latin typeface="Cambria" panose="02040503050406030204" pitchFamily="18" charset="0"/>
              <a:ea typeface="Cambria"/>
            </a:endParaRPr>
          </a:p>
          <a:p>
            <a:pPr marL="742950" algn="l">
              <a:lnSpc>
                <a:spcPct val="100000"/>
              </a:lnSpc>
              <a:spcBef>
                <a:spcPts val="0"/>
              </a:spcBef>
              <a:buAutoNum type="arabicPeriod"/>
            </a:pPr>
            <a:r>
              <a:rPr lang="en-US" sz="3700" dirty="0">
                <a:latin typeface="Cambria"/>
                <a:ea typeface="Cambria"/>
              </a:rPr>
              <a:t> Identifying high and low values within the envelopes, called </a:t>
            </a:r>
            <a:r>
              <a:rPr lang="en-US" sz="3700" b="1" dirty="0">
                <a:latin typeface="Cambria"/>
                <a:ea typeface="Cambria"/>
              </a:rPr>
              <a:t>route clustering</a:t>
            </a:r>
            <a:r>
              <a:rPr lang="en-US" sz="3700" dirty="0">
                <a:latin typeface="Cambria"/>
                <a:ea typeface="Cambria"/>
              </a:rPr>
              <a:t>. In doing so, an accurate width is determined and invalid data is effectively eliminated from the route predictions.</a:t>
            </a:r>
            <a:endParaRPr lang="en-US" sz="3700" dirty="0">
              <a:latin typeface="Cambria" panose="02040503050406030204" pitchFamily="18" charset="0"/>
              <a:ea typeface="Cambria" panose="02040503050406030204" pitchFamily="18" charset="0"/>
            </a:endParaRPr>
          </a:p>
        </p:txBody>
      </p:sp>
      <p:sp>
        <p:nvSpPr>
          <p:cNvPr id="106" name="TextBox 105"/>
          <p:cNvSpPr txBox="1"/>
          <p:nvPr/>
        </p:nvSpPr>
        <p:spPr>
          <a:xfrm>
            <a:off x="13092411" y="31149687"/>
            <a:ext cx="8491021" cy="477048"/>
          </a:xfrm>
          <a:prstGeom prst="rect">
            <a:avLst/>
          </a:prstGeom>
          <a:noFill/>
        </p:spPr>
        <p:txBody>
          <a:bodyPr wrap="square" lIns="106674" tIns="53337" rIns="106674" bIns="53337" rtlCol="0">
            <a:spAutoFit/>
          </a:bodyPr>
          <a:lstStyle/>
          <a:p>
            <a:r>
              <a:rPr lang="en-US" sz="2400" dirty="0">
                <a:latin typeface="Cambria" panose="02040503050406030204" pitchFamily="18" charset="0"/>
              </a:rPr>
              <a:t>Graph #1 Caption Here</a:t>
            </a:r>
          </a:p>
        </p:txBody>
      </p:sp>
      <p:sp>
        <p:nvSpPr>
          <p:cNvPr id="108" name="Subtitle 2"/>
          <p:cNvSpPr txBox="1">
            <a:spLocks/>
          </p:cNvSpPr>
          <p:nvPr/>
        </p:nvSpPr>
        <p:spPr>
          <a:xfrm>
            <a:off x="32569752" y="30547337"/>
            <a:ext cx="10914743" cy="1567584"/>
          </a:xfrm>
          <a:prstGeom prst="rect">
            <a:avLst/>
          </a:prstGeom>
          <a:noFill/>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3700" dirty="0">
                <a:latin typeface="Cambria" panose="02040503050406030204" pitchFamily="18" charset="0"/>
              </a:rPr>
              <a:t>Project Sponsor: Christos </a:t>
            </a:r>
            <a:r>
              <a:rPr lang="en-US" sz="3700" dirty="0" err="1">
                <a:latin typeface="Cambria" panose="02040503050406030204" pitchFamily="18" charset="0"/>
              </a:rPr>
              <a:t>Kastrisios</a:t>
            </a:r>
            <a:endParaRPr lang="en-US" sz="3700" dirty="0">
              <a:latin typeface="Cambria" panose="02040503050406030204" pitchFamily="18" charset="0"/>
            </a:endParaRPr>
          </a:p>
          <a:p>
            <a:pPr algn="l">
              <a:spcBef>
                <a:spcPts val="0"/>
              </a:spcBef>
            </a:pPr>
            <a:r>
              <a:rPr lang="en-US" sz="3700" dirty="0">
                <a:latin typeface="Cambria" panose="02040503050406030204" pitchFamily="18" charset="0"/>
              </a:rPr>
              <a:t>Project Advisor: Lisa Henry</a:t>
            </a:r>
          </a:p>
          <a:p>
            <a:pPr algn="l">
              <a:spcBef>
                <a:spcPts val="0"/>
              </a:spcBef>
            </a:pPr>
            <a:r>
              <a:rPr lang="en-US" sz="3700" dirty="0">
                <a:latin typeface="Cambria" panose="02040503050406030204" pitchFamily="18" charset="0"/>
              </a:rPr>
              <a:t>UNH CS and UNH CCOM Department</a:t>
            </a:r>
          </a:p>
          <a:p>
            <a:pPr algn="l">
              <a:spcBef>
                <a:spcPts val="0"/>
              </a:spcBef>
            </a:pPr>
            <a:endParaRPr lang="en-US" sz="3700" dirty="0">
              <a:latin typeface="Cambria" panose="02040503050406030204" pitchFamily="18" charset="0"/>
            </a:endParaRPr>
          </a:p>
          <a:p>
            <a:pPr algn="l"/>
            <a:endParaRPr lang="en-US" sz="3700" dirty="0">
              <a:latin typeface="Cambria" panose="02040503050406030204" pitchFamily="18" charset="0"/>
            </a:endParaRPr>
          </a:p>
        </p:txBody>
      </p:sp>
      <p:pic>
        <p:nvPicPr>
          <p:cNvPr id="21" name="Picture 20" descr="Center for Coastal and Ocean Mapping / Joint Hydrographic Center · GitHub">
            <a:extLst>
              <a:ext uri="{FF2B5EF4-FFF2-40B4-BE49-F238E27FC236}">
                <a16:creationId xmlns:a16="http://schemas.microsoft.com/office/drawing/2014/main" id="{D642A636-A575-B1FD-BBC6-F3684E7CCDDE}"/>
              </a:ext>
            </a:extLst>
          </p:cNvPr>
          <p:cNvPicPr>
            <a:picLocks noChangeAspect="1"/>
          </p:cNvPicPr>
          <p:nvPr/>
        </p:nvPicPr>
        <p:blipFill>
          <a:blip r:embed="rId3"/>
          <a:stretch>
            <a:fillRect/>
          </a:stretch>
        </p:blipFill>
        <p:spPr>
          <a:xfrm>
            <a:off x="38583300" y="1128900"/>
            <a:ext cx="2667000" cy="2667000"/>
          </a:xfrm>
          <a:prstGeom prst="rect">
            <a:avLst/>
          </a:prstGeom>
        </p:spPr>
      </p:pic>
      <p:pic>
        <p:nvPicPr>
          <p:cNvPr id="4" name="Picture 3" descr="A graph of a graph with numbers and lines&#10;&#10;AI-generated content may be incorrect.">
            <a:extLst>
              <a:ext uri="{FF2B5EF4-FFF2-40B4-BE49-F238E27FC236}">
                <a16:creationId xmlns:a16="http://schemas.microsoft.com/office/drawing/2014/main" id="{4ACAE053-E125-0A42-88E3-7ACD9B24AF06}"/>
              </a:ext>
            </a:extLst>
          </p:cNvPr>
          <p:cNvPicPr>
            <a:picLocks noChangeAspect="1"/>
          </p:cNvPicPr>
          <p:nvPr/>
        </p:nvPicPr>
        <p:blipFill>
          <a:blip r:embed="rId4"/>
          <a:srcRect l="3620" t="3529" r="677" b="2721"/>
          <a:stretch/>
        </p:blipFill>
        <p:spPr>
          <a:xfrm>
            <a:off x="13089202" y="16041210"/>
            <a:ext cx="11048207" cy="5268482"/>
          </a:xfrm>
          <a:prstGeom prst="rect">
            <a:avLst/>
          </a:prstGeom>
        </p:spPr>
      </p:pic>
      <p:sp>
        <p:nvSpPr>
          <p:cNvPr id="25" name="TextBox 24">
            <a:extLst>
              <a:ext uri="{FF2B5EF4-FFF2-40B4-BE49-F238E27FC236}">
                <a16:creationId xmlns:a16="http://schemas.microsoft.com/office/drawing/2014/main" id="{15981C63-7337-412C-DE7D-1BECB328DDED}"/>
              </a:ext>
            </a:extLst>
          </p:cNvPr>
          <p:cNvSpPr txBox="1"/>
          <p:nvPr/>
        </p:nvSpPr>
        <p:spPr>
          <a:xfrm>
            <a:off x="25305305" y="16044477"/>
            <a:ext cx="5640338" cy="52168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700" dirty="0">
                <a:latin typeface="Cambria"/>
                <a:ea typeface="Calibri"/>
                <a:cs typeface="Calibri"/>
              </a:rPr>
              <a:t>This figure showcases the envelopes generated in the first step of corridor generation. The blue line represents the baseline trajectory and the red squares represent the bounding boxes for clustering.</a:t>
            </a:r>
          </a:p>
        </p:txBody>
      </p:sp>
      <p:pic>
        <p:nvPicPr>
          <p:cNvPr id="26" name="Picture 25" descr="A diagram of a data processing process&#10;&#10;AI-generated content may be incorrect.">
            <a:extLst>
              <a:ext uri="{FF2B5EF4-FFF2-40B4-BE49-F238E27FC236}">
                <a16:creationId xmlns:a16="http://schemas.microsoft.com/office/drawing/2014/main" id="{12BB2DB9-91FB-626F-6E97-42B436276533}"/>
              </a:ext>
            </a:extLst>
          </p:cNvPr>
          <p:cNvPicPr>
            <a:picLocks noChangeAspect="1"/>
          </p:cNvPicPr>
          <p:nvPr/>
        </p:nvPicPr>
        <p:blipFill>
          <a:blip r:embed="rId5"/>
          <a:stretch>
            <a:fillRect/>
          </a:stretch>
        </p:blipFill>
        <p:spPr>
          <a:xfrm>
            <a:off x="13107121" y="6884747"/>
            <a:ext cx="8483531" cy="6100170"/>
          </a:xfrm>
          <a:prstGeom prst="rect">
            <a:avLst/>
          </a:prstGeom>
        </p:spPr>
      </p:pic>
      <p:sp>
        <p:nvSpPr>
          <p:cNvPr id="3" name="TextBox 2">
            <a:extLst>
              <a:ext uri="{FF2B5EF4-FFF2-40B4-BE49-F238E27FC236}">
                <a16:creationId xmlns:a16="http://schemas.microsoft.com/office/drawing/2014/main" id="{3CE4D10D-478E-DF14-378E-4109A5AE06FE}"/>
              </a:ext>
            </a:extLst>
          </p:cNvPr>
          <p:cNvSpPr txBox="1"/>
          <p:nvPr/>
        </p:nvSpPr>
        <p:spPr>
          <a:xfrm>
            <a:off x="24925720" y="25873966"/>
            <a:ext cx="6415759" cy="52168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700" dirty="0">
                <a:latin typeface="Cambria"/>
                <a:ea typeface="Calibri"/>
                <a:cs typeface="Calibri"/>
              </a:rPr>
              <a:t>Utilizing the envelope generation, we can see the points inside the envelopes are clustered to create a proper width in which our vessel can safely travel its departure-to-destination ports (as represented by the green lines).</a:t>
            </a:r>
          </a:p>
        </p:txBody>
      </p:sp>
      <p:pic>
        <p:nvPicPr>
          <p:cNvPr id="5" name="Picture 4">
            <a:extLst>
              <a:ext uri="{FF2B5EF4-FFF2-40B4-BE49-F238E27FC236}">
                <a16:creationId xmlns:a16="http://schemas.microsoft.com/office/drawing/2014/main" id="{A67987D6-C772-9DF1-C767-8A47BD7DE148}"/>
              </a:ext>
            </a:extLst>
          </p:cNvPr>
          <p:cNvPicPr>
            <a:picLocks noChangeAspect="1"/>
          </p:cNvPicPr>
          <p:nvPr/>
        </p:nvPicPr>
        <p:blipFill>
          <a:blip r:embed="rId6"/>
          <a:srcRect l="7103" t="24479" r="5638" b="22426"/>
          <a:stretch/>
        </p:blipFill>
        <p:spPr>
          <a:xfrm>
            <a:off x="13051215" y="24863245"/>
            <a:ext cx="11578864" cy="5328557"/>
          </a:xfrm>
          <a:prstGeom prst="rect">
            <a:avLst/>
          </a:prstGeom>
        </p:spPr>
      </p:pic>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p:properties xmlns:p="http://schemas.microsoft.com/office/2006/metadata/properties" xmlns:xsi="http://www.w3.org/2001/XMLSchema-instance" xmlns:pc="http://schemas.microsoft.com/office/infopath/2007/PartnerControls">
  <documentManagement>
    <_activity xmlns="c277bdd5-701a-450d-8a9f-d92df02cb810"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BF4808B004D07744B69CE8A26E447414" ma:contentTypeVersion="9" ma:contentTypeDescription="Create a new document." ma:contentTypeScope="" ma:versionID="3689412bc66590e3d8d6a253840065f5">
  <xsd:schema xmlns:xsd="http://www.w3.org/2001/XMLSchema" xmlns:xs="http://www.w3.org/2001/XMLSchema" xmlns:p="http://schemas.microsoft.com/office/2006/metadata/properties" xmlns:ns3="c277bdd5-701a-450d-8a9f-d92df02cb810" xmlns:ns4="f0a68d00-3f34-4c68-923a-037128202e08" targetNamespace="http://schemas.microsoft.com/office/2006/metadata/properties" ma:root="true" ma:fieldsID="1038e3561f61c8b9ccf211215c65c22b" ns3:_="" ns4:_="">
    <xsd:import namespace="c277bdd5-701a-450d-8a9f-d92df02cb810"/>
    <xsd:import namespace="f0a68d00-3f34-4c68-923a-037128202e08"/>
    <xsd:element name="properties">
      <xsd:complexType>
        <xsd:sequence>
          <xsd:element name="documentManagement">
            <xsd:complexType>
              <xsd:all>
                <xsd:element ref="ns3:MediaServiceMetadata" minOccurs="0"/>
                <xsd:element ref="ns3:MediaServiceFastMetadata" minOccurs="0"/>
                <xsd:element ref="ns3:_activity" minOccurs="0"/>
                <xsd:element ref="ns3:MediaServiceObjectDetectorVersions" minOccurs="0"/>
                <xsd:element ref="ns4:SharedWithUsers" minOccurs="0"/>
                <xsd:element ref="ns4:SharedWithDetails" minOccurs="0"/>
                <xsd:element ref="ns4:SharingHintHash"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77bdd5-701a-450d-8a9f-d92df02cb8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0a68d00-3f34-4c68-923a-037128202e0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3.xml><?xml version="1.0" encoding="utf-8"?>
<ds:datastoreItem xmlns:ds="http://schemas.openxmlformats.org/officeDocument/2006/customXml" ds:itemID="{EB55947E-5D9E-4F36-AF24-1CBC38851926}">
  <ds:schemaRefs>
    <ds:schemaRef ds:uri="http://schemas.microsoft.com/office/infopath/2007/PartnerControls"/>
    <ds:schemaRef ds:uri="http://purl.org/dc/elements/1.1/"/>
    <ds:schemaRef ds:uri="http://www.w3.org/XML/1998/namespace"/>
    <ds:schemaRef ds:uri="f0a68d00-3f34-4c68-923a-037128202e08"/>
    <ds:schemaRef ds:uri="http://schemas.microsoft.com/office/2006/documentManagement/types"/>
    <ds:schemaRef ds:uri="http://schemas.microsoft.com/office/2006/metadata/properties"/>
    <ds:schemaRef ds:uri="http://purl.org/dc/dcmitype/"/>
    <ds:schemaRef ds:uri="http://schemas.openxmlformats.org/package/2006/metadata/core-properties"/>
    <ds:schemaRef ds:uri="c277bdd5-701a-450d-8a9f-d92df02cb810"/>
    <ds:schemaRef ds:uri="http://purl.org/dc/terms/"/>
  </ds:schemaRefs>
</ds:datastoreItem>
</file>

<file path=customXml/itemProps4.xml><?xml version="1.0" encoding="utf-8"?>
<ds:datastoreItem xmlns:ds="http://schemas.openxmlformats.org/officeDocument/2006/customXml" ds:itemID="{8287C6E2-B31F-4C2A-BFAC-B06BA1F43659}">
  <ds:schemaRefs>
    <ds:schemaRef ds:uri="http://schemas.microsoft.com/sharepoint/v3/contenttype/forms"/>
  </ds:schemaRefs>
</ds:datastoreItem>
</file>

<file path=customXml/itemProps5.xml><?xml version="1.0" encoding="utf-8"?>
<ds:datastoreItem xmlns:ds="http://schemas.openxmlformats.org/officeDocument/2006/customXml" ds:itemID="{197FE04A-144C-43BB-8329-E0BE886A81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77bdd5-701a-450d-8a9f-d92df02cb810"/>
    <ds:schemaRef ds:uri="f0a68d00-3f34-4c68-923a-037128202e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2157</TotalTime>
  <Words>218</Words>
  <Application>Microsoft Office PowerPoint</Application>
  <PresentationFormat>Custom</PresentationFormat>
  <Paragraphs>74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Roads of the Sea Jacob Copp, Shuxian Guo, Nicolas Karpf, Kyle Melville, Kevin Terwilliger UNH Department of Computer Science, UNH Center for Coastal and Ocean Mapping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Nicolas Karpf</cp:lastModifiedBy>
  <cp:revision>730</cp:revision>
  <dcterms:created xsi:type="dcterms:W3CDTF">2016-03-05T16:55:12Z</dcterms:created>
  <dcterms:modified xsi:type="dcterms:W3CDTF">2025-04-17T18:06:44Z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0x010100BF4808B004D07744B69CE8A26E447414</vt:lpwstr>
  </property>
</Properties>
</file>