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slideMaster2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2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png" ContentType="image/png"/>
  <Override PartName="/ppt/media/image4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8.png" ContentType="image/png"/>
  <Override PartName="/ppt/media/image12.png" ContentType="image/png"/>
  <Override PartName="/ppt/media/image3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92" r:id="rId21"/>
    <p:sldMasterId id="2147483694" r:id="rId22"/>
    <p:sldMasterId id="2147483696" r:id="rId23"/>
    <p:sldMasterId id="2147483698" r:id="rId24"/>
    <p:sldMasterId id="2147483700" r:id="rId25"/>
    <p:sldMasterId id="2147483702" r:id="rId26"/>
    <p:sldMasterId id="2147483704" r:id="rId27"/>
    <p:sldMasterId id="2147483706" r:id="rId28"/>
    <p:sldMasterId id="2147483708" r:id="rId29"/>
    <p:sldMasterId id="2147483710" r:id="rId30"/>
  </p:sldMasterIdLst>
  <p:notesMasterIdLst>
    <p:notesMasterId r:id="rId31"/>
  </p:notesMasterIdLst>
  <p:sldIdLst>
    <p:sldId id="256" r:id="rId32"/>
  </p:sldIdLst>
  <p:sldSz cx="43891200" cy="3291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notesMaster" Target="notesMasters/notesMaster1.xml"/><Relationship Id="rId32" Type="http://schemas.openxmlformats.org/officeDocument/2006/relationships/slide" Target="slides/slide1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dt" idx="88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ftr" idx="89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sldNum" idx="90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D95B859-FA93-4880-98C7-8AD4F7249397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-360" y="-36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91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2DD4AC-E1B8-4AA9-9D3D-118802D1DD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0B26796-F5EA-4784-B4A5-699F1BD651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59FF8AE-ED54-4902-9F01-C21141EAA4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013E5F2E-B1ED-4540-91B1-AC18CABA50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DDEE95E7-007A-4D50-970F-3D4235EF20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D4F3B26-6FC5-48F5-ACA5-E34B5215EE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B9CF001-95C3-4663-9386-C982D24941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E549957C-913E-4FC1-A0A7-A2BA9D313B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DAD9E79F-E9F0-4091-843D-41C73B82E7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3C87EBB3-1BD4-4A8D-B76B-9C5ACA6251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CB579E01-BE5A-4ECC-973A-AB66B42673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504643-7D39-401D-93F8-57B68BA3F1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60D0303D-5C07-4AFC-9CC0-C1521EBF34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ED34A1A6-A0CF-4753-BA07-DE9DB3E676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F47D6A11-7DAB-45DB-B9CF-8E8B2E5399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45677BDE-8989-4199-B935-8E498F1CB4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EB7C9AA5-3E58-4850-9835-351FC84DFF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12C2AA42-F81D-4B60-BD03-6D2EA2A870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ADC01E78-03AF-4731-9F2A-CD740B1D20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7BC2D8CC-CEF0-46DF-AC5E-CF037CF80C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6F9B8F73-125B-400B-A5AC-7AF720E9B4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88592180-F792-40EC-9B83-37D22D6F2F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97D19B-8BDB-4562-9D39-0B3279A52C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FF9642E1-FE06-4544-82AC-54681E58EB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6CF4E354-E8CE-4C53-BA51-92C96A9211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E680B4DD-1239-4B1B-88F1-53C76623C4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2713DDDD-75B7-4D15-B518-2FF1ECB488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08E9D521-991A-4349-963C-4C26A2F4AA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737B4B6D-1373-40A3-ACD7-86BD256C85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7B9348A-BC9E-4EAB-8B49-23900ED819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BB8E707-77BB-4C3C-A3B0-87478CDB3B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87F52AC-71EA-476D-BBD5-247CB2B60D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418BA6B-5829-4435-AB2E-F50606FF5B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AC69BE3-E7F6-4DA4-96C3-C0A444F61B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567FEA6-AC9A-4ED6-92E5-E6C24CA4A5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6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7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8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9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30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31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32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33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34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35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1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2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4B8D8583-648B-4CAD-9158-215812AF4850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 idx="3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28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9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99698478-4B5D-4546-AC5A-B07938DC7387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30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36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31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 idx="32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0BBF3F83-BA72-4F17-B186-88CAC17DB71E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dt" idx="33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34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35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958BE29F-713C-4F16-9B5D-986CF502E0D2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dt" idx="36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ftr" idx="37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sldNum" idx="38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FFE92947-6B3F-4B5E-8E89-BA6154F03151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dt" idx="39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40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41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3C34B87B-98CD-47F9-BF51-C1ECA113BA3D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42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ftr" idx="43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sldNum" idx="44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0F98B0A9-3BE9-45D4-93A0-B4F273E6847F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45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ftr" idx="46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ldNum" idx="47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65445AC1-0285-49A2-9E1C-6A837FE84765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48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ftr" idx="49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Num" idx="50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088098AA-8C06-4564-B324-D7DBA52ECC95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51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36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 idx="52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 idx="53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F537E010-4FC3-40C6-95A9-715894EF211F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dt" idx="54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ftr" idx="55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 idx="56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6FF00915-FB24-479E-9EAF-BD0CF99EAF70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57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36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ftr" idx="4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sldNum" idx="5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980CE035-66EF-405F-BC48-287AAFE1A201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dt" idx="6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ftr" idx="58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ldNum" idx="59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2275AAFF-85AE-4A50-BC9F-0FB5FAD358E7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60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ftr" idx="61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62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9D4B208D-F30E-491A-B0BD-7A4FA4D008EB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63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36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ftr" idx="64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sldNum" idx="65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82163955-E103-4157-8FF5-09340815745C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dt" idx="66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ftr" idx="67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68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732B166A-090D-45B3-B204-5B0DA2E22CAC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 idx="69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200" cy="190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 idx="70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sldNum" idx="71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D712A979-6FF1-4314-86F1-044AE1FB21E0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dt" idx="72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ftr" idx="73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74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53597119-E843-40ED-BFF5-EAADD26A8533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75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ftr" idx="76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77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0004C46F-5E46-4B75-8416-729C0615C9BA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dt" idx="78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ftr" idx="79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80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14599372-972D-4FBC-B83D-069093C4C4A0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81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ftr" idx="82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83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AD7C273D-53C4-4B2A-BE82-0275E8363AD4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dt" idx="84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ftr" idx="85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86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F0E1A8EE-458A-4020-9A23-78D821E6CA0B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87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ftr" idx="7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8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E1C49918-AA13-4A77-ADD4-8CD98AEAFE77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9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0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1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9894AA88-00A6-4FF0-8252-76516E124A03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2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13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14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0FD901BC-45DA-4BE6-A48F-0D6AE94CCBE4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5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ftr" idx="16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ldNum" idx="17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4B5462BA-BC57-44A3-BF5F-CF7BCC640AD1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8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ftr" idx="19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20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0EF5C4A4-CDD4-4A8C-A577-7E400AF72B30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21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291840" y="5387400"/>
            <a:ext cx="37305360" cy="11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ftr" idx="22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sldNum" idx="23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4A201674-A7E7-4537-9CD3-C12CC0EA2F5C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24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ftr" idx="25"/>
          </p:nvPr>
        </p:nvSpPr>
        <p:spPr>
          <a:xfrm>
            <a:off x="14538960" y="30510360"/>
            <a:ext cx="1481112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ldNum" idx="26"/>
          </p:nvPr>
        </p:nvSpPr>
        <p:spPr>
          <a:xfrm>
            <a:off x="3099816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 algn="r" defTabSz="4300920">
              <a:lnSpc>
                <a:spcPct val="100000"/>
              </a:lnSpc>
              <a:buNone/>
              <a:tabLst>
                <a:tab algn="l" pos="0"/>
              </a:tabLst>
              <a:def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300920">
              <a:lnSpc>
                <a:spcPct val="100000"/>
              </a:lnSpc>
              <a:buNone/>
              <a:tabLst>
                <a:tab algn="l" pos="0"/>
              </a:tabLst>
            </a:pPr>
            <a:fld id="{3F3D16C5-4F6B-42D8-B5BF-D0F39D5D20A9}" type="slidenum">
              <a:rPr b="0" lang="en-US" sz="5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27"/>
          </p:nvPr>
        </p:nvSpPr>
        <p:spPr>
          <a:xfrm>
            <a:off x="3017520" y="30510360"/>
            <a:ext cx="9873360" cy="1750320"/>
          </a:xfrm>
          <a:prstGeom prst="rect">
            <a:avLst/>
          </a:prstGeom>
          <a:noFill/>
          <a:ln w="0">
            <a:noFill/>
          </a:ln>
        </p:spPr>
        <p:txBody>
          <a:bodyPr lIns="106560" rIns="106560" tIns="53280" bIns="5328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5.xml"/><Relationship Id="rId19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80880" y="764640"/>
            <a:ext cx="43130880" cy="4138560"/>
          </a:xfrm>
          <a:prstGeom prst="rect">
            <a:avLst/>
          </a:prstGeom>
          <a:solidFill>
            <a:srgbClr val="002060"/>
          </a:solidFill>
          <a:ln w="101520">
            <a:solidFill>
              <a:srgbClr val="002060"/>
            </a:solidFill>
            <a:miter/>
          </a:ln>
        </p:spPr>
        <p:txBody>
          <a:bodyPr lIns="106560" rIns="106560" tIns="53280" bIns="5328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2" name="Subtitle 57"/>
          <p:cNvSpPr/>
          <p:nvPr/>
        </p:nvSpPr>
        <p:spPr>
          <a:xfrm>
            <a:off x="353880" y="6318720"/>
            <a:ext cx="10928520" cy="703944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t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Subtitle 58"/>
          <p:cNvSpPr/>
          <p:nvPr/>
        </p:nvSpPr>
        <p:spPr>
          <a:xfrm>
            <a:off x="353880" y="13777920"/>
            <a:ext cx="10928520" cy="91116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Method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4" name="Subtitle 59"/>
          <p:cNvSpPr/>
          <p:nvPr/>
        </p:nvSpPr>
        <p:spPr>
          <a:xfrm>
            <a:off x="353880" y="19136880"/>
            <a:ext cx="10928520" cy="898308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t">
            <a:normAutofit/>
          </a:bodyPr>
          <a:p>
            <a:pPr>
              <a:lnSpc>
                <a:spcPct val="100000"/>
              </a:lnSpc>
            </a:pPr>
            <a:endParaRPr b="0" lang="en-US" sz="101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55" name="Subtitle 60"/>
          <p:cNvSpPr/>
          <p:nvPr/>
        </p:nvSpPr>
        <p:spPr>
          <a:xfrm>
            <a:off x="353880" y="5405400"/>
            <a:ext cx="10928520" cy="91116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Background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6" name="Subtitle 61"/>
          <p:cNvSpPr/>
          <p:nvPr/>
        </p:nvSpPr>
        <p:spPr>
          <a:xfrm>
            <a:off x="363960" y="18392760"/>
            <a:ext cx="10928520" cy="103140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Experimental Setup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7" name="Subtitle 62"/>
          <p:cNvSpPr/>
          <p:nvPr/>
        </p:nvSpPr>
        <p:spPr>
          <a:xfrm>
            <a:off x="353880" y="14701320"/>
            <a:ext cx="10928520" cy="313164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106560" rIns="106560" tIns="53280" bIns="53280" anchor="t">
            <a:normAutofit/>
          </a:bodyPr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3840480">
              <a:lnSpc>
                <a:spcPct val="90000"/>
              </a:lnSpc>
              <a:tabLst>
                <a:tab algn="l" pos="0"/>
              </a:tabLst>
            </a:pPr>
            <a:endParaRPr b="0" lang="en-US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TextBox 17"/>
          <p:cNvSpPr/>
          <p:nvPr/>
        </p:nvSpPr>
        <p:spPr>
          <a:xfrm>
            <a:off x="635040" y="19912320"/>
            <a:ext cx="1017036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94200" indent="-394200" algn="just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Experimental testing was done at UNH Olson Center by a previous graduate student.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94200" indent="-394200" algn="just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Each leg displaced by linear strain or linear stress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94200" indent="-394200" algn="just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DIC captured strain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TextBox 18"/>
          <p:cNvSpPr/>
          <p:nvPr/>
        </p:nvSpPr>
        <p:spPr>
          <a:xfrm>
            <a:off x="601920" y="14881320"/>
            <a:ext cx="1050192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Uniaxial and biaxial data collected (by previous graduate students)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Analysis of Neutron Diffraction data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Calibrate model one element uniaxial case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Simulate with 3D geometry coupled with FEA software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300920"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TextBox 19"/>
          <p:cNvSpPr/>
          <p:nvPr/>
        </p:nvSpPr>
        <p:spPr>
          <a:xfrm>
            <a:off x="650520" y="6444720"/>
            <a:ext cx="9939600" cy="59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Materials are essential for technological advancement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Simulations using FEA are industry standard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Microstructure influences material behavior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Microstructure modeling offers more insight to material behavior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Multi-axial stress state is important for: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3808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sheet metal forming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3808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cylinders with inner pressure and axial stretching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300920"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8120" indent="-43812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Goal: create a stress-state, microstructure sensitive model of 304L stainless steel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with EPSC UMAT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Subtitle 63"/>
          <p:cNvSpPr/>
          <p:nvPr/>
        </p:nvSpPr>
        <p:spPr>
          <a:xfrm>
            <a:off x="11752920" y="5394960"/>
            <a:ext cx="15184800" cy="104760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Neutron Diffraction Analysis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2" name="Subtitle 64"/>
          <p:cNvSpPr/>
          <p:nvPr/>
        </p:nvSpPr>
        <p:spPr>
          <a:xfrm>
            <a:off x="11782440" y="6443640"/>
            <a:ext cx="15184800" cy="2565144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>
              <a:lnSpc>
                <a:spcPct val="100000"/>
              </a:lnSpc>
            </a:pPr>
            <a:endParaRPr b="0" lang="en-US" sz="3700" strike="noStrike" u="none">
              <a:solidFill>
                <a:schemeClr val="dk1"/>
              </a:solidFill>
              <a:uFillTx/>
              <a:latin typeface="Cambria"/>
              <a:ea typeface="Arial"/>
            </a:endParaRPr>
          </a:p>
        </p:txBody>
      </p:sp>
      <p:sp>
        <p:nvSpPr>
          <p:cNvPr id="163" name="TextBox 20"/>
          <p:cNvSpPr/>
          <p:nvPr/>
        </p:nvSpPr>
        <p:spPr>
          <a:xfrm>
            <a:off x="12062160" y="6622560"/>
            <a:ext cx="12701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94200" indent="-394200" defTabSz="430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Neutron diffraction data done by Los Alamos National Laboratory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4" name="Graphic 5" descr="A qr code with a few black squares&#10;&#10;Description automatically generated"/>
          <p:cNvPicPr/>
          <p:nvPr/>
        </p:nvPicPr>
        <p:blipFill>
          <a:blip r:embed="rId1"/>
          <a:stretch/>
        </p:blipFill>
        <p:spPr>
          <a:xfrm>
            <a:off x="119536200" y="85479120"/>
            <a:ext cx="2257920" cy="232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Subtitle 65"/>
          <p:cNvSpPr/>
          <p:nvPr/>
        </p:nvSpPr>
        <p:spPr>
          <a:xfrm>
            <a:off x="27311040" y="6318000"/>
            <a:ext cx="16200720" cy="1651536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t">
            <a:normAutofit/>
          </a:bodyPr>
          <a:p>
            <a:pPr>
              <a:lnSpc>
                <a:spcPct val="100000"/>
              </a:lnSpc>
            </a:pPr>
            <a:endParaRPr b="1" lang="en-US" sz="3200" strike="noStrike" u="none">
              <a:solidFill>
                <a:schemeClr val="dk1"/>
              </a:solidFill>
              <a:uFillTx/>
              <a:latin typeface="Cambria"/>
              <a:ea typeface="Cambria"/>
            </a:endParaRPr>
          </a:p>
        </p:txBody>
      </p:sp>
      <p:sp>
        <p:nvSpPr>
          <p:cNvPr id="166" name="Subtitle 66"/>
          <p:cNvSpPr/>
          <p:nvPr/>
        </p:nvSpPr>
        <p:spPr>
          <a:xfrm>
            <a:off x="27311040" y="5405400"/>
            <a:ext cx="16200720" cy="88344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Uniaxial Calibration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7" name="Picture 5" descr=""/>
          <p:cNvPicPr/>
          <p:nvPr/>
        </p:nvPicPr>
        <p:blipFill>
          <a:blip r:embed="rId2"/>
          <a:stretch/>
        </p:blipFill>
        <p:spPr>
          <a:xfrm>
            <a:off x="932040" y="1353600"/>
            <a:ext cx="2269440" cy="2733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Subtitle 67"/>
          <p:cNvSpPr/>
          <p:nvPr/>
        </p:nvSpPr>
        <p:spPr>
          <a:xfrm>
            <a:off x="337680" y="29377080"/>
            <a:ext cx="10944720" cy="271908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106560" rIns="106560" tIns="53280" bIns="53280" anchor="t">
            <a:norm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69" name="Subtitle 68"/>
          <p:cNvSpPr/>
          <p:nvPr/>
        </p:nvSpPr>
        <p:spPr>
          <a:xfrm>
            <a:off x="353880" y="28561320"/>
            <a:ext cx="10944720" cy="81504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Arial"/>
              </a:rPr>
              <a:t>Acknowledgments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635040" y="22483440"/>
            <a:ext cx="10312920" cy="529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4"/>
          <a:stretch/>
        </p:blipFill>
        <p:spPr>
          <a:xfrm>
            <a:off x="27496800" y="6780240"/>
            <a:ext cx="15372000" cy="768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5"/>
          <a:stretch/>
        </p:blipFill>
        <p:spPr>
          <a:xfrm>
            <a:off x="27496800" y="14765400"/>
            <a:ext cx="15372000" cy="768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Subtitle 69"/>
          <p:cNvSpPr/>
          <p:nvPr/>
        </p:nvSpPr>
        <p:spPr>
          <a:xfrm>
            <a:off x="27311040" y="23179680"/>
            <a:ext cx="16200720" cy="1047600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 algn="ctr"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51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Current Work: Biaxial FE Model</a:t>
            </a:r>
            <a:endParaRPr b="0" lang="en-US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4" name="Subtitle 70"/>
          <p:cNvSpPr/>
          <p:nvPr/>
        </p:nvSpPr>
        <p:spPr>
          <a:xfrm>
            <a:off x="27311040" y="24228720"/>
            <a:ext cx="16200720" cy="786744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6560" rIns="106560" tIns="53280" bIns="53280" anchor="ctr">
            <a:normAutofit/>
          </a:bodyPr>
          <a:p>
            <a:pPr>
              <a:lnSpc>
                <a:spcPct val="100000"/>
              </a:lnSpc>
            </a:pPr>
            <a:endParaRPr b="0" lang="en-US" sz="3700" strike="noStrike" u="none">
              <a:solidFill>
                <a:schemeClr val="dk1"/>
              </a:solidFill>
              <a:uFillTx/>
              <a:latin typeface="Cambria"/>
              <a:ea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6"/>
          <a:stretch/>
        </p:blipFill>
        <p:spPr>
          <a:xfrm>
            <a:off x="12738960" y="7078320"/>
            <a:ext cx="13209840" cy="571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7"/>
          <a:stretch/>
        </p:blipFill>
        <p:spPr>
          <a:xfrm>
            <a:off x="11982600" y="14066280"/>
            <a:ext cx="14581440" cy="502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8"/>
          <a:stretch/>
        </p:blipFill>
        <p:spPr>
          <a:xfrm>
            <a:off x="18263880" y="14105520"/>
            <a:ext cx="4151520" cy="2160720"/>
          </a:xfrm>
          <a:prstGeom prst="rect">
            <a:avLst/>
          </a:prstGeom>
          <a:noFill/>
          <a:ln w="38099">
            <a:solidFill>
              <a:srgbClr val="1f4f79"/>
            </a:solidFill>
            <a:round/>
          </a:ln>
        </p:spPr>
      </p:pic>
      <p:sp>
        <p:nvSpPr>
          <p:cNvPr id="178" name=""/>
          <p:cNvSpPr/>
          <p:nvPr/>
        </p:nvSpPr>
        <p:spPr>
          <a:xfrm>
            <a:off x="15847200" y="16414920"/>
            <a:ext cx="666720" cy="581400"/>
          </a:xfrm>
          <a:prstGeom prst="rect">
            <a:avLst/>
          </a:prstGeom>
          <a:noFill/>
          <a:ln w="38099">
            <a:solidFill>
              <a:srgbClr val="1f4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22498920" y="14105520"/>
            <a:ext cx="3994920" cy="2861640"/>
          </a:xfrm>
          <a:prstGeom prst="rect">
            <a:avLst/>
          </a:prstGeom>
          <a:solidFill>
            <a:schemeClr val="bg1"/>
          </a:solidFill>
          <a:ln w="38099">
            <a:solidFill>
              <a:srgbClr val="1f4f7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rgbClr val="ff0000"/>
                </a:solidFill>
                <a:uFillTx/>
                <a:latin typeface="Calibri"/>
                <a:ea typeface="Calibri"/>
              </a:rPr>
              <a:t>Red line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is a sum of all three phases.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rgbClr val="0070c0"/>
                </a:solidFill>
                <a:uFillTx/>
                <a:latin typeface="Calibri"/>
                <a:ea typeface="Calibri"/>
              </a:rPr>
              <a:t>Blue line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is for γ-aust (FCC).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ea typeface="Calibri"/>
              </a:rPr>
              <a:t>Green line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is for α’-mart (BCC).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rgbClr val="ff21e9"/>
                </a:solidFill>
                <a:uFillTx/>
                <a:latin typeface="Calibri"/>
                <a:ea typeface="Calibri"/>
              </a:rPr>
              <a:t>Pink line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is 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ε-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mart. (HCP). Very small influence on fit.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12148200" y="13116600"/>
            <a:ext cx="143463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394200" indent="-39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Neutron diffraction analysis done with Maud. Need to fit 5*3=15 datasets simultaneously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1" name=""/>
          <p:cNvCxnSpPr/>
          <p:nvPr/>
        </p:nvCxnSpPr>
        <p:spPr>
          <a:xfrm flipV="1">
            <a:off x="15839280" y="14096880"/>
            <a:ext cx="2414520" cy="2319120"/>
          </a:xfrm>
          <a:prstGeom prst="straightConnector1">
            <a:avLst/>
          </a:prstGeom>
          <a:ln w="28575">
            <a:solidFill>
              <a:srgbClr val="1f4f79"/>
            </a:solidFill>
            <a:round/>
          </a:ln>
        </p:spPr>
      </p:cxnSp>
      <p:cxnSp>
        <p:nvCxnSpPr>
          <p:cNvPr id="182" name=""/>
          <p:cNvCxnSpPr/>
          <p:nvPr/>
        </p:nvCxnSpPr>
        <p:spPr>
          <a:xfrm flipV="1">
            <a:off x="16490160" y="16271640"/>
            <a:ext cx="5922720" cy="716040"/>
          </a:xfrm>
          <a:prstGeom prst="straightConnector1">
            <a:avLst/>
          </a:prstGeom>
          <a:ln w="28575">
            <a:solidFill>
              <a:srgbClr val="1f4f79"/>
            </a:solidFill>
            <a:round/>
          </a:ln>
        </p:spPr>
      </p:cxnSp>
      <p:sp>
        <p:nvSpPr>
          <p:cNvPr id="183" name=""/>
          <p:cNvSpPr/>
          <p:nvPr/>
        </p:nvSpPr>
        <p:spPr>
          <a:xfrm>
            <a:off x="13008600" y="16997400"/>
            <a:ext cx="17002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Bank 144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9"/>
          <a:stretch/>
        </p:blipFill>
        <p:spPr>
          <a:xfrm>
            <a:off x="12082680" y="20138400"/>
            <a:ext cx="14381280" cy="31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"/>
          <p:cNvSpPr/>
          <p:nvPr/>
        </p:nvSpPr>
        <p:spPr>
          <a:xfrm>
            <a:off x="12300840" y="19491840"/>
            <a:ext cx="1364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394200" indent="-39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From data analysis: α’-martensite and γ-austinite volume fractions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0"/>
          <a:stretch/>
        </p:blipFill>
        <p:spPr>
          <a:xfrm>
            <a:off x="12054240" y="23704200"/>
            <a:ext cx="14409720" cy="314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14677200" y="27591120"/>
            <a:ext cx="236052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FCC Austenite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21580560" y="27700920"/>
            <a:ext cx="3267720" cy="5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BCC Martensite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8266400" y="27336960"/>
            <a:ext cx="936000" cy="40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X, RD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19245600" y="28093320"/>
            <a:ext cx="107280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Y, TD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18324000" y="28391040"/>
            <a:ext cx="92124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Z, ND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1"/>
          <a:stretch/>
        </p:blipFill>
        <p:spPr>
          <a:xfrm>
            <a:off x="18578880" y="27700200"/>
            <a:ext cx="117720" cy="80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12"/>
          <a:stretch/>
        </p:blipFill>
        <p:spPr>
          <a:xfrm rot="5400000">
            <a:off x="18932760" y="28038240"/>
            <a:ext cx="115560" cy="82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"/>
          <p:cNvSpPr/>
          <p:nvPr/>
        </p:nvSpPr>
        <p:spPr>
          <a:xfrm>
            <a:off x="19897920" y="28500120"/>
            <a:ext cx="5942520" cy="8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{001}                  {011}                 {111}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12054240" y="31376160"/>
            <a:ext cx="262188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DejaVu Sans"/>
                <a:ea typeface="Noto Sans CJK SC"/>
              </a:rPr>
              <a:t>ε = 0.165, 20C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3"/>
          <a:stretch/>
        </p:blipFill>
        <p:spPr>
          <a:xfrm>
            <a:off x="12067200" y="28972800"/>
            <a:ext cx="7044120" cy="2459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" descr=""/>
          <p:cNvPicPr/>
          <p:nvPr/>
        </p:nvPicPr>
        <p:blipFill>
          <a:blip r:embed="rId14"/>
          <a:stretch/>
        </p:blipFill>
        <p:spPr>
          <a:xfrm>
            <a:off x="19040040" y="28930680"/>
            <a:ext cx="7056720" cy="250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8" name="" descr=""/>
          <p:cNvPicPr/>
          <p:nvPr/>
        </p:nvPicPr>
        <p:blipFill>
          <a:blip r:embed="rId15"/>
          <a:stretch/>
        </p:blipFill>
        <p:spPr>
          <a:xfrm>
            <a:off x="26088840" y="28978920"/>
            <a:ext cx="351360" cy="236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"/>
          <p:cNvSpPr/>
          <p:nvPr/>
        </p:nvSpPr>
        <p:spPr>
          <a:xfrm>
            <a:off x="12585600" y="28509120"/>
            <a:ext cx="597060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{001}                  {011}                     {111}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12300840" y="27015840"/>
            <a:ext cx="13634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394200" indent="-39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Pole figure for 1:1, linear stress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6"/>
          <a:srcRect l="1481" t="0" r="15905" b="0"/>
          <a:stretch/>
        </p:blipFill>
        <p:spPr>
          <a:xfrm>
            <a:off x="27579240" y="25270560"/>
            <a:ext cx="8653680" cy="645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" descr=""/>
          <p:cNvPicPr/>
          <p:nvPr/>
        </p:nvPicPr>
        <p:blipFill>
          <a:blip r:embed="rId17"/>
          <a:srcRect l="35243" t="0" r="10504" b="13429"/>
          <a:stretch/>
        </p:blipFill>
        <p:spPr>
          <a:xfrm>
            <a:off x="32258160" y="24477120"/>
            <a:ext cx="5681520" cy="558864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</p:pic>
      <p:sp>
        <p:nvSpPr>
          <p:cNvPr id="203" name=""/>
          <p:cNvSpPr/>
          <p:nvPr/>
        </p:nvSpPr>
        <p:spPr>
          <a:xfrm>
            <a:off x="29440800" y="29873880"/>
            <a:ext cx="2055600" cy="194004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04" name=""/>
          <p:cNvSpPr/>
          <p:nvPr/>
        </p:nvSpPr>
        <p:spPr>
          <a:xfrm flipV="1">
            <a:off x="29440800" y="24477120"/>
            <a:ext cx="2817360" cy="53967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05" name=""/>
          <p:cNvSpPr/>
          <p:nvPr/>
        </p:nvSpPr>
        <p:spPr>
          <a:xfrm flipV="1">
            <a:off x="31497480" y="30066840"/>
            <a:ext cx="6443280" cy="17481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38494080" y="24726960"/>
            <a:ext cx="461412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394200" indent="-39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Couple Abaqus with UMAT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94200" indent="-39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Model different strain/stress ratios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94200" indent="-39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Compare prediction to experimental data and literature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27406800" y="24343920"/>
            <a:ext cx="585252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Plasticity simulation in Abaqus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519480" y="29458080"/>
            <a:ext cx="10632600" cy="22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Supported by UNH Summer Undergraduate Research Fellowship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384048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This work was based on a project supported by the U.S. National Science Foundation under a GOALI grant CMMI – 2147122.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3840480">
              <a:lnSpc>
                <a:spcPct val="90000"/>
              </a:lnSpc>
              <a:spcBef>
                <a:spcPts val="4201"/>
              </a:spcBef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Sources: https://link.springer.com/article/10.1007/s40192-021-00224-5 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3636360" y="1172520"/>
            <a:ext cx="38218680" cy="33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480200">
              <a:lnSpc>
                <a:spcPct val="100000"/>
              </a:lnSpc>
              <a:tabLst>
                <a:tab algn="l" pos="0"/>
              </a:tabLst>
            </a:pPr>
            <a:r>
              <a:rPr b="1" lang="en-US" sz="7000" strike="noStrike" u="none">
                <a:solidFill>
                  <a:schemeClr val="lt1"/>
                </a:solidFill>
                <a:uFillTx/>
                <a:latin typeface="Cambria"/>
                <a:ea typeface="Cambria"/>
              </a:rPr>
              <a:t>Influence of multiaxial deformation and temperature on strain-induced martensitic transformations in 304L steel sheets: Experiments and crystal plasticity modeling</a:t>
            </a:r>
            <a:br>
              <a:rPr sz="8000"/>
            </a:br>
            <a:r>
              <a:rPr b="0" lang="en-US" sz="4800" strike="noStrike" u="none">
                <a:solidFill>
                  <a:schemeClr val="lt1"/>
                </a:solidFill>
                <a:uFillTx/>
                <a:latin typeface="Calibri"/>
                <a:ea typeface="Calibri"/>
              </a:rPr>
              <a:t>       </a:t>
            </a:r>
            <a:r>
              <a:rPr b="0" lang="en-US" sz="5500" strike="noStrike" u="none">
                <a:solidFill>
                  <a:schemeClr val="lt1"/>
                </a:solidFill>
                <a:uFillTx/>
                <a:latin typeface="Calibri"/>
                <a:ea typeface="Calibri"/>
              </a:rPr>
              <a:t>Ezra Munholand (student),</a:t>
            </a:r>
            <a:r>
              <a:rPr b="0" lang="en-US" sz="5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b="0" lang="en-US" sz="5500" strike="noStrike" u="none">
                <a:solidFill>
                  <a:schemeClr val="lt1"/>
                </a:solidFill>
                <a:uFillTx/>
                <a:latin typeface="Calibri"/>
                <a:ea typeface="Calibri"/>
              </a:rPr>
              <a:t>Prof. Marko Knezevic (advisor), </a:t>
            </a:r>
            <a:r>
              <a:rPr b="1" i="1" lang="en-US" sz="4800" strike="noStrike" u="none">
                <a:solidFill>
                  <a:schemeClr val="lt1"/>
                </a:solidFill>
                <a:uFillTx/>
                <a:latin typeface="Arial"/>
                <a:ea typeface="Cambria"/>
              </a:rPr>
              <a:t>University of New Hampshire Department of Mechanical Engineering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Application>LibreOffice/24.8.6.2$Linux_X86_64 LibreOffice_project/480$Build-2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2016-03-05T16:55:12Z</dcterms:created>
  <dc:creator>Rhiannon Jacobs</dc:creator>
  <dc:description/>
  <dc:language>en-US</dc:language>
  <cp:lastModifiedBy/>
  <cp:lastPrinted>2025-04-17T09:28:27Z</cp:lastPrinted>
  <dcterms:modified xsi:type="dcterms:W3CDTF">2025-04-17T11:07:25Z</dcterms:modified>
  <cp:revision>37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0x01010098672C9EC5D24F47B650F405AD5A3B86</vt:lpwstr>
  </property>
  <property fmtid="{D5CDD505-2E9C-101B-9397-08002B2CF9AE}" pid="3" name="MMClips">
    <vt:i4>2</vt:i4>
  </property>
  <property fmtid="{D5CDD505-2E9C-101B-9397-08002B2CF9AE}" pid="4" name="Notes">
    <vt:i4>1</vt:i4>
  </property>
  <property fmtid="{D5CDD505-2E9C-101B-9397-08002B2CF9AE}" pid="5" name="PresentationFormat">
    <vt:lpwstr>On-screen Show (4:3)</vt:lpwstr>
  </property>
  <property fmtid="{D5CDD505-2E9C-101B-9397-08002B2CF9AE}" pid="6" name="Slides">
    <vt:i4>1</vt:i4>
  </property>
</Properties>
</file>