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3"/>
  </p:sldMasterIdLst>
  <p:sldIdLst>
    <p:sldId id="256" r:id="rId4"/>
  </p:sldIdLst>
  <p:sldSz cx="43891200" cy="32918400"/>
  <p:notesSz cx="9144000" cy="6858000"/>
  <p:defaultTextStyle>
    <a:defPPr>
      <a:defRPr lang="en-US"/>
    </a:defPPr>
    <a:lvl1pPr marL="0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50545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01092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51637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02184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752730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03275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053822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04367" algn="l" defTabSz="4301092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0957"/>
    <a:srgbClr val="FFC9C9"/>
    <a:srgbClr val="DEC8EE"/>
    <a:srgbClr val="9ED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279" autoAdjust="0"/>
    <p:restoredTop sz="94434" autoAdjust="0"/>
  </p:normalViewPr>
  <p:slideViewPr>
    <p:cSldViewPr snapToGrid="0">
      <p:cViewPr varScale="1">
        <p:scale>
          <a:sx n="24" d="100"/>
          <a:sy n="24" d="100"/>
        </p:scale>
        <p:origin x="138" y="372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3"/>
            <a:ext cx="37307520" cy="11460480"/>
          </a:xfrm>
        </p:spPr>
        <p:txBody>
          <a:bodyPr anchor="b"/>
          <a:lstStyle>
            <a:lvl1pPr algn="ctr">
              <a:defRPr sz="29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3"/>
            <a:ext cx="32918400" cy="7947657"/>
          </a:xfrm>
        </p:spPr>
        <p:txBody>
          <a:bodyPr/>
          <a:lstStyle>
            <a:lvl1pPr marL="0" indent="0" algn="ctr">
              <a:buNone/>
              <a:defRPr sz="11800"/>
            </a:lvl1pPr>
            <a:lvl2pPr marL="2240152" indent="0" algn="ctr">
              <a:buNone/>
              <a:defRPr sz="9800"/>
            </a:lvl2pPr>
            <a:lvl3pPr marL="4480304" indent="0" algn="ctr">
              <a:buNone/>
              <a:defRPr sz="8800"/>
            </a:lvl3pPr>
            <a:lvl4pPr marL="6720456" indent="0" algn="ctr">
              <a:buNone/>
              <a:defRPr sz="7800"/>
            </a:lvl4pPr>
            <a:lvl5pPr marL="8960608" indent="0" algn="ctr">
              <a:buNone/>
              <a:defRPr sz="7800"/>
            </a:lvl5pPr>
            <a:lvl6pPr marL="11200760" indent="0" algn="ctr">
              <a:buNone/>
              <a:defRPr sz="7800"/>
            </a:lvl6pPr>
            <a:lvl7pPr marL="13440912" indent="0" algn="ctr">
              <a:buNone/>
              <a:defRPr sz="7800"/>
            </a:lvl7pPr>
            <a:lvl8pPr marL="15681064" indent="0" algn="ctr">
              <a:buNone/>
              <a:defRPr sz="7800"/>
            </a:lvl8pPr>
            <a:lvl9pPr marL="17921216" indent="0" algn="ctr">
              <a:buNone/>
              <a:defRPr sz="7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231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99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96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049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51"/>
            <a:ext cx="37856160" cy="13693137"/>
          </a:xfrm>
        </p:spPr>
        <p:txBody>
          <a:bodyPr anchor="b"/>
          <a:lstStyle>
            <a:lvl1pPr>
              <a:defRPr sz="29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31"/>
            <a:ext cx="37856160" cy="7200897"/>
          </a:xfrm>
        </p:spPr>
        <p:txBody>
          <a:bodyPr/>
          <a:lstStyle>
            <a:lvl1pPr marL="0" indent="0">
              <a:buNone/>
              <a:defRPr sz="11800">
                <a:solidFill>
                  <a:schemeClr val="tx1"/>
                </a:solidFill>
              </a:defRPr>
            </a:lvl1pPr>
            <a:lvl2pPr marL="2240152" indent="0">
              <a:buNone/>
              <a:defRPr sz="9800">
                <a:solidFill>
                  <a:schemeClr val="tx1">
                    <a:tint val="75000"/>
                  </a:schemeClr>
                </a:solidFill>
              </a:defRPr>
            </a:lvl2pPr>
            <a:lvl3pPr marL="4480304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3pPr>
            <a:lvl4pPr marL="6720456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4pPr>
            <a:lvl5pPr marL="8960608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5pPr>
            <a:lvl6pPr marL="11200760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6pPr>
            <a:lvl7pPr marL="13440912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7pPr>
            <a:lvl8pPr marL="15681064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8pPr>
            <a:lvl9pPr marL="17921216" indent="0">
              <a:buNone/>
              <a:defRPr sz="7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23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905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4"/>
            <a:ext cx="18568032" cy="3954777"/>
          </a:xfrm>
        </p:spPr>
        <p:txBody>
          <a:bodyPr anchor="b"/>
          <a:lstStyle>
            <a:lvl1pPr marL="0" indent="0">
              <a:buNone/>
              <a:defRPr sz="11800" b="1"/>
            </a:lvl1pPr>
            <a:lvl2pPr marL="2240152" indent="0">
              <a:buNone/>
              <a:defRPr sz="9800" b="1"/>
            </a:lvl2pPr>
            <a:lvl3pPr marL="4480304" indent="0">
              <a:buNone/>
              <a:defRPr sz="8800" b="1"/>
            </a:lvl3pPr>
            <a:lvl4pPr marL="6720456" indent="0">
              <a:buNone/>
              <a:defRPr sz="7800" b="1"/>
            </a:lvl4pPr>
            <a:lvl5pPr marL="8960608" indent="0">
              <a:buNone/>
              <a:defRPr sz="7800" b="1"/>
            </a:lvl5pPr>
            <a:lvl6pPr marL="11200760" indent="0">
              <a:buNone/>
              <a:defRPr sz="7800" b="1"/>
            </a:lvl6pPr>
            <a:lvl7pPr marL="13440912" indent="0">
              <a:buNone/>
              <a:defRPr sz="7800" b="1"/>
            </a:lvl7pPr>
            <a:lvl8pPr marL="15681064" indent="0">
              <a:buNone/>
              <a:defRPr sz="7800" b="1"/>
            </a:lvl8pPr>
            <a:lvl9pPr marL="17921216" indent="0">
              <a:buNone/>
              <a:defRPr sz="7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4"/>
            <a:ext cx="18659477" cy="3954777"/>
          </a:xfrm>
        </p:spPr>
        <p:txBody>
          <a:bodyPr anchor="b"/>
          <a:lstStyle>
            <a:lvl1pPr marL="0" indent="0">
              <a:buNone/>
              <a:defRPr sz="11800" b="1"/>
            </a:lvl1pPr>
            <a:lvl2pPr marL="2240152" indent="0">
              <a:buNone/>
              <a:defRPr sz="9800" b="1"/>
            </a:lvl2pPr>
            <a:lvl3pPr marL="4480304" indent="0">
              <a:buNone/>
              <a:defRPr sz="8800" b="1"/>
            </a:lvl3pPr>
            <a:lvl4pPr marL="6720456" indent="0">
              <a:buNone/>
              <a:defRPr sz="7800" b="1"/>
            </a:lvl4pPr>
            <a:lvl5pPr marL="8960608" indent="0">
              <a:buNone/>
              <a:defRPr sz="7800" b="1"/>
            </a:lvl5pPr>
            <a:lvl6pPr marL="11200760" indent="0">
              <a:buNone/>
              <a:defRPr sz="7800" b="1"/>
            </a:lvl6pPr>
            <a:lvl7pPr marL="13440912" indent="0">
              <a:buNone/>
              <a:defRPr sz="7800" b="1"/>
            </a:lvl7pPr>
            <a:lvl8pPr marL="15681064" indent="0">
              <a:buNone/>
              <a:defRPr sz="7800" b="1"/>
            </a:lvl8pPr>
            <a:lvl9pPr marL="17921216" indent="0">
              <a:buNone/>
              <a:defRPr sz="7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50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4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55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8"/>
            <a:ext cx="22219920" cy="23393400"/>
          </a:xfrm>
        </p:spPr>
        <p:txBody>
          <a:bodyPr/>
          <a:lstStyle>
            <a:lvl1pPr>
              <a:defRPr sz="15700"/>
            </a:lvl1pPr>
            <a:lvl2pPr>
              <a:defRPr sz="13700"/>
            </a:lvl2pPr>
            <a:lvl3pPr>
              <a:defRPr sz="11800"/>
            </a:lvl3pPr>
            <a:lvl4pPr>
              <a:defRPr sz="9800"/>
            </a:lvl4pPr>
            <a:lvl5pPr>
              <a:defRPr sz="9800"/>
            </a:lvl5pPr>
            <a:lvl6pPr>
              <a:defRPr sz="9800"/>
            </a:lvl6pPr>
            <a:lvl7pPr>
              <a:defRPr sz="9800"/>
            </a:lvl7pPr>
            <a:lvl8pPr>
              <a:defRPr sz="9800"/>
            </a:lvl8pPr>
            <a:lvl9pPr>
              <a:defRPr sz="9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3"/>
          </a:xfrm>
        </p:spPr>
        <p:txBody>
          <a:bodyPr/>
          <a:lstStyle>
            <a:lvl1pPr marL="0" indent="0">
              <a:buNone/>
              <a:defRPr sz="7800"/>
            </a:lvl1pPr>
            <a:lvl2pPr marL="2240152" indent="0">
              <a:buNone/>
              <a:defRPr sz="6900"/>
            </a:lvl2pPr>
            <a:lvl3pPr marL="4480304" indent="0">
              <a:buNone/>
              <a:defRPr sz="5900"/>
            </a:lvl3pPr>
            <a:lvl4pPr marL="6720456" indent="0">
              <a:buNone/>
              <a:defRPr sz="4900"/>
            </a:lvl4pPr>
            <a:lvl5pPr marL="8960608" indent="0">
              <a:buNone/>
              <a:defRPr sz="4900"/>
            </a:lvl5pPr>
            <a:lvl6pPr marL="11200760" indent="0">
              <a:buNone/>
              <a:defRPr sz="4900"/>
            </a:lvl6pPr>
            <a:lvl7pPr marL="13440912" indent="0">
              <a:buNone/>
              <a:defRPr sz="4900"/>
            </a:lvl7pPr>
            <a:lvl8pPr marL="15681064" indent="0">
              <a:buNone/>
              <a:defRPr sz="4900"/>
            </a:lvl8pPr>
            <a:lvl9pPr marL="17921216" indent="0">
              <a:buNone/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18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8"/>
            <a:ext cx="22219920" cy="23393400"/>
          </a:xfrm>
        </p:spPr>
        <p:txBody>
          <a:bodyPr anchor="t"/>
          <a:lstStyle>
            <a:lvl1pPr marL="0" indent="0">
              <a:buNone/>
              <a:defRPr sz="15700"/>
            </a:lvl1pPr>
            <a:lvl2pPr marL="2240152" indent="0">
              <a:buNone/>
              <a:defRPr sz="13700"/>
            </a:lvl2pPr>
            <a:lvl3pPr marL="4480304" indent="0">
              <a:buNone/>
              <a:defRPr sz="11800"/>
            </a:lvl3pPr>
            <a:lvl4pPr marL="6720456" indent="0">
              <a:buNone/>
              <a:defRPr sz="9800"/>
            </a:lvl4pPr>
            <a:lvl5pPr marL="8960608" indent="0">
              <a:buNone/>
              <a:defRPr sz="9800"/>
            </a:lvl5pPr>
            <a:lvl6pPr marL="11200760" indent="0">
              <a:buNone/>
              <a:defRPr sz="9800"/>
            </a:lvl6pPr>
            <a:lvl7pPr marL="13440912" indent="0">
              <a:buNone/>
              <a:defRPr sz="9800"/>
            </a:lvl7pPr>
            <a:lvl8pPr marL="15681064" indent="0">
              <a:buNone/>
              <a:defRPr sz="9800"/>
            </a:lvl8pPr>
            <a:lvl9pPr marL="17921216" indent="0">
              <a:buNone/>
              <a:defRPr sz="9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3"/>
          </a:xfrm>
        </p:spPr>
        <p:txBody>
          <a:bodyPr/>
          <a:lstStyle>
            <a:lvl1pPr marL="0" indent="0">
              <a:buNone/>
              <a:defRPr sz="7800"/>
            </a:lvl1pPr>
            <a:lvl2pPr marL="2240152" indent="0">
              <a:buNone/>
              <a:defRPr sz="6900"/>
            </a:lvl2pPr>
            <a:lvl3pPr marL="4480304" indent="0">
              <a:buNone/>
              <a:defRPr sz="5900"/>
            </a:lvl3pPr>
            <a:lvl4pPr marL="6720456" indent="0">
              <a:buNone/>
              <a:defRPr sz="4900"/>
            </a:lvl4pPr>
            <a:lvl5pPr marL="8960608" indent="0">
              <a:buNone/>
              <a:defRPr sz="4900"/>
            </a:lvl5pPr>
            <a:lvl6pPr marL="11200760" indent="0">
              <a:buNone/>
              <a:defRPr sz="4900"/>
            </a:lvl6pPr>
            <a:lvl7pPr marL="13440912" indent="0">
              <a:buNone/>
              <a:defRPr sz="4900"/>
            </a:lvl7pPr>
            <a:lvl8pPr marL="15681064" indent="0">
              <a:buNone/>
              <a:defRPr sz="4900"/>
            </a:lvl8pPr>
            <a:lvl9pPr marL="17921216" indent="0">
              <a:buNone/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81BC7-D5A5-445F-BF4D-797F02B50EB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83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3"/>
          </a:xfrm>
          <a:prstGeom prst="rect">
            <a:avLst/>
          </a:prstGeom>
        </p:spPr>
        <p:txBody>
          <a:bodyPr vert="horz" lIns="106674" tIns="53337" rIns="106674" bIns="53337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3"/>
          </a:xfrm>
          <a:prstGeom prst="rect">
            <a:avLst/>
          </a:prstGeom>
        </p:spPr>
        <p:txBody>
          <a:bodyPr vert="horz" lIns="106674" tIns="53337" rIns="106674" bIns="5333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8"/>
            <a:ext cx="9875520" cy="1752600"/>
          </a:xfrm>
          <a:prstGeom prst="rect">
            <a:avLst/>
          </a:prstGeom>
        </p:spPr>
        <p:txBody>
          <a:bodyPr vert="horz" lIns="106674" tIns="53337" rIns="106674" bIns="53337" rtlCol="0" anchor="ctr"/>
          <a:lstStyle>
            <a:lvl1pPr algn="l">
              <a:defRPr sz="5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81BC7-D5A5-445F-BF4D-797F02B50EB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8"/>
            <a:ext cx="14813280" cy="1752600"/>
          </a:xfrm>
          <a:prstGeom prst="rect">
            <a:avLst/>
          </a:prstGeom>
        </p:spPr>
        <p:txBody>
          <a:bodyPr vert="horz" lIns="106674" tIns="53337" rIns="106674" bIns="53337" rtlCol="0" anchor="ctr"/>
          <a:lstStyle>
            <a:lvl1pPr algn="ctr">
              <a:defRPr sz="5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8"/>
            <a:ext cx="9875520" cy="1752600"/>
          </a:xfrm>
          <a:prstGeom prst="rect">
            <a:avLst/>
          </a:prstGeom>
        </p:spPr>
        <p:txBody>
          <a:bodyPr vert="horz" lIns="106674" tIns="53337" rIns="106674" bIns="53337" rtlCol="0" anchor="ctr"/>
          <a:lstStyle>
            <a:lvl1pPr algn="r">
              <a:defRPr sz="5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52990-41B8-4C7F-B873-1D5366E1E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17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4480304" rtl="0" eaLnBrk="1" latinLnBrk="0" hangingPunct="1">
        <a:lnSpc>
          <a:spcPct val="90000"/>
        </a:lnSpc>
        <a:spcBef>
          <a:spcPct val="0"/>
        </a:spcBef>
        <a:buNone/>
        <a:defRPr sz="21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20076" indent="-1120076" algn="l" defTabSz="4480304" rtl="0" eaLnBrk="1" latinLnBrk="0" hangingPunct="1">
        <a:lnSpc>
          <a:spcPct val="90000"/>
        </a:lnSpc>
        <a:spcBef>
          <a:spcPts val="4900"/>
        </a:spcBef>
        <a:buFont typeface="Arial" panose="020B0604020202020204" pitchFamily="34" charset="0"/>
        <a:buChar char="•"/>
        <a:defRPr sz="13700" kern="1200">
          <a:solidFill>
            <a:schemeClr val="tx1"/>
          </a:solidFill>
          <a:latin typeface="+mn-lt"/>
          <a:ea typeface="+mn-ea"/>
          <a:cs typeface="+mn-cs"/>
        </a:defRPr>
      </a:lvl1pPr>
      <a:lvl2pPr marL="3360228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11800" kern="1200">
          <a:solidFill>
            <a:schemeClr val="tx1"/>
          </a:solidFill>
          <a:latin typeface="+mn-lt"/>
          <a:ea typeface="+mn-ea"/>
          <a:cs typeface="+mn-cs"/>
        </a:defRPr>
      </a:lvl2pPr>
      <a:lvl3pPr marL="5600380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9800" kern="1200">
          <a:solidFill>
            <a:schemeClr val="tx1"/>
          </a:solidFill>
          <a:latin typeface="+mn-lt"/>
          <a:ea typeface="+mn-ea"/>
          <a:cs typeface="+mn-cs"/>
        </a:defRPr>
      </a:lvl3pPr>
      <a:lvl4pPr marL="7840532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4pPr>
      <a:lvl5pPr marL="10080684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5pPr>
      <a:lvl6pPr marL="12320836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6pPr>
      <a:lvl7pPr marL="14560988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7pPr>
      <a:lvl8pPr marL="16801140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8pPr>
      <a:lvl9pPr marL="19041292" indent="-1120076" algn="l" defTabSz="4480304" rtl="0" eaLnBrk="1" latinLnBrk="0" hangingPunct="1">
        <a:lnSpc>
          <a:spcPct val="90000"/>
        </a:lnSpc>
        <a:spcBef>
          <a:spcPts val="245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240152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304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456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4pPr>
      <a:lvl5pPr marL="8960608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5pPr>
      <a:lvl6pPr marL="11200760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6pPr>
      <a:lvl7pPr marL="13440912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7pPr>
      <a:lvl8pPr marL="15681064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1216" algn="l" defTabSz="4480304" rtl="0" eaLnBrk="1" latinLnBrk="0" hangingPunct="1">
        <a:defRPr sz="8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9597" y="522514"/>
            <a:ext cx="43136594" cy="3947886"/>
          </a:xfrm>
          <a:solidFill>
            <a:srgbClr val="002060"/>
          </a:solidFill>
          <a:ln w="101600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en-US" sz="84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Small Business AI </a:t>
            </a:r>
            <a:r>
              <a:rPr lang="en-US" sz="8400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ToolKit</a:t>
            </a:r>
            <a:br>
              <a:rPr lang="en-US" sz="84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5600" u="sng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Ambrose O’Neil, Justin </a:t>
            </a:r>
            <a:r>
              <a:rPr lang="en-US" sz="5600" u="sng" dirty="0" err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Evanza</a:t>
            </a:r>
            <a:r>
              <a:rPr lang="en-US" sz="5600" u="sng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Bing Yi Liu</a:t>
            </a:r>
            <a:br>
              <a:rPr lang="en-US" sz="5600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US" sz="5600" i="1" dirty="0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Department of Computer Science, University of New Hampshire, Durham, NH 03824</a:t>
            </a:r>
            <a:endParaRPr lang="en-US" sz="9300" i="1" dirty="0">
              <a:solidFill>
                <a:schemeClr val="bg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369597" y="6318587"/>
            <a:ext cx="13681683" cy="779386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800" dirty="0">
                <a:latin typeface="Cambria" panose="02040503050406030204" pitchFamily="18" charset="0"/>
              </a:rPr>
              <a:t>The Small Business AI Toolkit is a web-based platform designed to bridge the gap between artificial intelligence (AI) technologies and the unique needs of Small and Medium-sized Businesses (SMBs). Our platform empowers SMBs to utilize AI solutions in marketing, operations, and customer support by interacting with a specialized knowledge base, while also providing students with hands-on experience in AI integration and real-world problem-solving.</a:t>
            </a:r>
          </a:p>
          <a:p>
            <a:endParaRPr lang="en-US" sz="3700" dirty="0">
              <a:latin typeface="Cambria" panose="02040503050406030204" pitchFamily="18" charset="0"/>
            </a:endParaRPr>
          </a:p>
          <a:p>
            <a:endParaRPr lang="en-US" sz="3700" dirty="0">
              <a:latin typeface="Cambria" panose="02040503050406030204" pitchFamily="18" charset="0"/>
            </a:endParaRPr>
          </a:p>
          <a:p>
            <a:endParaRPr lang="en-US" sz="3700" dirty="0">
              <a:latin typeface="Cambria" panose="02040503050406030204" pitchFamily="18" charset="0"/>
            </a:endParaRPr>
          </a:p>
          <a:p>
            <a:endParaRPr lang="en-US" sz="3700" dirty="0">
              <a:latin typeface="Cambria" panose="02040503050406030204" pitchFamily="18" charset="0"/>
            </a:endParaRPr>
          </a:p>
          <a:p>
            <a:endParaRPr lang="en-US" sz="3700" dirty="0">
              <a:latin typeface="Cambria" panose="02040503050406030204" pitchFamily="18" charset="0"/>
            </a:endParaRPr>
          </a:p>
          <a:p>
            <a:endParaRPr lang="en-US" sz="3700" dirty="0">
              <a:latin typeface="Cambria" panose="02040503050406030204" pitchFamily="18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369597" y="14814197"/>
            <a:ext cx="13717497" cy="91315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 lnSpcReduction="10000"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300" dirty="0">
                <a:solidFill>
                  <a:schemeClr val="bg1"/>
                </a:solidFill>
                <a:latin typeface="Cambria" panose="02040503050406030204" pitchFamily="18" charset="0"/>
              </a:rPr>
              <a:t>Requirements</a:t>
            </a:r>
            <a:endParaRPr lang="en-US" sz="5800" dirty="0">
              <a:solidFill>
                <a:schemeClr val="bg1"/>
              </a:solidFill>
              <a:latin typeface="Cambria" panose="02040503050406030204" pitchFamily="18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69597" y="26669999"/>
            <a:ext cx="13681683" cy="5085119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6200" algn="l" rtl="0" fontAlgn="base">
              <a:buFont typeface="Arial" panose="020B0604020202020204" pitchFamily="34" charset="0"/>
              <a:buChar char="•"/>
            </a:pPr>
            <a:r>
              <a:rPr lang="en-US" sz="4800" b="1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Frontend</a:t>
            </a: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HTML, CSS, JavaScript, React.js</a:t>
            </a:r>
            <a:endParaRPr lang="en-US" sz="4800" b="1" i="0" u="none" strike="noStrike" dirty="0">
              <a:solidFill>
                <a:srgbClr val="AD8F67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76200" algn="l" rtl="0" fontAlgn="base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4800" b="1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Backend</a:t>
            </a: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Node.js, Deno Runtime</a:t>
            </a:r>
            <a:endParaRPr lang="en-US" sz="4800" b="1" i="0" u="none" strike="noStrike" dirty="0">
              <a:solidFill>
                <a:srgbClr val="AD8F67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76200" algn="l" rtl="0" fontAlgn="base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4800" b="1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Database</a:t>
            </a: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MariaDB</a:t>
            </a:r>
            <a:endParaRPr lang="en-US" sz="4800" b="1" dirty="0">
              <a:solidFill>
                <a:srgbClr val="AD8F67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76200" algn="l" rtl="0" fontAlgn="base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4800" b="1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AI Tools Integrated</a:t>
            </a: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Claude 3.5, GitHub Copilot, ChatGPT, Perplexity AI, Buzzy AI, Dante AI</a:t>
            </a:r>
            <a:endParaRPr lang="en-US" sz="4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Bef>
                <a:spcPts val="0"/>
              </a:spcBef>
            </a:pPr>
            <a:endParaRPr lang="en-US" sz="2900" dirty="0">
              <a:latin typeface="Cambria" panose="02040503050406030204" pitchFamily="18" charset="0"/>
            </a:endParaRPr>
          </a:p>
          <a:p>
            <a:pPr algn="just">
              <a:spcBef>
                <a:spcPts val="0"/>
              </a:spcBef>
            </a:pPr>
            <a:endParaRPr lang="en-US" sz="2900" dirty="0">
              <a:latin typeface="Cambria" panose="02040503050406030204" pitchFamily="18" charset="0"/>
            </a:endParaRPr>
          </a:p>
          <a:p>
            <a:pPr algn="just">
              <a:spcBef>
                <a:spcPts val="0"/>
              </a:spcBef>
            </a:pPr>
            <a:endParaRPr lang="en-US" sz="2900" dirty="0">
              <a:latin typeface="Cambria" panose="02040503050406030204" pitchFamily="18" charset="0"/>
            </a:endParaRPr>
          </a:p>
          <a:p>
            <a:pPr marL="400027" indent="-400027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900" dirty="0">
              <a:latin typeface="Cambria" panose="02040503050406030204" pitchFamily="18" charset="0"/>
            </a:endParaRPr>
          </a:p>
          <a:p>
            <a:pPr algn="just">
              <a:spcBef>
                <a:spcPts val="0"/>
              </a:spcBef>
            </a:pPr>
            <a:endParaRPr lang="en-US" sz="2900" dirty="0">
              <a:latin typeface="Cambria" panose="02040503050406030204" pitchFamily="18" charset="0"/>
            </a:endParaRPr>
          </a:p>
          <a:p>
            <a:pPr marL="400027" indent="-400027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900" dirty="0">
              <a:latin typeface="Cambria" panose="02040503050406030204" pitchFamily="18" charset="0"/>
            </a:endParaRPr>
          </a:p>
          <a:p>
            <a:pPr marL="400027" indent="-400027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900" dirty="0">
              <a:latin typeface="Cambria" panose="02040503050406030204" pitchFamily="18" charset="0"/>
            </a:endParaRPr>
          </a:p>
          <a:p>
            <a:pPr marL="400027" indent="-400027" algn="just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9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en-US" sz="2900" dirty="0">
              <a:latin typeface="Cambria" panose="02040503050406030204" pitchFamily="18" charset="0"/>
            </a:endParaRPr>
          </a:p>
          <a:p>
            <a:pPr algn="just">
              <a:spcBef>
                <a:spcPts val="0"/>
              </a:spcBef>
            </a:pPr>
            <a:endParaRPr lang="en-US" sz="29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en-US" sz="29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en-US" sz="29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en-US" sz="2900" dirty="0">
              <a:latin typeface="Cambria" panose="02040503050406030204" pitchFamily="18" charset="0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4963152" y="5246178"/>
            <a:ext cx="14266840" cy="1215583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100" dirty="0">
                <a:solidFill>
                  <a:schemeClr val="bg1"/>
                </a:solidFill>
                <a:latin typeface="Cambria" panose="02040503050406030204" pitchFamily="18" charset="0"/>
              </a:rPr>
              <a:t>UI Design</a:t>
            </a: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30252354" y="21629275"/>
            <a:ext cx="13065204" cy="470544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The platform demonstrates practical AI solutions, bridging the gap between AI capabilities and SMB needs. Future enhancements include expanding functionality, integrating additional tools, and deepening partnerships with AI developers.</a:t>
            </a:r>
            <a:endParaRPr lang="en-US" sz="4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369597" y="4927623"/>
            <a:ext cx="13681683" cy="91315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800" dirty="0">
                <a:solidFill>
                  <a:schemeClr val="bg1"/>
                </a:solidFill>
                <a:latin typeface="Cambria" panose="02040503050406030204" pitchFamily="18" charset="0"/>
              </a:rPr>
              <a:t>Introduction</a:t>
            </a:r>
          </a:p>
        </p:txBody>
      </p:sp>
      <p:sp>
        <p:nvSpPr>
          <p:cNvPr id="15" name="Subtitle 2"/>
          <p:cNvSpPr txBox="1">
            <a:spLocks/>
          </p:cNvSpPr>
          <p:nvPr/>
        </p:nvSpPr>
        <p:spPr>
          <a:xfrm>
            <a:off x="30234150" y="4927623"/>
            <a:ext cx="13083408" cy="91315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800" dirty="0">
                <a:solidFill>
                  <a:schemeClr val="bg1"/>
                </a:solidFill>
                <a:latin typeface="Cambria" panose="02040503050406030204" pitchFamily="18" charset="0"/>
              </a:rPr>
              <a:t>Results</a:t>
            </a: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30234150" y="20487931"/>
            <a:ext cx="13065204" cy="91315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800" dirty="0">
                <a:solidFill>
                  <a:schemeClr val="bg1"/>
                </a:solidFill>
                <a:latin typeface="Cambria" panose="02040503050406030204" pitchFamily="18" charset="0"/>
              </a:rPr>
              <a:t>Conclusions</a:t>
            </a:r>
          </a:p>
        </p:txBody>
      </p:sp>
      <p:sp>
        <p:nvSpPr>
          <p:cNvPr id="18" name="Subtitle 2"/>
          <p:cNvSpPr txBox="1">
            <a:spLocks/>
          </p:cNvSpPr>
          <p:nvPr/>
        </p:nvSpPr>
        <p:spPr>
          <a:xfrm>
            <a:off x="30255778" y="27734638"/>
            <a:ext cx="13048644" cy="63362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 fontScale="92500" lnSpcReduction="10000"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700" dirty="0">
                <a:solidFill>
                  <a:schemeClr val="bg1"/>
                </a:solidFill>
                <a:latin typeface="Cambria" panose="02040503050406030204" pitchFamily="18" charset="0"/>
              </a:rPr>
              <a:t>Sponsors</a:t>
            </a:r>
          </a:p>
        </p:txBody>
      </p:sp>
      <p:sp>
        <p:nvSpPr>
          <p:cNvPr id="19" name="Subtitle 2"/>
          <p:cNvSpPr txBox="1">
            <a:spLocks/>
          </p:cNvSpPr>
          <p:nvPr/>
        </p:nvSpPr>
        <p:spPr>
          <a:xfrm>
            <a:off x="30234151" y="6141488"/>
            <a:ext cx="13065204" cy="6297024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6200" algn="l" rtl="0" fontAlgn="base">
              <a:buFont typeface="Arial" panose="020B0604020202020204" pitchFamily="34" charset="0"/>
              <a:buChar char="•"/>
            </a:pPr>
            <a:r>
              <a:rPr lang="en-US" sz="4800" b="1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Platform Utility</a:t>
            </a: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SMBs effectively utilized AI tools to streamline operations, with measurable improvements in customer support and marketing.</a:t>
            </a:r>
            <a:endParaRPr lang="en-US" sz="4800" b="1" i="0" u="none" strike="noStrike" dirty="0">
              <a:solidFill>
                <a:srgbClr val="AD8F67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76200" algn="l" rtl="0" fontAlgn="base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4800" b="1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Student Impact</a:t>
            </a: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Students gained hands-on experience in AI tool integration and real-world problem-solving.</a:t>
            </a:r>
            <a:endParaRPr lang="en-US" sz="4800" b="1" i="0" u="none" strike="noStrike" dirty="0">
              <a:solidFill>
                <a:srgbClr val="AD8F67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76200" algn="l" rtl="0" fontAlgn="base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4800" b="1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Feedback</a:t>
            </a: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Positive user feedback highlighted the platform’s usability and effectiveness.</a:t>
            </a:r>
            <a:endParaRPr lang="en-US" sz="4800" b="1" i="0" u="none" strike="noStrike" dirty="0">
              <a:solidFill>
                <a:srgbClr val="AD8F67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61" name="Picture 16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6639" y="1168998"/>
            <a:ext cx="2298576" cy="3042233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37950303" y="1168998"/>
            <a:ext cx="3637810" cy="25161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6674" tIns="53337" rIns="106674" bIns="53337" rtlCol="0" anchor="ctr"/>
          <a:lstStyle/>
          <a:p>
            <a:pPr algn="ctr"/>
            <a:r>
              <a:rPr lang="en-US" sz="4700" dirty="0">
                <a:solidFill>
                  <a:schemeClr val="tx1"/>
                </a:solidFill>
              </a:rPr>
              <a:t>Place your Project Logo Here</a:t>
            </a:r>
          </a:p>
        </p:txBody>
      </p:sp>
      <p:sp>
        <p:nvSpPr>
          <p:cNvPr id="98" name="Subtitle 2"/>
          <p:cNvSpPr txBox="1">
            <a:spLocks/>
          </p:cNvSpPr>
          <p:nvPr/>
        </p:nvSpPr>
        <p:spPr>
          <a:xfrm>
            <a:off x="369597" y="25488777"/>
            <a:ext cx="13681683" cy="91315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 lnSpcReduction="10000"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300" dirty="0">
                <a:solidFill>
                  <a:schemeClr val="bg1"/>
                </a:solidFill>
                <a:latin typeface="Cambria" panose="02040503050406030204" pitchFamily="18" charset="0"/>
              </a:rPr>
              <a:t> </a:t>
            </a:r>
            <a:r>
              <a:rPr lang="en-US" sz="5800" dirty="0">
                <a:solidFill>
                  <a:schemeClr val="bg1"/>
                </a:solidFill>
                <a:latin typeface="Cambria" panose="02040503050406030204" pitchFamily="18" charset="0"/>
              </a:rPr>
              <a:t>Technology</a:t>
            </a:r>
          </a:p>
        </p:txBody>
      </p:sp>
      <p:sp>
        <p:nvSpPr>
          <p:cNvPr id="99" name="Subtitle 2"/>
          <p:cNvSpPr txBox="1">
            <a:spLocks/>
          </p:cNvSpPr>
          <p:nvPr/>
        </p:nvSpPr>
        <p:spPr>
          <a:xfrm>
            <a:off x="369597" y="15973947"/>
            <a:ext cx="13717497" cy="881267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285750" algn="l" rtl="0" fontAlgn="base">
              <a:buFont typeface="Arial" panose="020B0604020202020204" pitchFamily="34" charset="0"/>
              <a:buChar char="•"/>
            </a:pPr>
            <a:r>
              <a:rPr lang="en-US" sz="4800" b="1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User Input Handling</a:t>
            </a: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Enable users to input business challenges.</a:t>
            </a:r>
            <a:endParaRPr lang="en-US" sz="4800" b="0" i="0" u="none" strike="noStrike" dirty="0">
              <a:solidFill>
                <a:srgbClr val="AD8F67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61950" indent="-285750" algn="l" rtl="0" fontAlgn="base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4800" b="1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Solution Recommendation</a:t>
            </a: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Recommend AI tools tailored to the user’s needs.</a:t>
            </a:r>
            <a:endParaRPr lang="en-US" sz="4800" b="0" i="0" u="none" strike="noStrike" dirty="0">
              <a:solidFill>
                <a:srgbClr val="AD8F67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61950" indent="-285750" algn="l" rtl="0" fontAlgn="base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4800" b="1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Tool Information</a:t>
            </a: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Provide detailed descriptions of AI tools, including use cases and capabilities.</a:t>
            </a:r>
            <a:endParaRPr lang="en-US" sz="4800" b="0" i="0" u="none" strike="noStrike" dirty="0">
              <a:solidFill>
                <a:srgbClr val="AD8F67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61950" indent="-285750" algn="l" rtl="0" fontAlgn="base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4800" b="1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Resource Integration</a:t>
            </a: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Offer additional resources like documentation and direct links to tools.</a:t>
            </a:r>
            <a:endParaRPr lang="en-US" sz="4800" b="0" i="0" u="none" strike="noStrike" dirty="0">
              <a:solidFill>
                <a:srgbClr val="AD8F67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61950" indent="-285750" algn="l" rtl="0" fontAlgn="base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4800" b="1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Scalability</a:t>
            </a: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Ensure the platform can handle many concurrent users.</a:t>
            </a:r>
            <a:endParaRPr lang="en-US" sz="4800" dirty="0">
              <a:solidFill>
                <a:srgbClr val="AD8F67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61950" indent="-285750" algn="l" rtl="0" fontAlgn="base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4800" b="1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Cross-Browser Compatibility</a:t>
            </a: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Ensure seamless functionality across all major web browsers.</a:t>
            </a:r>
            <a:endParaRPr lang="en-US" sz="48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en-US" sz="29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en-US" sz="29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en-US" sz="2900" dirty="0">
              <a:latin typeface="Cambria" panose="02040503050406030204" pitchFamily="18" charset="0"/>
            </a:endParaRPr>
          </a:p>
        </p:txBody>
      </p:sp>
      <p:sp>
        <p:nvSpPr>
          <p:cNvPr id="108" name="Subtitle 2"/>
          <p:cNvSpPr txBox="1">
            <a:spLocks/>
          </p:cNvSpPr>
          <p:nvPr/>
        </p:nvSpPr>
        <p:spPr>
          <a:xfrm>
            <a:off x="30268915" y="28627097"/>
            <a:ext cx="13048644" cy="276936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Andrew Mitchell – Project Sponsor</a:t>
            </a:r>
            <a:b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Lisa Henry – Advisor</a:t>
            </a:r>
            <a:endParaRPr lang="en-US" sz="4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l"/>
            <a:endParaRPr lang="en-US" sz="3700" dirty="0">
              <a:latin typeface="Cambria" panose="02040503050406030204" pitchFamily="18" charset="0"/>
            </a:endParaRPr>
          </a:p>
        </p:txBody>
      </p:sp>
      <p:pic>
        <p:nvPicPr>
          <p:cNvPr id="1026" name="Picture 2" descr="AI Innovation Lab at North Light AI">
            <a:extLst>
              <a:ext uri="{FF2B5EF4-FFF2-40B4-BE49-F238E27FC236}">
                <a16:creationId xmlns:a16="http://schemas.microsoft.com/office/drawing/2014/main" id="{77DA2E55-FC05-9910-C79C-388C4265A1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29200" y="826824"/>
            <a:ext cx="3778006" cy="3458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Subtitle 2">
            <a:extLst>
              <a:ext uri="{FF2B5EF4-FFF2-40B4-BE49-F238E27FC236}">
                <a16:creationId xmlns:a16="http://schemas.microsoft.com/office/drawing/2014/main" id="{B22CC340-62B5-80E4-184B-7748BC0495AA}"/>
              </a:ext>
            </a:extLst>
          </p:cNvPr>
          <p:cNvSpPr txBox="1">
            <a:spLocks/>
          </p:cNvSpPr>
          <p:nvPr/>
        </p:nvSpPr>
        <p:spPr>
          <a:xfrm>
            <a:off x="15090103" y="15519654"/>
            <a:ext cx="14053480" cy="91315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800" dirty="0">
                <a:solidFill>
                  <a:schemeClr val="bg1"/>
                </a:solidFill>
                <a:latin typeface="Cambria" panose="02040503050406030204" pitchFamily="18" charset="0"/>
              </a:rPr>
              <a:t>Design &amp; Implementation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62EA8650-AB7D-A8A4-3A2B-C5E541FC830A}"/>
              </a:ext>
            </a:extLst>
          </p:cNvPr>
          <p:cNvSpPr txBox="1">
            <a:spLocks/>
          </p:cNvSpPr>
          <p:nvPr/>
        </p:nvSpPr>
        <p:spPr>
          <a:xfrm>
            <a:off x="15070749" y="16733519"/>
            <a:ext cx="14072833" cy="757111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6200" algn="l" rtl="0" fontAlgn="base">
              <a:buFont typeface="Arial" panose="020B0604020202020204" pitchFamily="34" charset="0"/>
              <a:buChar char="•"/>
            </a:pPr>
            <a:r>
              <a:rPr lang="en-US" sz="4800" b="1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Architecture</a:t>
            </a: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sz="4800" b="1" i="0" u="none" strike="noStrike" dirty="0">
              <a:solidFill>
                <a:srgbClr val="AD8F67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742950" lvl="1" indent="-285750" algn="l" rtl="0" fontAlgn="base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4800" b="1" i="1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Search Interface</a:t>
            </a: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Users input business challenges.</a:t>
            </a:r>
            <a:endParaRPr lang="en-US" sz="4800" b="1" i="1" u="none" strike="noStrike" dirty="0">
              <a:solidFill>
                <a:srgbClr val="AD8F67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742950" lvl="1" indent="-285750" algn="l" rtl="0" fontAlgn="base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4800" b="1" i="1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AI Engine</a:t>
            </a:r>
            <a:r>
              <a:rPr lang="en-US" sz="4800" b="0" i="1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Processes queries and matches them with relevant AI tools.</a:t>
            </a:r>
            <a:endParaRPr lang="en-US" sz="4800" b="1" i="1" u="none" strike="noStrike" dirty="0">
              <a:solidFill>
                <a:srgbClr val="AD8F67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742950" lvl="1" indent="-285750" algn="l" rtl="0" fontAlgn="base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4800" b="1" i="1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Dataset</a:t>
            </a: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Structured database of AI tools and use cases.</a:t>
            </a:r>
            <a:endParaRPr lang="en-US" sz="4800" b="1" i="1" u="none" strike="noStrike" dirty="0">
              <a:solidFill>
                <a:srgbClr val="AD8F67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742950" lvl="1" indent="-285750" algn="l" rtl="0" fontAlgn="base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4800" b="1" i="1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Result Display</a:t>
            </a: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Shows AI-powered solutions with detailed tutorials.</a:t>
            </a:r>
            <a:endParaRPr lang="en-US" sz="4800" b="1" i="1" u="none" strike="noStrike" dirty="0">
              <a:solidFill>
                <a:srgbClr val="AD8F67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76200" algn="l" rtl="0" fontAlgn="base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4800" b="1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Modular Design</a:t>
            </a: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Allows for easy updates and scalability.</a:t>
            </a:r>
            <a:endParaRPr lang="en-US" sz="4800" b="1" i="0" u="none" strike="noStrike" dirty="0">
              <a:solidFill>
                <a:srgbClr val="AD8F67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87EA84FD-8F6E-0D3B-0C1F-5EB19195BD92}"/>
              </a:ext>
            </a:extLst>
          </p:cNvPr>
          <p:cNvSpPr txBox="1">
            <a:spLocks/>
          </p:cNvSpPr>
          <p:nvPr/>
        </p:nvSpPr>
        <p:spPr>
          <a:xfrm>
            <a:off x="30253503" y="13199293"/>
            <a:ext cx="13122217" cy="91315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800" dirty="0">
                <a:solidFill>
                  <a:schemeClr val="bg1"/>
                </a:solidFill>
                <a:latin typeface="Cambria" panose="02040503050406030204" pitchFamily="18" charset="0"/>
              </a:rPr>
              <a:t>Next Steps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CD88243C-2CF0-2BDA-2DA5-889764BC562C}"/>
              </a:ext>
            </a:extLst>
          </p:cNvPr>
          <p:cNvSpPr txBox="1">
            <a:spLocks/>
          </p:cNvSpPr>
          <p:nvPr/>
        </p:nvSpPr>
        <p:spPr>
          <a:xfrm>
            <a:off x="30234150" y="14413158"/>
            <a:ext cx="13122217" cy="502343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6200" algn="l" rtl="0" fontAlgn="base">
              <a:buFont typeface="Arial" panose="020B0604020202020204" pitchFamily="34" charset="0"/>
              <a:buChar char="•"/>
            </a:pPr>
            <a:r>
              <a:rPr lang="en-US" sz="4800" b="1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Expand the Toolkit</a:t>
            </a: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Integrate additional AI tools and features.</a:t>
            </a:r>
            <a:endParaRPr lang="en-US" sz="4800" b="1" i="0" u="none" strike="noStrike" dirty="0">
              <a:solidFill>
                <a:srgbClr val="AD8F67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76200" algn="l" rtl="0" fontAlgn="base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4800" b="1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User Feedback Sessions</a:t>
            </a: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Conduct regular feedback loops for refinement.</a:t>
            </a:r>
            <a:endParaRPr lang="en-US" sz="4800" b="1" i="0" u="none" strike="noStrike" dirty="0">
              <a:solidFill>
                <a:srgbClr val="AD8F67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76200" algn="l" rtl="0" fontAlgn="base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4800" b="1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AI Partnerships</a:t>
            </a: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Collaborate with AI tool developers for continuous updates and innovation.</a:t>
            </a:r>
            <a:endParaRPr lang="en-US" sz="4800" b="1" i="0" u="none" strike="noStrike" dirty="0">
              <a:solidFill>
                <a:srgbClr val="AD8F67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308450EA-9E9C-5322-D35E-A2E7FFA1D3ED}"/>
              </a:ext>
            </a:extLst>
          </p:cNvPr>
          <p:cNvSpPr txBox="1">
            <a:spLocks/>
          </p:cNvSpPr>
          <p:nvPr/>
        </p:nvSpPr>
        <p:spPr>
          <a:xfrm>
            <a:off x="15163013" y="24649738"/>
            <a:ext cx="13980715" cy="91315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vert="horz" lIns="106674" tIns="53337" rIns="106674" bIns="53337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800" dirty="0">
                <a:solidFill>
                  <a:schemeClr val="bg1"/>
                </a:solidFill>
                <a:latin typeface="Cambria" panose="02040503050406030204" pitchFamily="18" charset="0"/>
              </a:rPr>
              <a:t>Testing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9A449A7A-8D33-309E-7D51-B810DF41D76B}"/>
              </a:ext>
            </a:extLst>
          </p:cNvPr>
          <p:cNvSpPr txBox="1">
            <a:spLocks/>
          </p:cNvSpPr>
          <p:nvPr/>
        </p:nvSpPr>
        <p:spPr>
          <a:xfrm>
            <a:off x="15143659" y="25907999"/>
            <a:ext cx="13999923" cy="571698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vert="horz" lIns="106674" tIns="53337" rIns="106674" bIns="53337" rtlCol="0" anchor="t">
            <a:no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6200" algn="l" rtl="0" fontAlgn="base">
              <a:buFont typeface="Arial" panose="020B0604020202020204" pitchFamily="34" charset="0"/>
              <a:buChar char="•"/>
            </a:pPr>
            <a:r>
              <a:rPr lang="en-US" sz="4800" b="1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Unit Testing</a:t>
            </a: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Validated individual components like input handling and solution matching.</a:t>
            </a:r>
            <a:endParaRPr lang="en-US" sz="4800" b="1" i="0" u="none" strike="noStrike" dirty="0">
              <a:solidFill>
                <a:srgbClr val="AD8F67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76200" algn="l" rtl="0" fontAlgn="base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4800" b="1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Feature Testing</a:t>
            </a: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Ensured accurate AI tool recommendations.</a:t>
            </a:r>
            <a:endParaRPr lang="en-US" sz="4800" b="1" i="0" u="none" strike="noStrike" dirty="0">
              <a:solidFill>
                <a:srgbClr val="AD8F67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76200" algn="l" rtl="0" fontAlgn="base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4800" b="1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System Testing</a:t>
            </a: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Tested integration across frontend, backend, and database.</a:t>
            </a:r>
            <a:endParaRPr lang="en-US" sz="4800" b="1" i="0" u="none" strike="noStrike" dirty="0">
              <a:solidFill>
                <a:srgbClr val="AD8F67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76200" algn="l" rtl="0" fontAlgn="base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4800" b="1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User Testing</a:t>
            </a:r>
            <a:r>
              <a:rPr lang="en-US" sz="4800" b="0" i="0" u="none" strike="noStrike" dirty="0">
                <a:solidFill>
                  <a:srgbClr val="292934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Conducted with SMB owners and students to evaluate usability and performance.</a:t>
            </a:r>
            <a:endParaRPr lang="en-US" sz="4800" b="1" i="0" u="none" strike="noStrike" dirty="0">
              <a:solidFill>
                <a:srgbClr val="AD8F67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37" name="Picture 36" descr="A screenshot of a computer&#10;&#10;AI-generated content may be incorrect.">
            <a:extLst>
              <a:ext uri="{FF2B5EF4-FFF2-40B4-BE49-F238E27FC236}">
                <a16:creationId xmlns:a16="http://schemas.microsoft.com/office/drawing/2014/main" id="{853E02D0-EDE9-E1CC-C8A8-7EED15343D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69377" y="7011933"/>
            <a:ext cx="14102793" cy="7357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30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E8B49EBC-8012-49EB-A634-9AC004CF8E85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1966D790-D06C-4361-94B8-8BED25FA40AD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2193</TotalTime>
  <Words>470</Words>
  <Application>Microsoft Office PowerPoint</Application>
  <PresentationFormat>Custom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</vt:lpstr>
      <vt:lpstr>Office Theme</vt:lpstr>
      <vt:lpstr>Small Business AI ToolKit Ambrose O’Neil, Justin Evanza, Bing Yi Liu Department of Computer Science, University of New Hampshire, Durham, NH 03824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Rhiannon Jacobs</dc:creator>
  <cp:lastModifiedBy>justin evanza</cp:lastModifiedBy>
  <cp:revision>152</cp:revision>
  <dcterms:created xsi:type="dcterms:W3CDTF">2016-03-05T16:55:12Z</dcterms:created>
  <dcterms:modified xsi:type="dcterms:W3CDTF">2025-04-17T00:30:42Z</dcterms:modified>
</cp:coreProperties>
</file>