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sldIdLst>
    <p:sldId id="256" r:id="rId4"/>
  </p:sldIdLst>
  <p:sldSz cx="43891200" cy="32918400"/>
  <p:notesSz cx="9144000" cy="6858000"/>
  <p:defaultTextStyle>
    <a:defPPr>
      <a:defRPr lang="en-US"/>
    </a:defPPr>
    <a:lvl1pPr marL="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054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0109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5163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02184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5273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0327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05382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0436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957"/>
    <a:srgbClr val="FFC9C9"/>
    <a:srgbClr val="DEC8EE"/>
    <a:srgbClr val="9ED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79" autoAdjust="0"/>
    <p:restoredTop sz="94434" autoAdjust="0"/>
  </p:normalViewPr>
  <p:slideViewPr>
    <p:cSldViewPr snapToGrid="0">
      <p:cViewPr varScale="1">
        <p:scale>
          <a:sx n="24" d="100"/>
          <a:sy n="24" d="100"/>
        </p:scale>
        <p:origin x="138" y="37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3"/>
            <a:ext cx="37307520" cy="11460480"/>
          </a:xfrm>
        </p:spPr>
        <p:txBody>
          <a:bodyPr anchor="b"/>
          <a:lstStyle>
            <a:lvl1pPr algn="ctr">
              <a:defRPr sz="29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57"/>
          </a:xfrm>
        </p:spPr>
        <p:txBody>
          <a:bodyPr/>
          <a:lstStyle>
            <a:lvl1pPr marL="0" indent="0" algn="ctr">
              <a:buNone/>
              <a:defRPr sz="11800"/>
            </a:lvl1pPr>
            <a:lvl2pPr marL="2240152" indent="0" algn="ctr">
              <a:buNone/>
              <a:defRPr sz="9800"/>
            </a:lvl2pPr>
            <a:lvl3pPr marL="4480304" indent="0" algn="ctr">
              <a:buNone/>
              <a:defRPr sz="8800"/>
            </a:lvl3pPr>
            <a:lvl4pPr marL="6720456" indent="0" algn="ctr">
              <a:buNone/>
              <a:defRPr sz="7800"/>
            </a:lvl4pPr>
            <a:lvl5pPr marL="8960608" indent="0" algn="ctr">
              <a:buNone/>
              <a:defRPr sz="7800"/>
            </a:lvl5pPr>
            <a:lvl6pPr marL="11200760" indent="0" algn="ctr">
              <a:buNone/>
              <a:defRPr sz="7800"/>
            </a:lvl6pPr>
            <a:lvl7pPr marL="13440912" indent="0" algn="ctr">
              <a:buNone/>
              <a:defRPr sz="7800"/>
            </a:lvl7pPr>
            <a:lvl8pPr marL="15681064" indent="0" algn="ctr">
              <a:buNone/>
              <a:defRPr sz="7800"/>
            </a:lvl8pPr>
            <a:lvl9pPr marL="17921216" indent="0" algn="ctr">
              <a:buNone/>
              <a:defRPr sz="7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3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9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4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51"/>
            <a:ext cx="37856160" cy="13693137"/>
          </a:xfrm>
        </p:spPr>
        <p:txBody>
          <a:bodyPr anchor="b"/>
          <a:lstStyle>
            <a:lvl1pPr>
              <a:defRPr sz="29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31"/>
            <a:ext cx="37856160" cy="7200897"/>
          </a:xfrm>
        </p:spPr>
        <p:txBody>
          <a:bodyPr/>
          <a:lstStyle>
            <a:lvl1pPr marL="0" indent="0">
              <a:buNone/>
              <a:defRPr sz="11800">
                <a:solidFill>
                  <a:schemeClr val="tx1"/>
                </a:solidFill>
              </a:defRPr>
            </a:lvl1pPr>
            <a:lvl2pPr marL="2240152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48030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672045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896060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12007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3440912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5681064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1792121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2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0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4"/>
            <a:ext cx="18568032" cy="3954777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0152" indent="0">
              <a:buNone/>
              <a:defRPr sz="9800" b="1"/>
            </a:lvl2pPr>
            <a:lvl3pPr marL="4480304" indent="0">
              <a:buNone/>
              <a:defRPr sz="8800" b="1"/>
            </a:lvl3pPr>
            <a:lvl4pPr marL="6720456" indent="0">
              <a:buNone/>
              <a:defRPr sz="7800" b="1"/>
            </a:lvl4pPr>
            <a:lvl5pPr marL="8960608" indent="0">
              <a:buNone/>
              <a:defRPr sz="7800" b="1"/>
            </a:lvl5pPr>
            <a:lvl6pPr marL="11200760" indent="0">
              <a:buNone/>
              <a:defRPr sz="7800" b="1"/>
            </a:lvl6pPr>
            <a:lvl7pPr marL="13440912" indent="0">
              <a:buNone/>
              <a:defRPr sz="7800" b="1"/>
            </a:lvl7pPr>
            <a:lvl8pPr marL="15681064" indent="0">
              <a:buNone/>
              <a:defRPr sz="7800" b="1"/>
            </a:lvl8pPr>
            <a:lvl9pPr marL="17921216" indent="0">
              <a:buNone/>
              <a:defRPr sz="7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4"/>
            <a:ext cx="18659477" cy="3954777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0152" indent="0">
              <a:buNone/>
              <a:defRPr sz="9800" b="1"/>
            </a:lvl2pPr>
            <a:lvl3pPr marL="4480304" indent="0">
              <a:buNone/>
              <a:defRPr sz="8800" b="1"/>
            </a:lvl3pPr>
            <a:lvl4pPr marL="6720456" indent="0">
              <a:buNone/>
              <a:defRPr sz="7800" b="1"/>
            </a:lvl4pPr>
            <a:lvl5pPr marL="8960608" indent="0">
              <a:buNone/>
              <a:defRPr sz="7800" b="1"/>
            </a:lvl5pPr>
            <a:lvl6pPr marL="11200760" indent="0">
              <a:buNone/>
              <a:defRPr sz="7800" b="1"/>
            </a:lvl6pPr>
            <a:lvl7pPr marL="13440912" indent="0">
              <a:buNone/>
              <a:defRPr sz="7800" b="1"/>
            </a:lvl7pPr>
            <a:lvl8pPr marL="15681064" indent="0">
              <a:buNone/>
              <a:defRPr sz="7800" b="1"/>
            </a:lvl8pPr>
            <a:lvl9pPr marL="17921216" indent="0">
              <a:buNone/>
              <a:defRPr sz="7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0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5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8"/>
            <a:ext cx="22219920" cy="23393400"/>
          </a:xfrm>
        </p:spPr>
        <p:txBody>
          <a:bodyPr/>
          <a:lstStyle>
            <a:lvl1pPr>
              <a:defRPr sz="15700"/>
            </a:lvl1pPr>
            <a:lvl2pPr>
              <a:defRPr sz="13700"/>
            </a:lvl2pPr>
            <a:lvl3pPr>
              <a:defRPr sz="118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3"/>
          </a:xfrm>
        </p:spPr>
        <p:txBody>
          <a:bodyPr/>
          <a:lstStyle>
            <a:lvl1pPr marL="0" indent="0">
              <a:buNone/>
              <a:defRPr sz="7800"/>
            </a:lvl1pPr>
            <a:lvl2pPr marL="2240152" indent="0">
              <a:buNone/>
              <a:defRPr sz="6900"/>
            </a:lvl2pPr>
            <a:lvl3pPr marL="4480304" indent="0">
              <a:buNone/>
              <a:defRPr sz="5900"/>
            </a:lvl3pPr>
            <a:lvl4pPr marL="6720456" indent="0">
              <a:buNone/>
              <a:defRPr sz="4900"/>
            </a:lvl4pPr>
            <a:lvl5pPr marL="8960608" indent="0">
              <a:buNone/>
              <a:defRPr sz="4900"/>
            </a:lvl5pPr>
            <a:lvl6pPr marL="11200760" indent="0">
              <a:buNone/>
              <a:defRPr sz="4900"/>
            </a:lvl6pPr>
            <a:lvl7pPr marL="13440912" indent="0">
              <a:buNone/>
              <a:defRPr sz="4900"/>
            </a:lvl7pPr>
            <a:lvl8pPr marL="15681064" indent="0">
              <a:buNone/>
              <a:defRPr sz="4900"/>
            </a:lvl8pPr>
            <a:lvl9pPr marL="1792121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1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8"/>
            <a:ext cx="22219920" cy="23393400"/>
          </a:xfrm>
        </p:spPr>
        <p:txBody>
          <a:bodyPr anchor="t"/>
          <a:lstStyle>
            <a:lvl1pPr marL="0" indent="0">
              <a:buNone/>
              <a:defRPr sz="15700"/>
            </a:lvl1pPr>
            <a:lvl2pPr marL="2240152" indent="0">
              <a:buNone/>
              <a:defRPr sz="13700"/>
            </a:lvl2pPr>
            <a:lvl3pPr marL="4480304" indent="0">
              <a:buNone/>
              <a:defRPr sz="11800"/>
            </a:lvl3pPr>
            <a:lvl4pPr marL="6720456" indent="0">
              <a:buNone/>
              <a:defRPr sz="9800"/>
            </a:lvl4pPr>
            <a:lvl5pPr marL="8960608" indent="0">
              <a:buNone/>
              <a:defRPr sz="9800"/>
            </a:lvl5pPr>
            <a:lvl6pPr marL="11200760" indent="0">
              <a:buNone/>
              <a:defRPr sz="9800"/>
            </a:lvl6pPr>
            <a:lvl7pPr marL="13440912" indent="0">
              <a:buNone/>
              <a:defRPr sz="9800"/>
            </a:lvl7pPr>
            <a:lvl8pPr marL="15681064" indent="0">
              <a:buNone/>
              <a:defRPr sz="9800"/>
            </a:lvl8pPr>
            <a:lvl9pPr marL="17921216" indent="0">
              <a:buNone/>
              <a:defRPr sz="9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3"/>
          </a:xfrm>
        </p:spPr>
        <p:txBody>
          <a:bodyPr/>
          <a:lstStyle>
            <a:lvl1pPr marL="0" indent="0">
              <a:buNone/>
              <a:defRPr sz="7800"/>
            </a:lvl1pPr>
            <a:lvl2pPr marL="2240152" indent="0">
              <a:buNone/>
              <a:defRPr sz="6900"/>
            </a:lvl2pPr>
            <a:lvl3pPr marL="4480304" indent="0">
              <a:buNone/>
              <a:defRPr sz="5900"/>
            </a:lvl3pPr>
            <a:lvl4pPr marL="6720456" indent="0">
              <a:buNone/>
              <a:defRPr sz="4900"/>
            </a:lvl4pPr>
            <a:lvl5pPr marL="8960608" indent="0">
              <a:buNone/>
              <a:defRPr sz="4900"/>
            </a:lvl5pPr>
            <a:lvl6pPr marL="11200760" indent="0">
              <a:buNone/>
              <a:defRPr sz="4900"/>
            </a:lvl6pPr>
            <a:lvl7pPr marL="13440912" indent="0">
              <a:buNone/>
              <a:defRPr sz="4900"/>
            </a:lvl7pPr>
            <a:lvl8pPr marL="15681064" indent="0">
              <a:buNone/>
              <a:defRPr sz="4900"/>
            </a:lvl8pPr>
            <a:lvl9pPr marL="1792121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3"/>
          </a:xfrm>
          <a:prstGeom prst="rect">
            <a:avLst/>
          </a:prstGeom>
        </p:spPr>
        <p:txBody>
          <a:bodyPr vert="horz" lIns="106674" tIns="53337" rIns="106674" bIns="5333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3"/>
          </a:xfrm>
          <a:prstGeom prst="rect">
            <a:avLst/>
          </a:prstGeom>
        </p:spPr>
        <p:txBody>
          <a:bodyPr vert="horz" lIns="106674" tIns="53337" rIns="106674" bIns="5333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1BC7-D5A5-445F-BF4D-797F02B50E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8"/>
            <a:ext cx="1481328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8"/>
            <a:ext cx="987552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7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480304" rtl="0" eaLnBrk="1" latinLnBrk="0" hangingPunct="1">
        <a:lnSpc>
          <a:spcPct val="90000"/>
        </a:lnSpc>
        <a:spcBef>
          <a:spcPct val="0"/>
        </a:spcBef>
        <a:buNone/>
        <a:defRPr sz="2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0076" indent="-1120076" algn="l" defTabSz="4480304" rtl="0" eaLnBrk="1" latinLnBrk="0" hangingPunct="1">
        <a:lnSpc>
          <a:spcPct val="90000"/>
        </a:lnSpc>
        <a:spcBef>
          <a:spcPts val="49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360228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00380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840532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84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2320836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4560988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6801140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9041292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240152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304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56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0608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0760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440912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681064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1216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597" y="522514"/>
            <a:ext cx="43136594" cy="3947886"/>
          </a:xfrm>
          <a:solidFill>
            <a:srgbClr val="002060"/>
          </a:solidFill>
          <a:ln w="1016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Small Business AI </a:t>
            </a:r>
            <a:r>
              <a:rPr lang="en-US" sz="8400" dirty="0" err="1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ToolKit</a:t>
            </a:r>
            <a:b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600" u="sng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Ambrose O’Neil, Justin </a:t>
            </a:r>
            <a:r>
              <a:rPr lang="en-US" sz="5600" u="sng" dirty="0" err="1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Evanza</a:t>
            </a:r>
            <a:r>
              <a:rPr lang="en-US" sz="5600" u="sng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, Bing Yi Liu</a:t>
            </a:r>
            <a:br>
              <a:rPr lang="en-US" sz="56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600" i="1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Department of Computer Science, University of New Hampshire, Durham, NH 03824</a:t>
            </a:r>
            <a:endParaRPr lang="en-US" sz="9300" i="1" dirty="0">
              <a:solidFill>
                <a:schemeClr val="bg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9597" y="6318587"/>
            <a:ext cx="13681683" cy="77938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800" dirty="0">
                <a:latin typeface="Cambria" panose="02040503050406030204" pitchFamily="18" charset="0"/>
              </a:rPr>
              <a:t>The Small Business AI Toolkit is a web-based platform designed to bridge the gap between artificial intelligence (AI) technologies and the unique needs of Small and Medium-sized Businesses (SMBs). Our platform empowers SMBs to utilize AI solutions in marketing, operations, and customer support by interacting with a specialized knowledge base, while also providing students with hands-on experience in AI integration and real-world problem-solving.</a:t>
            </a:r>
          </a:p>
          <a:p>
            <a:endParaRPr lang="en-US" sz="3700" dirty="0">
              <a:latin typeface="Cambria" panose="02040503050406030204" pitchFamily="18" charset="0"/>
            </a:endParaRPr>
          </a:p>
          <a:p>
            <a:endParaRPr lang="en-US" sz="3700" dirty="0">
              <a:latin typeface="Cambria" panose="02040503050406030204" pitchFamily="18" charset="0"/>
            </a:endParaRPr>
          </a:p>
          <a:p>
            <a:endParaRPr lang="en-US" sz="3700" dirty="0">
              <a:latin typeface="Cambria" panose="02040503050406030204" pitchFamily="18" charset="0"/>
            </a:endParaRPr>
          </a:p>
          <a:p>
            <a:endParaRPr lang="en-US" sz="3700" dirty="0">
              <a:latin typeface="Cambria" panose="02040503050406030204" pitchFamily="18" charset="0"/>
            </a:endParaRPr>
          </a:p>
          <a:p>
            <a:endParaRPr lang="en-US" sz="3700" dirty="0">
              <a:latin typeface="Cambria" panose="02040503050406030204" pitchFamily="18" charset="0"/>
            </a:endParaRPr>
          </a:p>
          <a:p>
            <a:endParaRPr lang="en-US" sz="3700" dirty="0"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69597" y="14814197"/>
            <a:ext cx="13717497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>
                <a:solidFill>
                  <a:schemeClr val="bg1"/>
                </a:solidFill>
                <a:latin typeface="Cambria" panose="02040503050406030204" pitchFamily="18" charset="0"/>
              </a:rPr>
              <a:t>Requirements</a:t>
            </a:r>
            <a:endParaRPr lang="en-US" sz="5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69597" y="26669999"/>
            <a:ext cx="13681683" cy="508511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algn="l" rtl="0" fontAlgn="base"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Frontend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HTML, CSS, JavaScript, React.js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620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Backend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Node.js, Deno Runtime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620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Database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MariaDB</a:t>
            </a:r>
            <a:endParaRPr lang="en-US" sz="4800" b="1" dirty="0">
              <a:solidFill>
                <a:srgbClr val="AD8F67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620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AI Tools Integrated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Claude 3.5, GitHub Copilot, ChatGPT, Perplexity AI, Buzzy AI, Dante AI</a:t>
            </a:r>
            <a:endParaRPr lang="en-US" sz="4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963152" y="5246178"/>
            <a:ext cx="14266840" cy="121558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100" dirty="0">
                <a:solidFill>
                  <a:schemeClr val="bg1"/>
                </a:solidFill>
                <a:latin typeface="Cambria" panose="02040503050406030204" pitchFamily="18" charset="0"/>
              </a:rPr>
              <a:t>UI Design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0252354" y="21629275"/>
            <a:ext cx="13065204" cy="470544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platform demonstrates practical AI solutions, bridging the gap between AI capabilities and SMB needs. Future enhancements include expanding functionality, integrating additional tools, and deepening partnerships with AI developers.</a:t>
            </a:r>
            <a:endParaRPr lang="en-US" sz="4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69597" y="4927623"/>
            <a:ext cx="1368168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Introduction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0234150" y="4927623"/>
            <a:ext cx="13083408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Results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0234150" y="20487931"/>
            <a:ext cx="13065204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Conclusions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30255778" y="27734638"/>
            <a:ext cx="13048644" cy="63362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700" dirty="0">
                <a:solidFill>
                  <a:schemeClr val="bg1"/>
                </a:solidFill>
                <a:latin typeface="Cambria" panose="02040503050406030204" pitchFamily="18" charset="0"/>
              </a:rPr>
              <a:t>Sponsors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30234151" y="6141488"/>
            <a:ext cx="13065204" cy="62970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algn="l" rtl="0" fontAlgn="base"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Platform Utility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SMBs effectively utilized AI tools to streamline operations, with measurable improvements in customer support and marketing.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620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Student Impact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Students gained hands-on experience in AI tool integration and real-world problem-solving.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620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Feedback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Positive user feedback highlighted the platform’s usability and effectiveness.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61" name="Picture 1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639" y="1168998"/>
            <a:ext cx="2298576" cy="304223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37950303" y="1168998"/>
            <a:ext cx="3637810" cy="25161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r>
              <a:rPr lang="en-US" sz="4700" dirty="0">
                <a:solidFill>
                  <a:schemeClr val="tx1"/>
                </a:solidFill>
              </a:rPr>
              <a:t>Place your Project Logo Here</a:t>
            </a:r>
          </a:p>
        </p:txBody>
      </p:sp>
      <p:sp>
        <p:nvSpPr>
          <p:cNvPr id="98" name="Subtitle 2"/>
          <p:cNvSpPr txBox="1">
            <a:spLocks/>
          </p:cNvSpPr>
          <p:nvPr/>
        </p:nvSpPr>
        <p:spPr>
          <a:xfrm>
            <a:off x="369597" y="25488777"/>
            <a:ext cx="1368168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Technology</a:t>
            </a:r>
          </a:p>
        </p:txBody>
      </p:sp>
      <p:sp>
        <p:nvSpPr>
          <p:cNvPr id="99" name="Subtitle 2"/>
          <p:cNvSpPr txBox="1">
            <a:spLocks/>
          </p:cNvSpPr>
          <p:nvPr/>
        </p:nvSpPr>
        <p:spPr>
          <a:xfrm>
            <a:off x="369597" y="15973947"/>
            <a:ext cx="13717497" cy="881267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285750" algn="l" rtl="0" fontAlgn="base"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User Input Handling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Enable users to input business challenges.</a:t>
            </a:r>
            <a:endParaRPr lang="en-US" sz="4800" b="0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1950" indent="-28575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Solution Recommendation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Recommend AI tools tailored to the user’s needs.</a:t>
            </a:r>
            <a:endParaRPr lang="en-US" sz="4800" b="0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1950" indent="-28575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Tool Information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Provide detailed descriptions of AI tools, including use cases and capabilities.</a:t>
            </a:r>
            <a:endParaRPr lang="en-US" sz="4800" b="0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1950" indent="-28575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Resource Integration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Offer additional resources like documentation and direct links to tools.</a:t>
            </a:r>
            <a:endParaRPr lang="en-US" sz="4800" b="0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1950" indent="-28575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Scalability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Ensure the platform can handle many concurrent users.</a:t>
            </a:r>
            <a:endParaRPr lang="en-US" sz="4800" dirty="0">
              <a:solidFill>
                <a:srgbClr val="AD8F67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1950" indent="-28575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Cross-Browser Compatibility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Ensure seamless functionality across all major web browsers.</a:t>
            </a:r>
            <a:endParaRPr lang="en-US" sz="48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</p:txBody>
      </p:sp>
      <p:sp>
        <p:nvSpPr>
          <p:cNvPr id="108" name="Subtitle 2"/>
          <p:cNvSpPr txBox="1">
            <a:spLocks/>
          </p:cNvSpPr>
          <p:nvPr/>
        </p:nvSpPr>
        <p:spPr>
          <a:xfrm>
            <a:off x="30268915" y="28627097"/>
            <a:ext cx="13048644" cy="276936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Andrew Mitchell – Project Sponsor</a:t>
            </a:r>
            <a:b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Lisa Henry – Advisor</a:t>
            </a:r>
            <a:endParaRPr lang="en-US" sz="4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endParaRPr lang="en-US" sz="3700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AI Innovation Lab at North Light AI">
            <a:extLst>
              <a:ext uri="{FF2B5EF4-FFF2-40B4-BE49-F238E27FC236}">
                <a16:creationId xmlns:a16="http://schemas.microsoft.com/office/drawing/2014/main" id="{77DA2E55-FC05-9910-C79C-388C4265A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9200" y="826824"/>
            <a:ext cx="3778006" cy="345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Subtitle 2">
            <a:extLst>
              <a:ext uri="{FF2B5EF4-FFF2-40B4-BE49-F238E27FC236}">
                <a16:creationId xmlns:a16="http://schemas.microsoft.com/office/drawing/2014/main" id="{B22CC340-62B5-80E4-184B-7748BC0495AA}"/>
              </a:ext>
            </a:extLst>
          </p:cNvPr>
          <p:cNvSpPr txBox="1">
            <a:spLocks/>
          </p:cNvSpPr>
          <p:nvPr/>
        </p:nvSpPr>
        <p:spPr>
          <a:xfrm>
            <a:off x="15090103" y="15519654"/>
            <a:ext cx="14053480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Design &amp; Implementation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62EA8650-AB7D-A8A4-3A2B-C5E541FC830A}"/>
              </a:ext>
            </a:extLst>
          </p:cNvPr>
          <p:cNvSpPr txBox="1">
            <a:spLocks/>
          </p:cNvSpPr>
          <p:nvPr/>
        </p:nvSpPr>
        <p:spPr>
          <a:xfrm>
            <a:off x="15070749" y="16733519"/>
            <a:ext cx="14072833" cy="757111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algn="l" rtl="0" fontAlgn="base"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Architecture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algn="l" rtl="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800" b="1" i="1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Search Interface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Users input business challenges.</a:t>
            </a:r>
            <a:endParaRPr lang="en-US" sz="4800" b="1" i="1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1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AI Engine</a:t>
            </a:r>
            <a:r>
              <a:rPr lang="en-US" sz="4800" b="0" i="1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Processes queries and matches them with relevant AI tools.</a:t>
            </a:r>
            <a:endParaRPr lang="en-US" sz="4800" b="1" i="1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1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Dataset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Structured database of AI tools and use cases.</a:t>
            </a:r>
            <a:endParaRPr lang="en-US" sz="4800" b="1" i="1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1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Result Display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Shows AI-powered solutions with detailed tutorials.</a:t>
            </a:r>
            <a:endParaRPr lang="en-US" sz="4800" b="1" i="1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620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Modular Design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Allows for easy updates and scalability.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7EA84FD-8F6E-0D3B-0C1F-5EB19195BD92}"/>
              </a:ext>
            </a:extLst>
          </p:cNvPr>
          <p:cNvSpPr txBox="1">
            <a:spLocks/>
          </p:cNvSpPr>
          <p:nvPr/>
        </p:nvSpPr>
        <p:spPr>
          <a:xfrm>
            <a:off x="30253503" y="13199293"/>
            <a:ext cx="13122217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Next Steps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D88243C-2CF0-2BDA-2DA5-889764BC562C}"/>
              </a:ext>
            </a:extLst>
          </p:cNvPr>
          <p:cNvSpPr txBox="1">
            <a:spLocks/>
          </p:cNvSpPr>
          <p:nvPr/>
        </p:nvSpPr>
        <p:spPr>
          <a:xfrm>
            <a:off x="30234150" y="14413158"/>
            <a:ext cx="13122217" cy="502343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algn="l" rtl="0" fontAlgn="base"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Expand the Toolkit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Integrate additional AI tools and features.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620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User Feedback Sessions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Conduct regular feedback loops for refinement.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620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AI Partnerships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Collaborate with AI tool developers for continuous updates and innovation.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308450EA-9E9C-5322-D35E-A2E7FFA1D3ED}"/>
              </a:ext>
            </a:extLst>
          </p:cNvPr>
          <p:cNvSpPr txBox="1">
            <a:spLocks/>
          </p:cNvSpPr>
          <p:nvPr/>
        </p:nvSpPr>
        <p:spPr>
          <a:xfrm>
            <a:off x="15163013" y="24649738"/>
            <a:ext cx="13980715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Testing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9A449A7A-8D33-309E-7D51-B810DF41D76B}"/>
              </a:ext>
            </a:extLst>
          </p:cNvPr>
          <p:cNvSpPr txBox="1">
            <a:spLocks/>
          </p:cNvSpPr>
          <p:nvPr/>
        </p:nvSpPr>
        <p:spPr>
          <a:xfrm>
            <a:off x="15143659" y="25907999"/>
            <a:ext cx="13999923" cy="571698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algn="l" rtl="0" fontAlgn="base"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Unit Testing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Validated individual components like input handling and solution matching.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620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Feature Testing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Ensured accurate AI tool recommendations.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620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System Testing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Tested integration across frontend, backend, and database.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6200" algn="l" rtl="0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800" b="1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User Testing</a:t>
            </a:r>
            <a:r>
              <a:rPr lang="en-US" sz="4800" b="0" i="0" u="none" strike="noStrike" dirty="0">
                <a:solidFill>
                  <a:srgbClr val="29293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Conducted with SMB owners and students to evaluate usability and performance.</a:t>
            </a:r>
            <a:endParaRPr lang="en-US" sz="4800" b="1" i="0" u="none" strike="noStrike" dirty="0">
              <a:solidFill>
                <a:srgbClr val="AD8F67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7" name="Picture 36" descr="A screenshot of a computer&#10;&#10;AI-generated content may be incorrect.">
            <a:extLst>
              <a:ext uri="{FF2B5EF4-FFF2-40B4-BE49-F238E27FC236}">
                <a16:creationId xmlns:a16="http://schemas.microsoft.com/office/drawing/2014/main" id="{853E02D0-EDE9-E1CC-C8A8-7EED15343D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377" y="7011933"/>
            <a:ext cx="14102793" cy="735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8B49EBC-8012-49EB-A634-9AC004CF8E85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966D790-D06C-4361-94B8-8BED25FA40A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2193</TotalTime>
  <Words>470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Small Business AI ToolKit Ambrose O’Neil, Justin Evanza, Bing Yi Liu Department of Computer Science, University of New Hampshire, Durham, NH 03824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Rhiannon Jacobs</dc:creator>
  <cp:lastModifiedBy>justin evanza</cp:lastModifiedBy>
  <cp:revision>152</cp:revision>
  <dcterms:created xsi:type="dcterms:W3CDTF">2016-03-05T16:55:12Z</dcterms:created>
  <dcterms:modified xsi:type="dcterms:W3CDTF">2025-04-17T00:30:42Z</dcterms:modified>
</cp:coreProperties>
</file>