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47548800" cy="42062400"/>
  <p:notesSz cx="20104100" cy="150812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8032" userDrawn="1">
          <p15:clr>
            <a:srgbClr val="A4A3A4"/>
          </p15:clr>
        </p15:guide>
        <p15:guide id="2" pos="5109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068FCE7-1FF2-1771-295B-5CC0D3B98C8E}" name="Alexandra Old" initials="" userId="S::ajo1020@usnh.edu::1e3dfa35-efcf-4d52-87bf-f3cd64ffec5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98ED"/>
    <a:srgbClr val="005C00"/>
    <a:srgbClr val="FF3742"/>
    <a:srgbClr val="DFE7ED"/>
    <a:srgbClr val="AEC0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05"/>
    <p:restoredTop sz="87279"/>
  </p:normalViewPr>
  <p:slideViewPr>
    <p:cSldViewPr>
      <p:cViewPr>
        <p:scale>
          <a:sx n="19" d="100"/>
          <a:sy n="19" d="100"/>
        </p:scale>
        <p:origin x="3312" y="168"/>
      </p:cViewPr>
      <p:guideLst>
        <p:guide orient="horz" pos="8032"/>
        <p:guide pos="5109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8/10/relationships/authors" Target="authors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755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755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F8FF5B-521F-E042-85F4-722B1B12FAAC}" type="datetimeFigureOut">
              <a:rPr lang="en-US" smtClean="0"/>
              <a:t>4/16/25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0" y="1885950"/>
            <a:ext cx="5753100" cy="508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7258050"/>
            <a:ext cx="16084550" cy="59388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4325600"/>
            <a:ext cx="8712200" cy="755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4325600"/>
            <a:ext cx="8712200" cy="755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24A72E-1EB8-7A46-9DFA-8370EAB7B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41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328794" rtl="0" eaLnBrk="1" latinLnBrk="0" hangingPunct="1">
      <a:defRPr sz="3056" kern="1200">
        <a:solidFill>
          <a:schemeClr val="tx1"/>
        </a:solidFill>
        <a:latin typeface="+mn-lt"/>
        <a:ea typeface="+mn-ea"/>
        <a:cs typeface="+mn-cs"/>
      </a:defRPr>
    </a:lvl1pPr>
    <a:lvl2pPr marL="1164397" algn="l" defTabSz="2328794" rtl="0" eaLnBrk="1" latinLnBrk="0" hangingPunct="1">
      <a:defRPr sz="3056" kern="1200">
        <a:solidFill>
          <a:schemeClr val="tx1"/>
        </a:solidFill>
        <a:latin typeface="+mn-lt"/>
        <a:ea typeface="+mn-ea"/>
        <a:cs typeface="+mn-cs"/>
      </a:defRPr>
    </a:lvl2pPr>
    <a:lvl3pPr marL="2328794" algn="l" defTabSz="2328794" rtl="0" eaLnBrk="1" latinLnBrk="0" hangingPunct="1">
      <a:defRPr sz="3056" kern="1200">
        <a:solidFill>
          <a:schemeClr val="tx1"/>
        </a:solidFill>
        <a:latin typeface="+mn-lt"/>
        <a:ea typeface="+mn-ea"/>
        <a:cs typeface="+mn-cs"/>
      </a:defRPr>
    </a:lvl3pPr>
    <a:lvl4pPr marL="3493191" algn="l" defTabSz="2328794" rtl="0" eaLnBrk="1" latinLnBrk="0" hangingPunct="1">
      <a:defRPr sz="3056" kern="1200">
        <a:solidFill>
          <a:schemeClr val="tx1"/>
        </a:solidFill>
        <a:latin typeface="+mn-lt"/>
        <a:ea typeface="+mn-ea"/>
        <a:cs typeface="+mn-cs"/>
      </a:defRPr>
    </a:lvl4pPr>
    <a:lvl5pPr marL="4657588" algn="l" defTabSz="2328794" rtl="0" eaLnBrk="1" latinLnBrk="0" hangingPunct="1">
      <a:defRPr sz="3056" kern="1200">
        <a:solidFill>
          <a:schemeClr val="tx1"/>
        </a:solidFill>
        <a:latin typeface="+mn-lt"/>
        <a:ea typeface="+mn-ea"/>
        <a:cs typeface="+mn-cs"/>
      </a:defRPr>
    </a:lvl5pPr>
    <a:lvl6pPr marL="5821985" algn="l" defTabSz="2328794" rtl="0" eaLnBrk="1" latinLnBrk="0" hangingPunct="1">
      <a:defRPr sz="3056" kern="1200">
        <a:solidFill>
          <a:schemeClr val="tx1"/>
        </a:solidFill>
        <a:latin typeface="+mn-lt"/>
        <a:ea typeface="+mn-ea"/>
        <a:cs typeface="+mn-cs"/>
      </a:defRPr>
    </a:lvl6pPr>
    <a:lvl7pPr marL="6986382" algn="l" defTabSz="2328794" rtl="0" eaLnBrk="1" latinLnBrk="0" hangingPunct="1">
      <a:defRPr sz="3056" kern="1200">
        <a:solidFill>
          <a:schemeClr val="tx1"/>
        </a:solidFill>
        <a:latin typeface="+mn-lt"/>
        <a:ea typeface="+mn-ea"/>
        <a:cs typeface="+mn-cs"/>
      </a:defRPr>
    </a:lvl7pPr>
    <a:lvl8pPr marL="8150779" algn="l" defTabSz="2328794" rtl="0" eaLnBrk="1" latinLnBrk="0" hangingPunct="1">
      <a:defRPr sz="3056" kern="1200">
        <a:solidFill>
          <a:schemeClr val="tx1"/>
        </a:solidFill>
        <a:latin typeface="+mn-lt"/>
        <a:ea typeface="+mn-ea"/>
        <a:cs typeface="+mn-cs"/>
      </a:defRPr>
    </a:lvl8pPr>
    <a:lvl9pPr marL="9315176" algn="l" defTabSz="2328794" rtl="0" eaLnBrk="1" latinLnBrk="0" hangingPunct="1">
      <a:defRPr sz="30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263EB3-F6EB-DD24-7D47-EF967A210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7783A1-04B1-BE8D-577A-97F8879A50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75500" y="1885950"/>
            <a:ext cx="5753100" cy="50895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5DD819-AE58-0CF6-5211-8F6961EE23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D5959C-57F4-8FF5-7C60-F02C4890B0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24A72E-1EB8-7A46-9DFA-8370EAB7B1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202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566159" y="13039342"/>
            <a:ext cx="40416482" cy="12010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805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7132320" y="23554944"/>
            <a:ext cx="3328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66944" y="1083346"/>
            <a:ext cx="29814908" cy="1201098"/>
          </a:xfrm>
        </p:spPr>
        <p:txBody>
          <a:bodyPr lIns="0" tIns="0" rIns="0" bIns="0"/>
          <a:lstStyle>
            <a:lvl1pPr>
              <a:defRPr sz="7805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66944" y="1083346"/>
            <a:ext cx="29814908" cy="1201098"/>
          </a:xfrm>
        </p:spPr>
        <p:txBody>
          <a:bodyPr lIns="0" tIns="0" rIns="0" bIns="0"/>
          <a:lstStyle>
            <a:lvl1pPr>
              <a:defRPr sz="7805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377440" y="9674352"/>
            <a:ext cx="206837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4487631" y="9674352"/>
            <a:ext cx="206837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66944" y="1083346"/>
            <a:ext cx="29814908" cy="1201098"/>
          </a:xfrm>
        </p:spPr>
        <p:txBody>
          <a:bodyPr lIns="0" tIns="0" rIns="0" bIns="0"/>
          <a:lstStyle>
            <a:lvl1pPr>
              <a:defRPr sz="7805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"/>
            <a:ext cx="47548800" cy="8669282"/>
          </a:xfrm>
          <a:custGeom>
            <a:avLst/>
            <a:gdLst/>
            <a:ahLst/>
            <a:cxnLst/>
            <a:rect l="l" t="t" r="r" b="b"/>
            <a:pathLst>
              <a:path w="20104100" h="3108325">
                <a:moveTo>
                  <a:pt x="20104100" y="0"/>
                </a:moveTo>
                <a:lnTo>
                  <a:pt x="0" y="0"/>
                </a:lnTo>
                <a:lnTo>
                  <a:pt x="0" y="3107758"/>
                </a:lnTo>
                <a:lnTo>
                  <a:pt x="20104100" y="3107758"/>
                </a:lnTo>
                <a:lnTo>
                  <a:pt x="2010410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66944" y="1083346"/>
            <a:ext cx="29814908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77440" y="9674352"/>
            <a:ext cx="427939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6166592" y="39118033"/>
            <a:ext cx="1521561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377441" y="39118033"/>
            <a:ext cx="1093622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4235140" y="39118033"/>
            <a:ext cx="1093622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81324">
        <a:defRPr>
          <a:latin typeface="+mn-lt"/>
          <a:ea typeface="+mn-ea"/>
          <a:cs typeface="+mn-cs"/>
        </a:defRPr>
      </a:lvl2pPr>
      <a:lvl3pPr marL="2162647">
        <a:defRPr>
          <a:latin typeface="+mn-lt"/>
          <a:ea typeface="+mn-ea"/>
          <a:cs typeface="+mn-cs"/>
        </a:defRPr>
      </a:lvl3pPr>
      <a:lvl4pPr marL="3243971">
        <a:defRPr>
          <a:latin typeface="+mn-lt"/>
          <a:ea typeface="+mn-ea"/>
          <a:cs typeface="+mn-cs"/>
        </a:defRPr>
      </a:lvl4pPr>
      <a:lvl5pPr marL="4325295">
        <a:defRPr>
          <a:latin typeface="+mn-lt"/>
          <a:ea typeface="+mn-ea"/>
          <a:cs typeface="+mn-cs"/>
        </a:defRPr>
      </a:lvl5pPr>
      <a:lvl6pPr marL="5406619">
        <a:defRPr>
          <a:latin typeface="+mn-lt"/>
          <a:ea typeface="+mn-ea"/>
          <a:cs typeface="+mn-cs"/>
        </a:defRPr>
      </a:lvl6pPr>
      <a:lvl7pPr marL="6487942">
        <a:defRPr>
          <a:latin typeface="+mn-lt"/>
          <a:ea typeface="+mn-ea"/>
          <a:cs typeface="+mn-cs"/>
        </a:defRPr>
      </a:lvl7pPr>
      <a:lvl8pPr marL="7569266">
        <a:defRPr>
          <a:latin typeface="+mn-lt"/>
          <a:ea typeface="+mn-ea"/>
          <a:cs typeface="+mn-cs"/>
        </a:defRPr>
      </a:lvl8pPr>
      <a:lvl9pPr marL="865059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81324">
        <a:defRPr>
          <a:latin typeface="+mn-lt"/>
          <a:ea typeface="+mn-ea"/>
          <a:cs typeface="+mn-cs"/>
        </a:defRPr>
      </a:lvl2pPr>
      <a:lvl3pPr marL="2162647">
        <a:defRPr>
          <a:latin typeface="+mn-lt"/>
          <a:ea typeface="+mn-ea"/>
          <a:cs typeface="+mn-cs"/>
        </a:defRPr>
      </a:lvl3pPr>
      <a:lvl4pPr marL="3243971">
        <a:defRPr>
          <a:latin typeface="+mn-lt"/>
          <a:ea typeface="+mn-ea"/>
          <a:cs typeface="+mn-cs"/>
        </a:defRPr>
      </a:lvl4pPr>
      <a:lvl5pPr marL="4325295">
        <a:defRPr>
          <a:latin typeface="+mn-lt"/>
          <a:ea typeface="+mn-ea"/>
          <a:cs typeface="+mn-cs"/>
        </a:defRPr>
      </a:lvl5pPr>
      <a:lvl6pPr marL="5406619">
        <a:defRPr>
          <a:latin typeface="+mn-lt"/>
          <a:ea typeface="+mn-ea"/>
          <a:cs typeface="+mn-cs"/>
        </a:defRPr>
      </a:lvl6pPr>
      <a:lvl7pPr marL="6487942">
        <a:defRPr>
          <a:latin typeface="+mn-lt"/>
          <a:ea typeface="+mn-ea"/>
          <a:cs typeface="+mn-cs"/>
        </a:defRPr>
      </a:lvl7pPr>
      <a:lvl8pPr marL="7569266">
        <a:defRPr>
          <a:latin typeface="+mn-lt"/>
          <a:ea typeface="+mn-ea"/>
          <a:cs typeface="+mn-cs"/>
        </a:defRPr>
      </a:lvl8pPr>
      <a:lvl9pPr marL="865059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C5AB0F-A94D-308C-035A-28DD9291A1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A59F4CC-2147-2FA4-718A-72E075152F7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946133" y="32332154"/>
            <a:ext cx="14892947" cy="9198644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BACFE3D-5978-5A3C-FCA6-63B03EBE868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33019" y="3349109"/>
            <a:ext cx="47712248" cy="7340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9D6DD007-D978-8BCD-0081-5DCA81E1EEC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92033" y="37527879"/>
            <a:ext cx="14922551" cy="90075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4362">
            <a:solidFill>
              <a:srgbClr val="F68009"/>
            </a:solidFill>
          </a:ln>
        </p:spPr>
        <p:txBody>
          <a:bodyPr vert="horz" wrap="square" lIns="0" tIns="9011" rIns="0" bIns="0" rtlCol="0">
            <a:spAutoFit/>
          </a:bodyPr>
          <a:lstStyle/>
          <a:p>
            <a:pPr algn="ctr">
              <a:spcBef>
                <a:spcPts val="71"/>
              </a:spcBef>
            </a:pPr>
            <a:r>
              <a:rPr lang="en-US" sz="5794" b="1" spc="-24" dirty="0">
                <a:solidFill>
                  <a:schemeClr val="bg1"/>
                </a:solidFill>
                <a:latin typeface="Calibri"/>
                <a:cs typeface="Calibri"/>
              </a:rPr>
              <a:t>Hypothesis</a:t>
            </a:r>
            <a:endParaRPr sz="5794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56" name="object 2">
            <a:extLst>
              <a:ext uri="{FF2B5EF4-FFF2-40B4-BE49-F238E27FC236}">
                <a16:creationId xmlns:a16="http://schemas.microsoft.com/office/drawing/2014/main" id="{54FF07EF-6194-4F89-BEA8-DE08B34EC9A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92035" y="34321684"/>
            <a:ext cx="14922551" cy="90075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4362">
            <a:solidFill>
              <a:srgbClr val="F68009"/>
            </a:solidFill>
          </a:ln>
        </p:spPr>
        <p:txBody>
          <a:bodyPr vert="horz" wrap="square" lIns="0" tIns="9011" rIns="0" bIns="0" rtlCol="0">
            <a:spAutoFit/>
          </a:bodyPr>
          <a:lstStyle/>
          <a:p>
            <a:pPr algn="ctr">
              <a:spcBef>
                <a:spcPts val="71"/>
              </a:spcBef>
            </a:pPr>
            <a:r>
              <a:rPr lang="en-US" sz="5794" b="1" spc="-24" dirty="0">
                <a:solidFill>
                  <a:schemeClr val="bg1"/>
                </a:solidFill>
                <a:latin typeface="Calibri"/>
                <a:cs typeface="Calibri"/>
              </a:rPr>
              <a:t>Objective</a:t>
            </a:r>
            <a:endParaRPr sz="5794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22B61C04-9B96-651F-F2D0-1AA7980F363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4569" y="38556005"/>
            <a:ext cx="148929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Hypothesis:</a:t>
            </a:r>
            <a:r>
              <a:rPr lang="en-US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Among U.S. adults who are 45 years of age or older living with type 2 diabetes mellitus, HbA1c levels decrease as cruciferous vegetable intake increases, suggesting </a:t>
            </a:r>
            <a:r>
              <a:rPr lang="en-US" sz="4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 inverse relationship between CV intake and HbA1c levels. </a:t>
            </a: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623219E5-B117-3ECC-19BC-39113B75316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4568" y="35344587"/>
            <a:ext cx="148929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 investigate the association between </a:t>
            </a:r>
            <a:r>
              <a:rPr lang="en-US" sz="4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cruciferous vegetable </a:t>
            </a:r>
            <a:r>
              <a:rPr lang="en-US" sz="4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intake and </a:t>
            </a:r>
            <a:r>
              <a:rPr lang="en-US" sz="4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glycosylated hemoglobin levels </a:t>
            </a:r>
            <a:r>
              <a:rPr lang="en-US" sz="4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among U.S. adults aged </a:t>
            </a:r>
            <a:r>
              <a:rPr lang="en-US" sz="4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45 years and older living with T2DM. </a:t>
            </a:r>
          </a:p>
        </p:txBody>
      </p:sp>
      <p:sp>
        <p:nvSpPr>
          <p:cNvPr id="22" name="object 22">
            <a:extLst>
              <a:ext uri="{FF2B5EF4-FFF2-40B4-BE49-F238E27FC236}">
                <a16:creationId xmlns:a16="http://schemas.microsoft.com/office/drawing/2014/main" id="{42DFC379-2CE5-FBAA-2C39-28523DE7242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34012" y="5663343"/>
            <a:ext cx="14950201" cy="85039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4362">
            <a:solidFill>
              <a:srgbClr val="F68009"/>
            </a:solidFill>
          </a:ln>
        </p:spPr>
        <p:txBody>
          <a:bodyPr vert="horz" wrap="square" lIns="0" tIns="9011" rIns="0" bIns="0" rtlCol="0">
            <a:spAutoFit/>
          </a:bodyPr>
          <a:lstStyle/>
          <a:p>
            <a:pPr algn="ctr">
              <a:spcBef>
                <a:spcPts val="71"/>
              </a:spcBef>
            </a:pPr>
            <a:r>
              <a:rPr sz="5794" b="1" spc="-24" dirty="0">
                <a:solidFill>
                  <a:schemeClr val="bg1"/>
                </a:solidFill>
                <a:latin typeface="Calibri"/>
                <a:cs typeface="Calibri"/>
              </a:rPr>
              <a:t>Background</a:t>
            </a:r>
            <a:endParaRPr sz="5794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8DFCCF19-648C-A7BF-B4BC-A14106C3739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33020" y="-25843"/>
            <a:ext cx="47614839" cy="53242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Title 247">
            <a:extLst>
              <a:ext uri="{FF2B5EF4-FFF2-40B4-BE49-F238E27FC236}">
                <a16:creationId xmlns:a16="http://schemas.microsoft.com/office/drawing/2014/main" id="{E7CB76DC-1612-5BB2-C94A-AF284B1972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4449679" y="408633"/>
            <a:ext cx="40152716" cy="5240665"/>
          </a:xfrm>
        </p:spPr>
        <p:txBody>
          <a:bodyPr/>
          <a:lstStyle/>
          <a:p>
            <a:pPr algn="ctr"/>
            <a:r>
              <a:rPr lang="en-US" sz="5676" i="1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Association between Cruciferous Vegetable Intake and Glycosylated Hemoglobin Levels among United States Adults with Type 2 Diabetes Mellitus Using Data from NHANES 2017 – Pre-pandemic 2020</a:t>
            </a:r>
            <a:br>
              <a:rPr lang="en-US" sz="5676" b="0" i="1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</a:br>
            <a:br>
              <a:rPr lang="en-US" sz="5676" b="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</a:br>
            <a:r>
              <a:rPr lang="en-US" sz="5676" b="0" dirty="0">
                <a:latin typeface="Calibri" panose="020F0502020204030204" pitchFamily="34" charset="0"/>
                <a:cs typeface="Calibri" panose="020F0502020204030204" pitchFamily="34" charset="0"/>
              </a:rPr>
              <a:t>Alexandra Old, BS, Maria Carlota Dao, PhD, Sherman Bigornia, PhD</a:t>
            </a:r>
            <a:br>
              <a:rPr lang="en-US" sz="5676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5676" b="0" dirty="0">
                <a:latin typeface="Calibri" panose="020F0502020204030204" pitchFamily="34" charset="0"/>
                <a:cs typeface="Calibri" panose="020F0502020204030204" pitchFamily="34" charset="0"/>
              </a:rPr>
              <a:t>Department of Agriculture, Nutrition, and Food Systems, University of New Hampshire, Durham, NH, 03824</a:t>
            </a:r>
            <a:br>
              <a:rPr lang="en-US" sz="5676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5676" dirty="0"/>
          </a:p>
        </p:txBody>
      </p:sp>
      <p:graphicFrame>
        <p:nvGraphicFramePr>
          <p:cNvPr id="252" name="Table 251">
            <a:extLst>
              <a:ext uri="{FF2B5EF4-FFF2-40B4-BE49-F238E27FC236}">
                <a16:creationId xmlns:a16="http://schemas.microsoft.com/office/drawing/2014/main" id="{99EC145B-752D-0552-EA7F-27789DC96A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0131296"/>
              </p:ext>
            </p:extLst>
          </p:nvPr>
        </p:nvGraphicFramePr>
        <p:xfrm>
          <a:off x="15946133" y="19636532"/>
          <a:ext cx="14903254" cy="128722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07834">
                  <a:extLst>
                    <a:ext uri="{9D8B030D-6E8A-4147-A177-3AD203B41FA5}">
                      <a16:colId xmlns:a16="http://schemas.microsoft.com/office/drawing/2014/main" val="1181010754"/>
                    </a:ext>
                  </a:extLst>
                </a:gridCol>
                <a:gridCol w="1300200">
                  <a:extLst>
                    <a:ext uri="{9D8B030D-6E8A-4147-A177-3AD203B41FA5}">
                      <a16:colId xmlns:a16="http://schemas.microsoft.com/office/drawing/2014/main" val="4251428714"/>
                    </a:ext>
                  </a:extLst>
                </a:gridCol>
                <a:gridCol w="5395220">
                  <a:extLst>
                    <a:ext uri="{9D8B030D-6E8A-4147-A177-3AD203B41FA5}">
                      <a16:colId xmlns:a16="http://schemas.microsoft.com/office/drawing/2014/main" val="4074160062"/>
                    </a:ext>
                  </a:extLst>
                </a:gridCol>
              </a:tblGrid>
              <a:tr h="8750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tabLst>
                          <a:tab pos="1790700" algn="l"/>
                        </a:tabLst>
                      </a:pPr>
                      <a:r>
                        <a:rPr lang="en-US" sz="40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Table 1. Population Characteristics</a:t>
                      </a:r>
                      <a:endParaRPr lang="en-US" sz="40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62201" marR="162201" marT="2252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tabLst>
                          <a:tab pos="1790700" algn="l"/>
                        </a:tabLst>
                      </a:pPr>
                      <a:r>
                        <a:rPr lang="en-US" sz="4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62201" marR="162201" marT="2252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tabLst>
                          <a:tab pos="1790700" algn="l"/>
                        </a:tabLst>
                      </a:pPr>
                      <a:r>
                        <a:rPr lang="en-US" sz="4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62201" marR="162201" marT="2252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532586"/>
                  </a:ext>
                </a:extLst>
              </a:tr>
              <a:tr h="70406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tabLst>
                          <a:tab pos="1790700" algn="l"/>
                        </a:tabLst>
                      </a:pPr>
                      <a:r>
                        <a:rPr lang="en-US" sz="4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Variable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62201" marR="162201" marT="2252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tabLst>
                          <a:tab pos="1790700" algn="l"/>
                        </a:tabLst>
                      </a:pPr>
                      <a:r>
                        <a:rPr lang="en-US" sz="4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endParaRPr lang="en-US" sz="4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62201" marR="162201" marT="2252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tabLst>
                          <a:tab pos="1790700" algn="l"/>
                        </a:tabLst>
                      </a:pPr>
                      <a:r>
                        <a:rPr lang="en-US" sz="4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Value </a:t>
                      </a:r>
                      <a:endParaRPr lang="en-US" sz="4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62201" marR="162201" marT="2252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549173"/>
                  </a:ext>
                </a:extLst>
              </a:tr>
              <a:tr h="7040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tabLst>
                          <a:tab pos="1790700" algn="l"/>
                        </a:tabLst>
                      </a:pPr>
                      <a:r>
                        <a:rPr lang="en-US" sz="4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 (years)</a:t>
                      </a:r>
                      <a:endParaRPr lang="en-US" sz="400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62201" marR="162201" marT="2252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tabLst>
                          <a:tab pos="1790700" algn="l"/>
                        </a:tabLst>
                      </a:pPr>
                      <a:r>
                        <a:rPr lang="en-US" sz="4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998</a:t>
                      </a:r>
                      <a:endParaRPr lang="en-US" sz="4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62201" marR="162201" marT="2252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tabLst>
                          <a:tab pos="1790700" algn="l"/>
                        </a:tabLst>
                      </a:pPr>
                      <a:r>
                        <a:rPr lang="en-US" sz="4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64.87 ± 9.65</a:t>
                      </a:r>
                      <a:endParaRPr lang="en-US" sz="4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62201" marR="162201" marT="2252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0149595"/>
                  </a:ext>
                </a:extLst>
              </a:tr>
              <a:tr h="7040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tabLst>
                          <a:tab pos="1790700" algn="l"/>
                        </a:tabLst>
                      </a:pPr>
                      <a:r>
                        <a:rPr lang="en-US" sz="4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Gender (% female)</a:t>
                      </a:r>
                      <a:endParaRPr lang="en-US" sz="4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62201" marR="162201" marT="2252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tabLst>
                          <a:tab pos="1790700" algn="l"/>
                        </a:tabLst>
                      </a:pPr>
                      <a:r>
                        <a:rPr lang="en-US" sz="4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460</a:t>
                      </a:r>
                      <a:endParaRPr lang="en-US" sz="4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62201" marR="162201" marT="2252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tabLst>
                          <a:tab pos="1790700" algn="l"/>
                        </a:tabLst>
                      </a:pPr>
                      <a:r>
                        <a:rPr lang="en-US" sz="4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46.1</a:t>
                      </a:r>
                      <a:endParaRPr lang="en-US" sz="4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62201" marR="162201" marT="2252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684778"/>
                  </a:ext>
                </a:extLst>
              </a:tr>
              <a:tr h="704064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90700" algn="l"/>
                        </a:tabLst>
                        <a:defRPr/>
                      </a:pPr>
                      <a:r>
                        <a:rPr lang="en-US" sz="4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BMI (kg/m</a:t>
                      </a:r>
                      <a:r>
                        <a:rPr lang="en-US" sz="4000" baseline="30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40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4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62201" marR="162201" marT="2252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tabLst>
                          <a:tab pos="1790700" algn="l"/>
                        </a:tabLst>
                      </a:pPr>
                      <a:r>
                        <a:rPr lang="en-US" sz="4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998</a:t>
                      </a:r>
                    </a:p>
                  </a:txBody>
                  <a:tcPr marL="162201" marR="162201" marT="2252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tabLst>
                          <a:tab pos="1790700" algn="l"/>
                        </a:tabLst>
                      </a:pPr>
                      <a:r>
                        <a:rPr lang="en-US" sz="4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32.89 ± 7.55</a:t>
                      </a:r>
                    </a:p>
                  </a:txBody>
                  <a:tcPr marL="162201" marR="162201" marT="2252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50710"/>
                  </a:ext>
                </a:extLst>
              </a:tr>
              <a:tr h="7040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tabLst>
                          <a:tab pos="1790700" algn="l"/>
                        </a:tabLst>
                      </a:pPr>
                      <a:r>
                        <a:rPr lang="en-US" sz="4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diabetes mellitus (%)</a:t>
                      </a:r>
                      <a:endParaRPr lang="en-US" sz="4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62201" marR="162201" marT="2252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tabLst>
                          <a:tab pos="1790700" algn="l"/>
                        </a:tabLst>
                      </a:pPr>
                      <a:r>
                        <a:rPr lang="en-US" sz="4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998</a:t>
                      </a:r>
                    </a:p>
                  </a:txBody>
                  <a:tcPr marL="162201" marR="162201" marT="2252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tabLst>
                          <a:tab pos="1790700" algn="l"/>
                        </a:tabLst>
                      </a:pPr>
                      <a:r>
                        <a:rPr lang="en-US" sz="4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</a:t>
                      </a:r>
                    </a:p>
                  </a:txBody>
                  <a:tcPr marL="162201" marR="162201" marT="2252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419666"/>
                  </a:ext>
                </a:extLst>
              </a:tr>
              <a:tr h="704064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buFont typeface="Symbol" pitchFamily="2" charset="2"/>
                        <a:buChar char=""/>
                        <a:tabLst>
                          <a:tab pos="457200" algn="l"/>
                          <a:tab pos="1790700" algn="l"/>
                        </a:tabLst>
                      </a:pPr>
                      <a:r>
                        <a:rPr lang="en-US" sz="4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Glycosylated hemoglobin (%)</a:t>
                      </a:r>
                      <a:endParaRPr lang="en-US" sz="4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62201" marR="162201" marT="2252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tabLst>
                          <a:tab pos="1790700" algn="l"/>
                        </a:tabLst>
                      </a:pPr>
                      <a:r>
                        <a:rPr lang="en-US" sz="4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998</a:t>
                      </a:r>
                    </a:p>
                  </a:txBody>
                  <a:tcPr marL="162201" marR="162201" marT="2252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tabLst>
                          <a:tab pos="1790700" algn="l"/>
                        </a:tabLst>
                      </a:pPr>
                      <a:r>
                        <a:rPr lang="en-US" sz="4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7.43 ± 1.53</a:t>
                      </a:r>
                    </a:p>
                  </a:txBody>
                  <a:tcPr marL="162201" marR="162201" marT="2252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218374"/>
                  </a:ext>
                </a:extLst>
              </a:tr>
              <a:tr h="704064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buFont typeface="Symbol" pitchFamily="2" charset="2"/>
                        <a:buChar char=""/>
                        <a:tabLst>
                          <a:tab pos="457200" algn="l"/>
                          <a:tab pos="1790700" algn="l"/>
                        </a:tabLst>
                      </a:pPr>
                      <a:r>
                        <a:rPr lang="en-US" sz="4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Diagnosed with DM by doctor (%)</a:t>
                      </a:r>
                      <a:endParaRPr lang="en-US" sz="4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62201" marR="162201" marT="2252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tabLst>
                          <a:tab pos="1790700" algn="l"/>
                        </a:tabLst>
                      </a:pPr>
                      <a:r>
                        <a:rPr lang="en-US" sz="4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939</a:t>
                      </a:r>
                      <a:endParaRPr lang="en-US" sz="4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62201" marR="162201" marT="2252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tabLst>
                          <a:tab pos="1790700" algn="l"/>
                        </a:tabLst>
                      </a:pPr>
                      <a:r>
                        <a:rPr lang="en-US" sz="4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94.1</a:t>
                      </a:r>
                      <a:endParaRPr lang="en-US" sz="4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62201" marR="162201" marT="2252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192939"/>
                  </a:ext>
                </a:extLst>
              </a:tr>
              <a:tr h="1415136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2" charset="2"/>
                        <a:buNone/>
                        <a:tabLst>
                          <a:tab pos="457200" algn="l"/>
                          <a:tab pos="1790700" algn="l"/>
                        </a:tabLst>
                        <a:defRPr/>
                      </a:pPr>
                      <a:r>
                        <a:rPr lang="en-US" sz="4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Taking Prescription Antihyperglycemic Medication (%)</a:t>
                      </a:r>
                      <a:endParaRPr lang="en-US" sz="4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62201" marR="162201" marT="2252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tabLst>
                          <a:tab pos="1790700" algn="l"/>
                        </a:tabLst>
                      </a:pPr>
                      <a:r>
                        <a:rPr lang="en-US" sz="4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743</a:t>
                      </a:r>
                    </a:p>
                  </a:txBody>
                  <a:tcPr marL="162201" marR="162201" marT="2252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tabLst>
                          <a:tab pos="1790700" algn="l"/>
                        </a:tabLst>
                      </a:pPr>
                      <a:r>
                        <a:rPr lang="en-US" sz="4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74.4 </a:t>
                      </a:r>
                    </a:p>
                  </a:txBody>
                  <a:tcPr marL="162201" marR="162201" marT="2252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714791"/>
                  </a:ext>
                </a:extLst>
              </a:tr>
              <a:tr h="704064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itchFamily="2" charset="2"/>
                        <a:buNone/>
                        <a:tabLst>
                          <a:tab pos="457200" algn="l"/>
                          <a:tab pos="1790700" algn="l"/>
                        </a:tabLst>
                        <a:defRPr/>
                      </a:pPr>
                      <a:r>
                        <a:rPr lang="en-US" sz="4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Family history of DM (%)</a:t>
                      </a:r>
                      <a:endParaRPr lang="en-US" sz="4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62201" marR="162201" marT="2252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tabLst>
                          <a:tab pos="1790700" algn="l"/>
                        </a:tabLst>
                      </a:pPr>
                      <a:r>
                        <a:rPr lang="en-US" sz="4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764</a:t>
                      </a:r>
                    </a:p>
                  </a:txBody>
                  <a:tcPr marL="162201" marR="162201" marT="2252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tabLst>
                          <a:tab pos="1790700" algn="l"/>
                        </a:tabLst>
                      </a:pPr>
                      <a:r>
                        <a:rPr lang="en-US" sz="4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76.6</a:t>
                      </a:r>
                    </a:p>
                  </a:txBody>
                  <a:tcPr marL="162201" marR="162201" marT="2252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598528"/>
                  </a:ext>
                </a:extLst>
              </a:tr>
              <a:tr h="7040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tabLst>
                          <a:tab pos="1790700" algn="l"/>
                        </a:tabLst>
                      </a:pPr>
                      <a:r>
                        <a:rPr lang="en-US" sz="4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Hypertension status (%)</a:t>
                      </a:r>
                      <a:endParaRPr lang="en-US" sz="4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62201" marR="162201" marT="2252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tabLst>
                          <a:tab pos="1790700" algn="l"/>
                        </a:tabLst>
                      </a:pPr>
                      <a:r>
                        <a:rPr lang="en-US" sz="4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746</a:t>
                      </a:r>
                      <a:endParaRPr lang="en-US" sz="4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62201" marR="162201" marT="2252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tabLst>
                          <a:tab pos="1790700" algn="l"/>
                        </a:tabLst>
                      </a:pPr>
                      <a:r>
                        <a:rPr lang="en-US" sz="4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74.7</a:t>
                      </a:r>
                      <a:endParaRPr lang="en-US" sz="4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62201" marR="162201" marT="2252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205576"/>
                  </a:ext>
                </a:extLst>
              </a:tr>
              <a:tr h="141513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tabLst>
                          <a:tab pos="1790700" algn="l"/>
                        </a:tabLst>
                      </a:pPr>
                      <a:r>
                        <a:rPr lang="en-US" sz="4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Whole vegetable consumption (cup equivalents) </a:t>
                      </a:r>
                    </a:p>
                  </a:txBody>
                  <a:tcPr marL="162201" marR="162201" marT="2252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tabLst>
                          <a:tab pos="1790700" algn="l"/>
                        </a:tabLst>
                      </a:pPr>
                      <a:r>
                        <a:rPr lang="en-US" sz="4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998</a:t>
                      </a:r>
                    </a:p>
                  </a:txBody>
                  <a:tcPr marL="162201" marR="162201" marT="2252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tabLst>
                          <a:tab pos="1790700" algn="l"/>
                        </a:tabLst>
                      </a:pPr>
                      <a:r>
                        <a:rPr lang="en-US" sz="4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1.37 ± 0.43</a:t>
                      </a:r>
                    </a:p>
                  </a:txBody>
                  <a:tcPr marL="162201" marR="162201" marT="2252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433634"/>
                  </a:ext>
                </a:extLst>
              </a:tr>
              <a:tr h="1415136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90700" algn="l"/>
                        </a:tabLst>
                        <a:defRPr/>
                      </a:pPr>
                      <a:r>
                        <a:rPr lang="en-US" sz="4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Cruciferous Vegetable Intake (cup equivalents) </a:t>
                      </a:r>
                    </a:p>
                  </a:txBody>
                  <a:tcPr marL="162201" marR="162201" marT="2252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tabLst>
                          <a:tab pos="1790700" algn="l"/>
                        </a:tabLst>
                      </a:pPr>
                      <a:r>
                        <a:rPr lang="en-US" sz="4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998</a:t>
                      </a:r>
                    </a:p>
                  </a:txBody>
                  <a:tcPr marL="162201" marR="162201" marT="2252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tabLst>
                          <a:tab pos="1790700" algn="l"/>
                        </a:tabLst>
                      </a:pPr>
                      <a:r>
                        <a:rPr lang="en-US" sz="4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0.111 ± 0.052</a:t>
                      </a:r>
                    </a:p>
                  </a:txBody>
                  <a:tcPr marL="162201" marR="162201" marT="2252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514065"/>
                  </a:ext>
                </a:extLst>
              </a:tr>
              <a:tr h="1415136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90700" algn="l"/>
                        </a:tabLst>
                        <a:defRPr/>
                      </a:pPr>
                      <a:r>
                        <a:rPr lang="en-US" sz="4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Alcohol consumption (grams)</a:t>
                      </a:r>
                    </a:p>
                  </a:txBody>
                  <a:tcPr marL="162201" marR="162201" marT="2252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tabLst>
                          <a:tab pos="1790700" algn="l"/>
                        </a:tabLst>
                      </a:pPr>
                      <a:r>
                        <a:rPr lang="en-US" sz="4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998</a:t>
                      </a:r>
                    </a:p>
                  </a:txBody>
                  <a:tcPr marL="162201" marR="162201" marT="2252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90700" algn="l"/>
                        </a:tabLst>
                        <a:defRPr/>
                      </a:pPr>
                      <a:r>
                        <a:rPr lang="en-US" sz="4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6.31±8.58</a:t>
                      </a:r>
                      <a:endParaRPr lang="en-US" sz="4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tabLst>
                          <a:tab pos="1790700" algn="l"/>
                        </a:tabLst>
                      </a:pPr>
                      <a:endParaRPr lang="en-US" sz="4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62201" marR="162201" marT="2252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1377796"/>
                  </a:ext>
                </a:extLst>
              </a:tr>
            </a:tbl>
          </a:graphicData>
        </a:graphic>
      </p:graphicFrame>
      <p:graphicFrame>
        <p:nvGraphicFramePr>
          <p:cNvPr id="255" name="Table 254">
            <a:extLst>
              <a:ext uri="{FF2B5EF4-FFF2-40B4-BE49-F238E27FC236}">
                <a16:creationId xmlns:a16="http://schemas.microsoft.com/office/drawing/2014/main" id="{C0A869A4-C5A5-3407-DD21-46871EB14A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1231491"/>
              </p:ext>
            </p:extLst>
          </p:nvPr>
        </p:nvGraphicFramePr>
        <p:xfrm>
          <a:off x="31624660" y="19613042"/>
          <a:ext cx="14890393" cy="12832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5680">
                  <a:extLst>
                    <a:ext uri="{9D8B030D-6E8A-4147-A177-3AD203B41FA5}">
                      <a16:colId xmlns:a16="http://schemas.microsoft.com/office/drawing/2014/main" val="2974129859"/>
                    </a:ext>
                  </a:extLst>
                </a:gridCol>
                <a:gridCol w="3447419">
                  <a:extLst>
                    <a:ext uri="{9D8B030D-6E8A-4147-A177-3AD203B41FA5}">
                      <a16:colId xmlns:a16="http://schemas.microsoft.com/office/drawing/2014/main" val="3270054803"/>
                    </a:ext>
                  </a:extLst>
                </a:gridCol>
                <a:gridCol w="5917294">
                  <a:extLst>
                    <a:ext uri="{9D8B030D-6E8A-4147-A177-3AD203B41FA5}">
                      <a16:colId xmlns:a16="http://schemas.microsoft.com/office/drawing/2014/main" val="2460856002"/>
                    </a:ext>
                  </a:extLst>
                </a:gridCol>
              </a:tblGrid>
              <a:tr h="1413959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4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Table 2. Multiple Linear Regression Models with HbA1c Levels </a:t>
                      </a:r>
                      <a:r>
                        <a:rPr lang="en-US" sz="4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as Dependent </a:t>
                      </a:r>
                      <a:r>
                        <a:rPr lang="en-US" sz="40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US" sz="40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ariable</a:t>
                      </a:r>
                      <a:endParaRPr lang="en-US" sz="40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16267" marR="216267" marT="108134" marB="10813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tabLst>
                          <a:tab pos="1790700" algn="l"/>
                        </a:tabLs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tabLst>
                          <a:tab pos="1790700" algn="l"/>
                        </a:tabLs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4209760"/>
                  </a:ext>
                </a:extLst>
              </a:tr>
              <a:tr h="7957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400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Model*</a:t>
                      </a:r>
                    </a:p>
                  </a:txBody>
                  <a:tcPr marL="216267" marR="216267" marT="108134" marB="10813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tabLst>
                          <a:tab pos="1790700" algn="l"/>
                        </a:tabLst>
                      </a:pPr>
                      <a:r>
                        <a:rPr lang="en-US" sz="4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β ± SD</a:t>
                      </a:r>
                      <a:endParaRPr lang="en-US" sz="40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6267" marR="216267" marT="108134" marB="10813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tabLst>
                          <a:tab pos="1790700" algn="l"/>
                        </a:tabLst>
                      </a:pPr>
                      <a:r>
                        <a:rPr lang="en-US" sz="4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 - value</a:t>
                      </a:r>
                      <a:endParaRPr lang="en-US" sz="40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6267" marR="216267" marT="108134" marB="10813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664079"/>
                  </a:ext>
                </a:extLst>
              </a:tr>
              <a:tr h="14139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tabLst>
                          <a:tab pos="1790700" algn="l"/>
                        </a:tabLst>
                      </a:pPr>
                      <a:r>
                        <a:rPr lang="en-US" sz="4000" b="1" dirty="0">
                          <a:effectLst/>
                          <a:latin typeface="+mn-lt"/>
                        </a:rPr>
                        <a:t>Model 1 </a:t>
                      </a:r>
                      <a:r>
                        <a:rPr lang="en-US" sz="4000" i="1" dirty="0">
                          <a:effectLst/>
                          <a:latin typeface="+mn-lt"/>
                        </a:rPr>
                        <a:t>(Cruciferous vegetable intake)</a:t>
                      </a:r>
                      <a:endParaRPr lang="en-US" sz="4000" i="1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6267" marR="216267" marT="108134" marB="10813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4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-1.224 ± 0.324</a:t>
                      </a:r>
                      <a:endParaRPr lang="en-US" sz="40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16267" marR="216267" marT="108134" marB="10813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40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0.001</a:t>
                      </a:r>
                    </a:p>
                  </a:txBody>
                  <a:tcPr marL="216267" marR="216267" marT="108134" marB="10813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272768"/>
                  </a:ext>
                </a:extLst>
              </a:tr>
              <a:tr h="14139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tabLst>
                          <a:tab pos="1790700" algn="l"/>
                        </a:tabLst>
                      </a:pPr>
                      <a:r>
                        <a:rPr lang="en-US" sz="4000" b="1" dirty="0">
                          <a:effectLst/>
                          <a:latin typeface="+mn-lt"/>
                        </a:rPr>
                        <a:t>Model 2 </a:t>
                      </a:r>
                      <a:r>
                        <a:rPr lang="en-US" sz="4000" i="1" dirty="0">
                          <a:effectLst/>
                          <a:latin typeface="+mn-lt"/>
                        </a:rPr>
                        <a:t>(M1 + age &amp; BMI)</a:t>
                      </a:r>
                      <a:endParaRPr lang="en-US" sz="4000" i="1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6267" marR="216267" marT="108134" marB="10813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4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-0.945 ± 0.327</a:t>
                      </a:r>
                      <a:endParaRPr lang="en-US" sz="40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16267" marR="216267" marT="108134" marB="10813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40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0.004</a:t>
                      </a:r>
                    </a:p>
                  </a:txBody>
                  <a:tcPr marL="216267" marR="216267" marT="108134" marB="10813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910382"/>
                  </a:ext>
                </a:extLst>
              </a:tr>
              <a:tr h="173707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tabLst>
                          <a:tab pos="1790700" algn="l"/>
                        </a:tabLst>
                      </a:pPr>
                      <a:r>
                        <a:rPr lang="en-US" sz="4000" b="1" dirty="0">
                          <a:effectLst/>
                          <a:latin typeface="+mn-lt"/>
                        </a:rPr>
                        <a:t>Model 3 </a:t>
                      </a:r>
                      <a:r>
                        <a:rPr lang="en-US" sz="4000" i="1" dirty="0">
                          <a:effectLst/>
                          <a:latin typeface="+mn-lt"/>
                        </a:rPr>
                        <a:t>(M2 + whole vegetable intake)</a:t>
                      </a:r>
                      <a:endParaRPr lang="en-US" sz="4000" i="1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6267" marR="216267" marT="108134" marB="10813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tabLst>
                          <a:tab pos="1790700" algn="l"/>
                        </a:tabLst>
                      </a:pPr>
                      <a:r>
                        <a:rPr lang="en-US" sz="4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-0.870 ± 0.329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endParaRPr lang="en-US" sz="40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6267" marR="216267" marT="108134" marB="10813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tabLst>
                          <a:tab pos="1790700" algn="l"/>
                        </a:tabLst>
                      </a:pPr>
                      <a:r>
                        <a:rPr lang="en-US" sz="4000" dirty="0">
                          <a:effectLst/>
                          <a:latin typeface="+mn-lt"/>
                        </a:rPr>
                        <a:t>0.008</a:t>
                      </a:r>
                      <a:endParaRPr lang="en-US" sz="40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6267" marR="216267" marT="108134" marB="10813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574589"/>
                  </a:ext>
                </a:extLst>
              </a:tr>
              <a:tr h="26503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tabLst>
                          <a:tab pos="1790700" algn="l"/>
                        </a:tabLst>
                      </a:pPr>
                      <a:r>
                        <a:rPr lang="en-US" sz="4000" b="1" dirty="0">
                          <a:effectLst/>
                          <a:latin typeface="+mn-lt"/>
                        </a:rPr>
                        <a:t>Model 4 </a:t>
                      </a:r>
                      <a:r>
                        <a:rPr lang="en-US" sz="4000" i="1" dirty="0">
                          <a:effectLst/>
                          <a:latin typeface="+mn-lt"/>
                        </a:rPr>
                        <a:t>(M3 + antihyperglycemic medication &amp; hypertension status)</a:t>
                      </a:r>
                      <a:endParaRPr lang="en-US" sz="4000" i="1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6267" marR="216267" marT="108134" marB="10813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tabLst>
                          <a:tab pos="1790700" algn="l"/>
                        </a:tabLst>
                      </a:pPr>
                      <a:r>
                        <a:rPr lang="en-US" sz="4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-0.826 ± 0.329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endParaRPr lang="en-US" sz="40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6267" marR="216267" marT="108134" marB="10813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tabLst>
                          <a:tab pos="1790700" algn="l"/>
                        </a:tabLst>
                      </a:pPr>
                      <a:r>
                        <a:rPr lang="en-US" sz="4000" dirty="0">
                          <a:effectLst/>
                          <a:latin typeface="+mn-lt"/>
                        </a:rPr>
                        <a:t>0.012</a:t>
                      </a:r>
                      <a:endParaRPr lang="en-US" sz="40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6267" marR="216267" marT="108134" marB="10813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877517"/>
                  </a:ext>
                </a:extLst>
              </a:tr>
              <a:tr h="14139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tabLst>
                          <a:tab pos="1790700" algn="l"/>
                        </a:tabLst>
                      </a:pPr>
                      <a:r>
                        <a:rPr lang="en-US" sz="40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Model 5 </a:t>
                      </a:r>
                      <a:r>
                        <a:rPr lang="en-US" sz="4000" i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(M4 + family history of DM)</a:t>
                      </a:r>
                    </a:p>
                  </a:txBody>
                  <a:tcPr marL="216267" marR="216267" marT="108134" marB="10813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tabLst>
                          <a:tab pos="1790700" algn="l"/>
                        </a:tabLst>
                      </a:pPr>
                      <a:r>
                        <a:rPr lang="en-US" sz="4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-0.839 ± 0.328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endParaRPr lang="en-US" sz="40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6267" marR="216267" marT="108134" marB="10813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tabLst>
                          <a:tab pos="1790700" algn="l"/>
                        </a:tabLst>
                      </a:pPr>
                      <a:r>
                        <a:rPr lang="en-US" sz="40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0.011</a:t>
                      </a:r>
                    </a:p>
                  </a:txBody>
                  <a:tcPr marL="216267" marR="216267" marT="108134" marB="10813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147924"/>
                  </a:ext>
                </a:extLst>
              </a:tr>
              <a:tr h="14139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tabLst>
                          <a:tab pos="1790700" algn="l"/>
                        </a:tabLst>
                      </a:pPr>
                      <a:r>
                        <a:rPr lang="en-US" sz="40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Model 6 </a:t>
                      </a:r>
                      <a:r>
                        <a:rPr lang="en-US" sz="4000" i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(M5 + alcohol intake)</a:t>
                      </a:r>
                    </a:p>
                  </a:txBody>
                  <a:tcPr marL="216267" marR="216267" marT="108134" marB="10813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tabLst>
                          <a:tab pos="1790700" algn="l"/>
                        </a:tabLst>
                      </a:pPr>
                      <a:r>
                        <a:rPr lang="en-US" sz="4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-0.866 ± 0.326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endParaRPr lang="en-US" sz="4000" dirty="0"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16267" marR="216267" marT="108134" marB="10813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tabLst>
                          <a:tab pos="1790700" algn="l"/>
                        </a:tabLst>
                      </a:pPr>
                      <a:r>
                        <a:rPr lang="en-US" sz="40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0.008</a:t>
                      </a:r>
                    </a:p>
                  </a:txBody>
                  <a:tcPr marL="216267" marR="216267" marT="108134" marB="10813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045703"/>
                  </a:ext>
                </a:extLst>
              </a:tr>
            </a:tbl>
          </a:graphicData>
        </a:graphic>
      </p:graphicFrame>
      <p:pic>
        <p:nvPicPr>
          <p:cNvPr id="31" name="Picture 30" descr="A graph of a number of people&#10;&#10;AI-generated content may be incorrect.">
            <a:extLst>
              <a:ext uri="{FF2B5EF4-FFF2-40B4-BE49-F238E27FC236}">
                <a16:creationId xmlns:a16="http://schemas.microsoft.com/office/drawing/2014/main" id="{FF189574-5FC3-581D-9EB6-5149FFE8C21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2" t="3038" r="10040" b="10594"/>
          <a:stretch/>
        </p:blipFill>
        <p:spPr>
          <a:xfrm>
            <a:off x="7357497" y="7282445"/>
            <a:ext cx="8057087" cy="7254004"/>
          </a:xfrm>
          <a:prstGeom prst="rect">
            <a:avLst/>
          </a:prstGeom>
        </p:spPr>
      </p:pic>
      <p:sp>
        <p:nvSpPr>
          <p:cNvPr id="128" name="TextBox 127">
            <a:extLst>
              <a:ext uri="{FF2B5EF4-FFF2-40B4-BE49-F238E27FC236}">
                <a16:creationId xmlns:a16="http://schemas.microsoft.com/office/drawing/2014/main" id="{4BBF514D-0EC1-41B2-8645-5BFC609A805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34012" y="6568453"/>
            <a:ext cx="6747722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Diabetes mellitus </a:t>
            </a:r>
            <a:r>
              <a:rPr lang="en-US" sz="4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(DM) affects </a:t>
            </a:r>
            <a:r>
              <a:rPr lang="en-US" sz="4000" i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800 million people globally</a:t>
            </a:r>
            <a:r>
              <a:rPr lang="en-US" sz="4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with </a:t>
            </a:r>
            <a:r>
              <a:rPr lang="en-US" sz="4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Type 2 DM (T2DM) </a:t>
            </a:r>
            <a:r>
              <a:rPr lang="en-US" sz="4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constituting 95% of all diabetes cases.</a:t>
            </a:r>
            <a:r>
              <a:rPr lang="en-US" sz="4000" kern="100" baseline="300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1-3</a:t>
            </a:r>
            <a:r>
              <a:rPr lang="en-US" sz="4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</a:p>
          <a:p>
            <a:endParaRPr lang="en-US" sz="40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r>
              <a:rPr lang="en-US" sz="4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T2DM </a:t>
            </a:r>
            <a:r>
              <a:rPr lang="en-US" sz="4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increases</a:t>
            </a:r>
            <a:r>
              <a:rPr lang="en-US" sz="4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risk for </a:t>
            </a:r>
            <a:r>
              <a:rPr lang="en-US" sz="4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cardiovascular diseases </a:t>
            </a:r>
            <a:r>
              <a:rPr lang="en-US" sz="4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(the global leading cause of death).</a:t>
            </a:r>
            <a:r>
              <a:rPr lang="en-US" sz="4000" kern="100" baseline="300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4</a:t>
            </a:r>
            <a:endParaRPr lang="en-US" sz="40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endParaRPr lang="en-US" sz="40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r>
              <a:rPr lang="en-US" sz="4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Higher </a:t>
            </a:r>
            <a:r>
              <a:rPr lang="en-US" sz="4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glycosylated hemoglobin (HbA1c) levels </a:t>
            </a:r>
            <a:r>
              <a:rPr lang="en-US" sz="4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correlate with </a:t>
            </a:r>
            <a:r>
              <a:rPr lang="en-US" sz="4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increased</a:t>
            </a:r>
            <a:r>
              <a:rPr lang="en-US" sz="4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risk of T2DM related complications.</a:t>
            </a:r>
            <a:r>
              <a:rPr lang="en-US" sz="4000" kern="100" baseline="300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5</a:t>
            </a:r>
            <a:r>
              <a:rPr lang="en-US" sz="4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99893C89-FF6A-B042-2CE7-5DB03513339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115553" y="20036415"/>
            <a:ext cx="68241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4F35D260-C17F-1C9B-9CE7-A1608189AF6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27115" y="20050460"/>
            <a:ext cx="14763997" cy="601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11" b="1" i="1" dirty="0">
                <a:latin typeface="Calibri" panose="020F0502020204030204" pitchFamily="34" charset="0"/>
                <a:cs typeface="Calibri" panose="020F0502020204030204" pitchFamily="34" charset="0"/>
              </a:rPr>
              <a:t>Figure 2: </a:t>
            </a:r>
            <a:r>
              <a:rPr lang="en-US" sz="3311" i="1" dirty="0">
                <a:latin typeface="Calibri" panose="020F0502020204030204" pitchFamily="34" charset="0"/>
                <a:cs typeface="Calibri" panose="020F0502020204030204" pitchFamily="34" charset="0"/>
              </a:rPr>
              <a:t>Glycosylated hemoglobin &amp; DM diagnostic criteria</a:t>
            </a:r>
            <a:r>
              <a:rPr lang="en-US" sz="3311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3,6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402E17F5-3B08-836C-142F-1704B4D5AD7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719627" y="14522351"/>
            <a:ext cx="6574761" cy="1111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11" b="1" i="1" dirty="0">
                <a:latin typeface="Calibri" panose="020F0502020204030204" pitchFamily="34" charset="0"/>
                <a:cs typeface="Calibri" panose="020F0502020204030204" pitchFamily="34" charset="0"/>
              </a:rPr>
              <a:t>Figure 1: </a:t>
            </a:r>
            <a:r>
              <a:rPr lang="en-US" sz="3311" i="1" dirty="0">
                <a:latin typeface="Calibri" panose="020F0502020204030204" pitchFamily="34" charset="0"/>
                <a:cs typeface="Calibri" panose="020F0502020204030204" pitchFamily="34" charset="0"/>
              </a:rPr>
              <a:t>Prevalence </a:t>
            </a:r>
            <a:r>
              <a:rPr lang="en-US" sz="3311" i="1">
                <a:latin typeface="Calibri" panose="020F0502020204030204" pitchFamily="34" charset="0"/>
                <a:cs typeface="Calibri" panose="020F0502020204030204" pitchFamily="34" charset="0"/>
              </a:rPr>
              <a:t>of diabetes </a:t>
            </a:r>
            <a:r>
              <a:rPr lang="en-US" sz="3311" i="1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3311" i="1">
                <a:latin typeface="Calibri" panose="020F0502020204030204" pitchFamily="34" charset="0"/>
                <a:cs typeface="Calibri" panose="020F0502020204030204" pitchFamily="34" charset="0"/>
              </a:rPr>
              <a:t>ellitus</a:t>
            </a:r>
            <a:r>
              <a:rPr lang="en-US" sz="3311" i="1" baseline="30000">
                <a:latin typeface="Calibri" panose="020F0502020204030204" pitchFamily="34" charset="0"/>
                <a:cs typeface="Calibri" panose="020F0502020204030204" pitchFamily="34" charset="0"/>
              </a:rPr>
              <a:t>1-2</a:t>
            </a:r>
            <a:endParaRPr lang="en-US" sz="331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5" name="Picture 154">
            <a:extLst>
              <a:ext uri="{FF2B5EF4-FFF2-40B4-BE49-F238E27FC236}">
                <a16:creationId xmlns:a16="http://schemas.microsoft.com/office/drawing/2014/main" id="{F29C0FA1-BAF5-E633-ABCD-C4A9626C23F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1"/>
            </p:custDataLst>
          </p:nvPr>
        </p:nvPicPr>
        <p:blipFill>
          <a:blip r:embed="rId6"/>
          <a:srcRect l="31773" t="28555" r="45233" b="42717"/>
          <a:stretch/>
        </p:blipFill>
        <p:spPr>
          <a:xfrm rot="20834272">
            <a:off x="41780960" y="11004760"/>
            <a:ext cx="4483820" cy="4357291"/>
          </a:xfrm>
          <a:prstGeom prst="rect">
            <a:avLst/>
          </a:prstGeom>
        </p:spPr>
      </p:pic>
      <p:sp>
        <p:nvSpPr>
          <p:cNvPr id="158" name="TextBox 157">
            <a:extLst>
              <a:ext uri="{FF2B5EF4-FFF2-40B4-BE49-F238E27FC236}">
                <a16:creationId xmlns:a16="http://schemas.microsoft.com/office/drawing/2014/main" id="{7DF33132-A225-AEDE-EBF3-D2C680D36DB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57487" y="20691766"/>
            <a:ext cx="1490325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Dietary modification</a:t>
            </a:r>
            <a:r>
              <a:rPr lang="en-US" sz="4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is crucial for T2DM management due to its cardiometabolic nature.</a:t>
            </a:r>
            <a:r>
              <a:rPr lang="en-US" sz="4000" kern="100" baseline="300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7</a:t>
            </a:r>
            <a:r>
              <a:rPr lang="en-US" sz="4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</a:p>
          <a:p>
            <a:endParaRPr lang="en-US" sz="40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r>
              <a:rPr lang="en-US" sz="4000" b="1" kern="100" dirty="0">
                <a:solidFill>
                  <a:srgbClr val="005C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Cruciferous vegetables (CV) </a:t>
            </a:r>
            <a:r>
              <a:rPr lang="en-US" sz="4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are of interest because they contain </a:t>
            </a:r>
            <a:r>
              <a:rPr lang="en-US" sz="4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isothiocyanates</a:t>
            </a:r>
            <a:r>
              <a:rPr lang="en-US" sz="4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(including sulphoraphane) that may </a:t>
            </a:r>
            <a:r>
              <a:rPr lang="en-US" sz="4000" b="1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improve insulin sensitivity.</a:t>
            </a:r>
            <a:r>
              <a:rPr lang="en-US" sz="4000" kern="100" baseline="300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8-11</a:t>
            </a:r>
            <a:r>
              <a:rPr lang="en-US" sz="40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</a:p>
          <a:p>
            <a:endParaRPr lang="en-US" sz="4000" b="1" kern="100" dirty="0"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r>
              <a:rPr lang="en-US" sz="4000" b="1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Target Population: </a:t>
            </a:r>
            <a:r>
              <a:rPr lang="en-US" sz="40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Adults ≥ 45 years old with type 2 diabetes mellitus</a:t>
            </a:r>
          </a:p>
          <a:p>
            <a:endParaRPr lang="en-US" sz="4000" b="1" kern="100" dirty="0"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82B06C8-79B6-B3AE-CFA1-711AD1DD745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3020" y="4637250"/>
            <a:ext cx="17236517" cy="529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Presenting Author: Alexandra Old, Alexandra.old@unh.edu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8E649DE-0E40-5EA4-54CC-AA443A17464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3085292" y="100367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555FBE5-B2CB-051B-5972-23CE00061BF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979183" y="100367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219082B-B23D-5865-578D-EA90E4D5C58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017686" y="90811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7" name="object 12">
            <a:extLst>
              <a:ext uri="{FF2B5EF4-FFF2-40B4-BE49-F238E27FC236}">
                <a16:creationId xmlns:a16="http://schemas.microsoft.com/office/drawing/2014/main" id="{5E79A355-8057-ACED-297E-3380E1CC5D0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1603404" y="32990196"/>
            <a:ext cx="8553732" cy="90075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4362">
            <a:solidFill>
              <a:srgbClr val="F68009"/>
            </a:solidFill>
          </a:ln>
        </p:spPr>
        <p:txBody>
          <a:bodyPr vert="horz" wrap="square" lIns="0" tIns="9011" rIns="0" bIns="0" rtlCol="0">
            <a:spAutoFit/>
          </a:bodyPr>
          <a:lstStyle/>
          <a:p>
            <a:pPr marL="6007" algn="ctr">
              <a:spcBef>
                <a:spcPts val="71"/>
              </a:spcBef>
            </a:pPr>
            <a:r>
              <a:rPr lang="en-US" sz="5794" b="1" spc="-24" dirty="0">
                <a:solidFill>
                  <a:schemeClr val="bg1"/>
                </a:solidFill>
                <a:latin typeface="Calibri"/>
                <a:cs typeface="Calibri"/>
              </a:rPr>
              <a:t>Acknowledgements</a:t>
            </a:r>
            <a:endParaRPr sz="5794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8" name="object 12">
            <a:extLst>
              <a:ext uri="{FF2B5EF4-FFF2-40B4-BE49-F238E27FC236}">
                <a16:creationId xmlns:a16="http://schemas.microsoft.com/office/drawing/2014/main" id="{D43D0740-1A28-A814-C2BD-D9495D4DFB1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5939730" y="18663794"/>
            <a:ext cx="30575323" cy="90075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4362">
            <a:solidFill>
              <a:srgbClr val="F68009"/>
            </a:solidFill>
          </a:ln>
        </p:spPr>
        <p:txBody>
          <a:bodyPr vert="horz" wrap="square" lIns="0" tIns="9011" rIns="0" bIns="0" rtlCol="0">
            <a:spAutoFit/>
          </a:bodyPr>
          <a:lstStyle/>
          <a:p>
            <a:pPr marL="6007" algn="ctr">
              <a:spcBef>
                <a:spcPts val="71"/>
              </a:spcBef>
            </a:pPr>
            <a:r>
              <a:rPr lang="en-US" sz="5794" b="1" spc="-24" dirty="0">
                <a:solidFill>
                  <a:schemeClr val="bg1"/>
                </a:solidFill>
                <a:latin typeface="Calibri"/>
                <a:cs typeface="Calibri"/>
              </a:rPr>
              <a:t>Results</a:t>
            </a:r>
            <a:endParaRPr sz="5794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575F3D-4E1F-E5F6-650D-1A9852EB8A0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72727" y="33590035"/>
            <a:ext cx="14763997" cy="601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11" b="1" i="1" dirty="0">
                <a:latin typeface="Calibri" panose="020F0502020204030204" pitchFamily="34" charset="0"/>
                <a:cs typeface="Calibri" panose="020F0502020204030204" pitchFamily="34" charset="0"/>
              </a:rPr>
              <a:t>Figure 3: </a:t>
            </a:r>
            <a:r>
              <a:rPr lang="en-US" sz="3311" i="1" dirty="0">
                <a:latin typeface="Calibri" panose="020F0502020204030204" pitchFamily="34" charset="0"/>
                <a:cs typeface="Calibri" panose="020F0502020204030204" pitchFamily="34" charset="0"/>
              </a:rPr>
              <a:t>Adults ≥ 45 years old face increased risk for T2DM-related complications</a:t>
            </a:r>
            <a:r>
              <a:rPr lang="en-US" sz="3311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C9ECAAF4-AA67-B959-C267-9C09FDAD3FB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0325529" y="32990196"/>
            <a:ext cx="6189524" cy="90075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4362">
            <a:solidFill>
              <a:srgbClr val="F68009"/>
            </a:solidFill>
          </a:ln>
        </p:spPr>
        <p:txBody>
          <a:bodyPr vert="horz" wrap="square" lIns="0" tIns="9011" rIns="0" bIns="0" rtlCol="0">
            <a:spAutoFit/>
          </a:bodyPr>
          <a:lstStyle/>
          <a:p>
            <a:pPr marL="6007" algn="ctr">
              <a:spcBef>
                <a:spcPts val="71"/>
              </a:spcBef>
            </a:pPr>
            <a:r>
              <a:rPr lang="en-US" sz="5794" b="1" spc="-24" dirty="0">
                <a:solidFill>
                  <a:schemeClr val="bg1"/>
                </a:solidFill>
                <a:latin typeface="Calibri"/>
                <a:cs typeface="Calibri"/>
              </a:rPr>
              <a:t>References</a:t>
            </a:r>
            <a:endParaRPr sz="5794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17" name="Picture 16" descr="A logo of a university&#10;&#10;AI-generated content may be incorrect.">
            <a:extLst>
              <a:ext uri="{FF2B5EF4-FFF2-40B4-BE49-F238E27FC236}">
                <a16:creationId xmlns:a16="http://schemas.microsoft.com/office/drawing/2014/main" id="{D8FB48A4-3F2B-1AE8-C3D6-CC4D0913F95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5" y="467470"/>
            <a:ext cx="5143500" cy="3771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F9BE6F7-65D1-B1B6-7663-99CA7A87DA7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6050044" y="39522699"/>
            <a:ext cx="1490325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latin typeface="Calibri" panose="020F0502020204030204" pitchFamily="34" charset="0"/>
                <a:cs typeface="Calibri" panose="020F0502020204030204" pitchFamily="34" charset="0"/>
              </a:rPr>
              <a:t>Figure 5: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i="1" dirty="0">
                <a:latin typeface="Calibri" panose="020F0502020204030204" pitchFamily="34" charset="0"/>
                <a:cs typeface="Calibri" panose="020F0502020204030204" pitchFamily="34" charset="0"/>
              </a:rPr>
              <a:t>Multiple linear regression model 6 adjusted for age, BMI, whole vegetable consumption, antihyperglycemic medication, hypertension status, family history of DM, and alcohol intake</a:t>
            </a:r>
          </a:p>
        </p:txBody>
      </p:sp>
      <p:pic>
        <p:nvPicPr>
          <p:cNvPr id="139" name="Picture 138">
            <a:extLst>
              <a:ext uri="{FF2B5EF4-FFF2-40B4-BE49-F238E27FC236}">
                <a16:creationId xmlns:a16="http://schemas.microsoft.com/office/drawing/2014/main" id="{0956A1EE-C8AA-D094-F9BA-7FCE70912C6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/>
          <a:srcRect r="2348"/>
          <a:stretch/>
        </p:blipFill>
        <p:spPr>
          <a:xfrm>
            <a:off x="1033747" y="15640703"/>
            <a:ext cx="13555274" cy="4409757"/>
          </a:xfrm>
          <a:prstGeom prst="rect">
            <a:avLst/>
          </a:prstGeom>
        </p:spPr>
      </p:pic>
      <p:sp>
        <p:nvSpPr>
          <p:cNvPr id="199" name="TextBox 198">
            <a:extLst>
              <a:ext uri="{FF2B5EF4-FFF2-40B4-BE49-F238E27FC236}">
                <a16:creationId xmlns:a16="http://schemas.microsoft.com/office/drawing/2014/main" id="{7D4AB949-D249-8A7D-0B8A-45384B42773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6089277" y="5849353"/>
            <a:ext cx="14864022" cy="13018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4000" b="1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Study Design: </a:t>
            </a:r>
          </a:p>
          <a:p>
            <a:r>
              <a:rPr lang="en-US" sz="4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Cross-sectional study </a:t>
            </a:r>
            <a:r>
              <a:rPr lang="en-US" sz="4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design with data sourced from the 2017-2020 pre-pandemic </a:t>
            </a:r>
            <a:r>
              <a:rPr lang="en-US" sz="4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National Health and Nutrition Examination Survey (NHANES)</a:t>
            </a:r>
            <a:r>
              <a:rPr lang="en-US" sz="4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4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US" sz="40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Primary exposure: </a:t>
            </a:r>
          </a:p>
          <a:p>
            <a:r>
              <a:rPr lang="en-US" sz="4000" i="1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40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ruciferous vegetable intake </a:t>
            </a:r>
            <a:r>
              <a:rPr lang="en-US" sz="4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measured from</a:t>
            </a:r>
          </a:p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24-hour recalls (</a:t>
            </a:r>
            <a:r>
              <a:rPr lang="en-US" sz="4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cup equivalents per day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n-US" sz="40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0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Measurable outcome: </a:t>
            </a:r>
          </a:p>
          <a:p>
            <a:r>
              <a:rPr lang="en-US" sz="4000" i="1" dirty="0">
                <a:latin typeface="Calibri" panose="020F0502020204030204" pitchFamily="34" charset="0"/>
                <a:cs typeface="Calibri" panose="020F0502020204030204" pitchFamily="34" charset="0"/>
              </a:rPr>
              <a:t>Glycosylated hemoglobin (HbA1c)</a:t>
            </a:r>
          </a:p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reported as a percentage.</a:t>
            </a:r>
          </a:p>
          <a:p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Analysis: </a:t>
            </a:r>
          </a:p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SPSS used for analysis. 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Linear regression </a:t>
            </a:r>
          </a:p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models 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were run, adjusting for potential </a:t>
            </a:r>
          </a:p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confounding variables (age, gender, BMI, </a:t>
            </a:r>
          </a:p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hypertension status, alcohol consumption,</a:t>
            </a:r>
          </a:p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family history of DM, and </a:t>
            </a:r>
          </a:p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antihyperglycemic medication use). 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98A32F35-FF59-06A9-3239-4CEDEFEDFE7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4419814" y="17984412"/>
            <a:ext cx="6512574" cy="601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10" b="1" i="1" dirty="0">
                <a:latin typeface="Calibri" panose="020F0502020204030204" pitchFamily="34" charset="0"/>
                <a:cs typeface="Calibri" panose="020F0502020204030204" pitchFamily="34" charset="0"/>
              </a:rPr>
              <a:t>Figure 4: </a:t>
            </a:r>
            <a:r>
              <a:rPr lang="en-US" sz="3310" i="1" dirty="0">
                <a:latin typeface="Calibri" panose="020F0502020204030204" pitchFamily="34" charset="0"/>
                <a:cs typeface="Calibri" panose="020F0502020204030204" pitchFamily="34" charset="0"/>
              </a:rPr>
              <a:t>Inclusion/exclusion criteria</a:t>
            </a:r>
          </a:p>
        </p:txBody>
      </p:sp>
      <p:sp>
        <p:nvSpPr>
          <p:cNvPr id="202" name="object 6">
            <a:extLst>
              <a:ext uri="{FF2B5EF4-FFF2-40B4-BE49-F238E27FC236}">
                <a16:creationId xmlns:a16="http://schemas.microsoft.com/office/drawing/2014/main" id="{79EA9F33-427A-D349-70AC-C4732905C49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6037886" y="5650717"/>
            <a:ext cx="14894502" cy="85039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4362">
            <a:solidFill>
              <a:srgbClr val="F68009"/>
            </a:solidFill>
          </a:ln>
        </p:spPr>
        <p:txBody>
          <a:bodyPr vert="horz" wrap="square" lIns="0" tIns="7509" rIns="0" bIns="0" rtlCol="0">
            <a:spAutoFit/>
          </a:bodyPr>
          <a:lstStyle/>
          <a:p>
            <a:pPr algn="ctr">
              <a:spcBef>
                <a:spcPts val="59"/>
              </a:spcBef>
            </a:pPr>
            <a:r>
              <a:rPr lang="en-US" sz="5794" b="1" dirty="0">
                <a:solidFill>
                  <a:schemeClr val="bg1"/>
                </a:solidFill>
                <a:latin typeface="Calibri"/>
                <a:cs typeface="Calibri"/>
              </a:rPr>
              <a:t>Methods</a:t>
            </a:r>
            <a:endParaRPr sz="5794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203" name="Picture 202">
            <a:extLst>
              <a:ext uri="{FF2B5EF4-FFF2-40B4-BE49-F238E27FC236}">
                <a16:creationId xmlns:a16="http://schemas.microsoft.com/office/drawing/2014/main" id="{A5126EE0-4551-6CCE-D861-D71AFBD1B11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custDataLst>
              <p:tags r:id="rId2"/>
            </p:custDataLst>
          </p:nvPr>
        </p:nvPicPr>
        <p:blipFill>
          <a:blip r:embed="rId9"/>
          <a:srcRect l="32916" t="4869" r="32896" b="8208"/>
          <a:stretch/>
        </p:blipFill>
        <p:spPr>
          <a:xfrm>
            <a:off x="24949242" y="8501987"/>
            <a:ext cx="5871132" cy="9415484"/>
          </a:xfrm>
          <a:prstGeom prst="rect">
            <a:avLst/>
          </a:prstGeom>
        </p:spPr>
      </p:pic>
      <p:sp>
        <p:nvSpPr>
          <p:cNvPr id="205" name="TextBox 204">
            <a:extLst>
              <a:ext uri="{FF2B5EF4-FFF2-40B4-BE49-F238E27FC236}">
                <a16:creationId xmlns:a16="http://schemas.microsoft.com/office/drawing/2014/main" id="{91E4DC83-8C1B-1209-9491-9682D67E9E8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1700422" y="6470359"/>
            <a:ext cx="14814631" cy="12680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Results Summary: </a:t>
            </a:r>
            <a:r>
              <a:rPr lang="en-US" sz="4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There is a </a:t>
            </a:r>
            <a:r>
              <a:rPr lang="en-US" sz="4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statistically significant, inverse association </a:t>
            </a:r>
            <a:r>
              <a:rPr lang="en-US" sz="4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between cruciferous vegetable intake and glycohemoglobin (HbA1c) levels among people living with T2DM. </a:t>
            </a:r>
            <a:r>
              <a:rPr lang="en-US" sz="4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If an individual 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doubles their CV intake (100% increase)</a:t>
            </a:r>
            <a:r>
              <a:rPr lang="en-US" sz="40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HbA1c decreases by approximately 0.866 percentage points (p=0.008).</a:t>
            </a:r>
            <a:r>
              <a:rPr lang="en-US" sz="4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This model was</a:t>
            </a:r>
            <a:r>
              <a:rPr lang="en-US" sz="4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adjusted for age, BMI, whole vegetable consumption, antihyperglycemic medication, hypertension status,  family history of DM, and alcohol consumption. </a:t>
            </a:r>
          </a:p>
          <a:p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Key Takeaways: 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This relationship highlights the </a:t>
            </a:r>
          </a:p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need for further research investigating CVs as a </a:t>
            </a:r>
          </a:p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possible dietary intervention for glycemic control</a:t>
            </a:r>
          </a:p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among individuals living with T2DM.</a:t>
            </a:r>
          </a:p>
          <a:p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Limitations:</a:t>
            </a:r>
          </a:p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Cross-sectional design: 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Unable to assess temporal  associations between CV intake and HbA1c levels.</a:t>
            </a:r>
          </a:p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Population: 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NHANES does not stratify DM by type, therefore unable to say with certainty that dataset truly includes only participants who are living with T2DM.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0" name="object 6">
            <a:extLst>
              <a:ext uri="{FF2B5EF4-FFF2-40B4-BE49-F238E27FC236}">
                <a16:creationId xmlns:a16="http://schemas.microsoft.com/office/drawing/2014/main" id="{7C166CF2-F58C-6C83-3DE5-8C1E077199D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1624659" y="5655159"/>
            <a:ext cx="14894502" cy="85039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4362">
            <a:solidFill>
              <a:srgbClr val="F68009"/>
            </a:solidFill>
          </a:ln>
        </p:spPr>
        <p:txBody>
          <a:bodyPr vert="horz" wrap="square" lIns="0" tIns="7509" rIns="0" bIns="0" rtlCol="0">
            <a:spAutoFit/>
          </a:bodyPr>
          <a:lstStyle/>
          <a:p>
            <a:pPr algn="ctr">
              <a:spcBef>
                <a:spcPts val="59"/>
              </a:spcBef>
            </a:pPr>
            <a:r>
              <a:rPr lang="en-US" sz="5794" b="1" dirty="0">
                <a:solidFill>
                  <a:schemeClr val="bg1"/>
                </a:solidFill>
                <a:latin typeface="Calibri"/>
                <a:cs typeface="Calibri"/>
              </a:rPr>
              <a:t>Conclusion</a:t>
            </a:r>
            <a:endParaRPr sz="5794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7607A1A8-275F-11AE-E4C2-2A7FA70AB03B}"/>
              </a:ext>
            </a:extLst>
          </p:cNvPr>
          <p:cNvSpPr txBox="1">
            <a:spLocks/>
          </p:cNvSpPr>
          <p:nvPr/>
        </p:nvSpPr>
        <p:spPr>
          <a:xfrm>
            <a:off x="18002242" y="32449316"/>
            <a:ext cx="10780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Association between CV intake and HbA1c levels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E97265F4-9A04-F557-4A8F-8FC19FD194F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1581227" y="34191866"/>
            <a:ext cx="846531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I would like to thank Dr. Sherman Bigornia for providing academic guidance as well as the data to support this research. I would also like to thank Dr. Maria Carlota Dao for her instruction and support through this project, and the NHANES participants for providing this invaluable data. </a:t>
            </a:r>
          </a:p>
        </p:txBody>
      </p:sp>
      <p:pic>
        <p:nvPicPr>
          <p:cNvPr id="221" name="Picture 220" descr="A qr code with green squares&#10;&#10;AI-generated content may be incorrect.">
            <a:extLst>
              <a:ext uri="{FF2B5EF4-FFF2-40B4-BE49-F238E27FC236}">
                <a16:creationId xmlns:a16="http://schemas.microsoft.com/office/drawing/2014/main" id="{83F5481F-45D6-AF8B-FB6F-DA032DEED93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5661" y="34368098"/>
            <a:ext cx="5049259" cy="5049259"/>
          </a:xfrm>
          <a:prstGeom prst="rect">
            <a:avLst/>
          </a:prstGeom>
        </p:spPr>
      </p:pic>
      <p:sp>
        <p:nvSpPr>
          <p:cNvPr id="222" name="TextBox 221">
            <a:extLst>
              <a:ext uri="{FF2B5EF4-FFF2-40B4-BE49-F238E27FC236}">
                <a16:creationId xmlns:a16="http://schemas.microsoft.com/office/drawing/2014/main" id="{4742CDCF-A06A-86C2-4E2E-C20FDD312F9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0895661" y="39522699"/>
            <a:ext cx="5049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Scan for References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941C75-7719-6AA4-2F4E-CCF844C21BFD}"/>
              </a:ext>
            </a:extLst>
          </p:cNvPr>
          <p:cNvSpPr txBox="1"/>
          <p:nvPr/>
        </p:nvSpPr>
        <p:spPr>
          <a:xfrm>
            <a:off x="17434184" y="38894137"/>
            <a:ext cx="12174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+mj-lt"/>
              </a:rPr>
              <a:t>Log Transformed Cruciferous Vegetable Intake (cup equivalents)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08D2D6-778C-D8F2-1999-763D523B56EE}"/>
              </a:ext>
            </a:extLst>
          </p:cNvPr>
          <p:cNvSpPr txBox="1"/>
          <p:nvPr/>
        </p:nvSpPr>
        <p:spPr>
          <a:xfrm rot="16200000">
            <a:off x="13385204" y="35745365"/>
            <a:ext cx="8281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+mj-lt"/>
              </a:rPr>
              <a:t>Predicted Value for HbA1c Levels (%)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6153FC-CBF7-9ACB-82CB-790931E774F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0932388" y="32419959"/>
            <a:ext cx="12556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>
                <a:latin typeface="Calibri" panose="020F0502020204030204" pitchFamily="34" charset="0"/>
                <a:cs typeface="Calibri" panose="020F0502020204030204" pitchFamily="34" charset="0"/>
              </a:rPr>
              <a:t>*Models using log transformed cruciferous vegetable intake </a:t>
            </a:r>
          </a:p>
        </p:txBody>
      </p:sp>
      <p:pic>
        <p:nvPicPr>
          <p:cNvPr id="10" name="Picture 9" descr="A graph of a vegetable intake&#10;&#10;AI-generated content may be incorrect.">
            <a:extLst>
              <a:ext uri="{FF2B5EF4-FFF2-40B4-BE49-F238E27FC236}">
                <a16:creationId xmlns:a16="http://schemas.microsoft.com/office/drawing/2014/main" id="{71D67DAA-97D6-95F2-650C-6FEF6AA19F7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7" t="6700" r="8655" b="10453"/>
          <a:stretch/>
        </p:blipFill>
        <p:spPr>
          <a:xfrm>
            <a:off x="17920990" y="33136799"/>
            <a:ext cx="11200594" cy="57403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DC98D2-BC3E-1204-AE11-58255FBDC17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64573" y="25882799"/>
            <a:ext cx="13293621" cy="764232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BEB8200-93EA-2374-F7A6-FA3A8F58AEA3}"/>
              </a:ext>
            </a:extLst>
          </p:cNvPr>
          <p:cNvSpPr txBox="1"/>
          <p:nvPr/>
        </p:nvSpPr>
        <p:spPr>
          <a:xfrm>
            <a:off x="27821324" y="33400531"/>
            <a:ext cx="1000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Fit Line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F324F05-5F6F-D47A-C822-7A8083007A30}"/>
              </a:ext>
            </a:extLst>
          </p:cNvPr>
          <p:cNvSpPr/>
          <p:nvPr/>
        </p:nvSpPr>
        <p:spPr>
          <a:xfrm>
            <a:off x="27277113" y="33555380"/>
            <a:ext cx="513043" cy="59634"/>
          </a:xfrm>
          <a:prstGeom prst="rect">
            <a:avLst/>
          </a:prstGeom>
          <a:solidFill>
            <a:srgbClr val="3A98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78AB03-0B8B-333C-5240-877024A412F7}"/>
              </a:ext>
            </a:extLst>
          </p:cNvPr>
          <p:cNvSpPr txBox="1"/>
          <p:nvPr/>
        </p:nvSpPr>
        <p:spPr>
          <a:xfrm>
            <a:off x="27021320" y="33791412"/>
            <a:ext cx="9906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 - - - -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469D31-9278-0A9E-D011-67F376BC6EDC}"/>
              </a:ext>
            </a:extLst>
          </p:cNvPr>
          <p:cNvSpPr txBox="1"/>
          <p:nvPr/>
        </p:nvSpPr>
        <p:spPr>
          <a:xfrm>
            <a:off x="27821324" y="33822534"/>
            <a:ext cx="9906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CI 95%</a:t>
            </a:r>
          </a:p>
        </p:txBody>
      </p:sp>
    </p:spTree>
    <p:extLst>
      <p:ext uri="{BB962C8B-B14F-4D97-AF65-F5344CB8AC3E}">
        <p14:creationId xmlns:p14="http://schemas.microsoft.com/office/powerpoint/2010/main" val="29391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2"/>
    </mc:Choice>
    <mc:Fallback xmlns="">
      <p:transition spd="slow" advTm="1392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7f3204571e333d8b9c7aa73"/>
  <p:tag name="BIOJSON" val="{&quot;id&quot;:&quot;89fdd26b-6c3b-4f5c-bf81-01abb18eefc1&quot;,&quot;objects&quot;:{&quot;24205829-a506-4ade-ab8a-4ef70340a66f&quot;:{&quot;id&quot;:&quot;24205829-a506-4ade-ab8a-4ef70340a66f&quot;,&quot;type&quot;:&quot;FIGURE_OBJECT&quot;,&quot;document&quot;:{&quot;type&quot;:&quot;FIGURE&quot;,&quot;canvasType&quot;:&quot;FIGURE&quot;,&quot;units&quot;:&quot;in&quot;,&quot;aspectRatio&quot;:0},&quot;parent&quot;:{&quot;type&quot;:&quot;DOCUMENT&quot;,&quot;parentId&quot;:&quot;89fdd26b-6c3b-4f5c-bf81-01abb18eefc1&quot;,&quot;order&quot;:&quot;7&quot;}},&quot;b3edbe37-d221-44d2-9fd6-b6eb894cd66d&quot;:{&quot;id&quot;:&quot;b3edbe37-d221-44d2-9fd6-b6eb894cd66d&quot;,&quot;type&quot;:&quot;FIGURE_OBJECT&quot;,&quot;relativeTransform&quot;:{&quot;translate&quot;:{&quot;x&quot;:0,&quot;y&quot;:0},&quot;rotate&quot;:0,&quot;skewX&quot;:0,&quot;scale&quot;:{&quot;x&quot;:1,&quot;y&quot;:1}},&quot;path&quot;:{&quot;type&quot;:&quot;RECT&quot;,&quot;size&quot;:{&quot;x&quot;:960,&quot;y&quot;:672}},&quot;pathStyles&quot;:[{&quot;type&quot;:&quot;FILL&quot;,&quot;fillStyle&quot;:&quot;rgba(0,0,0,0)&quot;}],&quot;parent&quot;:{&quot;parentId&quot;:&quot;24205829-a506-4ade-ab8a-4ef70340a66f&quot;,&quot;type&quot;:&quot;FRAME&quot;,&quot;order&quot;:&quot;5&quot;}},&quot;f43e202b-f3a9-4807-862d-150098ce6fd1&quot;:{&quot;id&quot;:&quot;f43e202b-f3a9-4807-862d-150098ce6fd1&quot;,&quot;name&quot;:&quot;Broccoli&quot;,&quot;displayName&quot;:&quot;&quot;,&quot;type&quot;:&quot;FIGURE_OBJECT&quot;,&quot;relativeTransform&quot;:{&quot;translate&quot;:{&quot;x&quot;:-76.59090909090905,&quot;y&quot;:-76.99999999999989},&quot;rotate&quot;:5.478814057846286e-16,&quot;skewX&quot;:8.836796867494e-17,&quot;scale&quot;:{&quot;x&quot;:0.7852272727272728,&quot;y&quot;:0.7852272727272729}},&quot;image&quot;:{&quot;url&quot;:&quot;https://icons.cdn.biorender.com/biorender/64e76ac67fa8c4a7a00704e6/64e769b132b65c67dd1bdda6.png&quot;,&quot;isPremium&quot;:false,&quot;isOrgIcon&quot;:false,&quot;size&quot;:{&quot;x&quot;:80,&quot;y&quot;:83.80952380952381},&quot;fallbackUrl&quot;:&quot;sources/icons/64e76ac67fa8c4a7a00704e6/64e769b132b65c67dd1bdda6.svg&quot;},&quot;source&quot;:{&quot;id&quot;:&quot;64e769b132b65c67dd1bdda6&quot;,&quot;version&quot;:&quot;20230824143202&quot;,&quot;type&quot;:&quot;ASSETS&quot;},&quot;isPremium&quot;:false,&quot;parent&quot;:{&quot;type&quot;:&quot;CHILD&quot;,&quot;parentId&quot;:&quot;24205829-a506-4ade-ab8a-4ef70340a66f&quot;,&quot;order&quot;:&quot;5&quot;}},&quot;b1a9d8ec-2826-4c99-867e-1556d147fcee&quot;:{&quot;id&quot;:&quot;b1a9d8ec-2826-4c99-867e-1556d147fcee&quot;,&quot;name&quot;:&quot;Cauliflower&quot;,&quot;displayName&quot;:&quot;&quot;,&quot;type&quot;:&quot;FIGURE_OBJECT&quot;,&quot;relativeTransform&quot;:{&quot;translate&quot;:{&quot;x&quot;:-33,&quot;y&quot;:-45.494},&quot;rotate&quot;:0,&quot;skewX&quot;:0,&quot;scale&quot;:{&quot;x&quot;:1,&quot;y&quot;:1}},&quot;image&quot;:{&quot;url&quot;:&quot;https://icons.cdn.biorender.com/biorender/64ecfff432b65ce5811bde25/64ecff847fa8c43e1c070573.png&quot;,&quot;isPremium&quot;:false,&quot;isOrgIcon&quot;:false,&quot;size&quot;:{&quot;x&quot;:100,&quot;y&quot;:87.20292504570384},&quot;fallbackUrl&quot;:&quot;sources/icons/64ecfff432b65ce5811bde25/64ecff847fa8c43e1c070573.svg&quot;},&quot;source&quot;:{&quot;id&quot;:&quot;64ecff847fa8c43e1c070573&quot;,&quot;version&quot;:&quot;20230828201338&quot;,&quot;type&quot;:&quot;ASSETS&quot;},&quot;isPremium&quot;:false,&quot;parent&quot;:{&quot;type&quot;:&quot;CHILD&quot;,&quot;parentId&quot;:&quot;24205829-a506-4ade-ab8a-4ef70340a66f&quot;,&quot;order&quot;:&quot;7&quot;}},&quot;877d7ad7-d499-4d29-8295-5abd9ec1d4db&quot;:{&quot;id&quot;:&quot;877d7ad7-d499-4d29-8295-5abd9ec1d4db&quot;,&quot;name&quot;:&quot;Cabbage&quot;,&quot;displayName&quot;:&quot;&quot;,&quot;type&quot;:&quot;FIGURE_OBJECT&quot;,&quot;relativeTransform&quot;:{&quot;translate&quot;:{&quot;x&quot;:-93.50000000000016,&quot;y&quot;:-39.13803401360545},&quot;rotate&quot;:-0.3852972248298536,&quot;skewX&quot;:0,&quot;scale&quot;:{&quot;x&quot;:0.75,&quot;y&quot;:0.75}},&quot;image&quot;:{&quot;url&quot;:&quot;https://icons.cdn.biorender.com/biorender/63063e997c75bb00281a69cc/630533fef92aa60028ab6d58.png&quot;,&quot;isPremium&quot;:false,&quot;isOrgIcon&quot;:false,&quot;size&quot;:{&quot;x&quot;:100,&quot;y&quot;:99.31972789115646},&quot;fallbackUrl&quot;:&quot;sources/icons/63063e997c75bb00281a69cc/630533fef92aa60028ab6d58.svg&quot;},&quot;source&quot;:{&quot;id&quot;:&quot;630533fef92aa60028ab6d58&quot;,&quot;version&quot;:&quot;20220824150702&quot;,&quot;type&quot;:&quot;ASSETS&quot;},&quot;isPremium&quot;:false,&quot;parent&quot;:{&quot;type&quot;:&quot;CHILD&quot;,&quot;parentId&quot;:&quot;24205829-a506-4ade-ab8a-4ef70340a66f&quot;,&quot;order&quot;:&quot;9&quot;}},&quot;e03ee07c-6d9f-4d1c-ab50-b5130dd69c6f&quot;:{&quot;id&quot;:&quot;e03ee07c-6d9f-4d1c-ab50-b5130dd69c6f&quot;,&quot;name&quot;:&quot;Broccoli (young plant)&quot;,&quot;type&quot;:&quot;FIGURE_OBJECT&quot;,&quot;relativeTransform&quot;:{&quot;translate&quot;:{&quot;x&quot;:-61,&quot;y&quot;:-45.494},&quot;rotate&quot;:0,&quot;skewX&quot;:0,&quot;scale&quot;:{&quot;x&quot;:1,&quot;y&quot;:1}},&quot;image&quot;:{&quot;url&quot;:&quot;https://icons.cdn.biorender.com/biorender/5babce8631aea41300e6a270/5babce3a31aea41300e6a26b.png&quot;,&quot;isPremium&quot;:false,&quot;isOrgIcon&quot;:false,&quot;size&quot;:{&quot;x&quot;:200,&quot;y&quot;:167.56756756756758},&quot;fallbackUrl&quot;:&quot;sources/icons/5babce8631aea41300e6a270/5babce3a31aea41300e6a26b.svg&quot;},&quot;source&quot;:{&quot;id&quot;:&quot;5babce3a31aea41300e6a26b&quot;,&quot;version&quot;:&quot;20180926182258&quot;,&quot;type&quot;:&quot;ASSETS&quot;},&quot;isPremium&quot;:false,&quot;parent&quot;:{&quot;type&quot;:&quot;CHILD&quot;,&quot;parentId&quot;:&quot;24205829-a506-4ade-ab8a-4ef70340a66f&quot;,&quot;order&quot;:&quot;2&quot;}},&quot;ea511906-39fb-4449-96c2-241bcecc8d77&quot;:{&quot;id&quot;:&quot;ea511906-39fb-4449-96c2-241bcecc8d77&quot;,&quot;name&quot;:&quot;Cabbage&quot;,&quot;displayName&quot;:&quot;&quot;,&quot;type&quot;:&quot;FIGURE_OBJECT&quot;,&quot;relativeTransform&quot;:{&quot;translate&quot;:{&quot;x&quot;:184.0002852688521,&quot;y&quot;:18.334146663665738},&quot;rotate&quot;:-0.38529722482985373,&quot;skewX&quot;:-5.3090465437540906e-17,&quot;scale&quot;:{&quot;x&quot;:0.5112718186410836,&quot;y&quot;:0.5112718186410837}},&quot;image&quot;:{&quot;url&quot;:&quot;https://icons.cdn.biorender.com/biorender/63063e997c75bb00281a69ca/630533fef92aa60028ab6d58.png&quot;,&quot;isPremium&quot;:false,&quot;isOrgIcon&quot;:false,&quot;size&quot;:{&quot;x&quot;:100,&quot;y&quot;:99.31972789115646},&quot;fallbackUrl&quot;:&quot;sources/icons/63063e997c75bb00281a69ca/630533fef92aa60028ab6d58.svg&quot;},&quot;source&quot;:{&quot;id&quot;:&quot;630533fef92aa60028ab6d58&quot;,&quot;version&quot;:&quot;20220824150702&quot;,&quot;type&quot;:&quot;ASSETS&quot;},&quot;isPremium&quot;:false,&quot;parent&quot;:{&quot;type&quot;:&quot;CHILD&quot;,&quot;parentId&quot;:&quot;24205829-a506-4ade-ab8a-4ef70340a66f&quot;,&quot;order&quot;:&quot;97&quot;}},&quot;89fdd26b-6c3b-4f5c-bf81-01abb18eefc1&quot;:{&quot;id&quot;:&quot;89fdd26b-6c3b-4f5c-bf81-01abb18eefc1&quot;,&quot;type&quot;:&quot;FIGURE_OBJECT&quot;,&quot;document&quot;:{&quot;type&quot;:&quot;DOCUMENT_GROUP&quot;,&quot;canvasType&quot;:&quot;SLIDE&quot;,&quot;units&quot;:&quot;in&quot;}}}}"/>
  <p:tag name="TRANSPARENTBACKGROUND" val="true"/>
  <p:tag name="VERSION" val="1744000022605"/>
  <p:tag name="FIGURESLIDEID" val="24205829-a506-4ade-ab8a-4ef70340a66f"/>
  <p:tag name="TITLE" val="Untitled"/>
  <p:tag name="CREATORNAME" val="Alexandra Old"/>
  <p:tag name="DATEINSERTED" val="174400005290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7f6ab82fef120352772dc70"/>
  <p:tag name="BIOJSON" val="{&quot;id&quot;:&quot;707282e5-7b19-4471-bebf-bb4fa14618c0&quot;,&quot;objects&quot;:{&quot;707282e5-7b19-4471-bebf-bb4fa14618c0&quot;:{&quot;id&quot;:&quot;707282e5-7b19-4471-bebf-bb4fa14618c0&quot;,&quot;type&quot;:&quot;FIGURE_OBJECT&quot;,&quot;document&quot;:{&quot;type&quot;:&quot;DOCUMENT_GROUP&quot;,&quot;canvasType&quot;:&quot;FIGURE&quot;,&quot;units&quot;:&quot;in&quot;}},&quot;29665cf1-6e74-4a74-97d7-e6dfdb6fd7cd&quot;:{&quot;id&quot;:&quot;29665cf1-6e74-4a74-97d7-e6dfdb6fd7cd&quot;,&quot;type&quot;:&quot;FIGURE_OBJECT&quot;,&quot;relativeTransform&quot;:{&quot;translate&quot;:{&quot;x&quot;:0,&quot;y&quot;:0},&quot;rotate&quot;:0,&quot;skewX&quot;:0,&quot;scale&quot;:{&quot;x&quot;:1,&quot;y&quot;:1}},&quot;path&quot;:{&quot;type&quot;:&quot;RECT&quot;,&quot;size&quot;:{&quot;x&quot;:960,&quot;y&quot;:672}},&quot;pathStyles&quot;:[{&quot;type&quot;:&quot;FILL&quot;,&quot;fillStyle&quot;:&quot;rgba(0,0,0,0)&quot;}],&quot;parent&quot;:{&quot;parentId&quot;:&quot;707282e5-7b19-4471-bebf-bb4fa14618c0&quot;,&quot;type&quot;:&quot;FRAME&quot;,&quot;order&quot;:&quot;5&quot;}},&quot;74c9cf9b-a4e1-418a-8954-2752d21bffb9&quot;:{&quot;id&quot;:&quot;74c9cf9b-a4e1-418a-8954-2752d21bffb9&quot;,&quot;type&quot;:&quot;FIGURE_OBJECT&quot;,&quot;document&quot;:{&quot;type&quot;:&quot;FIGURE&quot;,&quot;canvasType&quot;:&quot;FIGURE&quot;,&quot;units&quot;:&quot;in&quot;},&quot;parent&quot;:{&quot;parentId&quot;:&quot;707282e5-7b19-4471-bebf-bb4fa14618c0&quot;,&quot;type&quot;:&quot;DOCUMENT&quot;,&quot;order&quot;:&quot;5&quot;}},&quot;85077038-822e-439c-8daa-0c3d39377737&quot;:{&quot;id&quot;:&quot;85077038-822e-439c-8daa-0c3d39377737&quot;,&quot;type&quot;:&quot;FIGURE_OBJECT&quot;,&quot;relativeTransform&quot;:{&quot;translate&quot;:{&quot;x&quot;:0,&quot;y&quot;:0},&quot;rotate&quot;:0,&quot;skewX&quot;:0,&quot;scale&quot;:{&quot;x&quot;:1,&quot;y&quot;:1}},&quot;path&quot;:{&quot;type&quot;:&quot;RECT&quot;,&quot;size&quot;:{&quot;x&quot;:960,&quot;y&quot;:672}},&quot;pathStyles&quot;:[{&quot;type&quot;:&quot;FILL&quot;,&quot;fillStyle&quot;:&quot;rgba(0,0,0,0)&quot;}],&quot;parent&quot;:{&quot;type&quot;:&quot;FRAME&quot;,&quot;parentId&quot;:&quot;74c9cf9b-a4e1-418a-8954-2752d21bffb9&quot;,&quot;order&quot;:&quot;5&quot;}},&quot;92035d7a-2902-4be2-a380-347e87e825f1&quot;:{&quot;id&quot;:&quot;92035d7a-2902-4be2-a380-347e87e825f1&quot;,&quot;type&quot;:&quot;FIGURE_OBJECT&quot;,&quot;guide&quot;:{&quot;type&quot;:&quot;GRID&quot;,&quot;distance&quot;:0.5,&quot;units&quot;:&quot;in&quot;},&quot;parent&quot;:{&quot;parentId&quot;:&quot;707282e5-7b19-4471-bebf-bb4fa14618c0&quot;,&quot;type&quot;:&quot;GUIDE&quot;,&quot;order&quot;:&quot;5&quot;}},&quot;50940039-a860-433e-8a38-7a0b47ff2830&quot;:{&quot;id&quot;:&quot;50940039-a860-433e-8a38-7a0b47ff2830&quot;,&quot;name&quot;:&quot;image.png&quot;,&quot;type&quot;:&quot;FIGURE_OBJECT&quot;,&quot;relativeTransform&quot;:{&quot;translate&quot;:{&quot;x&quot;:12,&quot;y&quot;:-11},&quot;rotate&quot;:0,&quot;skewX&quot;:0,&quot;scale&quot;:{&quot;x&quot;:1,&quot;y&quot;:1}},&quot;image&quot;:{&quot;url&quot;:&quot;https://core.services.biorender.com/api/uploads/67f6abacf9afb1c12c5e4bfa/1744219052242_dca3194a-b4d8-476c-866b-a91ae39d13e6_icon.png&quot;,&quot;isPremium&quot;:false,&quot;isSignedURL&quot;:true,&quot;size&quot;:{&quot;x&quot;:300,&quot;y&quot;:571.5909090909091}},&quot;source&quot;:{&quot;id&quot;:&quot;67f6abacf9afb1c12c5e4bfa&quot;,&quot;type&quot;:&quot;UPLOADS&quot;},&quot;isPremium&quot;:false,&quot;parent&quot;:{&quot;type&quot;:&quot;CHILD&quot;,&quot;parentId&quot;:&quot;74c9cf9b-a4e1-418a-8954-2752d21bffb9&quot;,&quot;order&quot;:&quot;5&quot;}}}}"/>
  <p:tag name="TRANSPARENTBACKGROUND" val="true"/>
  <p:tag name="VERSION" val="1744219056657"/>
  <p:tag name="TITLE" val="Untitled"/>
  <p:tag name="CREATORNAME" val="Alexandra Old"/>
  <p:tag name="DATEINSERTED" val="174421908080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1E958F6-3502-8C49-B2B4-1C82CBBE96E7}">
  <we:reference id="wa200006038" version="1.0.0.3" store="en-US" storeType="OMEX"/>
  <we:alternateReferences>
    <we:reference id="WA200006038" version="1.0.0.3" store="" storeType="OMEX"/>
  </we:alternateReferences>
  <we:properties>
    <we:property name="has-user-completed-add" value="true"/>
    <we:property name="pptx_export_from_biorender" value="false"/>
  </we:properties>
  <we:bindings/>
  <we:snapshot xmlns:r="http://schemas.openxmlformats.org/officeDocument/2006/relationships"/>
  <we:extLst>
    <a:ext xmlns:a="http://schemas.openxmlformats.org/drawingml/2006/main" uri="{0858819E-0033-43BF-8937-05EC82904868}">
      <we:backgroundApp state="1" runtimeId="Taskpane.Url"/>
    </a:ext>
  </we:extLst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3377</TotalTime>
  <Words>882</Words>
  <Application>Microsoft Macintosh PowerPoint</Application>
  <PresentationFormat>Custom</PresentationFormat>
  <Paragraphs>130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Calibri</vt:lpstr>
      <vt:lpstr>Symbol</vt:lpstr>
      <vt:lpstr>Office Theme</vt:lpstr>
      <vt:lpstr>Association between Cruciferous Vegetable Intake and Glycosylated Hemoglobin Levels among United States Adults with Type 2 Diabetes Mellitus Using Data from NHANES 2017 – Pre-pandemic 2020  Alexandra Old, BS, Maria Carlota Dao, PhD, Sherman Bigornia, PhD Department of Agriculture, Nutrition, and Food Systems, University of New Hampshire, Durham, NH, 03824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Zambrano</dc:creator>
  <cp:lastModifiedBy>Alexandra Old</cp:lastModifiedBy>
  <cp:revision>24</cp:revision>
  <dcterms:created xsi:type="dcterms:W3CDTF">2025-03-31T17:51:20Z</dcterms:created>
  <dcterms:modified xsi:type="dcterms:W3CDTF">2025-04-16T22:12:58Z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2023-06-05T00:00:00Z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2025-03-31T00:00:00Z</vt:filetime>
  </property>
  <property fmtid="{D5CDD505-2E9C-101B-9397-08002B2CF9AE}" pid="5" name="Producer">
    <vt:lpwstr>Microsoft® PowerPoint® for Microsoft 365</vt:lpwstr>
  </property>
</Properties>
</file>