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9" r:id="rId5"/>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pos="576" userDrawn="1">
          <p15:clr>
            <a:srgbClr val="A4A3A4"/>
          </p15:clr>
        </p15:guide>
        <p15:guide id="5" orient="horz" pos="20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CCE9"/>
    <a:srgbClr val="FF0000"/>
    <a:srgbClr val="00B050"/>
    <a:srgbClr val="FF9797"/>
    <a:srgbClr val="FFFFFF"/>
    <a:srgbClr val="FFDD71"/>
    <a:srgbClr val="BAE18F"/>
    <a:srgbClr val="81B2DF"/>
    <a:srgbClr val="BA8CDC"/>
    <a:srgbClr val="A1D9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F8E208-AFB0-4A2D-AD37-40AF738F0ABD}" v="270" dt="2025-04-14T23:28:15.1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1" autoAdjust="0"/>
    <p:restoredTop sz="95033" autoAdjust="0"/>
  </p:normalViewPr>
  <p:slideViewPr>
    <p:cSldViewPr>
      <p:cViewPr varScale="1">
        <p:scale>
          <a:sx n="17" d="100"/>
          <a:sy n="17" d="100"/>
        </p:scale>
        <p:origin x="1771" y="110"/>
      </p:cViewPr>
      <p:guideLst>
        <p:guide pos="576"/>
        <p:guide orient="horz" pos="20448"/>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holas Clarke" userId="ab4cd8bb-728c-4b14-ba06-2f5d1e55255f" providerId="ADAL" clId="{83F8E208-AFB0-4A2D-AD37-40AF738F0ABD}"/>
    <pc:docChg chg="undo redo custSel addSld delSld modSld">
      <pc:chgData name="Nicholas Clarke" userId="ab4cd8bb-728c-4b14-ba06-2f5d1e55255f" providerId="ADAL" clId="{83F8E208-AFB0-4A2D-AD37-40AF738F0ABD}" dt="2025-04-16T22:12:03.330" v="5775" actId="34136"/>
      <pc:docMkLst>
        <pc:docMk/>
      </pc:docMkLst>
      <pc:sldChg chg="addSp delSp modSp del mod">
        <pc:chgData name="Nicholas Clarke" userId="ab4cd8bb-728c-4b14-ba06-2f5d1e55255f" providerId="ADAL" clId="{83F8E208-AFB0-4A2D-AD37-40AF738F0ABD}" dt="2025-04-14T21:45:40.524" v="5728" actId="2696"/>
        <pc:sldMkLst>
          <pc:docMk/>
          <pc:sldMk cId="1597363927" sldId="256"/>
        </pc:sldMkLst>
      </pc:sldChg>
      <pc:sldChg chg="addSp delSp modSp new del mod">
        <pc:chgData name="Nicholas Clarke" userId="ab4cd8bb-728c-4b14-ba06-2f5d1e55255f" providerId="ADAL" clId="{83F8E208-AFB0-4A2D-AD37-40AF738F0ABD}" dt="2025-04-10T02:48:06.174" v="3516" actId="47"/>
        <pc:sldMkLst>
          <pc:docMk/>
          <pc:sldMk cId="743181087" sldId="257"/>
        </pc:sldMkLst>
      </pc:sldChg>
      <pc:sldChg chg="delSp new del mod">
        <pc:chgData name="Nicholas Clarke" userId="ab4cd8bb-728c-4b14-ba06-2f5d1e55255f" providerId="ADAL" clId="{83F8E208-AFB0-4A2D-AD37-40AF738F0ABD}" dt="2025-04-13T17:56:50.933" v="3991" actId="47"/>
        <pc:sldMkLst>
          <pc:docMk/>
          <pc:sldMk cId="1162826761" sldId="257"/>
        </pc:sldMkLst>
      </pc:sldChg>
      <pc:sldChg chg="modSp del mod">
        <pc:chgData name="Nicholas Clarke" userId="ab4cd8bb-728c-4b14-ba06-2f5d1e55255f" providerId="ADAL" clId="{83F8E208-AFB0-4A2D-AD37-40AF738F0ABD}" dt="2025-04-08T19:24:41.359" v="477" actId="47"/>
        <pc:sldMkLst>
          <pc:docMk/>
          <pc:sldMk cId="3848500599" sldId="257"/>
        </pc:sldMkLst>
      </pc:sldChg>
      <pc:sldChg chg="del">
        <pc:chgData name="Nicholas Clarke" userId="ab4cd8bb-728c-4b14-ba06-2f5d1e55255f" providerId="ADAL" clId="{83F8E208-AFB0-4A2D-AD37-40AF738F0ABD}" dt="2025-04-08T19:31:07.944" v="607" actId="47"/>
        <pc:sldMkLst>
          <pc:docMk/>
          <pc:sldMk cId="2147362501" sldId="258"/>
        </pc:sldMkLst>
      </pc:sldChg>
      <pc:sldChg chg="addSp delSp modSp new del mod">
        <pc:chgData name="Nicholas Clarke" userId="ab4cd8bb-728c-4b14-ba06-2f5d1e55255f" providerId="ADAL" clId="{83F8E208-AFB0-4A2D-AD37-40AF738F0ABD}" dt="2025-04-13T18:36:33.555" v="4242" actId="2696"/>
        <pc:sldMkLst>
          <pc:docMk/>
          <pc:sldMk cId="2221725043" sldId="258"/>
        </pc:sldMkLst>
      </pc:sldChg>
      <pc:sldChg chg="modSp del mod">
        <pc:chgData name="Nicholas Clarke" userId="ab4cd8bb-728c-4b14-ba06-2f5d1e55255f" providerId="ADAL" clId="{83F8E208-AFB0-4A2D-AD37-40AF738F0ABD}" dt="2025-04-08T20:24:25.344" v="1161" actId="47"/>
        <pc:sldMkLst>
          <pc:docMk/>
          <pc:sldMk cId="1427376559" sldId="259"/>
        </pc:sldMkLst>
      </pc:sldChg>
      <pc:sldChg chg="addSp delSp modSp add mod">
        <pc:chgData name="Nicholas Clarke" userId="ab4cd8bb-728c-4b14-ba06-2f5d1e55255f" providerId="ADAL" clId="{83F8E208-AFB0-4A2D-AD37-40AF738F0ABD}" dt="2025-04-16T22:12:03.330" v="5775" actId="34136"/>
        <pc:sldMkLst>
          <pc:docMk/>
          <pc:sldMk cId="3478368548" sldId="259"/>
        </pc:sldMkLst>
        <pc:spChg chg="mod">
          <ac:chgData name="Nicholas Clarke" userId="ab4cd8bb-728c-4b14-ba06-2f5d1e55255f" providerId="ADAL" clId="{83F8E208-AFB0-4A2D-AD37-40AF738F0ABD}" dt="2025-04-14T22:01:55.115" v="5755" actId="34135"/>
          <ac:spMkLst>
            <pc:docMk/>
            <pc:sldMk cId="3478368548" sldId="259"/>
            <ac:spMk id="7" creationId="{010441F9-F740-4D81-7E96-9582C420B803}"/>
          </ac:spMkLst>
        </pc:spChg>
        <pc:spChg chg="mod">
          <ac:chgData name="Nicholas Clarke" userId="ab4cd8bb-728c-4b14-ba06-2f5d1e55255f" providerId="ADAL" clId="{83F8E208-AFB0-4A2D-AD37-40AF738F0ABD}" dt="2025-04-14T22:01:55.115" v="5755" actId="34135"/>
          <ac:spMkLst>
            <pc:docMk/>
            <pc:sldMk cId="3478368548" sldId="259"/>
            <ac:spMk id="10" creationId="{C9876324-37AE-5A69-E616-CAC23BAA5B5C}"/>
          </ac:spMkLst>
        </pc:spChg>
        <pc:spChg chg="mod topLvl">
          <ac:chgData name="Nicholas Clarke" userId="ab4cd8bb-728c-4b14-ba06-2f5d1e55255f" providerId="ADAL" clId="{83F8E208-AFB0-4A2D-AD37-40AF738F0ABD}" dt="2025-04-14T22:01:55.115" v="5755" actId="34135"/>
          <ac:spMkLst>
            <pc:docMk/>
            <pc:sldMk cId="3478368548" sldId="259"/>
            <ac:spMk id="20" creationId="{0D665D16-0D7B-ED69-BCC3-FF7A9C33B90B}"/>
          </ac:spMkLst>
        </pc:spChg>
        <pc:spChg chg="mod topLvl">
          <ac:chgData name="Nicholas Clarke" userId="ab4cd8bb-728c-4b14-ba06-2f5d1e55255f" providerId="ADAL" clId="{83F8E208-AFB0-4A2D-AD37-40AF738F0ABD}" dt="2025-04-14T23:30:23.484" v="5772" actId="20577"/>
          <ac:spMkLst>
            <pc:docMk/>
            <pc:sldMk cId="3478368548" sldId="259"/>
            <ac:spMk id="23" creationId="{11F78F73-1987-A98D-54ED-704AE239115A}"/>
          </ac:spMkLst>
        </pc:spChg>
        <pc:spChg chg="mod">
          <ac:chgData name="Nicholas Clarke" userId="ab4cd8bb-728c-4b14-ba06-2f5d1e55255f" providerId="ADAL" clId="{83F8E208-AFB0-4A2D-AD37-40AF738F0ABD}" dt="2025-04-14T22:01:55.115" v="5755" actId="34135"/>
          <ac:spMkLst>
            <pc:docMk/>
            <pc:sldMk cId="3478368548" sldId="259"/>
            <ac:spMk id="101" creationId="{6140E765-9A6F-5A56-DCAA-3240402DD905}"/>
          </ac:spMkLst>
        </pc:spChg>
        <pc:spChg chg="mod">
          <ac:chgData name="Nicholas Clarke" userId="ab4cd8bb-728c-4b14-ba06-2f5d1e55255f" providerId="ADAL" clId="{83F8E208-AFB0-4A2D-AD37-40AF738F0ABD}" dt="2025-04-14T22:01:55.115" v="5755" actId="34135"/>
          <ac:spMkLst>
            <pc:docMk/>
            <pc:sldMk cId="3478368548" sldId="259"/>
            <ac:spMk id="102" creationId="{46B9E77D-83B2-BEF6-696D-DD040FE750A3}"/>
          </ac:spMkLst>
        </pc:spChg>
        <pc:spChg chg="mod">
          <ac:chgData name="Nicholas Clarke" userId="ab4cd8bb-728c-4b14-ba06-2f5d1e55255f" providerId="ADAL" clId="{83F8E208-AFB0-4A2D-AD37-40AF738F0ABD}" dt="2025-04-14T23:30:30.637" v="5774" actId="20577"/>
          <ac:spMkLst>
            <pc:docMk/>
            <pc:sldMk cId="3478368548" sldId="259"/>
            <ac:spMk id="106" creationId="{7594B6FB-2F67-0C9F-5718-2DDEC9BB281C}"/>
          </ac:spMkLst>
        </pc:spChg>
        <pc:grpChg chg="add mod">
          <ac:chgData name="Nicholas Clarke" userId="ab4cd8bb-728c-4b14-ba06-2f5d1e55255f" providerId="ADAL" clId="{83F8E208-AFB0-4A2D-AD37-40AF738F0ABD}" dt="2025-04-14T18:18:11.348" v="4705" actId="1076"/>
          <ac:grpSpMkLst>
            <pc:docMk/>
            <pc:sldMk cId="3478368548" sldId="259"/>
            <ac:grpSpMk id="36" creationId="{C2B548DA-3574-380E-CAA1-60526A71F1F3}"/>
          </ac:grpSpMkLst>
        </pc:grpChg>
        <pc:graphicFrameChg chg="mod modGraphic">
          <ac:chgData name="Nicholas Clarke" userId="ab4cd8bb-728c-4b14-ba06-2f5d1e55255f" providerId="ADAL" clId="{83F8E208-AFB0-4A2D-AD37-40AF738F0ABD}" dt="2025-04-14T18:18:25.561" v="4707" actId="14734"/>
          <ac:graphicFrameMkLst>
            <pc:docMk/>
            <pc:sldMk cId="3478368548" sldId="259"/>
            <ac:graphicFrameMk id="2" creationId="{9F609859-B34F-2445-E2E7-455936887BBC}"/>
          </ac:graphicFrameMkLst>
        </pc:graphicFrameChg>
        <pc:graphicFrameChg chg="mod modGraphic">
          <ac:chgData name="Nicholas Clarke" userId="ab4cd8bb-728c-4b14-ba06-2f5d1e55255f" providerId="ADAL" clId="{83F8E208-AFB0-4A2D-AD37-40AF738F0ABD}" dt="2025-04-14T18:15:37.211" v="4695" actId="255"/>
          <ac:graphicFrameMkLst>
            <pc:docMk/>
            <pc:sldMk cId="3478368548" sldId="259"/>
            <ac:graphicFrameMk id="3" creationId="{3D0CCA6C-4733-A236-30E2-B7B56FD2C15F}"/>
          </ac:graphicFrameMkLst>
        </pc:graphicFrameChg>
        <pc:graphicFrameChg chg="mod modGraphic">
          <ac:chgData name="Nicholas Clarke" userId="ab4cd8bb-728c-4b14-ba06-2f5d1e55255f" providerId="ADAL" clId="{83F8E208-AFB0-4A2D-AD37-40AF738F0ABD}" dt="2025-04-14T21:48:43.667" v="5742" actId="5793"/>
          <ac:graphicFrameMkLst>
            <pc:docMk/>
            <pc:sldMk cId="3478368548" sldId="259"/>
            <ac:graphicFrameMk id="4" creationId="{C9D35406-C735-435B-FF4B-C5192B661A22}"/>
          </ac:graphicFrameMkLst>
        </pc:graphicFrameChg>
        <pc:graphicFrameChg chg="mod modGraphic">
          <ac:chgData name="Nicholas Clarke" userId="ab4cd8bb-728c-4b14-ba06-2f5d1e55255f" providerId="ADAL" clId="{83F8E208-AFB0-4A2D-AD37-40AF738F0ABD}" dt="2025-04-14T21:30:34.131" v="5296" actId="20577"/>
          <ac:graphicFrameMkLst>
            <pc:docMk/>
            <pc:sldMk cId="3478368548" sldId="259"/>
            <ac:graphicFrameMk id="5" creationId="{1B45142D-D6CE-3292-023F-E9D01AD90144}"/>
          </ac:graphicFrameMkLst>
        </pc:graphicFrameChg>
        <pc:graphicFrameChg chg="mod modGraphic">
          <ac:chgData name="Nicholas Clarke" userId="ab4cd8bb-728c-4b14-ba06-2f5d1e55255f" providerId="ADAL" clId="{83F8E208-AFB0-4A2D-AD37-40AF738F0ABD}" dt="2025-04-16T22:12:03.330" v="5775" actId="34136"/>
          <ac:graphicFrameMkLst>
            <pc:docMk/>
            <pc:sldMk cId="3478368548" sldId="259"/>
            <ac:graphicFrameMk id="6" creationId="{26DFC04C-6CF4-D9AA-5F25-A7373FA33F57}"/>
          </ac:graphicFrameMkLst>
        </pc:graphicFrameChg>
        <pc:graphicFrameChg chg="mod modGraphic">
          <ac:chgData name="Nicholas Clarke" userId="ab4cd8bb-728c-4b14-ba06-2f5d1e55255f" providerId="ADAL" clId="{83F8E208-AFB0-4A2D-AD37-40AF738F0ABD}" dt="2025-04-14T21:30:30.078" v="5290" actId="20577"/>
          <ac:graphicFrameMkLst>
            <pc:docMk/>
            <pc:sldMk cId="3478368548" sldId="259"/>
            <ac:graphicFrameMk id="9" creationId="{9EC0C2C1-CE65-E625-CD86-D77D92F17136}"/>
          </ac:graphicFrameMkLst>
        </pc:graphicFrameChg>
        <pc:graphicFrameChg chg="add mod ord modGraphic">
          <ac:chgData name="Nicholas Clarke" userId="ab4cd8bb-728c-4b14-ba06-2f5d1e55255f" providerId="ADAL" clId="{83F8E208-AFB0-4A2D-AD37-40AF738F0ABD}" dt="2025-04-14T18:18:44.585" v="4709" actId="14734"/>
          <ac:graphicFrameMkLst>
            <pc:docMk/>
            <pc:sldMk cId="3478368548" sldId="259"/>
            <ac:graphicFrameMk id="16" creationId="{36B5CF73-6C4E-E5D2-C084-35C3B255289D}"/>
          </ac:graphicFrameMkLst>
        </pc:graphicFrameChg>
        <pc:graphicFrameChg chg="mod ord topLvl modGraphic">
          <ac:chgData name="Nicholas Clarke" userId="ab4cd8bb-728c-4b14-ba06-2f5d1e55255f" providerId="ADAL" clId="{83F8E208-AFB0-4A2D-AD37-40AF738F0ABD}" dt="2025-04-14T21:20:49.199" v="4762" actId="14100"/>
          <ac:graphicFrameMkLst>
            <pc:docMk/>
            <pc:sldMk cId="3478368548" sldId="259"/>
            <ac:graphicFrameMk id="18" creationId="{AE7D4167-4D49-DB73-634C-B127D16AAD37}"/>
          </ac:graphicFrameMkLst>
        </pc:graphicFrameChg>
        <pc:graphicFrameChg chg="mod ord topLvl modGraphic">
          <ac:chgData name="Nicholas Clarke" userId="ab4cd8bb-728c-4b14-ba06-2f5d1e55255f" providerId="ADAL" clId="{83F8E208-AFB0-4A2D-AD37-40AF738F0ABD}" dt="2025-04-14T21:20:34.297" v="4760" actId="1076"/>
          <ac:graphicFrameMkLst>
            <pc:docMk/>
            <pc:sldMk cId="3478368548" sldId="259"/>
            <ac:graphicFrameMk id="19" creationId="{8B8AFC05-20D8-373C-7462-A280384536B4}"/>
          </ac:graphicFrameMkLst>
        </pc:graphicFrameChg>
        <pc:graphicFrameChg chg="mod topLvl modGraphic">
          <ac:chgData name="Nicholas Clarke" userId="ab4cd8bb-728c-4b14-ba06-2f5d1e55255f" providerId="ADAL" clId="{83F8E208-AFB0-4A2D-AD37-40AF738F0ABD}" dt="2025-04-14T23:28:15.170" v="5763" actId="165"/>
          <ac:graphicFrameMkLst>
            <pc:docMk/>
            <pc:sldMk cId="3478368548" sldId="259"/>
            <ac:graphicFrameMk id="21" creationId="{71EF20AA-C47F-2015-3E6E-2F9B1C0FA68C}"/>
          </ac:graphicFrameMkLst>
        </pc:graphicFrameChg>
        <pc:graphicFrameChg chg="add mod modGraphic">
          <ac:chgData name="Nicholas Clarke" userId="ab4cd8bb-728c-4b14-ba06-2f5d1e55255f" providerId="ADAL" clId="{83F8E208-AFB0-4A2D-AD37-40AF738F0ABD}" dt="2025-04-14T23:29:19.344" v="5770" actId="14100"/>
          <ac:graphicFrameMkLst>
            <pc:docMk/>
            <pc:sldMk cId="3478368548" sldId="259"/>
            <ac:graphicFrameMk id="35" creationId="{809FD05B-FF67-3E37-4519-934C29F5D15F}"/>
          </ac:graphicFrameMkLst>
        </pc:graphicFrameChg>
        <pc:picChg chg="mod topLvl">
          <ac:chgData name="Nicholas Clarke" userId="ab4cd8bb-728c-4b14-ba06-2f5d1e55255f" providerId="ADAL" clId="{83F8E208-AFB0-4A2D-AD37-40AF738F0ABD}" dt="2025-04-14T23:28:15.170" v="5763" actId="165"/>
          <ac:picMkLst>
            <pc:docMk/>
            <pc:sldMk cId="3478368548" sldId="259"/>
            <ac:picMk id="25" creationId="{3FCBF80A-B35B-26BF-0659-C6AB1D9A6D97}"/>
          </ac:picMkLst>
        </pc:picChg>
        <pc:picChg chg="mod topLvl">
          <ac:chgData name="Nicholas Clarke" userId="ab4cd8bb-728c-4b14-ba06-2f5d1e55255f" providerId="ADAL" clId="{83F8E208-AFB0-4A2D-AD37-40AF738F0ABD}" dt="2025-04-14T23:28:15.170" v="5763" actId="165"/>
          <ac:picMkLst>
            <pc:docMk/>
            <pc:sldMk cId="3478368548" sldId="259"/>
            <ac:picMk id="26" creationId="{10E84A1A-7107-2A5E-3732-BCD60063477A}"/>
          </ac:picMkLst>
        </pc:picChg>
        <pc:picChg chg="mod topLvl">
          <ac:chgData name="Nicholas Clarke" userId="ab4cd8bb-728c-4b14-ba06-2f5d1e55255f" providerId="ADAL" clId="{83F8E208-AFB0-4A2D-AD37-40AF738F0ABD}" dt="2025-04-14T23:28:15.170" v="5763" actId="165"/>
          <ac:picMkLst>
            <pc:docMk/>
            <pc:sldMk cId="3478368548" sldId="259"/>
            <ac:picMk id="27" creationId="{60956285-F6D1-B1A2-7CC8-7B6E8279ABBE}"/>
          </ac:picMkLst>
        </pc:picChg>
        <pc:picChg chg="add mod">
          <ac:chgData name="Nicholas Clarke" userId="ab4cd8bb-728c-4b14-ba06-2f5d1e55255f" providerId="ADAL" clId="{83F8E208-AFB0-4A2D-AD37-40AF738F0ABD}" dt="2025-04-14T22:01:55.115" v="5755" actId="34135"/>
          <ac:picMkLst>
            <pc:docMk/>
            <pc:sldMk cId="3478368548" sldId="259"/>
            <ac:picMk id="29" creationId="{7D4212B3-8537-88EA-0B67-3C27AC04500C}"/>
          </ac:picMkLst>
        </pc:picChg>
        <pc:picChg chg="add mod ord topLvl">
          <ac:chgData name="Nicholas Clarke" userId="ab4cd8bb-728c-4b14-ba06-2f5d1e55255f" providerId="ADAL" clId="{83F8E208-AFB0-4A2D-AD37-40AF738F0ABD}" dt="2025-04-14T23:28:15.170" v="5763" actId="165"/>
          <ac:picMkLst>
            <pc:docMk/>
            <pc:sldMk cId="3478368548" sldId="259"/>
            <ac:picMk id="34" creationId="{92DDE8AA-2187-C25C-FF72-AD0B987B5663}"/>
          </ac:picMkLst>
        </pc:picChg>
        <pc:picChg chg="mod">
          <ac:chgData name="Nicholas Clarke" userId="ab4cd8bb-728c-4b14-ba06-2f5d1e55255f" providerId="ADAL" clId="{83F8E208-AFB0-4A2D-AD37-40AF738F0ABD}" dt="2025-04-14T22:01:55.115" v="5755" actId="34135"/>
          <ac:picMkLst>
            <pc:docMk/>
            <pc:sldMk cId="3478368548" sldId="259"/>
            <ac:picMk id="103" creationId="{75028FB6-57D7-1A4B-E232-61251A8C9B1E}"/>
          </ac:picMkLst>
        </pc:picChg>
        <pc:picChg chg="mod">
          <ac:chgData name="Nicholas Clarke" userId="ab4cd8bb-728c-4b14-ba06-2f5d1e55255f" providerId="ADAL" clId="{83F8E208-AFB0-4A2D-AD37-40AF738F0ABD}" dt="2025-04-14T18:14:47.411" v="4689" actId="164"/>
          <ac:picMkLst>
            <pc:docMk/>
            <pc:sldMk cId="3478368548" sldId="259"/>
            <ac:picMk id="104" creationId="{A452332B-BCBA-2DB7-350F-146452240E70}"/>
          </ac:picMkLst>
        </pc:picChg>
      </pc:sldChg>
      <pc:sldChg chg="addSp delSp modSp new del mod">
        <pc:chgData name="Nicholas Clarke" userId="ab4cd8bb-728c-4b14-ba06-2f5d1e55255f" providerId="ADAL" clId="{83F8E208-AFB0-4A2D-AD37-40AF738F0ABD}" dt="2025-04-13T19:14:11.491" v="4453" actId="47"/>
        <pc:sldMkLst>
          <pc:docMk/>
          <pc:sldMk cId="2415258723" sldId="260"/>
        </pc:sldMkLst>
      </pc:sldChg>
      <pc:sldChg chg="del">
        <pc:chgData name="Nicholas Clarke" userId="ab4cd8bb-728c-4b14-ba06-2f5d1e55255f" providerId="ADAL" clId="{83F8E208-AFB0-4A2D-AD37-40AF738F0ABD}" dt="2025-04-10T01:19:02.664" v="1945" actId="47"/>
        <pc:sldMkLst>
          <pc:docMk/>
          <pc:sldMk cId="3240027644" sldId="260"/>
        </pc:sldMkLst>
      </pc:sldChg>
      <pc:sldChg chg="del">
        <pc:chgData name="Nicholas Clarke" userId="ab4cd8bb-728c-4b14-ba06-2f5d1e55255f" providerId="ADAL" clId="{83F8E208-AFB0-4A2D-AD37-40AF738F0ABD}" dt="2025-04-10T01:19:00.904" v="1944" actId="47"/>
        <pc:sldMkLst>
          <pc:docMk/>
          <pc:sldMk cId="3539253339" sldId="261"/>
        </pc:sldMkLst>
      </pc:sldChg>
      <pc:sldChg chg="del">
        <pc:chgData name="Nicholas Clarke" userId="ab4cd8bb-728c-4b14-ba06-2f5d1e55255f" providerId="ADAL" clId="{83F8E208-AFB0-4A2D-AD37-40AF738F0ABD}" dt="2025-04-10T01:58:39.724" v="2254" actId="47"/>
        <pc:sldMkLst>
          <pc:docMk/>
          <pc:sldMk cId="503913487" sldId="262"/>
        </pc:sldMkLst>
      </pc:sldChg>
      <pc:sldChg chg="del">
        <pc:chgData name="Nicholas Clarke" userId="ab4cd8bb-728c-4b14-ba06-2f5d1e55255f" providerId="ADAL" clId="{83F8E208-AFB0-4A2D-AD37-40AF738F0ABD}" dt="2025-04-10T01:58:41.874" v="2255" actId="47"/>
        <pc:sldMkLst>
          <pc:docMk/>
          <pc:sldMk cId="456074976" sldId="263"/>
        </pc:sldMkLst>
      </pc:sldChg>
      <pc:sldChg chg="del">
        <pc:chgData name="Nicholas Clarke" userId="ab4cd8bb-728c-4b14-ba06-2f5d1e55255f" providerId="ADAL" clId="{83F8E208-AFB0-4A2D-AD37-40AF738F0ABD}" dt="2025-04-10T01:19:16.215" v="1946" actId="47"/>
        <pc:sldMkLst>
          <pc:docMk/>
          <pc:sldMk cId="2920137045" sldId="264"/>
        </pc:sldMkLst>
      </pc:sldChg>
      <pc:sldChg chg="del">
        <pc:chgData name="Nicholas Clarke" userId="ab4cd8bb-728c-4b14-ba06-2f5d1e55255f" providerId="ADAL" clId="{83F8E208-AFB0-4A2D-AD37-40AF738F0ABD}" dt="2025-04-10T02:15:01.093" v="2435" actId="47"/>
        <pc:sldMkLst>
          <pc:docMk/>
          <pc:sldMk cId="2581959767"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65D382-F4C7-4AA7-9D38-EFF87EB40E2E}" type="datetimeFigureOut">
              <a:rPr lang="en-US" smtClean="0"/>
              <a:t>4/16/2025</a:t>
            </a:fld>
            <a:endParaRPr lang="en-US"/>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DB2D8A-E490-454A-AD96-217306696D6E}" type="slidenum">
              <a:rPr lang="en-US" smtClean="0"/>
              <a:t>‹#›</a:t>
            </a:fld>
            <a:endParaRPr lang="en-US"/>
          </a:p>
        </p:txBody>
      </p:sp>
    </p:spTree>
    <p:extLst>
      <p:ext uri="{BB962C8B-B14F-4D97-AF65-F5344CB8AC3E}">
        <p14:creationId xmlns:p14="http://schemas.microsoft.com/office/powerpoint/2010/main" val="3336869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092FB-F5BA-982D-BDEF-028DA82048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0404D1-9BD1-0ED1-0E22-D90904BB25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132A71-ED4B-30F3-00CF-F012F4F58EC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EF713B0-1536-E1B2-72FF-C6D7B86238FE}"/>
              </a:ext>
            </a:extLst>
          </p:cNvPr>
          <p:cNvSpPr>
            <a:spLocks noGrp="1"/>
          </p:cNvSpPr>
          <p:nvPr>
            <p:ph type="sldNum" sz="quarter" idx="5"/>
          </p:nvPr>
        </p:nvSpPr>
        <p:spPr/>
        <p:txBody>
          <a:bodyPr/>
          <a:lstStyle/>
          <a:p>
            <a:fld id="{ECDB2D8A-E490-454A-AD96-217306696D6E}" type="slidenum">
              <a:rPr lang="en-US" smtClean="0"/>
              <a:t>1</a:t>
            </a:fld>
            <a:endParaRPr lang="en-US"/>
          </a:p>
        </p:txBody>
      </p:sp>
    </p:spTree>
    <p:extLst>
      <p:ext uri="{BB962C8B-B14F-4D97-AF65-F5344CB8AC3E}">
        <p14:creationId xmlns:p14="http://schemas.microsoft.com/office/powerpoint/2010/main" val="208384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32B0E6-7B6F-432C-861C-B10470C062B6}"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3235429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32B0E6-7B6F-432C-861C-B10470C062B6}"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120294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32B0E6-7B6F-432C-861C-B10470C062B6}"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372448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32B0E6-7B6F-432C-861C-B10470C062B6}"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28033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tint val="82000"/>
                  </a:schemeClr>
                </a:solidFill>
              </a:defRPr>
            </a:lvl1pPr>
            <a:lvl2pPr marL="2011680" indent="0">
              <a:buNone/>
              <a:defRPr sz="8800">
                <a:solidFill>
                  <a:schemeClr val="tx1">
                    <a:tint val="82000"/>
                  </a:schemeClr>
                </a:solidFill>
              </a:defRPr>
            </a:lvl2pPr>
            <a:lvl3pPr marL="4023360" indent="0">
              <a:buNone/>
              <a:defRPr sz="7920">
                <a:solidFill>
                  <a:schemeClr val="tx1">
                    <a:tint val="82000"/>
                  </a:schemeClr>
                </a:solidFill>
              </a:defRPr>
            </a:lvl3pPr>
            <a:lvl4pPr marL="6035040" indent="0">
              <a:buNone/>
              <a:defRPr sz="7040">
                <a:solidFill>
                  <a:schemeClr val="tx1">
                    <a:tint val="82000"/>
                  </a:schemeClr>
                </a:solidFill>
              </a:defRPr>
            </a:lvl4pPr>
            <a:lvl5pPr marL="8046720" indent="0">
              <a:buNone/>
              <a:defRPr sz="7040">
                <a:solidFill>
                  <a:schemeClr val="tx1">
                    <a:tint val="82000"/>
                  </a:schemeClr>
                </a:solidFill>
              </a:defRPr>
            </a:lvl5pPr>
            <a:lvl6pPr marL="10058400" indent="0">
              <a:buNone/>
              <a:defRPr sz="7040">
                <a:solidFill>
                  <a:schemeClr val="tx1">
                    <a:tint val="82000"/>
                  </a:schemeClr>
                </a:solidFill>
              </a:defRPr>
            </a:lvl6pPr>
            <a:lvl7pPr marL="12070080" indent="0">
              <a:buNone/>
              <a:defRPr sz="7040">
                <a:solidFill>
                  <a:schemeClr val="tx1">
                    <a:tint val="82000"/>
                  </a:schemeClr>
                </a:solidFill>
              </a:defRPr>
            </a:lvl7pPr>
            <a:lvl8pPr marL="14081760" indent="0">
              <a:buNone/>
              <a:defRPr sz="7040">
                <a:solidFill>
                  <a:schemeClr val="tx1">
                    <a:tint val="82000"/>
                  </a:schemeClr>
                </a:solidFill>
              </a:defRPr>
            </a:lvl8pPr>
            <a:lvl9pPr marL="16093440" indent="0">
              <a:buNone/>
              <a:defRPr sz="704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32B0E6-7B6F-432C-861C-B10470C062B6}"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92122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32B0E6-7B6F-432C-861C-B10470C062B6}"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2871631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32B0E6-7B6F-432C-861C-B10470C062B6}" type="datetimeFigureOut">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229305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32B0E6-7B6F-432C-861C-B10470C062B6}" type="datetimeFigureOut">
              <a:rPr lang="en-US" smtClean="0"/>
              <a:t>4/16/2025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1544945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2B0E6-7B6F-432C-861C-B10470C062B6}" type="datetimeFigureOut">
              <a:rPr lang="en-US" smtClean="0"/>
              <a:t>4/16/2025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305438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9432B0E6-7B6F-432C-861C-B10470C062B6}"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1471508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9432B0E6-7B6F-432C-861C-B10470C062B6}"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4D38C-A3C5-4180-9C9F-9D095A870E9F}" type="slidenum">
              <a:rPr lang="en-US" smtClean="0"/>
              <a:t>‹#›</a:t>
            </a:fld>
            <a:endParaRPr lang="en-US"/>
          </a:p>
        </p:txBody>
      </p:sp>
    </p:spTree>
    <p:extLst>
      <p:ext uri="{BB962C8B-B14F-4D97-AF65-F5344CB8AC3E}">
        <p14:creationId xmlns:p14="http://schemas.microsoft.com/office/powerpoint/2010/main" val="1259016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82000"/>
                  </a:schemeClr>
                </a:solidFill>
              </a:defRPr>
            </a:lvl1pPr>
          </a:lstStyle>
          <a:p>
            <a:fld id="{9432B0E6-7B6F-432C-861C-B10470C062B6}" type="datetimeFigureOut">
              <a:rPr lang="en-US" smtClean="0"/>
              <a:t>4/16/2025</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82000"/>
                  </a:schemeClr>
                </a:solidFill>
              </a:defRPr>
            </a:lvl1pPr>
          </a:lstStyle>
          <a:p>
            <a:fld id="{2044D38C-A3C5-4180-9C9F-9D095A870E9F}" type="slidenum">
              <a:rPr lang="en-US" smtClean="0"/>
              <a:t>‹#›</a:t>
            </a:fld>
            <a:endParaRPr lang="en-US"/>
          </a:p>
        </p:txBody>
      </p:sp>
    </p:spTree>
    <p:extLst>
      <p:ext uri="{BB962C8B-B14F-4D97-AF65-F5344CB8AC3E}">
        <p14:creationId xmlns:p14="http://schemas.microsoft.com/office/powerpoint/2010/main" val="35121928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28F9A-6A12-7790-91F4-133D4285A821}"/>
            </a:ext>
          </a:extLst>
        </p:cNvPr>
        <p:cNvGrpSpPr/>
        <p:nvPr/>
      </p:nvGrpSpPr>
      <p:grpSpPr>
        <a:xfrm>
          <a:off x="0" y="0"/>
          <a:ext cx="0" cy="0"/>
          <a:chOff x="0" y="0"/>
          <a:chExt cx="0" cy="0"/>
        </a:xfrm>
      </p:grpSpPr>
      <p:graphicFrame>
        <p:nvGraphicFramePr>
          <p:cNvPr id="18" name="Table 17">
            <a:extLst>
              <a:ext uri="{FF2B5EF4-FFF2-40B4-BE49-F238E27FC236}">
                <a16:creationId xmlns:a16="http://schemas.microsoft.com/office/drawing/2014/main" id="{AE7D4167-4D49-DB73-634C-B127D16AAD37}"/>
              </a:ext>
            </a:extLst>
          </p:cNvPr>
          <p:cNvGraphicFramePr>
            <a:graphicFrameLocks noGrp="1" noDrilldown="1" noMove="1" noResize="1"/>
          </p:cNvGraphicFramePr>
          <p:nvPr>
            <p:extLst>
              <p:ext uri="{D42A27DB-BD31-4B8C-83A1-F6EECF244321}">
                <p14:modId xmlns:p14="http://schemas.microsoft.com/office/powerpoint/2010/main" val="2595546051"/>
              </p:ext>
            </p:extLst>
          </p:nvPr>
        </p:nvGraphicFramePr>
        <p:xfrm>
          <a:off x="12776561" y="20114603"/>
          <a:ext cx="14663054" cy="9248738"/>
        </p:xfrm>
        <a:graphic>
          <a:graphicData uri="http://schemas.openxmlformats.org/drawingml/2006/table">
            <a:tbl>
              <a:tblPr firstRow="1" bandRow="1">
                <a:tableStyleId>{17292A2E-F333-43FB-9621-5CBBE7FDCDCB}</a:tableStyleId>
              </a:tblPr>
              <a:tblGrid>
                <a:gridCol w="14663054">
                  <a:extLst>
                    <a:ext uri="{9D8B030D-6E8A-4147-A177-3AD203B41FA5}">
                      <a16:colId xmlns:a16="http://schemas.microsoft.com/office/drawing/2014/main" val="237156570"/>
                    </a:ext>
                  </a:extLst>
                </a:gridCol>
              </a:tblGrid>
              <a:tr h="827099">
                <a:tc>
                  <a:txBody>
                    <a:bodyPr/>
                    <a:lstStyle/>
                    <a:p>
                      <a:pPr algn="ctr"/>
                      <a:r>
                        <a:rPr lang="en-US" sz="5000" u="none"/>
                        <a:t>Results</a:t>
                      </a:r>
                      <a:endParaRPr lang="en-US" sz="5000" u="none" dirty="0"/>
                    </a:p>
                  </a:txBody>
                  <a:tcPr>
                    <a:solidFill>
                      <a:schemeClr val="tx2">
                        <a:lumMod val="75000"/>
                        <a:lumOff val="25000"/>
                      </a:schemeClr>
                    </a:solidFill>
                  </a:tcPr>
                </a:tc>
                <a:extLst>
                  <a:ext uri="{0D108BD9-81ED-4DB2-BD59-A6C34878D82A}">
                    <a16:rowId xmlns:a16="http://schemas.microsoft.com/office/drawing/2014/main" val="622475437"/>
                  </a:ext>
                </a:extLst>
              </a:tr>
              <a:tr h="8395298">
                <a:tc>
                  <a:txBody>
                    <a:bodyPr/>
                    <a:lstStyle/>
                    <a:p>
                      <a:pPr marL="0" indent="0">
                        <a:buFont typeface="Courier New" panose="02070309020205020404" pitchFamily="49" charset="0"/>
                        <a:buNone/>
                      </a:pPr>
                      <a:endParaRPr lang="en-US" sz="3900" u="none" dirty="0"/>
                    </a:p>
                  </a:txBody>
                  <a:tcPr/>
                </a:tc>
                <a:extLst>
                  <a:ext uri="{0D108BD9-81ED-4DB2-BD59-A6C34878D82A}">
                    <a16:rowId xmlns:a16="http://schemas.microsoft.com/office/drawing/2014/main" val="4272489260"/>
                  </a:ext>
                </a:extLst>
              </a:tr>
            </a:tbl>
          </a:graphicData>
        </a:graphic>
      </p:graphicFrame>
      <p:graphicFrame>
        <p:nvGraphicFramePr>
          <p:cNvPr id="19" name="Table 18">
            <a:extLst>
              <a:ext uri="{FF2B5EF4-FFF2-40B4-BE49-F238E27FC236}">
                <a16:creationId xmlns:a16="http://schemas.microsoft.com/office/drawing/2014/main" id="{8B8AFC05-20D8-373C-7462-A280384536B4}"/>
              </a:ext>
            </a:extLst>
          </p:cNvPr>
          <p:cNvGraphicFramePr>
            <a:graphicFrameLocks noGrp="1" noDrilldown="1" noMove="1" noResize="1"/>
          </p:cNvGraphicFramePr>
          <p:nvPr>
            <p:extLst>
              <p:ext uri="{D42A27DB-BD31-4B8C-83A1-F6EECF244321}">
                <p14:modId xmlns:p14="http://schemas.microsoft.com/office/powerpoint/2010/main" val="3154383554"/>
              </p:ext>
            </p:extLst>
          </p:nvPr>
        </p:nvGraphicFramePr>
        <p:xfrm>
          <a:off x="12794081" y="20867101"/>
          <a:ext cx="14663052" cy="3230878"/>
        </p:xfrm>
        <a:graphic>
          <a:graphicData uri="http://schemas.openxmlformats.org/drawingml/2006/table">
            <a:tbl>
              <a:tblPr firstRow="1" firstCol="1" bandRow="1"/>
              <a:tblGrid>
                <a:gridCol w="4189442">
                  <a:extLst>
                    <a:ext uri="{9D8B030D-6E8A-4147-A177-3AD203B41FA5}">
                      <a16:colId xmlns:a16="http://schemas.microsoft.com/office/drawing/2014/main" val="3378449366"/>
                    </a:ext>
                  </a:extLst>
                </a:gridCol>
                <a:gridCol w="2094722">
                  <a:extLst>
                    <a:ext uri="{9D8B030D-6E8A-4147-A177-3AD203B41FA5}">
                      <a16:colId xmlns:a16="http://schemas.microsoft.com/office/drawing/2014/main" val="2356500310"/>
                    </a:ext>
                  </a:extLst>
                </a:gridCol>
                <a:gridCol w="2094722">
                  <a:extLst>
                    <a:ext uri="{9D8B030D-6E8A-4147-A177-3AD203B41FA5}">
                      <a16:colId xmlns:a16="http://schemas.microsoft.com/office/drawing/2014/main" val="3198564059"/>
                    </a:ext>
                  </a:extLst>
                </a:gridCol>
                <a:gridCol w="2094722">
                  <a:extLst>
                    <a:ext uri="{9D8B030D-6E8A-4147-A177-3AD203B41FA5}">
                      <a16:colId xmlns:a16="http://schemas.microsoft.com/office/drawing/2014/main" val="416489216"/>
                    </a:ext>
                  </a:extLst>
                </a:gridCol>
                <a:gridCol w="2094722">
                  <a:extLst>
                    <a:ext uri="{9D8B030D-6E8A-4147-A177-3AD203B41FA5}">
                      <a16:colId xmlns:a16="http://schemas.microsoft.com/office/drawing/2014/main" val="2497417741"/>
                    </a:ext>
                  </a:extLst>
                </a:gridCol>
                <a:gridCol w="2094722">
                  <a:extLst>
                    <a:ext uri="{9D8B030D-6E8A-4147-A177-3AD203B41FA5}">
                      <a16:colId xmlns:a16="http://schemas.microsoft.com/office/drawing/2014/main" val="1893509205"/>
                    </a:ext>
                  </a:extLst>
                </a:gridCol>
              </a:tblGrid>
              <a:tr h="669179">
                <a:tc gridSpan="6">
                  <a:txBody>
                    <a:bodyPr/>
                    <a:lstStyle/>
                    <a:p>
                      <a:pPr algn="ctr"/>
                      <a:r>
                        <a:rPr lang="en-US" sz="3400" b="1" dirty="0">
                          <a:latin typeface="+mn-lt"/>
                          <a:cs typeface="Arial" panose="020B0604020202020204" pitchFamily="34" charset="0"/>
                        </a:rPr>
                        <a:t>Table 1. Clinical Characteristics of Clusters</a:t>
                      </a:r>
                    </a:p>
                  </a:txBody>
                  <a:tcPr anchor="ctr">
                    <a:lnL w="12700" cmpd="sng">
                      <a:noFill/>
                      <a:prstDash val="solid"/>
                    </a:lnL>
                    <a:lnR>
                      <a:noFill/>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1800" i="0" dirty="0">
                        <a:effectLst/>
                        <a:latin typeface="+mn-lt"/>
                        <a:ea typeface="Calibri" panose="020F0502020204030204" pitchFamily="34" charset="0"/>
                        <a:cs typeface="Arial" panose="020B0604020202020204" pitchFamily="34" charset="0"/>
                      </a:endParaRPr>
                    </a:p>
                  </a:txBody>
                  <a:tcPr marL="33877" marR="33877" marT="0" marB="0" anchor="ctr">
                    <a:lnL w="12700" cmpd="sng">
                      <a:noFill/>
                      <a:prstDash val="solid"/>
                    </a:lnL>
                    <a:lnR>
                      <a:noFill/>
                    </a:lnR>
                    <a:lnT>
                      <a:noFill/>
                    </a:lnT>
                    <a:lnB w="12700" cap="flat" cmpd="sng" algn="ctr">
                      <a:solidFill>
                        <a:srgbClr val="000000"/>
                      </a:solidFill>
                      <a:prstDash val="solid"/>
                      <a:round/>
                      <a:headEnd type="none" w="med" len="med"/>
                      <a:tailEnd type="none" w="med" len="med"/>
                    </a:lnB>
                    <a:solidFill>
                      <a:srgbClr val="BA8CDC"/>
                    </a:solidFill>
                  </a:tcPr>
                </a:tc>
                <a:tc hMerge="1">
                  <a:txBody>
                    <a:bodyPr/>
                    <a:lstStyle/>
                    <a:p>
                      <a:pPr marL="0" marR="0" algn="ctr">
                        <a:spcBef>
                          <a:spcPts val="0"/>
                        </a:spcBef>
                        <a:spcAft>
                          <a:spcPts val="0"/>
                        </a:spcAft>
                      </a:pPr>
                      <a:endParaRPr lang="en-US" sz="1800" b="1" i="0" kern="1200" dirty="0">
                        <a:solidFill>
                          <a:schemeClr val="tx1"/>
                        </a:solidFill>
                        <a:effectLst/>
                        <a:latin typeface="+mn-lt"/>
                        <a:ea typeface="+mn-ea"/>
                        <a:cs typeface="Arial" panose="020B0604020202020204" pitchFamily="34" charset="0"/>
                      </a:endParaRPr>
                    </a:p>
                  </a:txBody>
                  <a:tcPr marL="33877" marR="33877" marT="0" marB="0" anchor="ctr">
                    <a:lnL>
                      <a:noFill/>
                    </a:lnL>
                    <a:lnR>
                      <a:noFill/>
                    </a:lnR>
                    <a:lnT>
                      <a:noFill/>
                    </a:lnT>
                    <a:lnB w="12700" cap="flat" cmpd="sng" algn="ctr">
                      <a:solidFill>
                        <a:srgbClr val="000000"/>
                      </a:solidFill>
                      <a:prstDash val="solid"/>
                      <a:round/>
                      <a:headEnd type="none" w="med" len="med"/>
                      <a:tailEnd type="none" w="med" len="med"/>
                    </a:lnB>
                    <a:solidFill>
                      <a:srgbClr val="81B2DF"/>
                    </a:solidFill>
                  </a:tcPr>
                </a:tc>
                <a:tc hMerge="1">
                  <a:txBody>
                    <a:bodyPr/>
                    <a:lstStyle/>
                    <a:p>
                      <a:pPr marL="0" marR="0" algn="ctr">
                        <a:spcBef>
                          <a:spcPts val="0"/>
                        </a:spcBef>
                        <a:spcAft>
                          <a:spcPts val="0"/>
                        </a:spcAft>
                      </a:pPr>
                      <a:endParaRPr lang="en-US" sz="1800" i="0" dirty="0">
                        <a:effectLst/>
                        <a:latin typeface="+mn-lt"/>
                        <a:ea typeface="Calibri" panose="020F0502020204030204" pitchFamily="34" charset="0"/>
                        <a:cs typeface="Arial" panose="020B0604020202020204" pitchFamily="34" charset="0"/>
                      </a:endParaRPr>
                    </a:p>
                  </a:txBody>
                  <a:tcPr marL="33877" marR="33877" marT="0" marB="0" anchor="ctr">
                    <a:lnL>
                      <a:noFill/>
                    </a:lnL>
                    <a:lnR>
                      <a:noFill/>
                    </a:lnR>
                    <a:lnT>
                      <a:noFill/>
                    </a:lnT>
                    <a:lnB w="12700" cap="flat" cmpd="sng" algn="ctr">
                      <a:solidFill>
                        <a:srgbClr val="000000"/>
                      </a:solidFill>
                      <a:prstDash val="solid"/>
                      <a:round/>
                      <a:headEnd type="none" w="med" len="med"/>
                      <a:tailEnd type="none" w="med" len="med"/>
                    </a:lnB>
                    <a:solidFill>
                      <a:srgbClr val="BAE18F"/>
                    </a:solidFill>
                  </a:tcPr>
                </a:tc>
                <a:tc hMerge="1">
                  <a:txBody>
                    <a:bodyPr/>
                    <a:lstStyle/>
                    <a:p>
                      <a:pPr marL="0" marR="0" algn="ctr">
                        <a:spcBef>
                          <a:spcPts val="0"/>
                        </a:spcBef>
                        <a:spcAft>
                          <a:spcPts val="0"/>
                        </a:spcAft>
                      </a:pPr>
                      <a:endParaRPr lang="en-US" sz="1800" i="0" dirty="0">
                        <a:effectLst/>
                        <a:latin typeface="+mn-lt"/>
                        <a:ea typeface="Calibri" panose="020F0502020204030204" pitchFamily="34" charset="0"/>
                        <a:cs typeface="Arial" panose="020B0604020202020204" pitchFamily="34" charset="0"/>
                      </a:endParaRPr>
                    </a:p>
                  </a:txBody>
                  <a:tcPr marL="33877" marR="33877" marT="0" marB="0" anchor="ctr">
                    <a:lnL>
                      <a:noFill/>
                    </a:lnL>
                    <a:lnR>
                      <a:noFill/>
                    </a:lnR>
                    <a:lnT>
                      <a:noFill/>
                    </a:lnT>
                    <a:lnB w="12700" cap="flat" cmpd="sng" algn="ctr">
                      <a:solidFill>
                        <a:srgbClr val="000000"/>
                      </a:solidFill>
                      <a:prstDash val="solid"/>
                      <a:round/>
                      <a:headEnd type="none" w="med" len="med"/>
                      <a:tailEnd type="none" w="med" len="med"/>
                    </a:lnB>
                    <a:solidFill>
                      <a:srgbClr val="FFDD71"/>
                    </a:solidFill>
                  </a:tcPr>
                </a:tc>
                <a:tc hMerge="1">
                  <a:txBody>
                    <a:bodyPr/>
                    <a:lstStyle/>
                    <a:p>
                      <a:pPr marL="0" marR="0" algn="ctr">
                        <a:spcBef>
                          <a:spcPts val="0"/>
                        </a:spcBef>
                        <a:spcAft>
                          <a:spcPts val="0"/>
                        </a:spcAft>
                      </a:pPr>
                      <a:endParaRPr lang="en-US" sz="1800" i="0" dirty="0">
                        <a:effectLst/>
                        <a:latin typeface="+mn-lt"/>
                        <a:ea typeface="Calibri" panose="020F0502020204030204" pitchFamily="34" charset="0"/>
                        <a:cs typeface="Arial" panose="020B0604020202020204" pitchFamily="34" charset="0"/>
                      </a:endParaRPr>
                    </a:p>
                  </a:txBody>
                  <a:tcPr marL="33877" marR="33877" marT="0" marB="0" anchor="ctr">
                    <a:lnL>
                      <a:noFill/>
                    </a:lnL>
                    <a:lnR>
                      <a:noFill/>
                    </a:lnR>
                    <a:lnT>
                      <a:noFill/>
                    </a:lnT>
                    <a:lnB w="12700" cap="flat" cmpd="sng" algn="ctr">
                      <a:solidFill>
                        <a:srgbClr val="000000"/>
                      </a:solidFill>
                      <a:prstDash val="solid"/>
                      <a:round/>
                      <a:headEnd type="none" w="med" len="med"/>
                      <a:tailEnd type="none" w="med" len="med"/>
                    </a:lnB>
                    <a:solidFill>
                      <a:srgbClr val="FF9797"/>
                    </a:solidFill>
                  </a:tcPr>
                </a:tc>
                <a:extLst>
                  <a:ext uri="{0D108BD9-81ED-4DB2-BD59-A6C34878D82A}">
                    <a16:rowId xmlns:a16="http://schemas.microsoft.com/office/drawing/2014/main" val="2552644822"/>
                  </a:ext>
                </a:extLst>
              </a:tr>
              <a:tr h="501884">
                <a:tc>
                  <a:txBody>
                    <a:bodyPr/>
                    <a:lstStyle/>
                    <a:p>
                      <a:pPr algn="ctr"/>
                      <a:r>
                        <a:rPr lang="en-US" sz="2400" b="1" dirty="0">
                          <a:latin typeface="+mn-lt"/>
                          <a:cs typeface="Arial" panose="020B0604020202020204" pitchFamily="34" charset="0"/>
                        </a:rPr>
                        <a:t>Variable</a:t>
                      </a:r>
                    </a:p>
                  </a:txBody>
                  <a:tcPr anchor="ct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2000" b="1" i="0">
                          <a:solidFill>
                            <a:srgbClr val="000000"/>
                          </a:solidFill>
                          <a:effectLst/>
                          <a:latin typeface="+mn-lt"/>
                          <a:ea typeface="Times New Roman" panose="02020603050405020304" pitchFamily="18" charset="0"/>
                          <a:cs typeface="Arial" panose="020B0604020202020204" pitchFamily="34" charset="0"/>
                        </a:rPr>
                        <a:t>Cluster 1 (</a:t>
                      </a:r>
                      <a:r>
                        <a:rPr lang="en-US" sz="2000" b="1" i="0" kern="1200">
                          <a:solidFill>
                            <a:schemeClr val="tx1"/>
                          </a:solidFill>
                          <a:effectLst/>
                          <a:latin typeface="+mn-lt"/>
                          <a:ea typeface="+mn-ea"/>
                          <a:cs typeface="Arial" panose="020B0604020202020204" pitchFamily="34" charset="0"/>
                        </a:rPr>
                        <a:t>28.5%) </a:t>
                      </a:r>
                      <a:endParaRPr lang="en-US" sz="2000" i="0" dirty="0">
                        <a:effectLst/>
                        <a:latin typeface="+mn-lt"/>
                        <a:ea typeface="Calibri" panose="020F0502020204030204" pitchFamily="34" charset="0"/>
                        <a:cs typeface="Arial" panose="020B0604020202020204" pitchFamily="34" charset="0"/>
                      </a:endParaRPr>
                    </a:p>
                  </a:txBody>
                  <a:tcPr marL="33877" marR="33877" marT="0" marB="0" anchor="ctr">
                    <a:lnL w="12700" cmpd="sng">
                      <a:noFill/>
                      <a:prstDash val="soli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8CDC"/>
                    </a:solidFill>
                  </a:tcPr>
                </a:tc>
                <a:tc>
                  <a:txBody>
                    <a:bodyPr/>
                    <a:lstStyle/>
                    <a:p>
                      <a:pPr marL="0" marR="0" algn="ctr">
                        <a:spcBef>
                          <a:spcPts val="0"/>
                        </a:spcBef>
                        <a:spcAft>
                          <a:spcPts val="0"/>
                        </a:spcAft>
                      </a:pPr>
                      <a:r>
                        <a:rPr lang="en-US" sz="2000" b="1" i="0">
                          <a:solidFill>
                            <a:srgbClr val="000000"/>
                          </a:solidFill>
                          <a:effectLst/>
                          <a:latin typeface="+mn-lt"/>
                          <a:ea typeface="Times New Roman" panose="02020603050405020304" pitchFamily="18" charset="0"/>
                          <a:cs typeface="Arial" panose="020B0604020202020204" pitchFamily="34" charset="0"/>
                        </a:rPr>
                        <a:t>Cluster 2 (</a:t>
                      </a:r>
                      <a:r>
                        <a:rPr lang="en-US" sz="2000" b="1" i="0" kern="1200">
                          <a:solidFill>
                            <a:schemeClr val="tx1"/>
                          </a:solidFill>
                          <a:effectLst/>
                          <a:latin typeface="+mn-lt"/>
                          <a:ea typeface="+mn-ea"/>
                          <a:cs typeface="Arial" panose="020B0604020202020204" pitchFamily="34" charset="0"/>
                        </a:rPr>
                        <a:t>6.1%) </a:t>
                      </a:r>
                      <a:endParaRPr lang="en-US" sz="2000" b="1" i="0" kern="1200" dirty="0">
                        <a:solidFill>
                          <a:schemeClr val="tx1"/>
                        </a:solidFill>
                        <a:effectLst/>
                        <a:latin typeface="+mn-lt"/>
                        <a:ea typeface="+mn-ea"/>
                        <a:cs typeface="Arial" panose="020B0604020202020204" pitchFamily="34" charset="0"/>
                      </a:endParaRPr>
                    </a:p>
                  </a:txBody>
                  <a:tcPr marL="33877" marR="3387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1B2DF"/>
                    </a:solidFill>
                  </a:tcPr>
                </a:tc>
                <a:tc>
                  <a:txBody>
                    <a:bodyPr/>
                    <a:lstStyle/>
                    <a:p>
                      <a:pPr marL="0" marR="0" algn="ctr">
                        <a:spcBef>
                          <a:spcPts val="0"/>
                        </a:spcBef>
                        <a:spcAft>
                          <a:spcPts val="0"/>
                        </a:spcAft>
                      </a:pPr>
                      <a:r>
                        <a:rPr lang="en-US" sz="2000" b="1" i="0">
                          <a:solidFill>
                            <a:srgbClr val="000000"/>
                          </a:solidFill>
                          <a:effectLst/>
                          <a:latin typeface="+mn-lt"/>
                          <a:ea typeface="Times New Roman" panose="02020603050405020304" pitchFamily="18" charset="0"/>
                          <a:cs typeface="Arial" panose="020B0604020202020204" pitchFamily="34" charset="0"/>
                        </a:rPr>
                        <a:t>Cluster 3 (</a:t>
                      </a:r>
                      <a:r>
                        <a:rPr lang="en-US" sz="2000" b="1" i="0" kern="1200">
                          <a:solidFill>
                            <a:schemeClr val="tx1"/>
                          </a:solidFill>
                          <a:effectLst/>
                          <a:latin typeface="+mn-lt"/>
                          <a:ea typeface="+mn-ea"/>
                          <a:cs typeface="Arial" panose="020B0604020202020204" pitchFamily="34" charset="0"/>
                        </a:rPr>
                        <a:t>36.8%) </a:t>
                      </a:r>
                      <a:endParaRPr lang="en-US" sz="2000" i="0" dirty="0">
                        <a:effectLst/>
                        <a:latin typeface="+mn-lt"/>
                        <a:ea typeface="Calibri" panose="020F0502020204030204" pitchFamily="34" charset="0"/>
                        <a:cs typeface="Arial" panose="020B0604020202020204" pitchFamily="34" charset="0"/>
                      </a:endParaRPr>
                    </a:p>
                  </a:txBody>
                  <a:tcPr marL="33877" marR="3387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AE18F"/>
                    </a:solidFill>
                  </a:tcPr>
                </a:tc>
                <a:tc>
                  <a:txBody>
                    <a:bodyPr/>
                    <a:lstStyle/>
                    <a:p>
                      <a:pPr marL="0" marR="0" algn="ctr">
                        <a:spcBef>
                          <a:spcPts val="0"/>
                        </a:spcBef>
                        <a:spcAft>
                          <a:spcPts val="0"/>
                        </a:spcAft>
                      </a:pPr>
                      <a:r>
                        <a:rPr lang="en-US" sz="2000" b="1" i="0">
                          <a:solidFill>
                            <a:srgbClr val="000000"/>
                          </a:solidFill>
                          <a:effectLst/>
                          <a:latin typeface="+mn-lt"/>
                          <a:ea typeface="Times New Roman" panose="02020603050405020304" pitchFamily="18" charset="0"/>
                          <a:cs typeface="Arial" panose="020B0604020202020204" pitchFamily="34" charset="0"/>
                        </a:rPr>
                        <a:t>Cluster 4 (</a:t>
                      </a:r>
                      <a:r>
                        <a:rPr lang="en-US" sz="2000" b="1" i="0" kern="1200">
                          <a:solidFill>
                            <a:schemeClr val="tx1"/>
                          </a:solidFill>
                          <a:effectLst/>
                          <a:latin typeface="+mn-lt"/>
                          <a:ea typeface="+mn-ea"/>
                          <a:cs typeface="Arial" panose="020B0604020202020204" pitchFamily="34" charset="0"/>
                        </a:rPr>
                        <a:t>13.5%) </a:t>
                      </a:r>
                      <a:endParaRPr lang="en-US" sz="2000" i="0" dirty="0">
                        <a:effectLst/>
                        <a:latin typeface="+mn-lt"/>
                        <a:ea typeface="Calibri" panose="020F0502020204030204" pitchFamily="34" charset="0"/>
                        <a:cs typeface="Arial" panose="020B0604020202020204" pitchFamily="34" charset="0"/>
                      </a:endParaRPr>
                    </a:p>
                  </a:txBody>
                  <a:tcPr marL="33877" marR="3387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D71"/>
                    </a:solidFill>
                  </a:tcPr>
                </a:tc>
                <a:tc>
                  <a:txBody>
                    <a:bodyPr/>
                    <a:lstStyle/>
                    <a:p>
                      <a:pPr marL="0" marR="0" algn="ctr">
                        <a:spcBef>
                          <a:spcPts val="0"/>
                        </a:spcBef>
                        <a:spcAft>
                          <a:spcPts val="0"/>
                        </a:spcAft>
                      </a:pPr>
                      <a:r>
                        <a:rPr lang="en-US" sz="2000" b="1" i="0">
                          <a:solidFill>
                            <a:srgbClr val="000000"/>
                          </a:solidFill>
                          <a:effectLst/>
                          <a:latin typeface="+mn-lt"/>
                          <a:ea typeface="Times New Roman" panose="02020603050405020304" pitchFamily="18" charset="0"/>
                          <a:cs typeface="Arial" panose="020B0604020202020204" pitchFamily="34" charset="0"/>
                        </a:rPr>
                        <a:t>Cluster 5 (</a:t>
                      </a:r>
                      <a:r>
                        <a:rPr lang="en-US" sz="2000" b="1" i="0" kern="1200">
                          <a:solidFill>
                            <a:schemeClr val="tx1"/>
                          </a:solidFill>
                          <a:effectLst/>
                          <a:latin typeface="+mn-lt"/>
                          <a:ea typeface="+mn-ea"/>
                          <a:cs typeface="Arial" panose="020B0604020202020204" pitchFamily="34" charset="0"/>
                        </a:rPr>
                        <a:t>15.0%) </a:t>
                      </a:r>
                      <a:endParaRPr lang="en-US" sz="2000" i="0" dirty="0">
                        <a:effectLst/>
                        <a:latin typeface="+mn-lt"/>
                        <a:ea typeface="Calibri" panose="020F0502020204030204" pitchFamily="34" charset="0"/>
                        <a:cs typeface="Arial" panose="020B0604020202020204" pitchFamily="34" charset="0"/>
                      </a:endParaRPr>
                    </a:p>
                  </a:txBody>
                  <a:tcPr marL="33877" marR="3387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797"/>
                    </a:solidFill>
                  </a:tcPr>
                </a:tc>
                <a:extLst>
                  <a:ext uri="{0D108BD9-81ED-4DB2-BD59-A6C34878D82A}">
                    <a16:rowId xmlns:a16="http://schemas.microsoft.com/office/drawing/2014/main" val="2534336965"/>
                  </a:ext>
                </a:extLst>
              </a:tr>
              <a:tr h="411963">
                <a:tc>
                  <a:txBody>
                    <a:bodyPr/>
                    <a:lstStyle/>
                    <a:p>
                      <a:pPr algn="l" fontAlgn="ctr"/>
                      <a:r>
                        <a:rPr lang="en-US" sz="2400" b="1" i="0" u="none" strike="noStrike" dirty="0">
                          <a:solidFill>
                            <a:srgbClr val="000000"/>
                          </a:solidFill>
                          <a:effectLst/>
                          <a:latin typeface="+mn-lt"/>
                        </a:rPr>
                        <a:t>BMI (kg/m</a:t>
                      </a:r>
                      <a:r>
                        <a:rPr lang="en-US" sz="2400" b="1" i="0" u="none" strike="noStrike" baseline="30000" dirty="0">
                          <a:solidFill>
                            <a:srgbClr val="000000"/>
                          </a:solidFill>
                          <a:effectLst/>
                          <a:latin typeface="+mn-lt"/>
                        </a:rPr>
                        <a:t>2</a:t>
                      </a:r>
                      <a:r>
                        <a:rPr lang="en-US" sz="2400" b="1" i="0" u="none" strike="noStrike" dirty="0">
                          <a:solidFill>
                            <a:srgbClr val="000000"/>
                          </a:solidFill>
                          <a:effectLst/>
                          <a:latin typeface="+mn-lt"/>
                        </a:rPr>
                        <a:t>)*</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r>
                        <a:rPr lang="en-US" sz="2400" b="0" i="0" u="none" strike="noStrike">
                          <a:solidFill>
                            <a:srgbClr val="000000"/>
                          </a:solidFill>
                          <a:effectLst/>
                          <a:latin typeface="+mn-lt"/>
                        </a:rPr>
                        <a:t>29.4 ± 0.2</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A</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BA8CDC"/>
                    </a:solidFill>
                  </a:tcPr>
                </a:tc>
                <a:tc>
                  <a:txBody>
                    <a:bodyPr/>
                    <a:lstStyle/>
                    <a:p>
                      <a:pPr algn="ctr" fontAlgn="ctr"/>
                      <a:r>
                        <a:rPr lang="en-US" sz="2400" b="0" i="0" u="none" strike="noStrike">
                          <a:solidFill>
                            <a:srgbClr val="000000"/>
                          </a:solidFill>
                          <a:effectLst/>
                          <a:latin typeface="+mn-lt"/>
                        </a:rPr>
                        <a:t>28.6 ± 0.5</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A, B</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81B2DF"/>
                    </a:solidFill>
                  </a:tcPr>
                </a:tc>
                <a:tc>
                  <a:txBody>
                    <a:bodyPr/>
                    <a:lstStyle/>
                    <a:p>
                      <a:pPr algn="ctr" fontAlgn="ctr"/>
                      <a:r>
                        <a:rPr lang="en-US" sz="2400" b="0" i="0" u="none" strike="noStrike">
                          <a:solidFill>
                            <a:srgbClr val="000000"/>
                          </a:solidFill>
                          <a:effectLst/>
                          <a:latin typeface="+mn-lt"/>
                        </a:rPr>
                        <a:t>28.6 ± 0.1</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B</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BAE18F"/>
                    </a:solidFill>
                  </a:tcPr>
                </a:tc>
                <a:tc>
                  <a:txBody>
                    <a:bodyPr/>
                    <a:lstStyle/>
                    <a:p>
                      <a:pPr algn="ctr" fontAlgn="ctr"/>
                      <a:r>
                        <a:rPr lang="en-US" sz="2400" b="0" i="0" u="none" strike="noStrike">
                          <a:solidFill>
                            <a:srgbClr val="000000"/>
                          </a:solidFill>
                          <a:effectLst/>
                          <a:latin typeface="+mn-lt"/>
                        </a:rPr>
                        <a:t>28.3 ± 0.2</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B</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DD71"/>
                    </a:solidFill>
                  </a:tcPr>
                </a:tc>
                <a:tc>
                  <a:txBody>
                    <a:bodyPr/>
                    <a:lstStyle/>
                    <a:p>
                      <a:pPr algn="ctr" fontAlgn="ctr"/>
                      <a:r>
                        <a:rPr lang="en-US" sz="2400" b="0" i="0" u="none" strike="noStrike">
                          <a:solidFill>
                            <a:srgbClr val="000000"/>
                          </a:solidFill>
                          <a:effectLst/>
                          <a:latin typeface="+mn-lt"/>
                        </a:rPr>
                        <a:t>29.6 ± 0.2</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A</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9797"/>
                    </a:solidFill>
                  </a:tcPr>
                </a:tc>
                <a:extLst>
                  <a:ext uri="{0D108BD9-81ED-4DB2-BD59-A6C34878D82A}">
                    <a16:rowId xmlns:a16="http://schemas.microsoft.com/office/drawing/2014/main" val="3521247142"/>
                  </a:ext>
                </a:extLst>
              </a:tr>
              <a:tr h="411963">
                <a:tc>
                  <a:txBody>
                    <a:bodyPr/>
                    <a:lstStyle/>
                    <a:p>
                      <a:pPr algn="l" fontAlgn="ctr"/>
                      <a:r>
                        <a:rPr lang="en-US" sz="2400" b="1" i="0" u="none" strike="noStrike" dirty="0">
                          <a:solidFill>
                            <a:srgbClr val="000000"/>
                          </a:solidFill>
                          <a:effectLst/>
                          <a:latin typeface="+mn-lt"/>
                        </a:rPr>
                        <a:t>Waist circumference (cm)*</a:t>
                      </a:r>
                    </a:p>
                  </a:txBody>
                  <a:tcPr marL="9525" marR="9525" marT="9525" marB="0" anchor="ctr">
                    <a:lnL>
                      <a:noFill/>
                    </a:lnL>
                    <a:lnR>
                      <a:noFill/>
                    </a:lnR>
                    <a:lnT w="12700" cap="flat" cmpd="sng" algn="ctr">
                      <a:noFill/>
                      <a:prstDash val="solid"/>
                      <a:round/>
                      <a:headEnd type="none" w="med" len="med"/>
                      <a:tailEnd type="none" w="med" len="med"/>
                    </a:lnT>
                    <a:lnB>
                      <a:noFill/>
                    </a:lnB>
                  </a:tcPr>
                </a:tc>
                <a:tc>
                  <a:txBody>
                    <a:bodyPr/>
                    <a:lstStyle/>
                    <a:p>
                      <a:pPr algn="ctr" fontAlgn="ctr"/>
                      <a:r>
                        <a:rPr lang="en-US" sz="2400" b="0" i="0" u="none" strike="noStrike">
                          <a:solidFill>
                            <a:srgbClr val="000000"/>
                          </a:solidFill>
                          <a:effectLst/>
                          <a:latin typeface="+mn-lt"/>
                        </a:rPr>
                        <a:t>96.8 ± 0.5</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A, C</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BA8CDC"/>
                    </a:solidFill>
                  </a:tcPr>
                </a:tc>
                <a:tc>
                  <a:txBody>
                    <a:bodyPr/>
                    <a:lstStyle/>
                    <a:p>
                      <a:pPr algn="ctr" fontAlgn="ctr"/>
                      <a:r>
                        <a:rPr lang="en-US" sz="2400" b="0" i="0" u="none" strike="noStrike">
                          <a:solidFill>
                            <a:srgbClr val="000000"/>
                          </a:solidFill>
                          <a:effectLst/>
                          <a:latin typeface="+mn-lt"/>
                        </a:rPr>
                        <a:t>94.9 ± 1.3</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A, B, C</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81B2DF"/>
                    </a:solidFill>
                  </a:tcPr>
                </a:tc>
                <a:tc>
                  <a:txBody>
                    <a:bodyPr/>
                    <a:lstStyle/>
                    <a:p>
                      <a:pPr algn="ctr" fontAlgn="ctr"/>
                      <a:r>
                        <a:rPr lang="en-US" sz="2400" b="0" i="0" u="none" strike="noStrike">
                          <a:solidFill>
                            <a:srgbClr val="000000"/>
                          </a:solidFill>
                          <a:effectLst/>
                          <a:latin typeface="+mn-lt"/>
                        </a:rPr>
                        <a:t>95.2 ± 0.3</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B</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BAE18F"/>
                    </a:solidFill>
                  </a:tcPr>
                </a:tc>
                <a:tc>
                  <a:txBody>
                    <a:bodyPr/>
                    <a:lstStyle/>
                    <a:p>
                      <a:pPr algn="ctr" fontAlgn="ctr"/>
                      <a:r>
                        <a:rPr lang="en-US" sz="2400" b="0" i="0" u="none" strike="noStrike">
                          <a:solidFill>
                            <a:srgbClr val="000000"/>
                          </a:solidFill>
                          <a:effectLst/>
                          <a:latin typeface="+mn-lt"/>
                        </a:rPr>
                        <a:t>95.3 ± 0.5</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A, B</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FFDD71"/>
                    </a:solidFill>
                  </a:tcPr>
                </a:tc>
                <a:tc>
                  <a:txBody>
                    <a:bodyPr/>
                    <a:lstStyle/>
                    <a:p>
                      <a:pPr algn="ctr" fontAlgn="ctr"/>
                      <a:r>
                        <a:rPr lang="en-US" sz="2400" b="0" i="0" u="none" strike="noStrike">
                          <a:solidFill>
                            <a:srgbClr val="000000"/>
                          </a:solidFill>
                          <a:effectLst/>
                          <a:latin typeface="+mn-lt"/>
                        </a:rPr>
                        <a:t>97.3 ± 0.5</a:t>
                      </a:r>
                      <a:r>
                        <a:rPr lang="en-US" sz="2400">
                          <a:solidFill>
                            <a:srgbClr val="000000"/>
                          </a:solidFill>
                          <a:effectLst/>
                          <a:latin typeface="+mn-lt"/>
                          <a:ea typeface="Times New Roman" panose="02020603050405020304" pitchFamily="18" charset="0"/>
                          <a:cs typeface="Arial" panose="020B0604020202020204" pitchFamily="34" charset="0"/>
                        </a:rPr>
                        <a:t> </a:t>
                      </a:r>
                      <a:r>
                        <a:rPr lang="en-US" sz="2400" baseline="30000">
                          <a:solidFill>
                            <a:srgbClr val="000000"/>
                          </a:solidFill>
                          <a:effectLst/>
                          <a:latin typeface="+mn-lt"/>
                          <a:ea typeface="Times New Roman" panose="02020603050405020304" pitchFamily="18" charset="0"/>
                          <a:cs typeface="Arial" panose="020B0604020202020204" pitchFamily="34" charset="0"/>
                        </a:rPr>
                        <a:t>C</a:t>
                      </a:r>
                      <a:endParaRPr lang="en-US" sz="2400" b="0" i="0" u="none" strike="noStrike" dirty="0">
                        <a:solidFill>
                          <a:srgbClr val="000000"/>
                        </a:solidFill>
                        <a:effectLst/>
                        <a:latin typeface="+mn-lt"/>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FF9797"/>
                    </a:solidFill>
                  </a:tcPr>
                </a:tc>
                <a:extLst>
                  <a:ext uri="{0D108BD9-81ED-4DB2-BD59-A6C34878D82A}">
                    <a16:rowId xmlns:a16="http://schemas.microsoft.com/office/drawing/2014/main" val="1503141315"/>
                  </a:ext>
                </a:extLst>
              </a:tr>
              <a:tr h="411963">
                <a:tc>
                  <a:txBody>
                    <a:bodyPr/>
                    <a:lstStyle/>
                    <a:p>
                      <a:pPr algn="l" fontAlgn="ctr"/>
                      <a:r>
                        <a:rPr lang="en-US" sz="2400" b="1" i="0" u="none" strike="noStrike" dirty="0">
                          <a:solidFill>
                            <a:srgbClr val="000000"/>
                          </a:solidFill>
                          <a:effectLst/>
                          <a:latin typeface="+mn-lt"/>
                        </a:rPr>
                        <a:t>Metabolic syndrome (%)**</a:t>
                      </a:r>
                    </a:p>
                  </a:txBody>
                  <a:tcPr marL="9525" marR="9525" marT="9525" marB="0" anchor="ctr">
                    <a:lnL>
                      <a:noFill/>
                    </a:lnL>
                    <a:lnR>
                      <a:noFill/>
                    </a:lnR>
                    <a:lnT>
                      <a:noFill/>
                    </a:lnT>
                    <a:lnB>
                      <a:noFill/>
                    </a:lnB>
                  </a:tcPr>
                </a:tc>
                <a:tc>
                  <a:txBody>
                    <a:bodyPr/>
                    <a:lstStyle/>
                    <a:p>
                      <a:pPr algn="ctr" fontAlgn="ctr"/>
                      <a:r>
                        <a:rPr lang="en-US" sz="2400" b="0" i="0" u="none" strike="noStrike">
                          <a:solidFill>
                            <a:srgbClr val="000000"/>
                          </a:solidFill>
                          <a:effectLst/>
                          <a:latin typeface="+mn-lt"/>
                        </a:rPr>
                        <a:t>25</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BA8CDC"/>
                    </a:solidFill>
                  </a:tcPr>
                </a:tc>
                <a:tc>
                  <a:txBody>
                    <a:bodyPr/>
                    <a:lstStyle/>
                    <a:p>
                      <a:pPr algn="ctr" fontAlgn="b"/>
                      <a:r>
                        <a:rPr lang="en-US" sz="2400" b="0" i="0" u="none" strike="noStrike">
                          <a:solidFill>
                            <a:srgbClr val="000000"/>
                          </a:solidFill>
                          <a:effectLst/>
                          <a:latin typeface="+mn-lt"/>
                        </a:rPr>
                        <a:t>15</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81B2DF"/>
                    </a:solidFill>
                  </a:tcPr>
                </a:tc>
                <a:tc>
                  <a:txBody>
                    <a:bodyPr/>
                    <a:lstStyle/>
                    <a:p>
                      <a:pPr algn="ctr" fontAlgn="b"/>
                      <a:r>
                        <a:rPr lang="en-US" sz="2400" b="0" i="0" u="none" strike="noStrike">
                          <a:solidFill>
                            <a:srgbClr val="000000"/>
                          </a:solidFill>
                          <a:effectLst/>
                          <a:latin typeface="+mn-lt"/>
                        </a:rPr>
                        <a:t>33</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BAE18F"/>
                    </a:solidFill>
                  </a:tcPr>
                </a:tc>
                <a:tc>
                  <a:txBody>
                    <a:bodyPr/>
                    <a:lstStyle/>
                    <a:p>
                      <a:pPr algn="ctr" fontAlgn="ctr"/>
                      <a:r>
                        <a:rPr lang="en-US" sz="2400" b="0" i="0" u="none" strike="noStrike">
                          <a:solidFill>
                            <a:srgbClr val="000000"/>
                          </a:solidFill>
                          <a:effectLst/>
                          <a:latin typeface="+mn-lt"/>
                        </a:rPr>
                        <a:t>24</a:t>
                      </a:r>
                    </a:p>
                  </a:txBody>
                  <a:tcPr marL="9525" marR="9525" marT="9525" marB="0" anchor="ctr">
                    <a:lnL>
                      <a:noFill/>
                    </a:lnL>
                    <a:lnR>
                      <a:noFill/>
                    </a:lnR>
                    <a:lnT>
                      <a:noFill/>
                    </a:lnT>
                    <a:lnB>
                      <a:noFill/>
                    </a:lnB>
                    <a:solidFill>
                      <a:srgbClr val="FFDD71"/>
                    </a:solidFill>
                  </a:tcPr>
                </a:tc>
                <a:tc>
                  <a:txBody>
                    <a:bodyPr/>
                    <a:lstStyle/>
                    <a:p>
                      <a:pPr algn="ctr" fontAlgn="b"/>
                      <a:r>
                        <a:rPr lang="en-US" sz="2400" b="0" i="0" u="none" strike="noStrike">
                          <a:solidFill>
                            <a:srgbClr val="000000"/>
                          </a:solidFill>
                          <a:effectLst/>
                          <a:latin typeface="+mn-lt"/>
                        </a:rPr>
                        <a:t>32</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FF9797"/>
                    </a:solidFill>
                  </a:tcPr>
                </a:tc>
                <a:extLst>
                  <a:ext uri="{0D108BD9-81ED-4DB2-BD59-A6C34878D82A}">
                    <a16:rowId xmlns:a16="http://schemas.microsoft.com/office/drawing/2014/main" val="15069266"/>
                  </a:ext>
                </a:extLst>
              </a:tr>
              <a:tr h="411963">
                <a:tc>
                  <a:txBody>
                    <a:bodyPr/>
                    <a:lstStyle/>
                    <a:p>
                      <a:pPr algn="l" fontAlgn="ctr"/>
                      <a:r>
                        <a:rPr lang="en-US" sz="2400" b="1" i="0" u="none" strike="noStrike" dirty="0">
                          <a:solidFill>
                            <a:srgbClr val="000000"/>
                          </a:solidFill>
                          <a:effectLst/>
                          <a:latin typeface="+mn-lt"/>
                        </a:rPr>
                        <a:t>Hypertension (%)**</a:t>
                      </a:r>
                    </a:p>
                  </a:txBody>
                  <a:tcPr marL="9525" marR="9525" marT="9525" marB="0" anchor="ctr">
                    <a:lnL>
                      <a:noFill/>
                    </a:lnL>
                    <a:lnR>
                      <a:noFill/>
                    </a:lnR>
                    <a:lnT>
                      <a:noFill/>
                    </a:lnT>
                    <a:lnB>
                      <a:noFill/>
                    </a:lnB>
                  </a:tcPr>
                </a:tc>
                <a:tc>
                  <a:txBody>
                    <a:bodyPr/>
                    <a:lstStyle/>
                    <a:p>
                      <a:pPr algn="ctr" fontAlgn="ctr"/>
                      <a:r>
                        <a:rPr lang="en-US" sz="2400" b="0" i="0" u="none" strike="noStrike">
                          <a:solidFill>
                            <a:srgbClr val="000000"/>
                          </a:solidFill>
                          <a:effectLst/>
                          <a:latin typeface="+mn-lt"/>
                        </a:rPr>
                        <a:t>12</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BA8CDC"/>
                    </a:solidFill>
                  </a:tcPr>
                </a:tc>
                <a:tc>
                  <a:txBody>
                    <a:bodyPr/>
                    <a:lstStyle/>
                    <a:p>
                      <a:pPr algn="ctr" fontAlgn="b"/>
                      <a:r>
                        <a:rPr lang="en-US" sz="2400" b="0" i="0" u="none" strike="noStrike">
                          <a:solidFill>
                            <a:srgbClr val="000000"/>
                          </a:solidFill>
                          <a:effectLst/>
                          <a:latin typeface="+mn-lt"/>
                        </a:rPr>
                        <a:t>5</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81B2DF"/>
                    </a:solidFill>
                  </a:tcPr>
                </a:tc>
                <a:tc>
                  <a:txBody>
                    <a:bodyPr/>
                    <a:lstStyle/>
                    <a:p>
                      <a:pPr algn="ctr" fontAlgn="b"/>
                      <a:r>
                        <a:rPr lang="en-US" sz="2400" b="0" i="0" u="none" strike="noStrike">
                          <a:solidFill>
                            <a:srgbClr val="000000"/>
                          </a:solidFill>
                          <a:effectLst/>
                          <a:latin typeface="+mn-lt"/>
                        </a:rPr>
                        <a:t>18</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BAE18F"/>
                    </a:solidFill>
                  </a:tcPr>
                </a:tc>
                <a:tc>
                  <a:txBody>
                    <a:bodyPr/>
                    <a:lstStyle/>
                    <a:p>
                      <a:pPr algn="ctr" fontAlgn="ctr"/>
                      <a:r>
                        <a:rPr lang="en-US" sz="2400" b="0" i="0" u="none" strike="noStrike">
                          <a:solidFill>
                            <a:srgbClr val="000000"/>
                          </a:solidFill>
                          <a:effectLst/>
                          <a:latin typeface="+mn-lt"/>
                        </a:rPr>
                        <a:t>10</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FFDD71"/>
                    </a:solidFill>
                  </a:tcPr>
                </a:tc>
                <a:tc>
                  <a:txBody>
                    <a:bodyPr/>
                    <a:lstStyle/>
                    <a:p>
                      <a:pPr algn="ctr" fontAlgn="b"/>
                      <a:r>
                        <a:rPr lang="en-US" sz="2400" b="0" i="0" u="none" strike="noStrike">
                          <a:solidFill>
                            <a:srgbClr val="000000"/>
                          </a:solidFill>
                          <a:effectLst/>
                          <a:latin typeface="+mn-lt"/>
                        </a:rPr>
                        <a:t>17</a:t>
                      </a:r>
                      <a:endParaRPr lang="en-US" sz="2400" b="0" i="0" u="none" strike="noStrike" dirty="0">
                        <a:solidFill>
                          <a:srgbClr val="000000"/>
                        </a:solidFill>
                        <a:effectLst/>
                        <a:latin typeface="+mn-lt"/>
                      </a:endParaRPr>
                    </a:p>
                  </a:txBody>
                  <a:tcPr marL="9525" marR="9525" marT="9525" marB="0" anchor="ctr">
                    <a:lnL>
                      <a:noFill/>
                    </a:lnL>
                    <a:lnR>
                      <a:noFill/>
                    </a:lnR>
                    <a:lnT>
                      <a:noFill/>
                    </a:lnT>
                    <a:lnB>
                      <a:noFill/>
                    </a:lnB>
                    <a:solidFill>
                      <a:srgbClr val="FF9797"/>
                    </a:solidFill>
                  </a:tcPr>
                </a:tc>
                <a:extLst>
                  <a:ext uri="{0D108BD9-81ED-4DB2-BD59-A6C34878D82A}">
                    <a16:rowId xmlns:a16="http://schemas.microsoft.com/office/drawing/2014/main" val="2837145458"/>
                  </a:ext>
                </a:extLst>
              </a:tr>
              <a:tr h="411963">
                <a:tc>
                  <a:txBody>
                    <a:bodyPr/>
                    <a:lstStyle/>
                    <a:p>
                      <a:pPr algn="l" fontAlgn="ctr"/>
                      <a:r>
                        <a:rPr lang="en-US" sz="2400" b="1" i="0" u="none" strike="noStrike" dirty="0">
                          <a:solidFill>
                            <a:srgbClr val="000000"/>
                          </a:solidFill>
                          <a:effectLst/>
                          <a:latin typeface="+mn-lt"/>
                        </a:rPr>
                        <a:t>Dyslipidemia (%)**</a:t>
                      </a:r>
                    </a:p>
                  </a:txBody>
                  <a:tcPr marL="9525" marR="9525" marT="9525" marB="0" anchor="ctr">
                    <a:lnL>
                      <a:noFill/>
                    </a:lnL>
                    <a:lnR>
                      <a:noFill/>
                    </a:lnR>
                    <a:lnT>
                      <a:noFill/>
                    </a:lnT>
                    <a:lnB w="12700" cap="flat" cmpd="sng" algn="ctr">
                      <a:noFill/>
                      <a:prstDash val="solid"/>
                      <a:round/>
                      <a:headEnd type="none" w="med" len="med"/>
                      <a:tailEnd type="none" w="med" len="med"/>
                    </a:lnB>
                  </a:tcPr>
                </a:tc>
                <a:tc>
                  <a:txBody>
                    <a:bodyPr/>
                    <a:lstStyle/>
                    <a:p>
                      <a:pPr algn="ctr" fontAlgn="ctr"/>
                      <a:r>
                        <a:rPr lang="en-US" sz="2400" b="0" i="0" u="none" strike="noStrike">
                          <a:solidFill>
                            <a:srgbClr val="000000"/>
                          </a:solidFill>
                          <a:effectLst/>
                          <a:latin typeface="+mn-lt"/>
                        </a:rPr>
                        <a:t>33</a:t>
                      </a:r>
                    </a:p>
                  </a:txBody>
                  <a:tcPr marL="9525" marR="9525" marT="9525" marB="0" anchor="ctr">
                    <a:lnL>
                      <a:noFill/>
                    </a:lnL>
                    <a:lnR>
                      <a:noFill/>
                    </a:lnR>
                    <a:lnT>
                      <a:noFill/>
                    </a:lnT>
                    <a:lnB w="12700" cap="flat" cmpd="sng" algn="ctr">
                      <a:noFill/>
                      <a:prstDash val="solid"/>
                      <a:round/>
                      <a:headEnd type="none" w="med" len="med"/>
                      <a:tailEnd type="none" w="med" len="med"/>
                    </a:lnB>
                    <a:solidFill>
                      <a:srgbClr val="BA8CDC"/>
                    </a:solidFill>
                  </a:tcPr>
                </a:tc>
                <a:tc>
                  <a:txBody>
                    <a:bodyPr/>
                    <a:lstStyle/>
                    <a:p>
                      <a:pPr algn="ctr" fontAlgn="b"/>
                      <a:r>
                        <a:rPr lang="en-US" sz="2400" b="0" i="0" u="none" strike="noStrike">
                          <a:solidFill>
                            <a:srgbClr val="000000"/>
                          </a:solidFill>
                          <a:effectLst/>
                          <a:latin typeface="+mn-lt"/>
                        </a:rPr>
                        <a:t>28</a:t>
                      </a:r>
                    </a:p>
                  </a:txBody>
                  <a:tcPr marL="9525" marR="9525" marT="9525" marB="0" anchor="ctr">
                    <a:lnL>
                      <a:noFill/>
                    </a:lnL>
                    <a:lnR>
                      <a:noFill/>
                    </a:lnR>
                    <a:lnT>
                      <a:noFill/>
                    </a:lnT>
                    <a:lnB w="12700" cap="flat" cmpd="sng" algn="ctr">
                      <a:noFill/>
                      <a:prstDash val="solid"/>
                      <a:round/>
                      <a:headEnd type="none" w="med" len="med"/>
                      <a:tailEnd type="none" w="med" len="med"/>
                    </a:lnB>
                    <a:solidFill>
                      <a:srgbClr val="81B2DF"/>
                    </a:solidFill>
                  </a:tcPr>
                </a:tc>
                <a:tc>
                  <a:txBody>
                    <a:bodyPr/>
                    <a:lstStyle/>
                    <a:p>
                      <a:pPr algn="ctr" fontAlgn="b"/>
                      <a:r>
                        <a:rPr lang="en-US" sz="2400" b="0" i="0" u="none" strike="noStrike">
                          <a:solidFill>
                            <a:srgbClr val="000000"/>
                          </a:solidFill>
                          <a:effectLst/>
                          <a:latin typeface="+mn-lt"/>
                        </a:rPr>
                        <a:t>40</a:t>
                      </a:r>
                    </a:p>
                  </a:txBody>
                  <a:tcPr marL="9525" marR="9525" marT="9525" marB="0" anchor="ctr">
                    <a:lnL>
                      <a:noFill/>
                    </a:lnL>
                    <a:lnR>
                      <a:noFill/>
                    </a:lnR>
                    <a:lnT>
                      <a:noFill/>
                    </a:lnT>
                    <a:lnB w="12700" cap="flat" cmpd="sng" algn="ctr">
                      <a:noFill/>
                      <a:prstDash val="solid"/>
                      <a:round/>
                      <a:headEnd type="none" w="med" len="med"/>
                      <a:tailEnd type="none" w="med" len="med"/>
                    </a:lnB>
                    <a:solidFill>
                      <a:srgbClr val="BAE18F"/>
                    </a:solidFill>
                  </a:tcPr>
                </a:tc>
                <a:tc>
                  <a:txBody>
                    <a:bodyPr/>
                    <a:lstStyle/>
                    <a:p>
                      <a:pPr algn="ctr" fontAlgn="ctr"/>
                      <a:r>
                        <a:rPr lang="en-US" sz="2400" b="0" i="0" u="none" strike="noStrike">
                          <a:solidFill>
                            <a:srgbClr val="000000"/>
                          </a:solidFill>
                          <a:effectLst/>
                          <a:latin typeface="+mn-lt"/>
                        </a:rPr>
                        <a:t>41</a:t>
                      </a:r>
                      <a:endParaRPr lang="en-US" sz="2400" b="0" i="0" u="none" strike="noStrike" dirty="0">
                        <a:solidFill>
                          <a:srgbClr val="000000"/>
                        </a:solidFill>
                        <a:effectLst/>
                        <a:latin typeface="+mn-lt"/>
                      </a:endParaRPr>
                    </a:p>
                  </a:txBody>
                  <a:tcPr marL="9525" marR="9525" marT="9525" marB="0" anchor="ctr">
                    <a:lnL>
                      <a:noFill/>
                    </a:lnL>
                    <a:lnR>
                      <a:noFill/>
                    </a:lnR>
                    <a:lnT>
                      <a:noFill/>
                    </a:lnT>
                    <a:lnB w="12700" cap="flat" cmpd="sng" algn="ctr">
                      <a:noFill/>
                      <a:prstDash val="solid"/>
                      <a:round/>
                      <a:headEnd type="none" w="med" len="med"/>
                      <a:tailEnd type="none" w="med" len="med"/>
                    </a:lnB>
                    <a:solidFill>
                      <a:srgbClr val="FFDD71"/>
                    </a:solidFill>
                  </a:tcPr>
                </a:tc>
                <a:tc>
                  <a:txBody>
                    <a:bodyPr/>
                    <a:lstStyle/>
                    <a:p>
                      <a:pPr algn="ctr" fontAlgn="b"/>
                      <a:r>
                        <a:rPr lang="en-US" sz="2400" b="0" i="0" u="none" strike="noStrike">
                          <a:solidFill>
                            <a:srgbClr val="000000"/>
                          </a:solidFill>
                          <a:effectLst/>
                          <a:latin typeface="+mn-lt"/>
                        </a:rPr>
                        <a:t>33</a:t>
                      </a:r>
                      <a:endParaRPr lang="en-US" sz="2400" b="0" i="0" u="none" strike="noStrike" dirty="0">
                        <a:solidFill>
                          <a:srgbClr val="000000"/>
                        </a:solidFill>
                        <a:effectLst/>
                        <a:latin typeface="+mn-lt"/>
                      </a:endParaRPr>
                    </a:p>
                  </a:txBody>
                  <a:tcPr marL="9525" marR="9525" marT="9525" marB="0" anchor="ctr">
                    <a:lnL>
                      <a:noFill/>
                    </a:lnL>
                    <a:lnR>
                      <a:noFill/>
                    </a:lnR>
                    <a:lnT>
                      <a:noFill/>
                    </a:lnT>
                    <a:lnB w="12700" cap="flat" cmpd="sng" algn="ctr">
                      <a:noFill/>
                      <a:prstDash val="solid"/>
                      <a:round/>
                      <a:headEnd type="none" w="med" len="med"/>
                      <a:tailEnd type="none" w="med" len="med"/>
                    </a:lnB>
                    <a:solidFill>
                      <a:srgbClr val="FF9797"/>
                    </a:solidFill>
                  </a:tcPr>
                </a:tc>
                <a:extLst>
                  <a:ext uri="{0D108BD9-81ED-4DB2-BD59-A6C34878D82A}">
                    <a16:rowId xmlns:a16="http://schemas.microsoft.com/office/drawing/2014/main" val="3930796007"/>
                  </a:ext>
                </a:extLst>
              </a:tr>
            </a:tbl>
          </a:graphicData>
        </a:graphic>
      </p:graphicFrame>
      <p:sp>
        <p:nvSpPr>
          <p:cNvPr id="7" name="Rectangle 6">
            <a:extLst>
              <a:ext uri="{FF2B5EF4-FFF2-40B4-BE49-F238E27FC236}">
                <a16:creationId xmlns:a16="http://schemas.microsoft.com/office/drawing/2014/main" id="{010441F9-F740-4D81-7E96-9582C420B803}"/>
              </a:ext>
            </a:extLst>
          </p:cNvPr>
          <p:cNvSpPr>
            <a:spLocks noGrp="1" noRot="1" noMove="1" noResize="1" noEditPoints="1" noAdjustHandles="1" noChangeArrowheads="1" noChangeShapeType="1"/>
          </p:cNvSpPr>
          <p:nvPr/>
        </p:nvSpPr>
        <p:spPr>
          <a:xfrm>
            <a:off x="914400" y="914399"/>
            <a:ext cx="38404800" cy="3695701"/>
          </a:xfrm>
          <a:prstGeom prst="rect">
            <a:avLst/>
          </a:prstGeom>
          <a:solidFill>
            <a:schemeClr val="tx2">
              <a:lumMod val="75000"/>
              <a:lumOff val="25000"/>
            </a:schemeClr>
          </a:solidFill>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US" sz="7000" b="1" dirty="0"/>
              <a:t>Using Cluster Analysis to Identify Typologies Relevant to Weight Management in the Hispanic Community Health Study/Study of Latinos</a:t>
            </a:r>
          </a:p>
          <a:p>
            <a:pPr algn="ctr"/>
            <a:r>
              <a:rPr lang="en-US" sz="5600" dirty="0"/>
              <a:t>Nicholas Clarke, BS, Maria Carlota Dao, PhD, Kenny Mendoza, PhD</a:t>
            </a:r>
          </a:p>
          <a:p>
            <a:pPr algn="ctr"/>
            <a:r>
              <a:rPr lang="en-US" sz="3600" i="1" dirty="0"/>
              <a:t>Department of Agriculture, Nutrition, and Food Systems, University of New Hampshire, Durham, NH, 03824</a:t>
            </a:r>
          </a:p>
        </p:txBody>
      </p:sp>
      <p:graphicFrame>
        <p:nvGraphicFramePr>
          <p:cNvPr id="2" name="Table 1">
            <a:extLst>
              <a:ext uri="{FF2B5EF4-FFF2-40B4-BE49-F238E27FC236}">
                <a16:creationId xmlns:a16="http://schemas.microsoft.com/office/drawing/2014/main" id="{9F609859-B34F-2445-E2E7-455936887BBC}"/>
              </a:ext>
            </a:extLst>
          </p:cNvPr>
          <p:cNvGraphicFramePr>
            <a:graphicFrameLocks noGrp="1" noDrilldown="1" noMove="1" noResize="1"/>
          </p:cNvGraphicFramePr>
          <p:nvPr>
            <p:extLst>
              <p:ext uri="{D42A27DB-BD31-4B8C-83A1-F6EECF244321}">
                <p14:modId xmlns:p14="http://schemas.microsoft.com/office/powerpoint/2010/main" val="3402935662"/>
              </p:ext>
            </p:extLst>
          </p:nvPr>
        </p:nvGraphicFramePr>
        <p:xfrm>
          <a:off x="12785272" y="4792052"/>
          <a:ext cx="14663056" cy="14562126"/>
        </p:xfrm>
        <a:graphic>
          <a:graphicData uri="http://schemas.openxmlformats.org/drawingml/2006/table">
            <a:tbl>
              <a:tblPr firstRow="1" bandRow="1">
                <a:tableStyleId>{17292A2E-F333-43FB-9621-5CBBE7FDCDCB}</a:tableStyleId>
              </a:tblPr>
              <a:tblGrid>
                <a:gridCol w="14663056">
                  <a:extLst>
                    <a:ext uri="{9D8B030D-6E8A-4147-A177-3AD203B41FA5}">
                      <a16:colId xmlns:a16="http://schemas.microsoft.com/office/drawing/2014/main" val="237156570"/>
                    </a:ext>
                  </a:extLst>
                </a:gridCol>
              </a:tblGrid>
              <a:tr h="0">
                <a:tc>
                  <a:txBody>
                    <a:bodyPr/>
                    <a:lstStyle/>
                    <a:p>
                      <a:pPr algn="ctr"/>
                      <a:r>
                        <a:rPr lang="en-US" sz="5000"/>
                        <a:t>Methods</a:t>
                      </a:r>
                      <a:endParaRPr lang="en-US" sz="5000" dirty="0"/>
                    </a:p>
                  </a:txBody>
                  <a:tcPr>
                    <a:solidFill>
                      <a:schemeClr val="tx2">
                        <a:lumMod val="75000"/>
                        <a:lumOff val="25000"/>
                      </a:schemeClr>
                    </a:solidFill>
                  </a:tcPr>
                </a:tc>
                <a:extLst>
                  <a:ext uri="{0D108BD9-81ED-4DB2-BD59-A6C34878D82A}">
                    <a16:rowId xmlns:a16="http://schemas.microsoft.com/office/drawing/2014/main" val="622475437"/>
                  </a:ext>
                </a:extLst>
              </a:tr>
              <a:tr h="13708686">
                <a:tc>
                  <a:txBody>
                    <a:bodyPr/>
                    <a:lstStyle/>
                    <a:p>
                      <a:r>
                        <a:rPr lang="en-US" sz="3900" b="1" dirty="0"/>
                        <a:t>Study Design:</a:t>
                      </a:r>
                    </a:p>
                    <a:p>
                      <a:pPr marL="571500" indent="-571500">
                        <a:buFont typeface="Courier New" panose="02070309020205020404" pitchFamily="49" charset="0"/>
                        <a:buChar char="o"/>
                      </a:pPr>
                      <a:r>
                        <a:rPr lang="en-US" sz="3400" dirty="0"/>
                        <a:t>Sequential explanatory mixed-methods approach</a:t>
                      </a:r>
                    </a:p>
                    <a:p>
                      <a:pPr marL="571500" indent="-571500">
                        <a:buFont typeface="Courier New" panose="02070309020205020404" pitchFamily="49" charset="0"/>
                        <a:buChar char="o"/>
                      </a:pPr>
                      <a:r>
                        <a:rPr lang="en-US" sz="3400" dirty="0"/>
                        <a:t>Secondary analysis of HCHS/SOL cohort data using </a:t>
                      </a:r>
                      <a:r>
                        <a:rPr lang="en-US" sz="3400" i="1" dirty="0"/>
                        <a:t>k-means </a:t>
                      </a:r>
                      <a:r>
                        <a:rPr lang="en-US" sz="3400" dirty="0"/>
                        <a:t>cluster analysis</a:t>
                      </a:r>
                    </a:p>
                    <a:p>
                      <a:pPr marL="571500" indent="-571500">
                        <a:buFont typeface="Courier New" panose="02070309020205020404" pitchFamily="49" charset="0"/>
                        <a:buChar char="o"/>
                      </a:pPr>
                      <a:r>
                        <a:rPr lang="en-US" sz="3400" dirty="0"/>
                        <a:t>Virtual nominal group technique (vNGT) with key informants</a:t>
                      </a:r>
                    </a:p>
                    <a:p>
                      <a:r>
                        <a:rPr lang="en-US" sz="3900" b="1" dirty="0"/>
                        <a:t>Study Population:</a:t>
                      </a:r>
                    </a:p>
                    <a:p>
                      <a:pPr marL="457200" indent="-457200">
                        <a:buFont typeface="Courier New" panose="02070309020205020404" pitchFamily="49" charset="0"/>
                        <a:buChar char="o"/>
                      </a:pPr>
                      <a:r>
                        <a:rPr lang="en-US" sz="3400" dirty="0"/>
                        <a:t>9,974 Hispanic/Latino adults from four U.S. communities</a:t>
                      </a:r>
                    </a:p>
                    <a:p>
                      <a:pPr marL="2468880" lvl="1" indent="-457200">
                        <a:buFont typeface="Wingdings" panose="05000000000000000000" pitchFamily="2" charset="2"/>
                        <a:buChar char="§"/>
                      </a:pPr>
                      <a:r>
                        <a:rPr lang="en-US" sz="3000" dirty="0"/>
                        <a:t>(Bronx, NY; Chicago; IL; Miami, FL; San Diego, CA) </a:t>
                      </a:r>
                    </a:p>
                    <a:p>
                      <a:pPr marL="457200" indent="-457200">
                        <a:buFont typeface="Courier New" panose="02070309020205020404" pitchFamily="49" charset="0"/>
                        <a:buChar char="o"/>
                      </a:pPr>
                      <a:r>
                        <a:rPr lang="en-US" sz="3400" dirty="0"/>
                        <a:t>Exclusion criteria: underweight BMI, diabetes treatment, prevalent cardiovascular disease, cancer, missing variables of interest</a:t>
                      </a:r>
                    </a:p>
                    <a:p>
                      <a:r>
                        <a:rPr lang="en-US" sz="3900" b="1" dirty="0"/>
                        <a:t>Data Analysis:</a:t>
                      </a:r>
                    </a:p>
                    <a:p>
                      <a:endParaRPr lang="en-US" sz="3900" b="1" dirty="0"/>
                    </a:p>
                    <a:p>
                      <a:endParaRPr lang="en-US" sz="3900" b="1" dirty="0"/>
                    </a:p>
                    <a:p>
                      <a:endParaRPr lang="en-US" sz="3900" b="1" dirty="0"/>
                    </a:p>
                    <a:p>
                      <a:endParaRPr lang="en-US" sz="3900" b="1" dirty="0"/>
                    </a:p>
                    <a:p>
                      <a:endParaRPr lang="en-US" sz="3900" b="1" dirty="0"/>
                    </a:p>
                  </a:txBody>
                  <a:tcPr/>
                </a:tc>
                <a:extLst>
                  <a:ext uri="{0D108BD9-81ED-4DB2-BD59-A6C34878D82A}">
                    <a16:rowId xmlns:a16="http://schemas.microsoft.com/office/drawing/2014/main" val="4272489260"/>
                  </a:ext>
                </a:extLst>
              </a:tr>
            </a:tbl>
          </a:graphicData>
        </a:graphic>
      </p:graphicFrame>
      <p:graphicFrame>
        <p:nvGraphicFramePr>
          <p:cNvPr id="3" name="Table 2">
            <a:extLst>
              <a:ext uri="{FF2B5EF4-FFF2-40B4-BE49-F238E27FC236}">
                <a16:creationId xmlns:a16="http://schemas.microsoft.com/office/drawing/2014/main" id="{3D0CCA6C-4733-A236-30E2-B7B56FD2C15F}"/>
              </a:ext>
            </a:extLst>
          </p:cNvPr>
          <p:cNvGraphicFramePr>
            <a:graphicFrameLocks noGrp="1" noDrilldown="1" noMove="1" noResize="1"/>
          </p:cNvGraphicFramePr>
          <p:nvPr>
            <p:extLst>
              <p:ext uri="{D42A27DB-BD31-4B8C-83A1-F6EECF244321}">
                <p14:modId xmlns:p14="http://schemas.microsoft.com/office/powerpoint/2010/main" val="3423722796"/>
              </p:ext>
            </p:extLst>
          </p:nvPr>
        </p:nvGraphicFramePr>
        <p:xfrm>
          <a:off x="28232086" y="4810045"/>
          <a:ext cx="11087100" cy="8869680"/>
        </p:xfrm>
        <a:graphic>
          <a:graphicData uri="http://schemas.openxmlformats.org/drawingml/2006/table">
            <a:tbl>
              <a:tblPr firstRow="1" bandRow="1">
                <a:tableStyleId>{17292A2E-F333-43FB-9621-5CBBE7FDCDCB}</a:tableStyleId>
              </a:tblPr>
              <a:tblGrid>
                <a:gridCol w="11087100">
                  <a:extLst>
                    <a:ext uri="{9D8B030D-6E8A-4147-A177-3AD203B41FA5}">
                      <a16:colId xmlns:a16="http://schemas.microsoft.com/office/drawing/2014/main" val="237156570"/>
                    </a:ext>
                  </a:extLst>
                </a:gridCol>
              </a:tblGrid>
              <a:tr h="839086">
                <a:tc>
                  <a:txBody>
                    <a:bodyPr/>
                    <a:lstStyle/>
                    <a:p>
                      <a:pPr algn="ctr"/>
                      <a:r>
                        <a:rPr lang="en-US" sz="5000"/>
                        <a:t>Conclusion</a:t>
                      </a:r>
                      <a:endParaRPr lang="en-US" sz="5000" dirty="0"/>
                    </a:p>
                  </a:txBody>
                  <a:tcPr>
                    <a:solidFill>
                      <a:schemeClr val="tx2">
                        <a:lumMod val="75000"/>
                        <a:lumOff val="25000"/>
                      </a:schemeClr>
                    </a:solidFill>
                  </a:tcPr>
                </a:tc>
                <a:extLst>
                  <a:ext uri="{0D108BD9-81ED-4DB2-BD59-A6C34878D82A}">
                    <a16:rowId xmlns:a16="http://schemas.microsoft.com/office/drawing/2014/main" val="622475437"/>
                  </a:ext>
                </a:extLst>
              </a:tr>
              <a:tr h="6633538">
                <a:tc>
                  <a:txBody>
                    <a:bodyPr/>
                    <a:lstStyle/>
                    <a:p>
                      <a:pPr marL="571500" marR="0" lvl="0" indent="-571500" algn="l" defTabSz="402336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4000" dirty="0"/>
                        <a:t>There was concerning prevalence of obesity &amp; cardiovascular disease risk factors present in all clusters and poor diet quality throughout our sample; representative of the US H/L population.</a:t>
                      </a:r>
                    </a:p>
                    <a:p>
                      <a:pPr marL="571500" marR="0" lvl="0" indent="-571500" algn="l" defTabSz="402336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4000" dirty="0"/>
                        <a:t>The wide variation in non-biological variables between clusters illustrates the complex interplay of behavioral, psychological, socioeconomic, and cultural factors affecting weight management in Hispanic/Latino adults. </a:t>
                      </a:r>
                    </a:p>
                    <a:p>
                      <a:pPr marL="571500" marR="0" lvl="0" indent="-571500" algn="l" defTabSz="402336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4000" dirty="0"/>
                        <a:t>The identified typologies provide a foundation for developing more targeted and culturally appropriate interventions. </a:t>
                      </a:r>
                    </a:p>
                  </a:txBody>
                  <a:tcPr/>
                </a:tc>
                <a:extLst>
                  <a:ext uri="{0D108BD9-81ED-4DB2-BD59-A6C34878D82A}">
                    <a16:rowId xmlns:a16="http://schemas.microsoft.com/office/drawing/2014/main" val="4272489260"/>
                  </a:ext>
                </a:extLst>
              </a:tr>
            </a:tbl>
          </a:graphicData>
        </a:graphic>
      </p:graphicFrame>
      <p:graphicFrame>
        <p:nvGraphicFramePr>
          <p:cNvPr id="4" name="Table 3">
            <a:extLst>
              <a:ext uri="{FF2B5EF4-FFF2-40B4-BE49-F238E27FC236}">
                <a16:creationId xmlns:a16="http://schemas.microsoft.com/office/drawing/2014/main" id="{C9D35406-C735-435B-FF4B-C5192B661A22}"/>
              </a:ext>
            </a:extLst>
          </p:cNvPr>
          <p:cNvGraphicFramePr>
            <a:graphicFrameLocks noGrp="1" noDrilldown="1" noMove="1" noResize="1"/>
          </p:cNvGraphicFramePr>
          <p:nvPr>
            <p:extLst>
              <p:ext uri="{D42A27DB-BD31-4B8C-83A1-F6EECF244321}">
                <p14:modId xmlns:p14="http://schemas.microsoft.com/office/powerpoint/2010/main" val="956788622"/>
              </p:ext>
            </p:extLst>
          </p:nvPr>
        </p:nvGraphicFramePr>
        <p:xfrm>
          <a:off x="28245389" y="27946847"/>
          <a:ext cx="11087100" cy="4519042"/>
        </p:xfrm>
        <a:graphic>
          <a:graphicData uri="http://schemas.openxmlformats.org/drawingml/2006/table">
            <a:tbl>
              <a:tblPr firstRow="1" bandRow="1">
                <a:tableStyleId>{17292A2E-F333-43FB-9621-5CBBE7FDCDCB}</a:tableStyleId>
              </a:tblPr>
              <a:tblGrid>
                <a:gridCol w="5543550">
                  <a:extLst>
                    <a:ext uri="{9D8B030D-6E8A-4147-A177-3AD203B41FA5}">
                      <a16:colId xmlns:a16="http://schemas.microsoft.com/office/drawing/2014/main" val="237156570"/>
                    </a:ext>
                  </a:extLst>
                </a:gridCol>
                <a:gridCol w="5543550">
                  <a:extLst>
                    <a:ext uri="{9D8B030D-6E8A-4147-A177-3AD203B41FA5}">
                      <a16:colId xmlns:a16="http://schemas.microsoft.com/office/drawing/2014/main" val="832410831"/>
                    </a:ext>
                  </a:extLst>
                </a:gridCol>
              </a:tblGrid>
              <a:tr h="870811">
                <a:tc gridSpan="2">
                  <a:txBody>
                    <a:bodyPr/>
                    <a:lstStyle/>
                    <a:p>
                      <a:pPr algn="ctr"/>
                      <a:r>
                        <a:rPr lang="en-US" sz="5000"/>
                        <a:t>References</a:t>
                      </a:r>
                      <a:endParaRPr lang="en-US" sz="5000" dirty="0"/>
                    </a:p>
                  </a:txBody>
                  <a:tcPr>
                    <a:solidFill>
                      <a:schemeClr val="tx2">
                        <a:lumMod val="75000"/>
                        <a:lumOff val="25000"/>
                      </a:schemeClr>
                    </a:solidFill>
                  </a:tcPr>
                </a:tc>
                <a:tc hMerge="1">
                  <a:txBody>
                    <a:bodyPr/>
                    <a:lstStyle/>
                    <a:p>
                      <a:endParaRPr lang="en-US"/>
                    </a:p>
                  </a:txBody>
                  <a:tcPr/>
                </a:tc>
                <a:extLst>
                  <a:ext uri="{0D108BD9-81ED-4DB2-BD59-A6C34878D82A}">
                    <a16:rowId xmlns:a16="http://schemas.microsoft.com/office/drawing/2014/main" val="622475437"/>
                  </a:ext>
                </a:extLst>
              </a:tr>
              <a:tr h="3648231">
                <a:tc>
                  <a:txBody>
                    <a:bodyPr/>
                    <a:lstStyle/>
                    <a:p>
                      <a:pPr marL="514350" indent="-514350">
                        <a:lnSpc>
                          <a:spcPct val="100000"/>
                        </a:lnSpc>
                        <a:buAutoNum type="arabicPeriod"/>
                      </a:pPr>
                      <a:r>
                        <a:rPr lang="en-US" sz="2250" i="1" dirty="0"/>
                        <a:t>Bryan, S. et al. (2021); doi:10.15620/cdc:106273.</a:t>
                      </a:r>
                    </a:p>
                    <a:p>
                      <a:pPr marL="514350" indent="-514350">
                        <a:lnSpc>
                          <a:spcPct val="100000"/>
                        </a:lnSpc>
                        <a:buAutoNum type="arabicPeriod"/>
                      </a:pPr>
                      <a:r>
                        <a:rPr lang="en-US" sz="2250" i="1" dirty="0"/>
                        <a:t>McCurley et al (2017); PMID: 27989451</a:t>
                      </a:r>
                    </a:p>
                    <a:p>
                      <a:pPr marL="514350" indent="-514350">
                        <a:lnSpc>
                          <a:spcPct val="100000"/>
                        </a:lnSpc>
                        <a:buAutoNum type="arabicPeriod"/>
                      </a:pPr>
                      <a:r>
                        <a:rPr lang="en-US" sz="2250" i="1" dirty="0"/>
                        <a:t>Perez, L. G. et al. (2013); PMID: 23597822</a:t>
                      </a:r>
                    </a:p>
                    <a:p>
                      <a:pPr marL="514350" indent="-514350">
                        <a:lnSpc>
                          <a:spcPct val="100000"/>
                        </a:lnSpc>
                        <a:buAutoNum type="arabicPeriod"/>
                      </a:pPr>
                      <a:r>
                        <a:rPr lang="en-US" sz="2250" i="1" dirty="0"/>
                        <a:t>Lindberg, N. M. et al. (2013); PMID: 23533725</a:t>
                      </a:r>
                    </a:p>
                    <a:p>
                      <a:pPr marL="514350" indent="-514350">
                        <a:lnSpc>
                          <a:spcPct val="100000"/>
                        </a:lnSpc>
                        <a:buAutoNum type="arabicPeriod"/>
                      </a:pPr>
                      <a:r>
                        <a:rPr lang="en-US" sz="2250" i="1" dirty="0"/>
                        <a:t>MacLean, P. S. et al. (2018); PMID: 295755780</a:t>
                      </a:r>
                    </a:p>
                    <a:p>
                      <a:pPr marL="514350" indent="-514350">
                        <a:lnSpc>
                          <a:spcPct val="100000"/>
                        </a:lnSpc>
                        <a:buAutoNum type="arabicPeriod"/>
                      </a:pPr>
                      <a:r>
                        <a:rPr lang="en-US" sz="2250" i="1" dirty="0"/>
                        <a:t>Gask, L. (2018); PMID: 29685</a:t>
                      </a:r>
                    </a:p>
                  </a:txBody>
                  <a:tcPr/>
                </a:tc>
                <a:tc>
                  <a:txBody>
                    <a:bodyPr/>
                    <a:lstStyle/>
                    <a:p>
                      <a:pPr marL="514350" indent="-514350">
                        <a:lnSpc>
                          <a:spcPct val="100000"/>
                        </a:lnSpc>
                        <a:buAutoNum type="arabicPeriod"/>
                      </a:pPr>
                      <a:endParaRPr lang="en-US" sz="3200" i="1" dirty="0"/>
                    </a:p>
                  </a:txBody>
                  <a:tcPr/>
                </a:tc>
                <a:extLst>
                  <a:ext uri="{0D108BD9-81ED-4DB2-BD59-A6C34878D82A}">
                    <a16:rowId xmlns:a16="http://schemas.microsoft.com/office/drawing/2014/main" val="4272489260"/>
                  </a:ext>
                </a:extLst>
              </a:tr>
            </a:tbl>
          </a:graphicData>
        </a:graphic>
      </p:graphicFrame>
      <p:sp>
        <p:nvSpPr>
          <p:cNvPr id="10" name="Rectangle 9">
            <a:extLst>
              <a:ext uri="{FF2B5EF4-FFF2-40B4-BE49-F238E27FC236}">
                <a16:creationId xmlns:a16="http://schemas.microsoft.com/office/drawing/2014/main" id="{C9876324-37AE-5A69-E616-CAC23BAA5B5C}"/>
              </a:ext>
            </a:extLst>
          </p:cNvPr>
          <p:cNvSpPr>
            <a:spLocks noGrp="1" noRot="1" noMove="1" noResize="1" noEditPoints="1" noAdjustHandles="1" noChangeArrowheads="1" noChangeShapeType="1"/>
          </p:cNvSpPr>
          <p:nvPr/>
        </p:nvSpPr>
        <p:spPr>
          <a:xfrm>
            <a:off x="914400" y="14518331"/>
            <a:ext cx="11087100" cy="4024666"/>
          </a:xfrm>
          <a:prstGeom prst="rect">
            <a:avLst/>
          </a:prstGeom>
          <a:solidFill>
            <a:schemeClr val="tx2">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200" b="1" u="sng" dirty="0">
                <a:latin typeface="Source Sans Pro" panose="020B0503030403020204" pitchFamily="34" charset="0"/>
                <a:ea typeface="Source Sans Pro" panose="020B0503030403020204" pitchFamily="34" charset="0"/>
              </a:rPr>
              <a:t>Study Objective</a:t>
            </a:r>
          </a:p>
          <a:p>
            <a:pPr algn="ctr"/>
            <a:r>
              <a:rPr lang="en-US" sz="4800" i="1" dirty="0">
                <a:latin typeface="Source Sans Pro" panose="020B0503030403020204" pitchFamily="34" charset="0"/>
                <a:ea typeface="Source Sans Pro" panose="020B0503030403020204" pitchFamily="34" charset="0"/>
              </a:rPr>
              <a:t>Group Hispanic/Latino adults by non-biological characteristics to derive behavioral profiles for targeted weight management interventions</a:t>
            </a:r>
          </a:p>
        </p:txBody>
      </p:sp>
      <p:graphicFrame>
        <p:nvGraphicFramePr>
          <p:cNvPr id="6" name="Table 5">
            <a:extLst>
              <a:ext uri="{FF2B5EF4-FFF2-40B4-BE49-F238E27FC236}">
                <a16:creationId xmlns:a16="http://schemas.microsoft.com/office/drawing/2014/main" id="{26DFC04C-6CF4-D9AA-5F25-A7373FA33F57}"/>
              </a:ext>
            </a:extLst>
          </p:cNvPr>
          <p:cNvGraphicFramePr>
            <a:graphicFrameLocks/>
          </p:cNvGraphicFramePr>
          <p:nvPr>
            <p:extLst>
              <p:ext uri="{D42A27DB-BD31-4B8C-83A1-F6EECF244321}">
                <p14:modId xmlns:p14="http://schemas.microsoft.com/office/powerpoint/2010/main" val="2673561640"/>
              </p:ext>
            </p:extLst>
          </p:nvPr>
        </p:nvGraphicFramePr>
        <p:xfrm>
          <a:off x="914400" y="4792052"/>
          <a:ext cx="11087100" cy="9479280"/>
        </p:xfrm>
        <a:graphic>
          <a:graphicData uri="http://schemas.openxmlformats.org/drawingml/2006/table">
            <a:tbl>
              <a:tblPr firstRow="1" bandRow="1">
                <a:tableStyleId>{17292A2E-F333-43FB-9621-5CBBE7FDCDCB}</a:tableStyleId>
              </a:tblPr>
              <a:tblGrid>
                <a:gridCol w="11087100">
                  <a:extLst>
                    <a:ext uri="{9D8B030D-6E8A-4147-A177-3AD203B41FA5}">
                      <a16:colId xmlns:a16="http://schemas.microsoft.com/office/drawing/2014/main" val="237156570"/>
                    </a:ext>
                  </a:extLst>
                </a:gridCol>
              </a:tblGrid>
              <a:tr h="834594">
                <a:tc>
                  <a:txBody>
                    <a:bodyPr/>
                    <a:lstStyle/>
                    <a:p>
                      <a:pPr algn="ctr"/>
                      <a:r>
                        <a:rPr lang="en-US" sz="5000" dirty="0"/>
                        <a:t>Abstract</a:t>
                      </a:r>
                    </a:p>
                  </a:txBody>
                  <a:tcPr>
                    <a:solidFill>
                      <a:schemeClr val="tx2">
                        <a:lumMod val="75000"/>
                        <a:lumOff val="25000"/>
                      </a:schemeClr>
                    </a:solidFill>
                  </a:tcPr>
                </a:tc>
                <a:extLst>
                  <a:ext uri="{0D108BD9-81ED-4DB2-BD59-A6C34878D82A}">
                    <a16:rowId xmlns:a16="http://schemas.microsoft.com/office/drawing/2014/main" val="622475437"/>
                  </a:ext>
                </a:extLst>
              </a:tr>
              <a:tr h="8602171">
                <a:tc>
                  <a:txBody>
                    <a:bodyPr/>
                    <a:lstStyle/>
                    <a:p>
                      <a:r>
                        <a:rPr lang="en-US" sz="4000" dirty="0"/>
                        <a:t>Hispanic/Latino adults in the United States experience disproportionately high rates of obesity (46%) and related chronic diseases.</a:t>
                      </a:r>
                      <a:r>
                        <a:rPr lang="en-US" sz="4000" baseline="30000" dirty="0"/>
                        <a:t>1</a:t>
                      </a:r>
                      <a:r>
                        <a:rPr lang="en-US" sz="4000" dirty="0"/>
                        <a:t> This study applied cluster analysis to data from the Hispanic Community Health Study/Study of Latinos (HCHS/SOL) (n=9,974) to identify distinct subgroups based on behavioral, psychological, socioeconomic, and cultural factors. Five clusters with unique characteristics were identified. Typology definitions will be developed using stakeholder input via virtual nominal group technique. This research aims to inform more effective, culturally-tailored weight management interventions.</a:t>
                      </a:r>
                      <a:endParaRPr lang="en-US" sz="4000" b="0" baseline="30000" dirty="0"/>
                    </a:p>
                  </a:txBody>
                  <a:tcPr/>
                </a:tc>
                <a:extLst>
                  <a:ext uri="{0D108BD9-81ED-4DB2-BD59-A6C34878D82A}">
                    <a16:rowId xmlns:a16="http://schemas.microsoft.com/office/drawing/2014/main" val="4272489260"/>
                  </a:ext>
                </a:extLst>
              </a:tr>
            </a:tbl>
          </a:graphicData>
        </a:graphic>
      </p:graphicFrame>
      <p:graphicFrame>
        <p:nvGraphicFramePr>
          <p:cNvPr id="9" name="Table 8">
            <a:extLst>
              <a:ext uri="{FF2B5EF4-FFF2-40B4-BE49-F238E27FC236}">
                <a16:creationId xmlns:a16="http://schemas.microsoft.com/office/drawing/2014/main" id="{9EC0C2C1-CE65-E625-CD86-D77D92F17136}"/>
              </a:ext>
            </a:extLst>
          </p:cNvPr>
          <p:cNvGraphicFramePr>
            <a:graphicFrameLocks noGrp="1" noDrilldown="1" noMove="1" noResize="1"/>
          </p:cNvGraphicFramePr>
          <p:nvPr>
            <p:extLst>
              <p:ext uri="{D42A27DB-BD31-4B8C-83A1-F6EECF244321}">
                <p14:modId xmlns:p14="http://schemas.microsoft.com/office/powerpoint/2010/main" val="3226604080"/>
              </p:ext>
            </p:extLst>
          </p:nvPr>
        </p:nvGraphicFramePr>
        <p:xfrm>
          <a:off x="896730" y="18789996"/>
          <a:ext cx="11087100" cy="6431280"/>
        </p:xfrm>
        <a:graphic>
          <a:graphicData uri="http://schemas.openxmlformats.org/drawingml/2006/table">
            <a:tbl>
              <a:tblPr firstRow="1" bandRow="1">
                <a:tableStyleId>{17292A2E-F333-43FB-9621-5CBBE7FDCDCB}</a:tableStyleId>
              </a:tblPr>
              <a:tblGrid>
                <a:gridCol w="11087100">
                  <a:extLst>
                    <a:ext uri="{9D8B030D-6E8A-4147-A177-3AD203B41FA5}">
                      <a16:colId xmlns:a16="http://schemas.microsoft.com/office/drawing/2014/main" val="237156570"/>
                    </a:ext>
                  </a:extLst>
                </a:gridCol>
              </a:tblGrid>
              <a:tr h="0">
                <a:tc>
                  <a:txBody>
                    <a:bodyPr/>
                    <a:lstStyle/>
                    <a:p>
                      <a:pPr algn="ctr"/>
                      <a:r>
                        <a:rPr lang="en-US" sz="5000" dirty="0"/>
                        <a:t>Background</a:t>
                      </a:r>
                    </a:p>
                  </a:txBody>
                  <a:tcPr>
                    <a:solidFill>
                      <a:schemeClr val="tx2">
                        <a:lumMod val="75000"/>
                        <a:lumOff val="25000"/>
                      </a:schemeClr>
                    </a:solidFill>
                  </a:tcPr>
                </a:tc>
                <a:extLst>
                  <a:ext uri="{0D108BD9-81ED-4DB2-BD59-A6C34878D82A}">
                    <a16:rowId xmlns:a16="http://schemas.microsoft.com/office/drawing/2014/main" val="622475437"/>
                  </a:ext>
                </a:extLst>
              </a:tr>
              <a:tr h="5221937">
                <a:tc>
                  <a:txBody>
                    <a:bodyPr/>
                    <a:lstStyle/>
                    <a:p>
                      <a:pPr>
                        <a:buFont typeface="Arial" panose="020B0604020202020204" pitchFamily="34" charset="0"/>
                        <a:buNone/>
                      </a:pPr>
                      <a:r>
                        <a:rPr lang="en-US" sz="4000"/>
                        <a:t>Current behavioral interventions for weight management show limited effectiveness in U.S. Hispanic/Latino populations.</a:t>
                      </a:r>
                      <a:r>
                        <a:rPr lang="en-US" sz="4000" baseline="30000"/>
                        <a:t>2-4</a:t>
                      </a:r>
                      <a:endParaRPr lang="en-US" sz="4000"/>
                    </a:p>
                    <a:p>
                      <a:pPr>
                        <a:buFont typeface="Arial" panose="020B0604020202020204" pitchFamily="34" charset="0"/>
                        <a:buNone/>
                      </a:pPr>
                      <a:r>
                        <a:rPr lang="en-US" sz="4000"/>
                        <a:t>Few programs address the unique needs and constraints of Hispanic/Latino communities.</a:t>
                      </a:r>
                      <a:r>
                        <a:rPr lang="en-US" sz="4000" baseline="30000"/>
                        <a:t>4</a:t>
                      </a:r>
                      <a:endParaRPr lang="en-US" sz="4000"/>
                    </a:p>
                    <a:p>
                      <a:pPr>
                        <a:buFont typeface="Arial" panose="020B0604020202020204" pitchFamily="34" charset="0"/>
                        <a:buNone/>
                      </a:pPr>
                      <a:r>
                        <a:rPr lang="en-US" sz="4000"/>
                        <a:t>Understanding the interrelation of behavioral, psychological, cultural, and socioeconomic factors is critical for tailored weight management interventions.</a:t>
                      </a:r>
                      <a:endParaRPr lang="en-US" sz="4000" dirty="0"/>
                    </a:p>
                  </a:txBody>
                  <a:tcPr/>
                </a:tc>
                <a:extLst>
                  <a:ext uri="{0D108BD9-81ED-4DB2-BD59-A6C34878D82A}">
                    <a16:rowId xmlns:a16="http://schemas.microsoft.com/office/drawing/2014/main" val="4272489260"/>
                  </a:ext>
                </a:extLst>
              </a:tr>
            </a:tbl>
          </a:graphicData>
        </a:graphic>
      </p:graphicFrame>
      <p:graphicFrame>
        <p:nvGraphicFramePr>
          <p:cNvPr id="5" name="Table 4">
            <a:extLst>
              <a:ext uri="{FF2B5EF4-FFF2-40B4-BE49-F238E27FC236}">
                <a16:creationId xmlns:a16="http://schemas.microsoft.com/office/drawing/2014/main" id="{1B45142D-D6CE-3292-023F-E9D01AD90144}"/>
              </a:ext>
            </a:extLst>
          </p:cNvPr>
          <p:cNvGraphicFramePr>
            <a:graphicFrameLocks noGrp="1" noDrilldown="1" noMove="1" noResize="1"/>
          </p:cNvGraphicFramePr>
          <p:nvPr>
            <p:extLst>
              <p:ext uri="{D42A27DB-BD31-4B8C-83A1-F6EECF244321}">
                <p14:modId xmlns:p14="http://schemas.microsoft.com/office/powerpoint/2010/main" val="4161169794"/>
              </p:ext>
            </p:extLst>
          </p:nvPr>
        </p:nvGraphicFramePr>
        <p:xfrm>
          <a:off x="914400" y="25533322"/>
          <a:ext cx="11087100" cy="6921454"/>
        </p:xfrm>
        <a:graphic>
          <a:graphicData uri="http://schemas.openxmlformats.org/drawingml/2006/table">
            <a:tbl>
              <a:tblPr firstRow="1" bandRow="1">
                <a:tableStyleId>{17292A2E-F333-43FB-9621-5CBBE7FDCDCB}</a:tableStyleId>
              </a:tblPr>
              <a:tblGrid>
                <a:gridCol w="11087100">
                  <a:extLst>
                    <a:ext uri="{9D8B030D-6E8A-4147-A177-3AD203B41FA5}">
                      <a16:colId xmlns:a16="http://schemas.microsoft.com/office/drawing/2014/main" val="237156570"/>
                    </a:ext>
                  </a:extLst>
                </a:gridCol>
              </a:tblGrid>
              <a:tr h="919493">
                <a:tc>
                  <a:txBody>
                    <a:bodyPr/>
                    <a:lstStyle/>
                    <a:p>
                      <a:pPr algn="ctr"/>
                      <a:r>
                        <a:rPr lang="en-US" sz="5000" dirty="0"/>
                        <a:t>Theoretical Framework</a:t>
                      </a:r>
                    </a:p>
                  </a:txBody>
                  <a:tcPr>
                    <a:solidFill>
                      <a:schemeClr val="tx2">
                        <a:lumMod val="75000"/>
                        <a:lumOff val="25000"/>
                      </a:schemeClr>
                    </a:solidFill>
                  </a:tcPr>
                </a:tc>
                <a:extLst>
                  <a:ext uri="{0D108BD9-81ED-4DB2-BD59-A6C34878D82A}">
                    <a16:rowId xmlns:a16="http://schemas.microsoft.com/office/drawing/2014/main" val="622475437"/>
                  </a:ext>
                </a:extLst>
              </a:tr>
              <a:tr h="6001961">
                <a:tc>
                  <a:txBody>
                    <a:bodyPr/>
                    <a:lstStyle/>
                    <a:p>
                      <a:pPr>
                        <a:buFont typeface="Arial" panose="020B0604020202020204" pitchFamily="34" charset="0"/>
                        <a:buNone/>
                      </a:pPr>
                      <a:r>
                        <a:rPr lang="en-US" sz="4000"/>
                        <a:t>Variables (n=17) were chosen in accordance with the </a:t>
                      </a:r>
                      <a:r>
                        <a:rPr lang="en-US" sz="4000" b="1"/>
                        <a:t>ADOPT Core Measures Project </a:t>
                      </a:r>
                      <a:r>
                        <a:rPr lang="en-US" sz="4000"/>
                        <a:t>and biopsychosocial model.</a:t>
                      </a:r>
                      <a:r>
                        <a:rPr lang="en-US" sz="4000" baseline="30000"/>
                        <a:t>5,6</a:t>
                      </a:r>
                      <a:endParaRPr lang="en-US" sz="4000"/>
                    </a:p>
                    <a:p>
                      <a:pPr>
                        <a:buFont typeface="Arial" panose="020B0604020202020204" pitchFamily="34" charset="0"/>
                        <a:buNone/>
                      </a:pPr>
                      <a:r>
                        <a:rPr lang="en-US" sz="4000"/>
                        <a:t>Emphasizes investigating the interrelation of multiple factors: </a:t>
                      </a:r>
                    </a:p>
                    <a:p>
                      <a:pPr>
                        <a:buFont typeface="Arial" panose="020B0604020202020204" pitchFamily="34" charset="0"/>
                        <a:buNone/>
                      </a:pPr>
                      <a:endParaRPr lang="en-US" sz="2000"/>
                    </a:p>
                    <a:p>
                      <a:pPr marL="571500" indent="-571500">
                        <a:buFont typeface="Arial" panose="020B0604020202020204" pitchFamily="34" charset="0"/>
                        <a:buChar char="•"/>
                      </a:pPr>
                      <a:r>
                        <a:rPr lang="en-US" sz="4000"/>
                        <a:t>Behavioral (diet, physical activity, sleep)</a:t>
                      </a:r>
                    </a:p>
                    <a:p>
                      <a:pPr marL="571500" indent="-571500">
                        <a:buFont typeface="Arial" panose="020B0604020202020204" pitchFamily="34" charset="0"/>
                        <a:buChar char="•"/>
                      </a:pPr>
                      <a:r>
                        <a:rPr lang="en-US" sz="4000"/>
                        <a:t>Psychological (anxiety, depression)</a:t>
                      </a:r>
                    </a:p>
                    <a:p>
                      <a:pPr marL="571500" indent="-571500">
                        <a:buFont typeface="Arial" panose="020B0604020202020204" pitchFamily="34" charset="0"/>
                        <a:buChar char="•"/>
                      </a:pPr>
                      <a:r>
                        <a:rPr lang="en-US" sz="4000"/>
                        <a:t>Cultural (acculturation, food preferences)</a:t>
                      </a:r>
                    </a:p>
                    <a:p>
                      <a:pPr marL="571500" indent="-571500">
                        <a:buFont typeface="Arial" panose="020B0604020202020204" pitchFamily="34" charset="0"/>
                        <a:buChar char="•"/>
                      </a:pPr>
                      <a:r>
                        <a:rPr lang="en-US" sz="4000"/>
                        <a:t>Socioeconomic (education, years in U.S.)</a:t>
                      </a:r>
                      <a:endParaRPr lang="en-US" sz="4000" dirty="0"/>
                    </a:p>
                  </a:txBody>
                  <a:tcPr/>
                </a:tc>
                <a:extLst>
                  <a:ext uri="{0D108BD9-81ED-4DB2-BD59-A6C34878D82A}">
                    <a16:rowId xmlns:a16="http://schemas.microsoft.com/office/drawing/2014/main" val="4272489260"/>
                  </a:ext>
                </a:extLst>
              </a:tr>
            </a:tbl>
          </a:graphicData>
        </a:graphic>
      </p:graphicFrame>
      <p:sp>
        <p:nvSpPr>
          <p:cNvPr id="102" name="Rectangle 101">
            <a:extLst>
              <a:ext uri="{FF2B5EF4-FFF2-40B4-BE49-F238E27FC236}">
                <a16:creationId xmlns:a16="http://schemas.microsoft.com/office/drawing/2014/main" id="{46B9E77D-83B2-BEF6-696D-DD040FE750A3}"/>
              </a:ext>
            </a:extLst>
          </p:cNvPr>
          <p:cNvSpPr>
            <a:spLocks noGrp="1" noRot="1" noMove="1" noResize="1" noEditPoints="1" noAdjustHandles="1" noChangeArrowheads="1" noChangeShapeType="1"/>
          </p:cNvSpPr>
          <p:nvPr/>
        </p:nvSpPr>
        <p:spPr>
          <a:xfrm>
            <a:off x="12776430" y="19207493"/>
            <a:ext cx="14663055" cy="584775"/>
          </a:xfrm>
          <a:prstGeom prst="rect">
            <a:avLst/>
          </a:prstGeom>
          <a:solidFill>
            <a:schemeClr val="bg1"/>
          </a:solidFill>
          <a:ln>
            <a:solidFill>
              <a:srgbClr val="7FCCE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i="1" dirty="0">
                <a:solidFill>
                  <a:schemeClr val="tx1"/>
                </a:solidFill>
                <a:latin typeface="Source Sans Pro" panose="020B0503030403020204" pitchFamily="34" charset="0"/>
                <a:ea typeface="Source Sans Pro" panose="020B0503030403020204" pitchFamily="34" charset="0"/>
              </a:rPr>
              <a:t>Figure 1. Infographic of Clustering Methodology </a:t>
            </a:r>
          </a:p>
        </p:txBody>
      </p:sp>
      <p:pic>
        <p:nvPicPr>
          <p:cNvPr id="103" name="Picture 102">
            <a:extLst>
              <a:ext uri="{FF2B5EF4-FFF2-40B4-BE49-F238E27FC236}">
                <a16:creationId xmlns:a16="http://schemas.microsoft.com/office/drawing/2014/main" id="{75028FB6-57D7-1A4B-E232-61251A8C9B1E}"/>
              </a:ext>
            </a:extLst>
          </p:cNvPr>
          <p:cNvPicPr>
            <a:picLocks noGrp="1" noRot="1" noChangeAspect="1" noMove="1" noResize="1" noEditPoints="1" noAdjustHandles="1" noChangeArrowheads="1" noChangeShapeType="1" noCrop="1"/>
          </p:cNvPicPr>
          <p:nvPr/>
        </p:nvPicPr>
        <p:blipFill>
          <a:blip r:embed="rId3"/>
          <a:stretch>
            <a:fillRect/>
          </a:stretch>
        </p:blipFill>
        <p:spPr>
          <a:xfrm>
            <a:off x="13346174" y="11706519"/>
            <a:ext cx="13558866" cy="7197102"/>
          </a:xfrm>
          <a:prstGeom prst="rect">
            <a:avLst/>
          </a:prstGeom>
        </p:spPr>
      </p:pic>
      <p:sp>
        <p:nvSpPr>
          <p:cNvPr id="101" name="TextBox 100">
            <a:extLst>
              <a:ext uri="{FF2B5EF4-FFF2-40B4-BE49-F238E27FC236}">
                <a16:creationId xmlns:a16="http://schemas.microsoft.com/office/drawing/2014/main" id="{6140E765-9A6F-5A56-DCAA-3240402DD905}"/>
              </a:ext>
            </a:extLst>
          </p:cNvPr>
          <p:cNvSpPr txBox="1">
            <a:spLocks noGrp="1" noRot="1" noMove="1" noResize="1" noEditPoints="1" noAdjustHandles="1" noChangeArrowheads="1" noChangeShapeType="1"/>
          </p:cNvSpPr>
          <p:nvPr/>
        </p:nvSpPr>
        <p:spPr>
          <a:xfrm>
            <a:off x="21640800" y="14637457"/>
            <a:ext cx="1160702" cy="646331"/>
          </a:xfrm>
          <a:prstGeom prst="rect">
            <a:avLst/>
          </a:prstGeom>
          <a:noFill/>
        </p:spPr>
        <p:txBody>
          <a:bodyPr wrap="none" rtlCol="0">
            <a:spAutoFit/>
          </a:bodyPr>
          <a:lstStyle/>
          <a:p>
            <a:r>
              <a:rPr lang="en-US" dirty="0">
                <a:solidFill>
                  <a:schemeClr val="bg1"/>
                </a:solidFill>
              </a:rPr>
              <a:t>CLUSTER </a:t>
            </a:r>
          </a:p>
          <a:p>
            <a:r>
              <a:rPr lang="en-US" dirty="0">
                <a:solidFill>
                  <a:schemeClr val="bg1"/>
                </a:solidFill>
              </a:rPr>
              <a:t>ANALYSIS</a:t>
            </a:r>
          </a:p>
        </p:txBody>
      </p:sp>
      <p:grpSp>
        <p:nvGrpSpPr>
          <p:cNvPr id="36" name="Group 35">
            <a:extLst>
              <a:ext uri="{FF2B5EF4-FFF2-40B4-BE49-F238E27FC236}">
                <a16:creationId xmlns:a16="http://schemas.microsoft.com/office/drawing/2014/main" id="{C2B548DA-3574-380E-CAA1-60526A71F1F3}"/>
              </a:ext>
            </a:extLst>
          </p:cNvPr>
          <p:cNvGrpSpPr>
            <a:grpSpLocks noGrp="1" noUngrp="1" noRot="1" noMove="1" noResize="1"/>
          </p:cNvGrpSpPr>
          <p:nvPr/>
        </p:nvGrpSpPr>
        <p:grpSpPr>
          <a:xfrm>
            <a:off x="28249770" y="14170178"/>
            <a:ext cx="11087100" cy="13336465"/>
            <a:chOff x="28232086" y="4792052"/>
            <a:chExt cx="11087100" cy="13336465"/>
          </a:xfrm>
        </p:grpSpPr>
        <p:graphicFrame>
          <p:nvGraphicFramePr>
            <p:cNvPr id="16" name="Table 15">
              <a:extLst>
                <a:ext uri="{FF2B5EF4-FFF2-40B4-BE49-F238E27FC236}">
                  <a16:creationId xmlns:a16="http://schemas.microsoft.com/office/drawing/2014/main" id="{36B5CF73-6C4E-E5D2-C084-35C3B255289D}"/>
                </a:ext>
              </a:extLst>
            </p:cNvPr>
            <p:cNvGraphicFramePr>
              <a:graphicFrameLocks noGrp="1" noDrilldown="1" noMove="1" noResize="1"/>
            </p:cNvGraphicFramePr>
            <p:nvPr>
              <p:extLst>
                <p:ext uri="{D42A27DB-BD31-4B8C-83A1-F6EECF244321}">
                  <p14:modId xmlns:p14="http://schemas.microsoft.com/office/powerpoint/2010/main" val="514252115"/>
                </p:ext>
              </p:extLst>
            </p:nvPr>
          </p:nvGraphicFramePr>
          <p:xfrm>
            <a:off x="28232086" y="4792052"/>
            <a:ext cx="11087100" cy="13091501"/>
          </p:xfrm>
          <a:graphic>
            <a:graphicData uri="http://schemas.openxmlformats.org/drawingml/2006/table">
              <a:tbl>
                <a:tblPr firstRow="1" bandRow="1">
                  <a:tableStyleId>{17292A2E-F333-43FB-9621-5CBBE7FDCDCB}</a:tableStyleId>
                </a:tblPr>
                <a:tblGrid>
                  <a:gridCol w="11087100">
                    <a:extLst>
                      <a:ext uri="{9D8B030D-6E8A-4147-A177-3AD203B41FA5}">
                        <a16:colId xmlns:a16="http://schemas.microsoft.com/office/drawing/2014/main" val="237156570"/>
                      </a:ext>
                    </a:extLst>
                  </a:gridCol>
                </a:tblGrid>
                <a:tr h="0">
                  <a:tc>
                    <a:txBody>
                      <a:bodyPr/>
                      <a:lstStyle/>
                      <a:p>
                        <a:pPr algn="ctr"/>
                        <a:r>
                          <a:rPr lang="en-US" sz="5000" dirty="0"/>
                          <a:t>Next Steps</a:t>
                        </a:r>
                      </a:p>
                    </a:txBody>
                    <a:tcPr>
                      <a:solidFill>
                        <a:schemeClr val="tx2">
                          <a:lumMod val="75000"/>
                          <a:lumOff val="25000"/>
                        </a:schemeClr>
                      </a:solidFill>
                    </a:tcPr>
                  </a:tc>
                  <a:extLst>
                    <a:ext uri="{0D108BD9-81ED-4DB2-BD59-A6C34878D82A}">
                      <a16:rowId xmlns:a16="http://schemas.microsoft.com/office/drawing/2014/main" val="622475437"/>
                    </a:ext>
                  </a:extLst>
                </a:tr>
                <a:tr h="12238061">
                  <a:tc>
                    <a:txBody>
                      <a:bodyPr/>
                      <a:lstStyle/>
                      <a:p>
                        <a:pPr marL="514350" indent="-514350">
                          <a:lnSpc>
                            <a:spcPct val="100000"/>
                          </a:lnSpc>
                          <a:buAutoNum type="arabicPeriod"/>
                        </a:pPr>
                        <a:r>
                          <a:rPr lang="en-US" sz="3200" i="1" dirty="0"/>
                          <a:t>Define profiles based on their most striking characteristics using a vNGT with relevant stakeholders</a:t>
                        </a:r>
                      </a:p>
                      <a:p>
                        <a:pPr marL="514350" indent="-514350">
                          <a:lnSpc>
                            <a:spcPct val="100000"/>
                          </a:lnSpc>
                          <a:buAutoNum type="arabicPeriod"/>
                        </a:pPr>
                        <a:r>
                          <a:rPr lang="en-US" sz="3200" i="1" dirty="0"/>
                          <a:t>Identify preferences for fiber rich foods between clusters to inform tailored interventions</a:t>
                        </a:r>
                      </a:p>
                      <a:p>
                        <a:pPr marL="514350" indent="-514350">
                          <a:lnSpc>
                            <a:spcPct val="100000"/>
                          </a:lnSpc>
                          <a:buAutoNum type="arabicPeriod"/>
                        </a:pPr>
                        <a:r>
                          <a:rPr lang="en-US" sz="3200" i="1" dirty="0"/>
                          <a:t>Compare fecal gut microbiome signatures between clusters and examine how unique the cluster characteristics influence microbiome composition</a:t>
                        </a:r>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p>
                        <a:pPr marL="514350" indent="-514350">
                          <a:lnSpc>
                            <a:spcPct val="100000"/>
                          </a:lnSpc>
                          <a:buAutoNum type="arabicPeriod"/>
                        </a:pPr>
                        <a:endParaRPr lang="en-US" sz="3200" i="1" dirty="0"/>
                      </a:p>
                    </a:txBody>
                    <a:tcPr/>
                  </a:tc>
                  <a:extLst>
                    <a:ext uri="{0D108BD9-81ED-4DB2-BD59-A6C34878D82A}">
                      <a16:rowId xmlns:a16="http://schemas.microsoft.com/office/drawing/2014/main" val="4272489260"/>
                    </a:ext>
                  </a:extLst>
                </a:tr>
              </a:tbl>
            </a:graphicData>
          </a:graphic>
        </p:graphicFrame>
        <p:pic>
          <p:nvPicPr>
            <p:cNvPr id="104" name="Picture 103">
              <a:extLst>
                <a:ext uri="{FF2B5EF4-FFF2-40B4-BE49-F238E27FC236}">
                  <a16:creationId xmlns:a16="http://schemas.microsoft.com/office/drawing/2014/main" id="{A452332B-BCBA-2DB7-350F-146452240E70}"/>
                </a:ext>
              </a:extLst>
            </p:cNvPr>
            <p:cNvPicPr>
              <a:picLocks noGrp="1" noRot="1" noChangeAspect="1" noMove="1" noResize="1" noEditPoints="1" noAdjustHandles="1" noChangeArrowheads="1" noChangeShapeType="1" noCrop="1"/>
            </p:cNvPicPr>
            <p:nvPr/>
          </p:nvPicPr>
          <p:blipFill>
            <a:blip r:embed="rId4"/>
            <a:stretch>
              <a:fillRect/>
            </a:stretch>
          </p:blipFill>
          <p:spPr>
            <a:xfrm>
              <a:off x="28429480" y="9578540"/>
              <a:ext cx="10692311" cy="7808405"/>
            </a:xfrm>
            <a:prstGeom prst="rect">
              <a:avLst/>
            </a:prstGeom>
          </p:spPr>
        </p:pic>
        <p:sp>
          <p:nvSpPr>
            <p:cNvPr id="106" name="Rectangle 105">
              <a:extLst>
                <a:ext uri="{FF2B5EF4-FFF2-40B4-BE49-F238E27FC236}">
                  <a16:creationId xmlns:a16="http://schemas.microsoft.com/office/drawing/2014/main" id="{7594B6FB-2F67-0C9F-5718-2DDEC9BB281C}"/>
                </a:ext>
              </a:extLst>
            </p:cNvPr>
            <p:cNvSpPr>
              <a:spLocks noGrp="1" noRot="1" noMove="1" noResize="1" noEditPoints="1" noAdjustHandles="1" noChangeArrowheads="1" noChangeShapeType="1"/>
            </p:cNvSpPr>
            <p:nvPr/>
          </p:nvSpPr>
          <p:spPr>
            <a:xfrm>
              <a:off x="28232086" y="17543301"/>
              <a:ext cx="11087100" cy="585216"/>
            </a:xfrm>
            <a:prstGeom prst="rect">
              <a:avLst/>
            </a:prstGeom>
            <a:solidFill>
              <a:schemeClr val="bg1"/>
            </a:solidFill>
            <a:ln>
              <a:solidFill>
                <a:srgbClr val="7FCCE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i="1">
                  <a:solidFill>
                    <a:schemeClr val="tx1"/>
                  </a:solidFill>
                  <a:latin typeface="Source Sans Pro" panose="020B0503030403020204" pitchFamily="34" charset="0"/>
                  <a:ea typeface="Source Sans Pro" panose="020B0503030403020204" pitchFamily="34" charset="0"/>
                </a:rPr>
                <a:t>Figure 3. </a:t>
              </a:r>
              <a:r>
                <a:rPr lang="en-US" sz="3400" b="1" i="1" dirty="0">
                  <a:solidFill>
                    <a:schemeClr val="tx1"/>
                  </a:solidFill>
                  <a:latin typeface="Source Sans Pro" panose="020B0503030403020204" pitchFamily="34" charset="0"/>
                  <a:ea typeface="Source Sans Pro" panose="020B0503030403020204" pitchFamily="34" charset="0"/>
                </a:rPr>
                <a:t>Virtual Nominal Group Technique Session Flow</a:t>
              </a:r>
            </a:p>
          </p:txBody>
        </p:sp>
      </p:grpSp>
      <p:sp>
        <p:nvSpPr>
          <p:cNvPr id="20" name="TextBox 19">
            <a:extLst>
              <a:ext uri="{FF2B5EF4-FFF2-40B4-BE49-F238E27FC236}">
                <a16:creationId xmlns:a16="http://schemas.microsoft.com/office/drawing/2014/main" id="{0D665D16-0D7B-ED69-BCC3-FF7A9C33B90B}"/>
              </a:ext>
            </a:extLst>
          </p:cNvPr>
          <p:cNvSpPr txBox="1">
            <a:spLocks noGrp="1" noRot="1" noMove="1" noResize="1" noEditPoints="1" noAdjustHandles="1" noChangeArrowheads="1" noChangeShapeType="1"/>
          </p:cNvSpPr>
          <p:nvPr/>
        </p:nvSpPr>
        <p:spPr>
          <a:xfrm>
            <a:off x="12776430" y="24097979"/>
            <a:ext cx="11087099" cy="656645"/>
          </a:xfrm>
          <a:prstGeom prst="rect">
            <a:avLst/>
          </a:prstGeom>
          <a:noFill/>
        </p:spPr>
        <p:txBody>
          <a:bodyPr wrap="square">
            <a:spAutoFit/>
          </a:bodyPr>
          <a:lstStyle/>
          <a:p>
            <a:r>
              <a:rPr lang="en-US" i="1" dirty="0"/>
              <a:t>*Mean ± SE shown. ANOVA: Different letters denote statistically significant differences.</a:t>
            </a:r>
          </a:p>
          <a:p>
            <a:r>
              <a:rPr lang="en-US" i="1" dirty="0"/>
              <a:t>**Statistically significant differences in strata proportion across clusters (χ2 or Fisher's exact test).</a:t>
            </a:r>
          </a:p>
        </p:txBody>
      </p:sp>
      <p:pic>
        <p:nvPicPr>
          <p:cNvPr id="34" name="Picture 33">
            <a:extLst>
              <a:ext uri="{FF2B5EF4-FFF2-40B4-BE49-F238E27FC236}">
                <a16:creationId xmlns:a16="http://schemas.microsoft.com/office/drawing/2014/main" id="{92DDE8AA-2187-C25C-FF72-AD0B987B5663}"/>
              </a:ext>
            </a:extLst>
          </p:cNvPr>
          <p:cNvPicPr>
            <a:picLocks noChangeAspect="1"/>
          </p:cNvPicPr>
          <p:nvPr/>
        </p:nvPicPr>
        <p:blipFill>
          <a:blip r:embed="rId5"/>
          <a:stretch>
            <a:fillRect/>
          </a:stretch>
        </p:blipFill>
        <p:spPr>
          <a:xfrm>
            <a:off x="23714415" y="25746903"/>
            <a:ext cx="3630005" cy="2263918"/>
          </a:xfrm>
          <a:prstGeom prst="rect">
            <a:avLst/>
          </a:prstGeom>
        </p:spPr>
      </p:pic>
      <p:graphicFrame>
        <p:nvGraphicFramePr>
          <p:cNvPr id="21" name="Table 20">
            <a:extLst>
              <a:ext uri="{FF2B5EF4-FFF2-40B4-BE49-F238E27FC236}">
                <a16:creationId xmlns:a16="http://schemas.microsoft.com/office/drawing/2014/main" id="{71EF20AA-C47F-2015-3E6E-2F9B1C0FA68C}"/>
              </a:ext>
            </a:extLst>
          </p:cNvPr>
          <p:cNvGraphicFramePr>
            <a:graphicFrameLocks/>
          </p:cNvGraphicFramePr>
          <p:nvPr>
            <p:extLst>
              <p:ext uri="{D42A27DB-BD31-4B8C-83A1-F6EECF244321}">
                <p14:modId xmlns:p14="http://schemas.microsoft.com/office/powerpoint/2010/main" val="1013973099"/>
              </p:ext>
            </p:extLst>
          </p:nvPr>
        </p:nvGraphicFramePr>
        <p:xfrm>
          <a:off x="12776560" y="24900327"/>
          <a:ext cx="14645386" cy="3599189"/>
        </p:xfrm>
        <a:graphic>
          <a:graphicData uri="http://schemas.openxmlformats.org/drawingml/2006/table">
            <a:tbl>
              <a:tblPr firstRow="1" bandRow="1">
                <a:tableStyleId>{17292A2E-F333-43FB-9621-5CBBE7FDCDCB}</a:tableStyleId>
              </a:tblPr>
              <a:tblGrid>
                <a:gridCol w="3553571">
                  <a:extLst>
                    <a:ext uri="{9D8B030D-6E8A-4147-A177-3AD203B41FA5}">
                      <a16:colId xmlns:a16="http://schemas.microsoft.com/office/drawing/2014/main" val="237156570"/>
                    </a:ext>
                  </a:extLst>
                </a:gridCol>
                <a:gridCol w="3580797">
                  <a:extLst>
                    <a:ext uri="{9D8B030D-6E8A-4147-A177-3AD203B41FA5}">
                      <a16:colId xmlns:a16="http://schemas.microsoft.com/office/drawing/2014/main" val="1847454216"/>
                    </a:ext>
                  </a:extLst>
                </a:gridCol>
                <a:gridCol w="3755509">
                  <a:extLst>
                    <a:ext uri="{9D8B030D-6E8A-4147-A177-3AD203B41FA5}">
                      <a16:colId xmlns:a16="http://schemas.microsoft.com/office/drawing/2014/main" val="878652113"/>
                    </a:ext>
                  </a:extLst>
                </a:gridCol>
                <a:gridCol w="3755509">
                  <a:extLst>
                    <a:ext uri="{9D8B030D-6E8A-4147-A177-3AD203B41FA5}">
                      <a16:colId xmlns:a16="http://schemas.microsoft.com/office/drawing/2014/main" val="2528868468"/>
                    </a:ext>
                  </a:extLst>
                </a:gridCol>
              </a:tblGrid>
              <a:tr h="806875">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400" dirty="0">
                          <a:solidFill>
                            <a:schemeClr val="tx1"/>
                          </a:solidFill>
                        </a:rPr>
                        <a:t>Diet Quality </a:t>
                      </a:r>
                    </a:p>
                    <a:p>
                      <a:pPr marL="0" marR="0" lvl="0" indent="0" algn="ctr" defTabSz="4023360" rtl="0" eaLnBrk="1" fontAlgn="auto" latinLnBrk="0" hangingPunct="1">
                        <a:lnSpc>
                          <a:spcPct val="100000"/>
                        </a:lnSpc>
                        <a:spcBef>
                          <a:spcPts val="0"/>
                        </a:spcBef>
                        <a:spcAft>
                          <a:spcPts val="0"/>
                        </a:spcAft>
                        <a:buClrTx/>
                        <a:buSzTx/>
                        <a:buFontTx/>
                        <a:buNone/>
                        <a:tabLst/>
                        <a:defRPr/>
                      </a:pPr>
                      <a:r>
                        <a:rPr lang="en-US" sz="2400" dirty="0">
                          <a:solidFill>
                            <a:schemeClr val="tx1"/>
                          </a:solidFill>
                        </a:rPr>
                        <a:t>(aHEI)</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tx2">
                        <a:lumMod val="10000"/>
                        <a:lumOff val="90000"/>
                      </a:schemeClr>
                    </a:solidFill>
                  </a:tcPr>
                </a:tc>
                <a:tc>
                  <a:txBody>
                    <a:bodyPr/>
                    <a:lstStyle/>
                    <a:p>
                      <a:pPr algn="ctr"/>
                      <a:r>
                        <a:rPr lang="en-US" sz="2400" dirty="0">
                          <a:solidFill>
                            <a:schemeClr val="tx1"/>
                          </a:solidFill>
                        </a:rPr>
                        <a:t>Recreational Physical Activity (min/d)</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tx2">
                        <a:lumMod val="10000"/>
                        <a:lumOff val="90000"/>
                      </a:schemeClr>
                    </a:solidFill>
                  </a:tcPr>
                </a:tc>
                <a:tc>
                  <a:txBody>
                    <a:bodyPr/>
                    <a:lstStyle/>
                    <a:p>
                      <a:pPr algn="ctr"/>
                      <a:r>
                        <a:rPr lang="en-US" sz="2400" dirty="0">
                          <a:solidFill>
                            <a:schemeClr val="tx1"/>
                          </a:solidFill>
                        </a:rPr>
                        <a:t>Years Lived in the US</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tx2">
                        <a:lumMod val="10000"/>
                        <a:lumOff val="90000"/>
                      </a:schemeClr>
                    </a:solidFill>
                  </a:tcPr>
                </a:tc>
                <a:tc>
                  <a:txBody>
                    <a:bodyPr/>
                    <a:lstStyle/>
                    <a:p>
                      <a:pPr algn="ctr"/>
                      <a:r>
                        <a:rPr lang="en-US" sz="2400" dirty="0">
                          <a:solidFill>
                            <a:schemeClr val="tx1"/>
                          </a:solidFill>
                        </a:rPr>
                        <a:t>Preference for Hispanic Foods Score</a:t>
                      </a:r>
                    </a:p>
                  </a:txBody>
                  <a:tcPr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622475437"/>
                  </a:ext>
                </a:extLst>
              </a:tr>
              <a:tr h="2776229">
                <a:tc>
                  <a:txBody>
                    <a:bodyPr/>
                    <a:lstStyle/>
                    <a:p>
                      <a:endParaRPr lang="en-US" sz="3900" b="0" baseline="30000" dirty="0">
                        <a:solidFill>
                          <a:schemeClr val="tx1"/>
                        </a:solidFill>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endParaRPr lang="en-US" sz="3900" b="0" baseline="30000" dirty="0">
                        <a:solidFill>
                          <a:schemeClr val="tx1"/>
                        </a:solidFill>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endParaRPr lang="en-US" sz="3900" b="0" baseline="30000" dirty="0">
                        <a:solidFill>
                          <a:schemeClr val="tx1"/>
                        </a:solidFill>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endParaRPr lang="en-US" sz="3900" b="0" baseline="30000" dirty="0">
                        <a:solidFill>
                          <a:schemeClr val="tx1"/>
                        </a:solidFill>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4272489260"/>
                  </a:ext>
                </a:extLst>
              </a:tr>
            </a:tbl>
          </a:graphicData>
        </a:graphic>
      </p:graphicFrame>
      <p:pic>
        <p:nvPicPr>
          <p:cNvPr id="25" name="Picture 24">
            <a:extLst>
              <a:ext uri="{FF2B5EF4-FFF2-40B4-BE49-F238E27FC236}">
                <a16:creationId xmlns:a16="http://schemas.microsoft.com/office/drawing/2014/main" id="{3FCBF80A-B35B-26BF-0659-C6AB1D9A6D97}"/>
              </a:ext>
            </a:extLst>
          </p:cNvPr>
          <p:cNvPicPr>
            <a:picLocks noChangeAspect="1"/>
          </p:cNvPicPr>
          <p:nvPr/>
        </p:nvPicPr>
        <p:blipFill>
          <a:blip r:embed="rId6"/>
          <a:srcRect t="2139"/>
          <a:stretch/>
        </p:blipFill>
        <p:spPr>
          <a:xfrm>
            <a:off x="12839572" y="25746903"/>
            <a:ext cx="3397193" cy="2263918"/>
          </a:xfrm>
          <a:prstGeom prst="rect">
            <a:avLst/>
          </a:prstGeom>
        </p:spPr>
      </p:pic>
      <p:pic>
        <p:nvPicPr>
          <p:cNvPr id="26" name="Picture 25">
            <a:extLst>
              <a:ext uri="{FF2B5EF4-FFF2-40B4-BE49-F238E27FC236}">
                <a16:creationId xmlns:a16="http://schemas.microsoft.com/office/drawing/2014/main" id="{10E84A1A-7107-2A5E-3732-BCD60063477A}"/>
              </a:ext>
            </a:extLst>
          </p:cNvPr>
          <p:cNvPicPr>
            <a:picLocks noChangeAspect="1"/>
          </p:cNvPicPr>
          <p:nvPr/>
        </p:nvPicPr>
        <p:blipFill>
          <a:blip r:embed="rId7"/>
          <a:stretch>
            <a:fillRect/>
          </a:stretch>
        </p:blipFill>
        <p:spPr>
          <a:xfrm>
            <a:off x="20007025" y="25759678"/>
            <a:ext cx="3630005" cy="2263918"/>
          </a:xfrm>
          <a:prstGeom prst="rect">
            <a:avLst/>
          </a:prstGeom>
        </p:spPr>
      </p:pic>
      <p:pic>
        <p:nvPicPr>
          <p:cNvPr id="27" name="Picture 26">
            <a:extLst>
              <a:ext uri="{FF2B5EF4-FFF2-40B4-BE49-F238E27FC236}">
                <a16:creationId xmlns:a16="http://schemas.microsoft.com/office/drawing/2014/main" id="{60956285-F6D1-B1A2-7CC8-7B6E8279ABBE}"/>
              </a:ext>
            </a:extLst>
          </p:cNvPr>
          <p:cNvPicPr>
            <a:picLocks noChangeAspect="1"/>
          </p:cNvPicPr>
          <p:nvPr/>
        </p:nvPicPr>
        <p:blipFill>
          <a:blip r:embed="rId8"/>
          <a:srcRect t="1150"/>
          <a:stretch/>
        </p:blipFill>
        <p:spPr>
          <a:xfrm>
            <a:off x="16416626" y="25746903"/>
            <a:ext cx="3459837" cy="2263918"/>
          </a:xfrm>
          <a:prstGeom prst="rect">
            <a:avLst/>
          </a:prstGeom>
        </p:spPr>
      </p:pic>
      <p:sp>
        <p:nvSpPr>
          <p:cNvPr id="23" name="Rectangle 22">
            <a:extLst>
              <a:ext uri="{FF2B5EF4-FFF2-40B4-BE49-F238E27FC236}">
                <a16:creationId xmlns:a16="http://schemas.microsoft.com/office/drawing/2014/main" id="{11F78F73-1987-A98D-54ED-704AE239115A}"/>
              </a:ext>
            </a:extLst>
          </p:cNvPr>
          <p:cNvSpPr>
            <a:spLocks/>
          </p:cNvSpPr>
          <p:nvPr/>
        </p:nvSpPr>
        <p:spPr>
          <a:xfrm>
            <a:off x="12776429" y="27980771"/>
            <a:ext cx="14654197" cy="594229"/>
          </a:xfrm>
          <a:prstGeom prst="rect">
            <a:avLst/>
          </a:prstGeom>
          <a:solidFill>
            <a:schemeClr val="bg1"/>
          </a:solidFill>
          <a:ln>
            <a:solidFill>
              <a:srgbClr val="7FCCE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400" b="1" i="1" dirty="0">
                <a:solidFill>
                  <a:schemeClr val="tx1"/>
                </a:solidFill>
                <a:latin typeface="Source Sans Pro" panose="020B0503030403020204" pitchFamily="34" charset="0"/>
                <a:ea typeface="Source Sans Pro" panose="020B0503030403020204" pitchFamily="34" charset="0"/>
              </a:rPr>
              <a:t>Figure 2. Select Non-Biological Variables By Cluster</a:t>
            </a:r>
          </a:p>
        </p:txBody>
      </p:sp>
      <p:graphicFrame>
        <p:nvGraphicFramePr>
          <p:cNvPr id="35" name="Content Placeholder 3">
            <a:extLst>
              <a:ext uri="{FF2B5EF4-FFF2-40B4-BE49-F238E27FC236}">
                <a16:creationId xmlns:a16="http://schemas.microsoft.com/office/drawing/2014/main" id="{809FD05B-FF67-3E37-4519-934C29F5D15F}"/>
              </a:ext>
            </a:extLst>
          </p:cNvPr>
          <p:cNvGraphicFramePr>
            <a:graphicFrameLocks/>
          </p:cNvGraphicFramePr>
          <p:nvPr>
            <p:extLst>
              <p:ext uri="{D42A27DB-BD31-4B8C-83A1-F6EECF244321}">
                <p14:modId xmlns:p14="http://schemas.microsoft.com/office/powerpoint/2010/main" val="3990093567"/>
              </p:ext>
            </p:extLst>
          </p:nvPr>
        </p:nvGraphicFramePr>
        <p:xfrm>
          <a:off x="12776429" y="28857397"/>
          <a:ext cx="14663054" cy="3636227"/>
        </p:xfrm>
        <a:graphic>
          <a:graphicData uri="http://schemas.openxmlformats.org/drawingml/2006/table">
            <a:tbl>
              <a:tblPr/>
              <a:tblGrid>
                <a:gridCol w="4619952">
                  <a:extLst>
                    <a:ext uri="{9D8B030D-6E8A-4147-A177-3AD203B41FA5}">
                      <a16:colId xmlns:a16="http://schemas.microsoft.com/office/drawing/2014/main" val="2538059098"/>
                    </a:ext>
                  </a:extLst>
                </a:gridCol>
                <a:gridCol w="1385933">
                  <a:extLst>
                    <a:ext uri="{9D8B030D-6E8A-4147-A177-3AD203B41FA5}">
                      <a16:colId xmlns:a16="http://schemas.microsoft.com/office/drawing/2014/main" val="1561349324"/>
                    </a:ext>
                  </a:extLst>
                </a:gridCol>
                <a:gridCol w="623669">
                  <a:extLst>
                    <a:ext uri="{9D8B030D-6E8A-4147-A177-3AD203B41FA5}">
                      <a16:colId xmlns:a16="http://schemas.microsoft.com/office/drawing/2014/main" val="123320107"/>
                    </a:ext>
                  </a:extLst>
                </a:gridCol>
                <a:gridCol w="1385933">
                  <a:extLst>
                    <a:ext uri="{9D8B030D-6E8A-4147-A177-3AD203B41FA5}">
                      <a16:colId xmlns:a16="http://schemas.microsoft.com/office/drawing/2014/main" val="1029750557"/>
                    </a:ext>
                  </a:extLst>
                </a:gridCol>
                <a:gridCol w="623669">
                  <a:extLst>
                    <a:ext uri="{9D8B030D-6E8A-4147-A177-3AD203B41FA5}">
                      <a16:colId xmlns:a16="http://schemas.microsoft.com/office/drawing/2014/main" val="3661388572"/>
                    </a:ext>
                  </a:extLst>
                </a:gridCol>
                <a:gridCol w="1381025">
                  <a:extLst>
                    <a:ext uri="{9D8B030D-6E8A-4147-A177-3AD203B41FA5}">
                      <a16:colId xmlns:a16="http://schemas.microsoft.com/office/drawing/2014/main" val="3806697673"/>
                    </a:ext>
                  </a:extLst>
                </a:gridCol>
                <a:gridCol w="623669">
                  <a:extLst>
                    <a:ext uri="{9D8B030D-6E8A-4147-A177-3AD203B41FA5}">
                      <a16:colId xmlns:a16="http://schemas.microsoft.com/office/drawing/2014/main" val="223781968"/>
                    </a:ext>
                  </a:extLst>
                </a:gridCol>
                <a:gridCol w="1385933">
                  <a:extLst>
                    <a:ext uri="{9D8B030D-6E8A-4147-A177-3AD203B41FA5}">
                      <a16:colId xmlns:a16="http://schemas.microsoft.com/office/drawing/2014/main" val="2988284115"/>
                    </a:ext>
                  </a:extLst>
                </a:gridCol>
                <a:gridCol w="623669">
                  <a:extLst>
                    <a:ext uri="{9D8B030D-6E8A-4147-A177-3AD203B41FA5}">
                      <a16:colId xmlns:a16="http://schemas.microsoft.com/office/drawing/2014/main" val="2019212412"/>
                    </a:ext>
                  </a:extLst>
                </a:gridCol>
                <a:gridCol w="1385933">
                  <a:extLst>
                    <a:ext uri="{9D8B030D-6E8A-4147-A177-3AD203B41FA5}">
                      <a16:colId xmlns:a16="http://schemas.microsoft.com/office/drawing/2014/main" val="143534511"/>
                    </a:ext>
                  </a:extLst>
                </a:gridCol>
                <a:gridCol w="623669">
                  <a:extLst>
                    <a:ext uri="{9D8B030D-6E8A-4147-A177-3AD203B41FA5}">
                      <a16:colId xmlns:a16="http://schemas.microsoft.com/office/drawing/2014/main" val="2757657062"/>
                    </a:ext>
                  </a:extLst>
                </a:gridCol>
              </a:tblGrid>
              <a:tr h="520835">
                <a:tc gridSpan="11">
                  <a:txBody>
                    <a:bodyPr/>
                    <a:lstStyle/>
                    <a:p>
                      <a:pPr algn="ctr" fontAlgn="ctr"/>
                      <a:r>
                        <a:rPr lang="en-US" sz="3400" b="1" i="0" u="none" strike="noStrike" dirty="0">
                          <a:solidFill>
                            <a:srgbClr val="000000"/>
                          </a:solidFill>
                          <a:effectLst/>
                          <a:latin typeface="Calibri" panose="020F0502020204030204" pitchFamily="34" charset="0"/>
                        </a:rPr>
                        <a:t>Table 5. Nutrient Intake According to Cluster</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accent4"/>
                      </a:solidFill>
                      <a:prstDash val="solid"/>
                      <a:round/>
                      <a:headEnd type="none" w="med" len="med"/>
                      <a:tailEnd type="none" w="med" len="med"/>
                    </a:lnL>
                  </a:tcPr>
                </a:tc>
                <a:tc hMerge="1">
                  <a:txBody>
                    <a:bodyPr/>
                    <a:lstStyle/>
                    <a:p>
                      <a:endParaRPr lang="en-US"/>
                    </a:p>
                  </a:txBody>
                  <a:tcPr/>
                </a:tc>
                <a:tc hMerge="1">
                  <a:txBody>
                    <a:bodyPr/>
                    <a:lstStyle/>
                    <a:p>
                      <a:endParaRPr lang="en-US"/>
                    </a:p>
                  </a:txBody>
                  <a:tcPr>
                    <a:lnL w="12700" cap="flat" cmpd="sng" algn="ctr">
                      <a:solidFill>
                        <a:schemeClr val="accent4"/>
                      </a:solidFill>
                      <a:prstDash val="solid"/>
                      <a:round/>
                      <a:headEnd type="none" w="med" len="med"/>
                      <a:tailEnd type="none" w="med" len="med"/>
                    </a:lnL>
                  </a:tcPr>
                </a:tc>
                <a:tc hMerge="1">
                  <a:txBody>
                    <a:bodyPr/>
                    <a:lstStyle/>
                    <a:p>
                      <a:endParaRPr lang="en-US"/>
                    </a:p>
                  </a:txBody>
                  <a:tcPr/>
                </a:tc>
                <a:tc hMerge="1">
                  <a:txBody>
                    <a:bodyPr/>
                    <a:lstStyle/>
                    <a:p>
                      <a:endParaRPr lang="en-US"/>
                    </a:p>
                  </a:txBody>
                  <a:tcPr>
                    <a:lnL w="12700" cap="flat" cmpd="sng" algn="ctr">
                      <a:solidFill>
                        <a:schemeClr val="accent4"/>
                      </a:solidFill>
                      <a:prstDash val="solid"/>
                      <a:round/>
                      <a:headEnd type="none" w="med" len="med"/>
                      <a:tailEnd type="none" w="med" len="med"/>
                    </a:lnL>
                  </a:tcPr>
                </a:tc>
                <a:tc hMerge="1">
                  <a:txBody>
                    <a:bodyPr/>
                    <a:lstStyle/>
                    <a:p>
                      <a:endParaRPr lang="en-US"/>
                    </a:p>
                  </a:txBody>
                  <a:tcPr/>
                </a:tc>
                <a:tc hMerge="1">
                  <a:txBody>
                    <a:bodyPr/>
                    <a:lstStyle/>
                    <a:p>
                      <a:endParaRPr lang="en-US"/>
                    </a:p>
                  </a:txBody>
                  <a:tcPr>
                    <a:lnL w="12700" cap="flat" cmpd="sng" algn="ctr">
                      <a:solidFill>
                        <a:schemeClr val="accent4"/>
                      </a:solidFill>
                      <a:prstDash val="solid"/>
                      <a:round/>
                      <a:headEnd type="none" w="med" len="med"/>
                      <a:tailEnd type="none" w="med" len="med"/>
                    </a:lnL>
                  </a:tcPr>
                </a:tc>
                <a:tc hMerge="1">
                  <a:txBody>
                    <a:bodyPr/>
                    <a:lstStyle/>
                    <a:p>
                      <a:endParaRPr lang="en-US"/>
                    </a:p>
                  </a:txBody>
                  <a:tcPr/>
                </a:tc>
                <a:extLst>
                  <a:ext uri="{0D108BD9-81ED-4DB2-BD59-A6C34878D82A}">
                    <a16:rowId xmlns:a16="http://schemas.microsoft.com/office/drawing/2014/main" val="387180983"/>
                  </a:ext>
                </a:extLst>
              </a:tr>
              <a:tr h="400062">
                <a:tc>
                  <a:txBody>
                    <a:bodyPr/>
                    <a:lstStyle/>
                    <a:p>
                      <a:pPr algn="l" fontAlgn="ctr"/>
                      <a:endParaRPr lang="en-US" sz="12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gridSpan="2">
                  <a:txBody>
                    <a:bodyPr/>
                    <a:lstStyle/>
                    <a:p>
                      <a:pPr algn="ctr" fontAlgn="ctr"/>
                      <a:r>
                        <a:rPr lang="en-US" sz="2600" b="1" i="0" u="none" strike="noStrike" dirty="0">
                          <a:solidFill>
                            <a:srgbClr val="000000"/>
                          </a:solidFill>
                          <a:effectLst/>
                          <a:latin typeface="Calibri" panose="020F0502020204030204" pitchFamily="34" charset="0"/>
                        </a:rPr>
                        <a:t>Cluster 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BA8CDC"/>
                    </a:solidFill>
                  </a:tcPr>
                </a:tc>
                <a:tc hMerge="1">
                  <a:txBody>
                    <a:bodyPr/>
                    <a:lstStyle/>
                    <a:p>
                      <a:endParaRPr lang="en-US"/>
                    </a:p>
                  </a:txBody>
                  <a:tcPr/>
                </a:tc>
                <a:tc gridSpan="2">
                  <a:txBody>
                    <a:bodyPr/>
                    <a:lstStyle/>
                    <a:p>
                      <a:pPr algn="ctr" fontAlgn="ctr"/>
                      <a:r>
                        <a:rPr lang="en-US" sz="2600" b="1" i="0" u="none" strike="noStrike" dirty="0">
                          <a:solidFill>
                            <a:srgbClr val="000000"/>
                          </a:solidFill>
                          <a:effectLst/>
                          <a:latin typeface="Calibri" panose="020F0502020204030204" pitchFamily="34" charset="0"/>
                        </a:rPr>
                        <a:t>Cluster 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rgbClr val="81B2DF"/>
                    </a:solidFill>
                  </a:tcPr>
                </a:tc>
                <a:tc hMerge="1">
                  <a:txBody>
                    <a:bodyPr/>
                    <a:lstStyle/>
                    <a:p>
                      <a:endParaRPr lang="en-US"/>
                    </a:p>
                  </a:txBody>
                  <a:tcPr/>
                </a:tc>
                <a:tc gridSpan="2">
                  <a:txBody>
                    <a:bodyPr/>
                    <a:lstStyle/>
                    <a:p>
                      <a:pPr algn="ctr" fontAlgn="ctr"/>
                      <a:r>
                        <a:rPr lang="en-US" sz="2600" b="1" i="0" u="none" strike="noStrike" dirty="0">
                          <a:solidFill>
                            <a:srgbClr val="000000"/>
                          </a:solidFill>
                          <a:effectLst/>
                          <a:latin typeface="Calibri" panose="020F0502020204030204" pitchFamily="34" charset="0"/>
                        </a:rPr>
                        <a:t>Cluster 3</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rgbClr val="BAE18F"/>
                    </a:solidFill>
                  </a:tcPr>
                </a:tc>
                <a:tc hMerge="1">
                  <a:txBody>
                    <a:bodyPr/>
                    <a:lstStyle/>
                    <a:p>
                      <a:endParaRPr lang="en-US"/>
                    </a:p>
                  </a:txBody>
                  <a:tcPr/>
                </a:tc>
                <a:tc gridSpan="2">
                  <a:txBody>
                    <a:bodyPr/>
                    <a:lstStyle/>
                    <a:p>
                      <a:pPr algn="ctr" fontAlgn="ctr"/>
                      <a:r>
                        <a:rPr lang="en-US" sz="2600" b="1" i="0" u="none" strike="noStrike" dirty="0">
                          <a:solidFill>
                            <a:srgbClr val="000000"/>
                          </a:solidFill>
                          <a:effectLst/>
                          <a:latin typeface="Calibri" panose="020F0502020204030204" pitchFamily="34" charset="0"/>
                        </a:rPr>
                        <a:t>Cluster 4</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rgbClr val="FFDD71"/>
                    </a:solidFill>
                  </a:tcPr>
                </a:tc>
                <a:tc hMerge="1">
                  <a:txBody>
                    <a:bodyPr/>
                    <a:lstStyle/>
                    <a:p>
                      <a:endParaRPr lang="en-US"/>
                    </a:p>
                  </a:txBody>
                  <a:tcPr/>
                </a:tc>
                <a:tc gridSpan="2">
                  <a:txBody>
                    <a:bodyPr/>
                    <a:lstStyle/>
                    <a:p>
                      <a:pPr algn="ctr" fontAlgn="ctr"/>
                      <a:r>
                        <a:rPr lang="en-US" sz="2600" b="1" i="0" u="none" strike="noStrike" dirty="0">
                          <a:solidFill>
                            <a:srgbClr val="000000"/>
                          </a:solidFill>
                          <a:effectLst/>
                          <a:latin typeface="Calibri" panose="020F0502020204030204" pitchFamily="34" charset="0"/>
                        </a:rPr>
                        <a:t>Cluster 5</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B w="12700" cap="flat" cmpd="sng" algn="ctr">
                      <a:solidFill>
                        <a:schemeClr val="accent4"/>
                      </a:solidFill>
                      <a:prstDash val="solid"/>
                      <a:round/>
                      <a:headEnd type="none" w="med" len="med"/>
                      <a:tailEnd type="none" w="med" len="med"/>
                    </a:lnB>
                    <a:solidFill>
                      <a:srgbClr val="FF9797"/>
                    </a:solidFill>
                  </a:tcPr>
                </a:tc>
                <a:tc hMerge="1">
                  <a:txBody>
                    <a:bodyPr/>
                    <a:lstStyle/>
                    <a:p>
                      <a:endParaRPr lang="en-US"/>
                    </a:p>
                  </a:txBody>
                  <a:tcPr/>
                </a:tc>
                <a:extLst>
                  <a:ext uri="{0D108BD9-81ED-4DB2-BD59-A6C34878D82A}">
                    <a16:rowId xmlns:a16="http://schemas.microsoft.com/office/drawing/2014/main" val="2842300161"/>
                  </a:ext>
                </a:extLst>
              </a:tr>
              <a:tr h="400062">
                <a:tc>
                  <a:txBody>
                    <a:bodyPr/>
                    <a:lstStyle/>
                    <a:p>
                      <a:pPr algn="ctr" fontAlgn="ctr"/>
                      <a:r>
                        <a:rPr lang="en-US" sz="2600" b="1" i="0" u="none" strike="noStrike" dirty="0">
                          <a:solidFill>
                            <a:srgbClr val="000000"/>
                          </a:solidFill>
                          <a:effectLst/>
                          <a:latin typeface="Calibri" panose="020F0502020204030204" pitchFamily="34" charset="0"/>
                        </a:rPr>
                        <a:t>Nutrient</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Mean</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SE</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Mean</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SE</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Mean</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SE</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Mean</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SE</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200" b="1" i="1" u="none" strike="noStrike" dirty="0">
                          <a:solidFill>
                            <a:srgbClr val="000000"/>
                          </a:solidFill>
                          <a:effectLst/>
                          <a:latin typeface="Calibri" panose="020F0502020204030204" pitchFamily="34" charset="0"/>
                        </a:rPr>
                        <a:t>Mean</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tc>
                  <a:txBody>
                    <a:bodyPr/>
                    <a:lstStyle/>
                    <a:p>
                      <a:pPr algn="ctr" fontAlgn="ctr"/>
                      <a:r>
                        <a:rPr lang="en-US" sz="2200" b="1" i="1" u="none" strike="noStrike" dirty="0">
                          <a:solidFill>
                            <a:srgbClr val="000000"/>
                          </a:solidFill>
                          <a:effectLst/>
                          <a:latin typeface="Calibri" panose="020F0502020204030204" pitchFamily="34" charset="0"/>
                        </a:rPr>
                        <a:t>SE</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chemeClr val="bg1"/>
                    </a:solidFill>
                  </a:tcPr>
                </a:tc>
                <a:extLst>
                  <a:ext uri="{0D108BD9-81ED-4DB2-BD59-A6C34878D82A}">
                    <a16:rowId xmlns:a16="http://schemas.microsoft.com/office/drawing/2014/main" val="18461720"/>
                  </a:ext>
                </a:extLst>
              </a:tr>
              <a:tr h="400062">
                <a:tc>
                  <a:txBody>
                    <a:bodyPr/>
                    <a:lstStyle/>
                    <a:p>
                      <a:pPr algn="l" fontAlgn="ctr"/>
                      <a:r>
                        <a:rPr lang="en-US" sz="2600" b="1" i="0" u="none" strike="noStrike" dirty="0">
                          <a:solidFill>
                            <a:srgbClr val="000000"/>
                          </a:solidFill>
                          <a:effectLst/>
                          <a:latin typeface="Calibri" panose="020F0502020204030204" pitchFamily="34" charset="0"/>
                        </a:rPr>
                        <a:t>Fiber (g/d)</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16.5</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18.3</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0.4</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18.2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20.9</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16.4</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983530610"/>
                  </a:ext>
                </a:extLst>
              </a:tr>
              <a:tr h="400062">
                <a:tc>
                  <a:txBody>
                    <a:bodyPr/>
                    <a:lstStyle/>
                    <a:p>
                      <a:pPr algn="l" fontAlgn="ctr"/>
                      <a:r>
                        <a:rPr lang="en-US" sz="2600" b="1" i="0" u="none" strike="noStrike" dirty="0">
                          <a:solidFill>
                            <a:srgbClr val="000000"/>
                          </a:solidFill>
                          <a:effectLst/>
                          <a:latin typeface="Calibri" panose="020F0502020204030204" pitchFamily="34" charset="0"/>
                        </a:rPr>
                        <a:t>Total saturated fat (g/d)</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24.2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27</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0.5</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22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26.8</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20.7</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00B05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924024096"/>
                  </a:ext>
                </a:extLst>
              </a:tr>
              <a:tr h="400062">
                <a:tc>
                  <a:txBody>
                    <a:bodyPr/>
                    <a:lstStyle/>
                    <a:p>
                      <a:pPr algn="l" fontAlgn="ctr"/>
                      <a:r>
                        <a:rPr lang="en-US" sz="2600" b="1" i="0" u="none" strike="noStrike" dirty="0">
                          <a:solidFill>
                            <a:srgbClr val="000000"/>
                          </a:solidFill>
                          <a:effectLst/>
                          <a:latin typeface="Calibri" panose="020F0502020204030204" pitchFamily="34" charset="0"/>
                        </a:rPr>
                        <a:t>Total trans-fatty acids (g/d)</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3.1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3.5</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2.5</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3.3</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Arial" panose="020B0604020202020204" pitchFamily="34" charset="0"/>
                        </a:rPr>
                        <a:t>2.4</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Arial" panose="020B0604020202020204" pitchFamily="34" charset="0"/>
                        </a:rPr>
                        <a:t>0.1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2266518558"/>
                  </a:ext>
                </a:extLst>
              </a:tr>
              <a:tr h="400062">
                <a:tc>
                  <a:txBody>
                    <a:bodyPr/>
                    <a:lstStyle/>
                    <a:p>
                      <a:pPr algn="l" fontAlgn="ctr"/>
                      <a:r>
                        <a:rPr lang="en-US" sz="2600" b="1" i="0" u="none" strike="noStrike" dirty="0">
                          <a:solidFill>
                            <a:srgbClr val="000000"/>
                          </a:solidFill>
                          <a:effectLst/>
                          <a:latin typeface="Calibri" panose="020F0502020204030204" pitchFamily="34" charset="0"/>
                        </a:rPr>
                        <a:t>aHEI Score*</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Calibri" panose="020F0502020204030204" pitchFamily="34" charset="0"/>
                        </a:rPr>
                        <a:t>45</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Calibri" panose="020F050202020403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Calibri" panose="020F0502020204030204" pitchFamily="34" charset="0"/>
                        </a:rPr>
                        <a:t>46.1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Calibri" panose="020F0502020204030204" pitchFamily="34" charset="0"/>
                        </a:rPr>
                        <a:t>0.6</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Calibri" panose="020F0502020204030204" pitchFamily="34" charset="0"/>
                        </a:rPr>
                        <a:t>48.5</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Calibri" panose="020F0502020204030204" pitchFamily="34" charset="0"/>
                        </a:rPr>
                        <a:t>0.3</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Calibri" panose="020F0502020204030204" pitchFamily="34" charset="0"/>
                        </a:rPr>
                        <a:t>49.1</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Calibri" panose="020F0502020204030204" pitchFamily="34" charset="0"/>
                        </a:rPr>
                        <a:t>0.3</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a:txBody>
                    <a:bodyPr/>
                    <a:lstStyle/>
                    <a:p>
                      <a:pPr algn="ctr" fontAlgn="ctr"/>
                      <a:r>
                        <a:rPr lang="en-US" sz="2000" b="0" i="0" u="none" strike="noStrike" dirty="0">
                          <a:solidFill>
                            <a:srgbClr val="000000"/>
                          </a:solidFill>
                          <a:effectLst/>
                          <a:latin typeface="Calibri" panose="020F0502020204030204" pitchFamily="34" charset="0"/>
                        </a:rPr>
                        <a:t>46.8</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0000">
                        <a:alpha val="20000"/>
                      </a:srgbClr>
                    </a:solidFill>
                  </a:tcPr>
                </a:tc>
                <a:tc>
                  <a:txBody>
                    <a:bodyPr/>
                    <a:lstStyle/>
                    <a:p>
                      <a:pPr algn="ctr" fontAlgn="ctr"/>
                      <a:r>
                        <a:rPr lang="en-US" sz="2000" b="0" i="0" u="none" strike="noStrike" dirty="0">
                          <a:solidFill>
                            <a:srgbClr val="000000"/>
                          </a:solidFill>
                          <a:effectLst/>
                          <a:latin typeface="Calibri" panose="020F0502020204030204" pitchFamily="34" charset="0"/>
                        </a:rPr>
                        <a:t>0.2</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FFF"/>
                    </a:solidFill>
                  </a:tcPr>
                </a:tc>
                <a:extLst>
                  <a:ext uri="{0D108BD9-81ED-4DB2-BD59-A6C34878D82A}">
                    <a16:rowId xmlns:a16="http://schemas.microsoft.com/office/drawing/2014/main" val="3812566207"/>
                  </a:ext>
                </a:extLst>
              </a:tr>
              <a:tr h="687287">
                <a:tc gridSpan="11">
                  <a:txBody>
                    <a:bodyPr/>
                    <a:lstStyle/>
                    <a:p>
                      <a:pPr algn="l" fontAlgn="ctr"/>
                      <a:r>
                        <a:rPr lang="en-US" sz="1800" b="0" i="1" u="none" strike="noStrike" dirty="0">
                          <a:solidFill>
                            <a:srgbClr val="000000"/>
                          </a:solidFill>
                          <a:effectLst/>
                          <a:latin typeface="Calibri" panose="020F0502020204030204" pitchFamily="34" charset="0"/>
                        </a:rPr>
                        <a:t>Means pertaining to continuous variables across clusters were compared using ANOVA tests (p&lt;0.05). Between group significance not denoted. *aHEI Score of &lt;51 are classified as a “poor” diet</a:t>
                      </a:r>
                    </a:p>
                  </a:txBody>
                  <a:tcPr marL="7620" marR="7620" marT="762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tcPr>
                </a:tc>
                <a:tc hMerge="1">
                  <a:txBody>
                    <a:bodyPr/>
                    <a:lstStyle/>
                    <a:p>
                      <a:endParaRPr lang="en-US"/>
                    </a:p>
                  </a:txBody>
                  <a:tcPr/>
                </a:tc>
                <a:tc hMerge="1">
                  <a:txBody>
                    <a:bodyPr/>
                    <a:lstStyle/>
                    <a:p>
                      <a:endParaRPr lang="en-US"/>
                    </a:p>
                  </a:txBody>
                  <a:tcP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tcPr>
                </a:tc>
                <a:tc hMerge="1">
                  <a:txBody>
                    <a:bodyPr/>
                    <a:lstStyle/>
                    <a:p>
                      <a:endParaRPr lang="en-US"/>
                    </a:p>
                  </a:txBody>
                  <a:tcPr/>
                </a:tc>
                <a:tc hMerge="1">
                  <a:txBody>
                    <a:bodyPr/>
                    <a:lstStyle/>
                    <a:p>
                      <a:endParaRPr lang="en-US"/>
                    </a:p>
                  </a:txBody>
                  <a:tcP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tcPr>
                </a:tc>
                <a:tc hMerge="1">
                  <a:txBody>
                    <a:bodyPr/>
                    <a:lstStyle/>
                    <a:p>
                      <a:endParaRPr lang="en-US"/>
                    </a:p>
                  </a:txBody>
                  <a:tcPr/>
                </a:tc>
                <a:tc hMerge="1">
                  <a:txBody>
                    <a:bodyPr/>
                    <a:lstStyle/>
                    <a:p>
                      <a:endParaRPr lang="en-US"/>
                    </a:p>
                  </a:txBody>
                  <a:tcPr>
                    <a:lnL w="12700" cap="flat" cmpd="sng" algn="ctr">
                      <a:solidFill>
                        <a:schemeClr val="accent4"/>
                      </a:solidFill>
                      <a:prstDash val="solid"/>
                      <a:round/>
                      <a:headEnd type="none" w="med" len="med"/>
                      <a:tailEnd type="none" w="med" len="med"/>
                    </a:lnL>
                    <a:lnT w="12700" cap="flat" cmpd="sng" algn="ctr">
                      <a:solidFill>
                        <a:schemeClr val="accent4"/>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2187284875"/>
                  </a:ext>
                </a:extLst>
              </a:tr>
            </a:tbl>
          </a:graphicData>
        </a:graphic>
      </p:graphicFrame>
      <p:pic>
        <p:nvPicPr>
          <p:cNvPr id="29" name="Picture 28" descr="A qr code on a white background&#10;&#10;AI-generated content may be incorrect.">
            <a:extLst>
              <a:ext uri="{FF2B5EF4-FFF2-40B4-BE49-F238E27FC236}">
                <a16:creationId xmlns:a16="http://schemas.microsoft.com/office/drawing/2014/main" id="{7D4212B3-8537-88EA-0B67-3C27AC04500C}"/>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Lst>
          </a:blip>
          <a:stretch>
            <a:fillRect/>
          </a:stretch>
        </p:blipFill>
        <p:spPr>
          <a:xfrm>
            <a:off x="35433000" y="28930013"/>
            <a:ext cx="3429000" cy="3429000"/>
          </a:xfrm>
          <a:prstGeom prst="rect">
            <a:avLst/>
          </a:prstGeom>
        </p:spPr>
      </p:pic>
    </p:spTree>
    <p:extLst>
      <p:ext uri="{BB962C8B-B14F-4D97-AF65-F5344CB8AC3E}">
        <p14:creationId xmlns:p14="http://schemas.microsoft.com/office/powerpoint/2010/main" val="34783685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0297c8-3b44-4096-b2e1-e98008942eb5">
      <Terms xmlns="http://schemas.microsoft.com/office/infopath/2007/PartnerControls"/>
    </lcf76f155ced4ddcb4097134ff3c332f>
    <TaxCatchAll xmlns="e4abf51a-f049-4702-8261-86ebb423f37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55BACED908681438B47CA5E31218227" ma:contentTypeVersion="16" ma:contentTypeDescription="Create a new document." ma:contentTypeScope="" ma:versionID="ac1672a5a285c1e44bfa3b6be821b08d">
  <xsd:schema xmlns:xsd="http://www.w3.org/2001/XMLSchema" xmlns:xs="http://www.w3.org/2001/XMLSchema" xmlns:p="http://schemas.microsoft.com/office/2006/metadata/properties" xmlns:ns2="730297c8-3b44-4096-b2e1-e98008942eb5" xmlns:ns3="e4abf51a-f049-4702-8261-86ebb423f37b" targetNamespace="http://schemas.microsoft.com/office/2006/metadata/properties" ma:root="true" ma:fieldsID="2dfc0274996a50c3b634595bad57b9b9" ns2:_="" ns3:_="">
    <xsd:import namespace="730297c8-3b44-4096-b2e1-e98008942eb5"/>
    <xsd:import namespace="e4abf51a-f049-4702-8261-86ebb423f3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0297c8-3b44-4096-b2e1-e98008942e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4abf51a-f049-4702-8261-86ebb423f37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bbcb470-3c2a-4634-86be-1290acb4aaaa}" ma:internalName="TaxCatchAll" ma:showField="CatchAllData" ma:web="e4abf51a-f049-4702-8261-86ebb423f37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053599-D33D-41E0-BC93-72E8606BF951}">
  <ds:schemaRefs>
    <ds:schemaRef ds:uri="http://schemas.microsoft.com/sharepoint/v3/contenttype/forms"/>
  </ds:schemaRefs>
</ds:datastoreItem>
</file>

<file path=customXml/itemProps2.xml><?xml version="1.0" encoding="utf-8"?>
<ds:datastoreItem xmlns:ds="http://schemas.openxmlformats.org/officeDocument/2006/customXml" ds:itemID="{33D0C8F2-1F3B-46B3-A0B7-F86789F4A2F3}">
  <ds:schemaRefs>
    <ds:schemaRef ds:uri="http://www.w3.org/XML/1998/namespace"/>
    <ds:schemaRef ds:uri="http://schemas.openxmlformats.org/package/2006/metadata/core-properties"/>
    <ds:schemaRef ds:uri="e4abf51a-f049-4702-8261-86ebb423f37b"/>
    <ds:schemaRef ds:uri="http://schemas.microsoft.com/office/2006/metadata/properties"/>
    <ds:schemaRef ds:uri="http://schemas.microsoft.com/office/infopath/2007/PartnerControls"/>
    <ds:schemaRef ds:uri="http://schemas.microsoft.com/office/2006/documentManagement/types"/>
    <ds:schemaRef ds:uri="http://purl.org/dc/terms/"/>
    <ds:schemaRef ds:uri="730297c8-3b44-4096-b2e1-e98008942eb5"/>
    <ds:schemaRef ds:uri="http://purl.org/dc/dcmitype/"/>
    <ds:schemaRef ds:uri="http://purl.org/dc/elements/1.1/"/>
  </ds:schemaRefs>
</ds:datastoreItem>
</file>

<file path=customXml/itemProps3.xml><?xml version="1.0" encoding="utf-8"?>
<ds:datastoreItem xmlns:ds="http://schemas.openxmlformats.org/officeDocument/2006/customXml" ds:itemID="{14A88ED7-82AE-4317-A004-96779A3CD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0297c8-3b44-4096-b2e1-e98008942eb5"/>
    <ds:schemaRef ds:uri="e4abf51a-f049-4702-8261-86ebb423f3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24262</TotalTime>
  <Words>917</Words>
  <Application>Microsoft Office PowerPoint</Application>
  <PresentationFormat>Custom</PresentationFormat>
  <Paragraphs>172</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Aptos Display</vt:lpstr>
      <vt:lpstr>Arial</vt:lpstr>
      <vt:lpstr>Calibri</vt:lpstr>
      <vt:lpstr>Courier New</vt:lpstr>
      <vt:lpstr>Source Sans Pro</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Clarke</dc:creator>
  <cp:lastModifiedBy>Nicholas Clarke</cp:lastModifiedBy>
  <cp:revision>36</cp:revision>
  <dcterms:created xsi:type="dcterms:W3CDTF">2024-03-13T12:21:34Z</dcterms:created>
  <dcterms:modified xsi:type="dcterms:W3CDTF">2025-04-16T22:12:14Z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0x010100355BACED908681438B47CA5E31218227</vt:lpwstr>
  </property>
  <property fmtid="{D5CDD505-2E9C-101B-9397-08002B2CF9AE}" pid="3" name="MediaServiceImageTags">
    <vt:lpwstr/>
  </property>
</Properties>
</file>