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43891200" cy="32918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2" autoAdjust="0"/>
    <p:restoredTop sz="94660"/>
  </p:normalViewPr>
  <p:slideViewPr>
    <p:cSldViewPr snapToGrid="0">
      <p:cViewPr>
        <p:scale>
          <a:sx n="10" d="100"/>
          <a:sy n="10" d="100"/>
        </p:scale>
        <p:origin x="1956" y="30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4461302-15F7-4FC8-A338-CAE73A25B4D5}" type="datetimeFigureOut">
              <a:rPr lang="en-US" smtClean="0"/>
              <a:t>4/7/2025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5BA4F0E-C3F2-46DF-A76E-0AAB89A99370}" type="slidenum">
              <a:rPr lang="en-US" smtClean="0"/>
              <a:t>‹#›</a:t>
            </a:fld>
            <a:endParaRPr lang="en-US"/>
          </a:p>
        </p:txBody>
      </p:sp>
    </p:spTree>
    <p:extLst>
      <p:ext uri="{BB962C8B-B14F-4D97-AF65-F5344CB8AC3E}">
        <p14:creationId xmlns:p14="http://schemas.microsoft.com/office/powerpoint/2010/main" val="3144054145"/>
      </p:ext>
    </p:extLst>
  </p:cSld>
  <p:clrMap bg1="lt1" tx1="dk1" bg2="lt2" tx2="dk2" accent1="accent1" accent2="accent2" accent3="accent3" accent4="accent4" accent5="accent5" accent6="accent6" hlink="hlink" folHlink="folHlink"/>
  <p:notesStyle>
    <a:lvl1pPr marL="0" algn="l" defTabSz="808512" rtl="0" eaLnBrk="1" latinLnBrk="0" hangingPunct="1">
      <a:defRPr sz="1061" kern="1200">
        <a:solidFill>
          <a:schemeClr val="tx1"/>
        </a:solidFill>
        <a:latin typeface="+mn-lt"/>
        <a:ea typeface="+mn-ea"/>
        <a:cs typeface="+mn-cs"/>
      </a:defRPr>
    </a:lvl1pPr>
    <a:lvl2pPr marL="404256" algn="l" defTabSz="808512" rtl="0" eaLnBrk="1" latinLnBrk="0" hangingPunct="1">
      <a:defRPr sz="1061" kern="1200">
        <a:solidFill>
          <a:schemeClr val="tx1"/>
        </a:solidFill>
        <a:latin typeface="+mn-lt"/>
        <a:ea typeface="+mn-ea"/>
        <a:cs typeface="+mn-cs"/>
      </a:defRPr>
    </a:lvl2pPr>
    <a:lvl3pPr marL="808512" algn="l" defTabSz="808512" rtl="0" eaLnBrk="1" latinLnBrk="0" hangingPunct="1">
      <a:defRPr sz="1061" kern="1200">
        <a:solidFill>
          <a:schemeClr val="tx1"/>
        </a:solidFill>
        <a:latin typeface="+mn-lt"/>
        <a:ea typeface="+mn-ea"/>
        <a:cs typeface="+mn-cs"/>
      </a:defRPr>
    </a:lvl3pPr>
    <a:lvl4pPr marL="1212769" algn="l" defTabSz="808512" rtl="0" eaLnBrk="1" latinLnBrk="0" hangingPunct="1">
      <a:defRPr sz="1061" kern="1200">
        <a:solidFill>
          <a:schemeClr val="tx1"/>
        </a:solidFill>
        <a:latin typeface="+mn-lt"/>
        <a:ea typeface="+mn-ea"/>
        <a:cs typeface="+mn-cs"/>
      </a:defRPr>
    </a:lvl4pPr>
    <a:lvl5pPr marL="1617025" algn="l" defTabSz="808512" rtl="0" eaLnBrk="1" latinLnBrk="0" hangingPunct="1">
      <a:defRPr sz="1061" kern="1200">
        <a:solidFill>
          <a:schemeClr val="tx1"/>
        </a:solidFill>
        <a:latin typeface="+mn-lt"/>
        <a:ea typeface="+mn-ea"/>
        <a:cs typeface="+mn-cs"/>
      </a:defRPr>
    </a:lvl5pPr>
    <a:lvl6pPr marL="2021281" algn="l" defTabSz="808512" rtl="0" eaLnBrk="1" latinLnBrk="0" hangingPunct="1">
      <a:defRPr sz="1061" kern="1200">
        <a:solidFill>
          <a:schemeClr val="tx1"/>
        </a:solidFill>
        <a:latin typeface="+mn-lt"/>
        <a:ea typeface="+mn-ea"/>
        <a:cs typeface="+mn-cs"/>
      </a:defRPr>
    </a:lvl6pPr>
    <a:lvl7pPr marL="2425537" algn="l" defTabSz="808512" rtl="0" eaLnBrk="1" latinLnBrk="0" hangingPunct="1">
      <a:defRPr sz="1061" kern="1200">
        <a:solidFill>
          <a:schemeClr val="tx1"/>
        </a:solidFill>
        <a:latin typeface="+mn-lt"/>
        <a:ea typeface="+mn-ea"/>
        <a:cs typeface="+mn-cs"/>
      </a:defRPr>
    </a:lvl7pPr>
    <a:lvl8pPr marL="2829794" algn="l" defTabSz="808512" rtl="0" eaLnBrk="1" latinLnBrk="0" hangingPunct="1">
      <a:defRPr sz="1061" kern="1200">
        <a:solidFill>
          <a:schemeClr val="tx1"/>
        </a:solidFill>
        <a:latin typeface="+mn-lt"/>
        <a:ea typeface="+mn-ea"/>
        <a:cs typeface="+mn-cs"/>
      </a:defRPr>
    </a:lvl8pPr>
    <a:lvl9pPr marL="3234050" algn="l" defTabSz="808512" rtl="0" eaLnBrk="1" latinLnBrk="0" hangingPunct="1">
      <a:defRPr sz="106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A4F0E-C3F2-46DF-A76E-0AAB89A99370}" type="slidenum">
              <a:rPr lang="en-US" smtClean="0"/>
              <a:t>1</a:t>
            </a:fld>
            <a:endParaRPr lang="en-US"/>
          </a:p>
        </p:txBody>
      </p:sp>
    </p:spTree>
    <p:extLst>
      <p:ext uri="{BB962C8B-B14F-4D97-AF65-F5344CB8AC3E}">
        <p14:creationId xmlns:p14="http://schemas.microsoft.com/office/powerpoint/2010/main" val="1476998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AEB1B2-B1F1-4F6E-A573-F8B9763E48EE}"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2CC69-AE95-4033-8F26-57272CEC5812}" type="slidenum">
              <a:rPr lang="en-US" smtClean="0"/>
              <a:t>‹#›</a:t>
            </a:fld>
            <a:endParaRPr lang="en-US"/>
          </a:p>
        </p:txBody>
      </p:sp>
    </p:spTree>
    <p:extLst>
      <p:ext uri="{BB962C8B-B14F-4D97-AF65-F5344CB8AC3E}">
        <p14:creationId xmlns:p14="http://schemas.microsoft.com/office/powerpoint/2010/main" val="334063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AEB1B2-B1F1-4F6E-A573-F8B9763E48EE}"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2CC69-AE95-4033-8F26-57272CEC5812}" type="slidenum">
              <a:rPr lang="en-US" smtClean="0"/>
              <a:t>‹#›</a:t>
            </a:fld>
            <a:endParaRPr lang="en-US"/>
          </a:p>
        </p:txBody>
      </p:sp>
    </p:spTree>
    <p:extLst>
      <p:ext uri="{BB962C8B-B14F-4D97-AF65-F5344CB8AC3E}">
        <p14:creationId xmlns:p14="http://schemas.microsoft.com/office/powerpoint/2010/main" val="3029355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AEB1B2-B1F1-4F6E-A573-F8B9763E48EE}"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2CC69-AE95-4033-8F26-57272CEC5812}" type="slidenum">
              <a:rPr lang="en-US" smtClean="0"/>
              <a:t>‹#›</a:t>
            </a:fld>
            <a:endParaRPr lang="en-US"/>
          </a:p>
        </p:txBody>
      </p:sp>
    </p:spTree>
    <p:extLst>
      <p:ext uri="{BB962C8B-B14F-4D97-AF65-F5344CB8AC3E}">
        <p14:creationId xmlns:p14="http://schemas.microsoft.com/office/powerpoint/2010/main" val="279634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AEB1B2-B1F1-4F6E-A573-F8B9763E48EE}"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2CC69-AE95-4033-8F26-57272CEC5812}" type="slidenum">
              <a:rPr lang="en-US" smtClean="0"/>
              <a:t>‹#›</a:t>
            </a:fld>
            <a:endParaRPr lang="en-US"/>
          </a:p>
        </p:txBody>
      </p:sp>
    </p:spTree>
    <p:extLst>
      <p:ext uri="{BB962C8B-B14F-4D97-AF65-F5344CB8AC3E}">
        <p14:creationId xmlns:p14="http://schemas.microsoft.com/office/powerpoint/2010/main" val="342675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AEB1B2-B1F1-4F6E-A573-F8B9763E48EE}"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2CC69-AE95-4033-8F26-57272CEC5812}" type="slidenum">
              <a:rPr lang="en-US" smtClean="0"/>
              <a:t>‹#›</a:t>
            </a:fld>
            <a:endParaRPr lang="en-US"/>
          </a:p>
        </p:txBody>
      </p:sp>
    </p:spTree>
    <p:extLst>
      <p:ext uri="{BB962C8B-B14F-4D97-AF65-F5344CB8AC3E}">
        <p14:creationId xmlns:p14="http://schemas.microsoft.com/office/powerpoint/2010/main" val="418671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AEB1B2-B1F1-4F6E-A573-F8B9763E48EE}"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2CC69-AE95-4033-8F26-57272CEC5812}" type="slidenum">
              <a:rPr lang="en-US" smtClean="0"/>
              <a:t>‹#›</a:t>
            </a:fld>
            <a:endParaRPr lang="en-US"/>
          </a:p>
        </p:txBody>
      </p:sp>
    </p:spTree>
    <p:extLst>
      <p:ext uri="{BB962C8B-B14F-4D97-AF65-F5344CB8AC3E}">
        <p14:creationId xmlns:p14="http://schemas.microsoft.com/office/powerpoint/2010/main" val="338921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AEB1B2-B1F1-4F6E-A573-F8B9763E48EE}" type="datetimeFigureOut">
              <a:rPr lang="en-US" smtClean="0"/>
              <a:t>4/6/2025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2CC69-AE95-4033-8F26-57272CEC5812}" type="slidenum">
              <a:rPr lang="en-US" smtClean="0"/>
              <a:t>‹#›</a:t>
            </a:fld>
            <a:endParaRPr lang="en-US"/>
          </a:p>
        </p:txBody>
      </p:sp>
    </p:spTree>
    <p:extLst>
      <p:ext uri="{BB962C8B-B14F-4D97-AF65-F5344CB8AC3E}">
        <p14:creationId xmlns:p14="http://schemas.microsoft.com/office/powerpoint/2010/main" val="38053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AEB1B2-B1F1-4F6E-A573-F8B9763E48EE}" type="datetimeFigureOut">
              <a:rPr lang="en-US" smtClean="0"/>
              <a:t>4/6/2025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2CC69-AE95-4033-8F26-57272CEC5812}" type="slidenum">
              <a:rPr lang="en-US" smtClean="0"/>
              <a:t>‹#›</a:t>
            </a:fld>
            <a:endParaRPr lang="en-US"/>
          </a:p>
        </p:txBody>
      </p:sp>
    </p:spTree>
    <p:extLst>
      <p:ext uri="{BB962C8B-B14F-4D97-AF65-F5344CB8AC3E}">
        <p14:creationId xmlns:p14="http://schemas.microsoft.com/office/powerpoint/2010/main" val="65690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EB1B2-B1F1-4F6E-A573-F8B9763E48EE}" type="datetimeFigureOut">
              <a:rPr lang="en-US" smtClean="0"/>
              <a:t>4/6/2025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2CC69-AE95-4033-8F26-57272CEC5812}" type="slidenum">
              <a:rPr lang="en-US" smtClean="0"/>
              <a:t>‹#›</a:t>
            </a:fld>
            <a:endParaRPr lang="en-US"/>
          </a:p>
        </p:txBody>
      </p:sp>
    </p:spTree>
    <p:extLst>
      <p:ext uri="{BB962C8B-B14F-4D97-AF65-F5344CB8AC3E}">
        <p14:creationId xmlns:p14="http://schemas.microsoft.com/office/powerpoint/2010/main" val="409709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9AEB1B2-B1F1-4F6E-A573-F8B9763E48EE}"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2CC69-AE95-4033-8F26-57272CEC5812}" type="slidenum">
              <a:rPr lang="en-US" smtClean="0"/>
              <a:t>‹#›</a:t>
            </a:fld>
            <a:endParaRPr lang="en-US"/>
          </a:p>
        </p:txBody>
      </p:sp>
    </p:spTree>
    <p:extLst>
      <p:ext uri="{BB962C8B-B14F-4D97-AF65-F5344CB8AC3E}">
        <p14:creationId xmlns:p14="http://schemas.microsoft.com/office/powerpoint/2010/main" val="419350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9AEB1B2-B1F1-4F6E-A573-F8B9763E48EE}"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2CC69-AE95-4033-8F26-57272CEC5812}" type="slidenum">
              <a:rPr lang="en-US" smtClean="0"/>
              <a:t>‹#›</a:t>
            </a:fld>
            <a:endParaRPr lang="en-US"/>
          </a:p>
        </p:txBody>
      </p:sp>
    </p:spTree>
    <p:extLst>
      <p:ext uri="{BB962C8B-B14F-4D97-AF65-F5344CB8AC3E}">
        <p14:creationId xmlns:p14="http://schemas.microsoft.com/office/powerpoint/2010/main" val="12070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D9AEB1B2-B1F1-4F6E-A573-F8B9763E48EE}" type="datetimeFigureOut">
              <a:rPr lang="en-US" smtClean="0"/>
              <a:t>4/6/2025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DB02CC69-AE95-4033-8F26-57272CEC5812}" type="slidenum">
              <a:rPr lang="en-US" smtClean="0"/>
              <a:t>‹#›</a:t>
            </a:fld>
            <a:endParaRPr lang="en-US"/>
          </a:p>
        </p:txBody>
      </p:sp>
    </p:spTree>
    <p:extLst>
      <p:ext uri="{BB962C8B-B14F-4D97-AF65-F5344CB8AC3E}">
        <p14:creationId xmlns:p14="http://schemas.microsoft.com/office/powerpoint/2010/main" val="4015996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3A78B1-0356-524C-3BB5-5F56BA99857E}"/>
              </a:ext>
            </a:extLst>
          </p:cNvPr>
          <p:cNvSpPr txBox="1"/>
          <p:nvPr/>
        </p:nvSpPr>
        <p:spPr>
          <a:xfrm>
            <a:off x="1206533" y="1125902"/>
            <a:ext cx="41478134" cy="2187587"/>
          </a:xfrm>
          <a:prstGeom prst="rect">
            <a:avLst/>
          </a:prstGeom>
          <a:solidFill>
            <a:schemeClr val="tx2">
              <a:lumMod val="75000"/>
              <a:lumOff val="25000"/>
            </a:schemeClr>
          </a:solidFill>
        </p:spPr>
        <p:txBody>
          <a:bodyPr wrap="square" rtlCol="0" anchor="ctr">
            <a:spAutoFit/>
          </a:bodyPr>
          <a:lstStyle/>
          <a:p>
            <a:pPr algn="ctr"/>
            <a:r>
              <a:rPr lang="en-US" sz="6982" b="1" dirty="0">
                <a:solidFill>
                  <a:schemeClr val="bg1"/>
                </a:solidFill>
                <a:latin typeface="Arial" panose="020B0604020202020204" pitchFamily="34" charset="0"/>
                <a:cs typeface="Arial" panose="020B0604020202020204" pitchFamily="34" charset="0"/>
              </a:rPr>
              <a:t>Gli3 Regulates MHC II Expression in Dendritic Cell Subsets</a:t>
            </a:r>
          </a:p>
          <a:p>
            <a:pPr algn="ctr"/>
            <a:r>
              <a:rPr lang="en-US" sz="4189" b="1" dirty="0">
                <a:solidFill>
                  <a:schemeClr val="bg1"/>
                </a:solidFill>
                <a:latin typeface="Arial" panose="020B0604020202020204" pitchFamily="34" charset="0"/>
                <a:cs typeface="Arial" panose="020B0604020202020204" pitchFamily="34" charset="0"/>
              </a:rPr>
              <a:t>Chukwuebuka Nkwocha and Sherine F. Elsawa</a:t>
            </a:r>
          </a:p>
          <a:p>
            <a:pPr algn="ctr"/>
            <a:r>
              <a:rPr lang="en-US" sz="2444" b="1" dirty="0">
                <a:solidFill>
                  <a:schemeClr val="bg1"/>
                </a:solidFill>
                <a:latin typeface="Arial" panose="020B0604020202020204" pitchFamily="34" charset="0"/>
                <a:cs typeface="Arial" panose="020B0604020202020204" pitchFamily="34" charset="0"/>
              </a:rPr>
              <a:t>Department of Molecular, Cellular, and Biomedical Sciences, University of New Hampshire, Durham, NH 03824</a:t>
            </a:r>
          </a:p>
        </p:txBody>
      </p:sp>
      <p:sp>
        <p:nvSpPr>
          <p:cNvPr id="9" name="TextBox 8">
            <a:extLst>
              <a:ext uri="{FF2B5EF4-FFF2-40B4-BE49-F238E27FC236}">
                <a16:creationId xmlns:a16="http://schemas.microsoft.com/office/drawing/2014/main" id="{6527C957-589B-B129-241B-94D2C827612A}"/>
              </a:ext>
            </a:extLst>
          </p:cNvPr>
          <p:cNvSpPr txBox="1"/>
          <p:nvPr/>
        </p:nvSpPr>
        <p:spPr>
          <a:xfrm>
            <a:off x="11773158" y="3533010"/>
            <a:ext cx="18725023" cy="737125"/>
          </a:xfrm>
          <a:prstGeom prst="rect">
            <a:avLst/>
          </a:prstGeom>
          <a:solidFill>
            <a:schemeClr val="tx2">
              <a:lumMod val="75000"/>
              <a:lumOff val="25000"/>
            </a:schemeClr>
          </a:solidFill>
          <a:ln w="38100">
            <a:solidFill>
              <a:schemeClr val="tx1"/>
            </a:solidFill>
          </a:ln>
        </p:spPr>
        <p:txBody>
          <a:bodyPr wrap="square" rtlCol="0" anchor="ctr">
            <a:spAutoFit/>
          </a:bodyPr>
          <a:lstStyle/>
          <a:p>
            <a:r>
              <a:rPr lang="en-US" sz="4190" b="1" dirty="0">
                <a:solidFill>
                  <a:schemeClr val="bg1"/>
                </a:solidFill>
                <a:latin typeface="Arial" panose="020B0604020202020204" pitchFamily="34" charset="0"/>
                <a:cs typeface="Arial" panose="020B0604020202020204" pitchFamily="34" charset="0"/>
              </a:rPr>
              <a:t>Methods</a:t>
            </a:r>
          </a:p>
        </p:txBody>
      </p:sp>
      <p:sp>
        <p:nvSpPr>
          <p:cNvPr id="10" name="TextBox 9">
            <a:extLst>
              <a:ext uri="{FF2B5EF4-FFF2-40B4-BE49-F238E27FC236}">
                <a16:creationId xmlns:a16="http://schemas.microsoft.com/office/drawing/2014/main" id="{6E5A6D40-9851-4B40-05F8-82CCED1A5EBC}"/>
              </a:ext>
            </a:extLst>
          </p:cNvPr>
          <p:cNvSpPr txBox="1"/>
          <p:nvPr/>
        </p:nvSpPr>
        <p:spPr>
          <a:xfrm>
            <a:off x="11704258" y="16763322"/>
            <a:ext cx="15264444" cy="737125"/>
          </a:xfrm>
          <a:prstGeom prst="rect">
            <a:avLst/>
          </a:prstGeom>
          <a:solidFill>
            <a:schemeClr val="tx2">
              <a:lumMod val="75000"/>
              <a:lumOff val="25000"/>
            </a:schemeClr>
          </a:solidFill>
        </p:spPr>
        <p:txBody>
          <a:bodyPr wrap="square" rtlCol="0" anchor="ctr">
            <a:spAutoFit/>
          </a:bodyPr>
          <a:lstStyle/>
          <a:p>
            <a:r>
              <a:rPr lang="en-US" sz="4190" b="1" dirty="0">
                <a:solidFill>
                  <a:schemeClr val="bg1"/>
                </a:solidFill>
                <a:latin typeface="Arial" panose="020B0604020202020204" pitchFamily="34" charset="0"/>
                <a:cs typeface="Arial" panose="020B0604020202020204" pitchFamily="34" charset="0"/>
              </a:rPr>
              <a:t>Results</a:t>
            </a:r>
          </a:p>
        </p:txBody>
      </p:sp>
      <p:sp>
        <p:nvSpPr>
          <p:cNvPr id="11" name="TextBox 10">
            <a:extLst>
              <a:ext uri="{FF2B5EF4-FFF2-40B4-BE49-F238E27FC236}">
                <a16:creationId xmlns:a16="http://schemas.microsoft.com/office/drawing/2014/main" id="{A6E7F26B-93FC-9FAF-E812-04C4E247245C}"/>
              </a:ext>
            </a:extLst>
          </p:cNvPr>
          <p:cNvSpPr txBox="1"/>
          <p:nvPr/>
        </p:nvSpPr>
        <p:spPr>
          <a:xfrm>
            <a:off x="32944171" y="3544343"/>
            <a:ext cx="7676211" cy="737125"/>
          </a:xfrm>
          <a:prstGeom prst="rect">
            <a:avLst/>
          </a:prstGeom>
          <a:solidFill>
            <a:schemeClr val="tx2">
              <a:lumMod val="75000"/>
              <a:lumOff val="25000"/>
            </a:schemeClr>
          </a:solidFill>
          <a:ln w="38100">
            <a:solidFill>
              <a:schemeClr val="tx1"/>
            </a:solidFill>
          </a:ln>
        </p:spPr>
        <p:txBody>
          <a:bodyPr wrap="square" rtlCol="0" anchor="ctr">
            <a:spAutoFit/>
          </a:bodyPr>
          <a:lstStyle/>
          <a:p>
            <a:r>
              <a:rPr lang="en-US" sz="4190" b="1" dirty="0">
                <a:solidFill>
                  <a:schemeClr val="bg1"/>
                </a:solidFill>
                <a:latin typeface="Arial" panose="020B0604020202020204" pitchFamily="34" charset="0"/>
                <a:cs typeface="Arial" panose="020B0604020202020204" pitchFamily="34" charset="0"/>
              </a:rPr>
              <a:t>Discussion</a:t>
            </a:r>
          </a:p>
        </p:txBody>
      </p:sp>
      <p:sp>
        <p:nvSpPr>
          <p:cNvPr id="12" name="TextBox 11">
            <a:extLst>
              <a:ext uri="{FF2B5EF4-FFF2-40B4-BE49-F238E27FC236}">
                <a16:creationId xmlns:a16="http://schemas.microsoft.com/office/drawing/2014/main" id="{BC206F01-8378-964E-3F9D-783D5C8AE438}"/>
              </a:ext>
            </a:extLst>
          </p:cNvPr>
          <p:cNvSpPr txBox="1"/>
          <p:nvPr/>
        </p:nvSpPr>
        <p:spPr>
          <a:xfrm>
            <a:off x="32944171" y="11267822"/>
            <a:ext cx="7676211" cy="737125"/>
          </a:xfrm>
          <a:prstGeom prst="rect">
            <a:avLst/>
          </a:prstGeom>
          <a:solidFill>
            <a:schemeClr val="tx2">
              <a:lumMod val="75000"/>
              <a:lumOff val="25000"/>
            </a:schemeClr>
          </a:solidFill>
          <a:ln w="38100">
            <a:solidFill>
              <a:schemeClr val="tx1"/>
            </a:solidFill>
          </a:ln>
        </p:spPr>
        <p:txBody>
          <a:bodyPr wrap="square" rtlCol="0" anchor="ctr">
            <a:spAutoFit/>
          </a:bodyPr>
          <a:lstStyle/>
          <a:p>
            <a:r>
              <a:rPr lang="en-US" sz="4190" b="1" dirty="0">
                <a:solidFill>
                  <a:schemeClr val="bg1"/>
                </a:solidFill>
                <a:latin typeface="Arial" panose="020B0604020202020204" pitchFamily="34" charset="0"/>
                <a:cs typeface="Arial" panose="020B0604020202020204" pitchFamily="34" charset="0"/>
              </a:rPr>
              <a:t>Conclusion</a:t>
            </a:r>
          </a:p>
        </p:txBody>
      </p:sp>
      <p:sp>
        <p:nvSpPr>
          <p:cNvPr id="13" name="TextBox 12">
            <a:extLst>
              <a:ext uri="{FF2B5EF4-FFF2-40B4-BE49-F238E27FC236}">
                <a16:creationId xmlns:a16="http://schemas.microsoft.com/office/drawing/2014/main" id="{B85FBD66-CBE1-0E3D-4B21-5CA7269FECEB}"/>
              </a:ext>
            </a:extLst>
          </p:cNvPr>
          <p:cNvSpPr txBox="1"/>
          <p:nvPr/>
        </p:nvSpPr>
        <p:spPr>
          <a:xfrm>
            <a:off x="32925993" y="17475296"/>
            <a:ext cx="7676211" cy="737125"/>
          </a:xfrm>
          <a:prstGeom prst="rect">
            <a:avLst/>
          </a:prstGeom>
          <a:solidFill>
            <a:schemeClr val="tx2">
              <a:lumMod val="75000"/>
              <a:lumOff val="25000"/>
            </a:schemeClr>
          </a:solidFill>
          <a:ln w="38100">
            <a:solidFill>
              <a:schemeClr val="tx1"/>
            </a:solidFill>
          </a:ln>
        </p:spPr>
        <p:txBody>
          <a:bodyPr wrap="square" rtlCol="0" anchor="ctr">
            <a:spAutoFit/>
          </a:bodyPr>
          <a:lstStyle/>
          <a:p>
            <a:r>
              <a:rPr lang="en-US" sz="4190" b="1" dirty="0">
                <a:solidFill>
                  <a:schemeClr val="bg1"/>
                </a:solidFill>
                <a:latin typeface="Arial" panose="020B0604020202020204" pitchFamily="34" charset="0"/>
                <a:cs typeface="Arial" panose="020B0604020202020204" pitchFamily="34" charset="0"/>
              </a:rPr>
              <a:t>References</a:t>
            </a:r>
          </a:p>
        </p:txBody>
      </p:sp>
      <p:sp>
        <p:nvSpPr>
          <p:cNvPr id="14" name="TextBox 13">
            <a:extLst>
              <a:ext uri="{FF2B5EF4-FFF2-40B4-BE49-F238E27FC236}">
                <a16:creationId xmlns:a16="http://schemas.microsoft.com/office/drawing/2014/main" id="{F8EADF03-CBA6-B856-3179-18A64F67C700}"/>
              </a:ext>
            </a:extLst>
          </p:cNvPr>
          <p:cNvSpPr txBox="1"/>
          <p:nvPr/>
        </p:nvSpPr>
        <p:spPr>
          <a:xfrm>
            <a:off x="32954401" y="29467803"/>
            <a:ext cx="7676211" cy="737125"/>
          </a:xfrm>
          <a:prstGeom prst="rect">
            <a:avLst/>
          </a:prstGeom>
          <a:solidFill>
            <a:schemeClr val="tx2">
              <a:lumMod val="75000"/>
              <a:lumOff val="25000"/>
            </a:schemeClr>
          </a:solidFill>
        </p:spPr>
        <p:txBody>
          <a:bodyPr wrap="square" rtlCol="0">
            <a:spAutoFit/>
          </a:bodyPr>
          <a:lstStyle/>
          <a:p>
            <a:r>
              <a:rPr lang="en-US" sz="4190" b="1" dirty="0">
                <a:solidFill>
                  <a:schemeClr val="bg1"/>
                </a:solidFill>
                <a:latin typeface="Arial" panose="020B0604020202020204" pitchFamily="34" charset="0"/>
                <a:cs typeface="Arial" panose="020B0604020202020204" pitchFamily="34" charset="0"/>
              </a:rPr>
              <a:t>Acknowledgements</a:t>
            </a:r>
          </a:p>
        </p:txBody>
      </p:sp>
      <p:grpSp>
        <p:nvGrpSpPr>
          <p:cNvPr id="2" name="Group 1">
            <a:extLst>
              <a:ext uri="{FF2B5EF4-FFF2-40B4-BE49-F238E27FC236}">
                <a16:creationId xmlns:a16="http://schemas.microsoft.com/office/drawing/2014/main" id="{ED607492-7B96-EE6C-D9A0-D8B3E9F602D3}"/>
              </a:ext>
            </a:extLst>
          </p:cNvPr>
          <p:cNvGrpSpPr/>
          <p:nvPr/>
        </p:nvGrpSpPr>
        <p:grpSpPr>
          <a:xfrm>
            <a:off x="1235036" y="3533010"/>
            <a:ext cx="10250192" cy="11854989"/>
            <a:chOff x="1415145" y="3476740"/>
            <a:chExt cx="11745012" cy="13583841"/>
          </a:xfrm>
        </p:grpSpPr>
        <p:sp>
          <p:nvSpPr>
            <p:cNvPr id="7" name="TextBox 6">
              <a:extLst>
                <a:ext uri="{FF2B5EF4-FFF2-40B4-BE49-F238E27FC236}">
                  <a16:creationId xmlns:a16="http://schemas.microsoft.com/office/drawing/2014/main" id="{F134C957-F532-958F-3A46-1293DF6F6BF8}"/>
                </a:ext>
              </a:extLst>
            </p:cNvPr>
            <p:cNvSpPr txBox="1"/>
            <p:nvPr/>
          </p:nvSpPr>
          <p:spPr>
            <a:xfrm>
              <a:off x="1415145" y="3476740"/>
              <a:ext cx="11560588" cy="844622"/>
            </a:xfrm>
            <a:prstGeom prst="rect">
              <a:avLst/>
            </a:prstGeom>
            <a:solidFill>
              <a:schemeClr val="tx2">
                <a:lumMod val="75000"/>
                <a:lumOff val="25000"/>
              </a:schemeClr>
            </a:solidFill>
            <a:ln>
              <a:solidFill>
                <a:schemeClr val="tx1"/>
              </a:solidFill>
            </a:ln>
          </p:spPr>
          <p:txBody>
            <a:bodyPr wrap="square" rtlCol="0" anchor="ctr">
              <a:spAutoFit/>
            </a:bodyPr>
            <a:lstStyle/>
            <a:p>
              <a:r>
                <a:rPr lang="en-US" sz="4190" b="1" dirty="0">
                  <a:solidFill>
                    <a:schemeClr val="bg1"/>
                  </a:solidFill>
                  <a:latin typeface="Arial" panose="020B0604020202020204" pitchFamily="34" charset="0"/>
                  <a:cs typeface="Arial" panose="020B0604020202020204" pitchFamily="34" charset="0"/>
                </a:rPr>
                <a:t>Abstract</a:t>
              </a:r>
            </a:p>
          </p:txBody>
        </p:sp>
        <p:sp>
          <p:nvSpPr>
            <p:cNvPr id="15" name="TextBox 14">
              <a:extLst>
                <a:ext uri="{FF2B5EF4-FFF2-40B4-BE49-F238E27FC236}">
                  <a16:creationId xmlns:a16="http://schemas.microsoft.com/office/drawing/2014/main" id="{9151A1C9-8976-6338-2C1B-3099A68B7EB2}"/>
                </a:ext>
              </a:extLst>
            </p:cNvPr>
            <p:cNvSpPr txBox="1"/>
            <p:nvPr/>
          </p:nvSpPr>
          <p:spPr>
            <a:xfrm>
              <a:off x="1415145" y="4643987"/>
              <a:ext cx="11745012" cy="12416594"/>
            </a:xfrm>
            <a:prstGeom prst="rect">
              <a:avLst/>
            </a:prstGeom>
            <a:noFill/>
            <a:ln w="38100">
              <a:solidFill>
                <a:schemeClr val="tx1"/>
              </a:solidFill>
            </a:ln>
          </p:spPr>
          <p:txBody>
            <a:bodyPr wrap="square" rtlCol="0">
              <a:spAutoFit/>
            </a:bodyPr>
            <a:lstStyle/>
            <a:p>
              <a:pPr algn="just"/>
              <a:r>
                <a:rPr lang="en-US" sz="3491" kern="100" dirty="0">
                  <a:latin typeface="Aptos" panose="020B0004020202020204" pitchFamily="34" charset="0"/>
                  <a:ea typeface="Aptos" panose="020B0004020202020204" pitchFamily="34" charset="0"/>
                  <a:cs typeface="Times New Roman" panose="02020603050405020304" pitchFamily="18" charset="0"/>
                </a:rPr>
                <a:t>Dendritic cells (DCs) are professional antigen-presenting cells that link innate and adaptive immune responses. The transcription factor Gli3, a component of the Hedgehog signaling pathway, is known to regulate tissue homeostasis and cellular differentiation. However, its role in dendritic cell function remains poorly understood.</a:t>
              </a:r>
            </a:p>
            <a:p>
              <a:pPr algn="just"/>
              <a:r>
                <a:rPr lang="en-US" sz="3491" kern="100" dirty="0">
                  <a:latin typeface="Aptos" panose="020B0004020202020204" pitchFamily="34" charset="0"/>
                  <a:ea typeface="Aptos" panose="020B0004020202020204" pitchFamily="34" charset="0"/>
                  <a:cs typeface="Times New Roman" panose="02020603050405020304" pitchFamily="18" charset="0"/>
                </a:rPr>
                <a:t>In this study, we utilized Gli3 conditional knockout mice to explore the impact of Gli3 deletion on the expression of major histocompatibility complex class II (MHC II) molecules in DC subsets. Flow cytometric analysis showed that the frequency of MHC II was 20% lower in conventional DC2 (cDC2) and monocyte-derived DCs (</a:t>
              </a:r>
              <a:r>
                <a:rPr lang="en-US" sz="3491" kern="100" dirty="0" err="1">
                  <a:latin typeface="Aptos" panose="020B0004020202020204" pitchFamily="34" charset="0"/>
                  <a:ea typeface="Aptos" panose="020B0004020202020204" pitchFamily="34" charset="0"/>
                  <a:cs typeface="Times New Roman" panose="02020603050405020304" pitchFamily="18" charset="0"/>
                </a:rPr>
                <a:t>moDCs</a:t>
              </a:r>
              <a:r>
                <a:rPr lang="en-US" sz="3491" kern="100" dirty="0">
                  <a:latin typeface="Aptos" panose="020B0004020202020204" pitchFamily="34" charset="0"/>
                  <a:ea typeface="Aptos" panose="020B0004020202020204" pitchFamily="34" charset="0"/>
                  <a:cs typeface="Times New Roman" panose="02020603050405020304" pitchFamily="18" charset="0"/>
                </a:rPr>
                <a:t>) derived from Gli3-deficient mice compared to wild-type controls. These findings suggest a potential role for Gli3 in regulating the antigen-presenting capacity of specific dendritic cell subsets and set the stage for further exploration into Gli3's role in immunoregulatory mechanisms.</a:t>
              </a:r>
            </a:p>
          </p:txBody>
        </p:sp>
      </p:grpSp>
      <p:sp>
        <p:nvSpPr>
          <p:cNvPr id="8" name="TextBox 7">
            <a:extLst>
              <a:ext uri="{FF2B5EF4-FFF2-40B4-BE49-F238E27FC236}">
                <a16:creationId xmlns:a16="http://schemas.microsoft.com/office/drawing/2014/main" id="{BCAC616F-21C5-B4AF-6619-9F96EC4786B9}"/>
              </a:ext>
            </a:extLst>
          </p:cNvPr>
          <p:cNvSpPr txBox="1"/>
          <p:nvPr/>
        </p:nvSpPr>
        <p:spPr>
          <a:xfrm>
            <a:off x="1235036" y="15642958"/>
            <a:ext cx="10199517" cy="737125"/>
          </a:xfrm>
          <a:prstGeom prst="rect">
            <a:avLst/>
          </a:prstGeom>
          <a:solidFill>
            <a:schemeClr val="tx2">
              <a:lumMod val="75000"/>
              <a:lumOff val="25000"/>
            </a:schemeClr>
          </a:solidFill>
          <a:ln w="38100">
            <a:solidFill>
              <a:schemeClr val="tx1"/>
            </a:solidFill>
          </a:ln>
        </p:spPr>
        <p:txBody>
          <a:bodyPr wrap="square" rtlCol="0" anchor="ctr">
            <a:spAutoFit/>
          </a:bodyPr>
          <a:lstStyle/>
          <a:p>
            <a:r>
              <a:rPr lang="en-US" sz="4190" b="1" dirty="0">
                <a:solidFill>
                  <a:schemeClr val="bg1"/>
                </a:solidFill>
                <a:latin typeface="Arial" panose="020B0604020202020204" pitchFamily="34" charset="0"/>
                <a:cs typeface="Arial" panose="020B0604020202020204" pitchFamily="34" charset="0"/>
              </a:rPr>
              <a:t>Background</a:t>
            </a:r>
          </a:p>
        </p:txBody>
      </p:sp>
      <p:sp>
        <p:nvSpPr>
          <p:cNvPr id="16" name="TextBox 15">
            <a:extLst>
              <a:ext uri="{FF2B5EF4-FFF2-40B4-BE49-F238E27FC236}">
                <a16:creationId xmlns:a16="http://schemas.microsoft.com/office/drawing/2014/main" id="{C2EFBFDE-BF3E-722A-7A16-6B2F19D843E6}"/>
              </a:ext>
            </a:extLst>
          </p:cNvPr>
          <p:cNvSpPr txBox="1"/>
          <p:nvPr/>
        </p:nvSpPr>
        <p:spPr>
          <a:xfrm>
            <a:off x="1306031" y="16588528"/>
            <a:ext cx="10136697" cy="4927118"/>
          </a:xfrm>
          <a:prstGeom prst="rect">
            <a:avLst/>
          </a:prstGeom>
          <a:noFill/>
          <a:ln w="38100">
            <a:noFill/>
          </a:ln>
        </p:spPr>
        <p:txBody>
          <a:bodyPr wrap="square" rtlCol="0">
            <a:spAutoFit/>
          </a:bodyPr>
          <a:lstStyle/>
          <a:p>
            <a:pPr marL="498748" indent="-498748" algn="just">
              <a:buFont typeface="Arial" panose="020B0604020202020204" pitchFamily="34" charset="0"/>
              <a:buChar char="•"/>
            </a:pPr>
            <a:r>
              <a:rPr lang="en-US" sz="3491" kern="100" dirty="0">
                <a:latin typeface="Aptos" panose="020B0004020202020204" pitchFamily="34" charset="0"/>
                <a:ea typeface="Aptos" panose="020B0004020202020204" pitchFamily="34" charset="0"/>
                <a:cs typeface="Times New Roman" panose="02020603050405020304" pitchFamily="18" charset="0"/>
              </a:rPr>
              <a:t>DCs present antigens to T cells through MHC II (1), and the surface expression of MHC II correlates to DC’s capacity to activate T cells (2).</a:t>
            </a:r>
          </a:p>
          <a:p>
            <a:pPr marL="498748" indent="-498748" algn="just">
              <a:buFont typeface="Arial" panose="020B0604020202020204" pitchFamily="34" charset="0"/>
              <a:buChar char="•"/>
            </a:pPr>
            <a:r>
              <a:rPr lang="en-US" sz="3491" kern="100" dirty="0">
                <a:latin typeface="Aptos" panose="020B0004020202020204" pitchFamily="34" charset="0"/>
                <a:ea typeface="Aptos" panose="020B0004020202020204" pitchFamily="34" charset="0"/>
                <a:cs typeface="Times New Roman" panose="02020603050405020304" pitchFamily="18" charset="0"/>
              </a:rPr>
              <a:t>Gli3 impacts some activities of antigen presenting cells (APCs), including polarization and TLR signaling in macrophages (3, 4).</a:t>
            </a:r>
          </a:p>
          <a:p>
            <a:pPr marL="498748" indent="-498748" algn="just">
              <a:buFont typeface="Arial" panose="020B0604020202020204" pitchFamily="34" charset="0"/>
              <a:buChar char="•"/>
            </a:pPr>
            <a:r>
              <a:rPr lang="en-US" sz="3491" kern="100" dirty="0">
                <a:latin typeface="Aptos" panose="020B0004020202020204" pitchFamily="34" charset="0"/>
                <a:ea typeface="Aptos" panose="020B0004020202020204" pitchFamily="34" charset="0"/>
                <a:cs typeface="Times New Roman" panose="02020603050405020304" pitchFamily="18" charset="0"/>
              </a:rPr>
              <a:t>However, the role of Gli3 in various DC subsets, which are the most efficient APCs remains unclear.</a:t>
            </a:r>
          </a:p>
        </p:txBody>
      </p:sp>
      <p:sp>
        <p:nvSpPr>
          <p:cNvPr id="17" name="TextBox 16">
            <a:extLst>
              <a:ext uri="{FF2B5EF4-FFF2-40B4-BE49-F238E27FC236}">
                <a16:creationId xmlns:a16="http://schemas.microsoft.com/office/drawing/2014/main" id="{D4CF0A4C-A5E1-202E-D028-BD3EA2597B61}"/>
              </a:ext>
            </a:extLst>
          </p:cNvPr>
          <p:cNvSpPr txBox="1"/>
          <p:nvPr/>
        </p:nvSpPr>
        <p:spPr>
          <a:xfrm>
            <a:off x="11742310" y="4485902"/>
            <a:ext cx="18791523" cy="6001515"/>
          </a:xfrm>
          <a:prstGeom prst="rect">
            <a:avLst/>
          </a:prstGeom>
          <a:noFill/>
        </p:spPr>
        <p:txBody>
          <a:bodyPr wrap="square" rtlCol="0" anchor="ctr">
            <a:spAutoFit/>
          </a:bodyPr>
          <a:lstStyle/>
          <a:p>
            <a:pPr algn="just"/>
            <a:r>
              <a:rPr lang="en-US" sz="3491" b="1" kern="100" dirty="0">
                <a:latin typeface="Aptos" panose="020B0004020202020204" pitchFamily="34" charset="0"/>
                <a:ea typeface="Aptos" panose="020B0004020202020204" pitchFamily="34" charset="0"/>
                <a:cs typeface="Times New Roman" panose="02020603050405020304" pitchFamily="18" charset="0"/>
              </a:rPr>
              <a:t>Mice:</a:t>
            </a:r>
            <a:r>
              <a:rPr lang="en-US" sz="3491" kern="100" dirty="0">
                <a:latin typeface="Aptos" panose="020B0004020202020204" pitchFamily="34" charset="0"/>
                <a:ea typeface="Aptos" panose="020B0004020202020204" pitchFamily="34" charset="0"/>
                <a:cs typeface="Times New Roman" panose="02020603050405020304" pitchFamily="18" charset="0"/>
              </a:rPr>
              <a:t> Gli3</a:t>
            </a:r>
            <a:r>
              <a:rPr lang="en-US" sz="3491" kern="100" baseline="30000" dirty="0">
                <a:latin typeface="Aptos" panose="020B0004020202020204" pitchFamily="34" charset="0"/>
                <a:ea typeface="Aptos" panose="020B0004020202020204" pitchFamily="34" charset="0"/>
                <a:cs typeface="Times New Roman" panose="02020603050405020304" pitchFamily="18" charset="0"/>
              </a:rPr>
              <a:t>fl/</a:t>
            </a:r>
            <a:r>
              <a:rPr lang="en-US" sz="3491" kern="100" baseline="30000" dirty="0" err="1">
                <a:latin typeface="Aptos" panose="020B0004020202020204" pitchFamily="34" charset="0"/>
                <a:ea typeface="Aptos" panose="020B0004020202020204" pitchFamily="34" charset="0"/>
                <a:cs typeface="Times New Roman" panose="02020603050405020304" pitchFamily="18" charset="0"/>
              </a:rPr>
              <a:t>fl</a:t>
            </a:r>
            <a:r>
              <a:rPr lang="en-US" sz="3491" kern="100" baseline="30000" dirty="0">
                <a:latin typeface="Aptos" panose="020B0004020202020204" pitchFamily="34" charset="0"/>
                <a:ea typeface="Aptos" panose="020B0004020202020204" pitchFamily="34" charset="0"/>
                <a:cs typeface="Times New Roman" panose="02020603050405020304" pitchFamily="18" charset="0"/>
              </a:rPr>
              <a:t> </a:t>
            </a:r>
            <a:r>
              <a:rPr lang="en-US" sz="3491" kern="100" dirty="0">
                <a:latin typeface="Aptos" panose="020B0004020202020204" pitchFamily="34" charset="0"/>
                <a:ea typeface="Aptos" panose="020B0004020202020204" pitchFamily="34" charset="0"/>
                <a:cs typeface="Times New Roman" panose="02020603050405020304" pitchFamily="18" charset="0"/>
              </a:rPr>
              <a:t>mice were crossed with </a:t>
            </a:r>
            <a:r>
              <a:rPr lang="en-US" sz="3491" kern="100" dirty="0" err="1">
                <a:latin typeface="Aptos" panose="020B0004020202020204" pitchFamily="34" charset="0"/>
                <a:ea typeface="Aptos" panose="020B0004020202020204" pitchFamily="34" charset="0"/>
                <a:cs typeface="Times New Roman" panose="02020603050405020304" pitchFamily="18" charset="0"/>
              </a:rPr>
              <a:t>LysM</a:t>
            </a:r>
            <a:r>
              <a:rPr lang="en-US" sz="3491" kern="100" dirty="0">
                <a:latin typeface="Aptos" panose="020B0004020202020204" pitchFamily="34" charset="0"/>
                <a:ea typeface="Aptos" panose="020B0004020202020204" pitchFamily="34" charset="0"/>
                <a:cs typeface="Times New Roman" panose="02020603050405020304" pitchFamily="18" charset="0"/>
              </a:rPr>
              <a:t>-Cre transgenic mice to generate myeloid-specific Gli3 knockout mice. Wild-type (WT) littermates were used as controls.</a:t>
            </a:r>
          </a:p>
          <a:p>
            <a:pPr algn="just"/>
            <a:r>
              <a:rPr lang="en-US" sz="3491" b="1" kern="100" dirty="0">
                <a:latin typeface="Aptos" panose="020B0004020202020204" pitchFamily="34" charset="0"/>
                <a:ea typeface="Aptos" panose="020B0004020202020204" pitchFamily="34" charset="0"/>
                <a:cs typeface="Times New Roman" panose="02020603050405020304" pitchFamily="18" charset="0"/>
              </a:rPr>
              <a:t>DC Generation: </a:t>
            </a:r>
            <a:r>
              <a:rPr lang="en-US" sz="3491" kern="100" dirty="0">
                <a:latin typeface="Aptos" panose="020B0004020202020204" pitchFamily="34" charset="0"/>
                <a:ea typeface="Aptos" panose="020B0004020202020204" pitchFamily="34" charset="0"/>
                <a:cs typeface="Times New Roman" panose="02020603050405020304" pitchFamily="18" charset="0"/>
              </a:rPr>
              <a:t>Bone marrow (BM) cells were isolated and differentiated into DCs. For </a:t>
            </a:r>
            <a:r>
              <a:rPr lang="en-US" sz="3491" kern="100" dirty="0" err="1">
                <a:latin typeface="Aptos" panose="020B0004020202020204" pitchFamily="34" charset="0"/>
                <a:ea typeface="Aptos" panose="020B0004020202020204" pitchFamily="34" charset="0"/>
                <a:cs typeface="Times New Roman" panose="02020603050405020304" pitchFamily="18" charset="0"/>
              </a:rPr>
              <a:t>moDCs</a:t>
            </a:r>
            <a:r>
              <a:rPr lang="en-US" sz="3491" kern="100" dirty="0">
                <a:latin typeface="Aptos" panose="020B0004020202020204" pitchFamily="34" charset="0"/>
                <a:ea typeface="Aptos" panose="020B0004020202020204" pitchFamily="34" charset="0"/>
                <a:cs typeface="Times New Roman" panose="02020603050405020304" pitchFamily="18" charset="0"/>
              </a:rPr>
              <a:t> differentiation, BM cells were cultured in RPMI media supplemented with 20 ng/mL GM-CSF for a period of 8 days, with media replenishment every 3 days. cDC2 was generated by culturing BM cells in RPMI media supplemented with 200ng/mL Flt3L, 10ng/mL LIF, and 100ng/mL IL-10.</a:t>
            </a:r>
          </a:p>
          <a:p>
            <a:pPr algn="just"/>
            <a:r>
              <a:rPr lang="en-US" sz="3491" b="1" kern="100" dirty="0">
                <a:latin typeface="Aptos" panose="020B0004020202020204" pitchFamily="34" charset="0"/>
                <a:ea typeface="Aptos" panose="020B0004020202020204" pitchFamily="34" charset="0"/>
                <a:cs typeface="Times New Roman" panose="02020603050405020304" pitchFamily="18" charset="0"/>
              </a:rPr>
              <a:t>Flow Cytometry: </a:t>
            </a:r>
            <a:r>
              <a:rPr lang="en-US" sz="3491" kern="100" dirty="0">
                <a:latin typeface="Aptos" panose="020B0004020202020204" pitchFamily="34" charset="0"/>
                <a:ea typeface="Aptos" panose="020B0004020202020204" pitchFamily="34" charset="0"/>
                <a:cs typeface="Times New Roman" panose="02020603050405020304" pitchFamily="18" charset="0"/>
              </a:rPr>
              <a:t>Cells were stained with antibodies against CD11c and MHC II (for </a:t>
            </a:r>
            <a:r>
              <a:rPr lang="en-US" sz="3491" kern="100" dirty="0" err="1">
                <a:latin typeface="Aptos" panose="020B0004020202020204" pitchFamily="34" charset="0"/>
                <a:ea typeface="Aptos" panose="020B0004020202020204" pitchFamily="34" charset="0"/>
                <a:cs typeface="Times New Roman" panose="02020603050405020304" pitchFamily="18" charset="0"/>
              </a:rPr>
              <a:t>moDCs</a:t>
            </a:r>
            <a:r>
              <a:rPr lang="en-US" sz="3491" kern="100" dirty="0">
                <a:latin typeface="Aptos" panose="020B0004020202020204" pitchFamily="34" charset="0"/>
                <a:ea typeface="Aptos" panose="020B0004020202020204" pitchFamily="34" charset="0"/>
                <a:cs typeface="Times New Roman" panose="02020603050405020304" pitchFamily="18" charset="0"/>
              </a:rPr>
              <a:t>), and CD172</a:t>
            </a:r>
            <a:r>
              <a:rPr lang="el-GR" sz="3491" kern="100" dirty="0">
                <a:latin typeface="Aptos" panose="020B0004020202020204" pitchFamily="34" charset="0"/>
                <a:ea typeface="Aptos" panose="020B0004020202020204" pitchFamily="34" charset="0"/>
                <a:cs typeface="Times New Roman" panose="02020603050405020304" pitchFamily="18" charset="0"/>
              </a:rPr>
              <a:t>α </a:t>
            </a:r>
            <a:r>
              <a:rPr lang="en-US" sz="3491" kern="100" dirty="0">
                <a:latin typeface="Aptos" panose="020B0004020202020204" pitchFamily="34" charset="0"/>
                <a:ea typeface="Aptos" panose="020B0004020202020204" pitchFamily="34" charset="0"/>
                <a:cs typeface="Times New Roman" panose="02020603050405020304" pitchFamily="18" charset="0"/>
              </a:rPr>
              <a:t>and MHC II (cDC2). MHC II expression was quantified using mean fluorescence intensity (MFI).</a:t>
            </a:r>
          </a:p>
          <a:p>
            <a:pPr algn="just"/>
            <a:r>
              <a:rPr lang="en-US" sz="3491" b="1" kern="100" dirty="0">
                <a:latin typeface="Aptos" panose="020B0004020202020204" pitchFamily="34" charset="0"/>
                <a:ea typeface="Aptos" panose="020B0004020202020204" pitchFamily="34" charset="0"/>
                <a:cs typeface="Times New Roman" panose="02020603050405020304" pitchFamily="18" charset="0"/>
              </a:rPr>
              <a:t>Data Analysis: </a:t>
            </a:r>
            <a:r>
              <a:rPr lang="en-US" sz="3491" kern="100" dirty="0">
                <a:latin typeface="Aptos" panose="020B0004020202020204" pitchFamily="34" charset="0"/>
                <a:ea typeface="Aptos" panose="020B0004020202020204" pitchFamily="34" charset="0"/>
                <a:cs typeface="Times New Roman" panose="02020603050405020304" pitchFamily="18" charset="0"/>
              </a:rPr>
              <a:t>Flow cytometry data were analyzed using </a:t>
            </a:r>
            <a:r>
              <a:rPr lang="en-US" sz="3491" kern="100" dirty="0" err="1">
                <a:latin typeface="Aptos" panose="020B0004020202020204" pitchFamily="34" charset="0"/>
                <a:ea typeface="Aptos" panose="020B0004020202020204" pitchFamily="34" charset="0"/>
                <a:cs typeface="Times New Roman" panose="02020603050405020304" pitchFamily="18" charset="0"/>
              </a:rPr>
              <a:t>FlowJo</a:t>
            </a:r>
            <a:r>
              <a:rPr lang="en-US" sz="3491" kern="100" dirty="0">
                <a:latin typeface="Aptos" panose="020B0004020202020204" pitchFamily="34" charset="0"/>
                <a:ea typeface="Aptos" panose="020B0004020202020204" pitchFamily="34" charset="0"/>
                <a:cs typeface="Times New Roman" panose="02020603050405020304" pitchFamily="18" charset="0"/>
              </a:rPr>
              <a:t> and results generated was graphed using </a:t>
            </a:r>
            <a:r>
              <a:rPr lang="en-US" sz="3491" kern="100" dirty="0" err="1">
                <a:latin typeface="Aptos" panose="020B0004020202020204" pitchFamily="34" charset="0"/>
                <a:ea typeface="Aptos" panose="020B0004020202020204" pitchFamily="34" charset="0"/>
                <a:cs typeface="Times New Roman" panose="02020603050405020304" pitchFamily="18" charset="0"/>
              </a:rPr>
              <a:t>Graphpad</a:t>
            </a:r>
            <a:r>
              <a:rPr lang="en-US" sz="3491" kern="100" dirty="0">
                <a:latin typeface="Aptos" panose="020B0004020202020204" pitchFamily="34" charset="0"/>
                <a:ea typeface="Aptos" panose="020B0004020202020204" pitchFamily="34" charset="0"/>
                <a:cs typeface="Times New Roman" panose="02020603050405020304" pitchFamily="18" charset="0"/>
              </a:rPr>
              <a:t> Prism.</a:t>
            </a:r>
          </a:p>
        </p:txBody>
      </p:sp>
      <p:pic>
        <p:nvPicPr>
          <p:cNvPr id="20" name="Picture 19" descr="A diagram of a machine&#10;&#10;AI-generated content may be incorrect.">
            <a:extLst>
              <a:ext uri="{FF2B5EF4-FFF2-40B4-BE49-F238E27FC236}">
                <a16:creationId xmlns:a16="http://schemas.microsoft.com/office/drawing/2014/main" id="{D852B01D-5A17-6BD5-F71A-45C5C863D863}"/>
              </a:ext>
            </a:extLst>
          </p:cNvPr>
          <p:cNvPicPr>
            <a:picLocks noChangeAspect="1"/>
          </p:cNvPicPr>
          <p:nvPr/>
        </p:nvPicPr>
        <p:blipFill>
          <a:blip r:embed="rId3">
            <a:extLst>
              <a:ext uri="{28A0092B-C50C-407E-A947-70E740481C1C}">
                <a14:useLocalDpi xmlns:a14="http://schemas.microsoft.com/office/drawing/2010/main" val="0"/>
              </a:ext>
            </a:extLst>
          </a:blip>
          <a:srcRect t="30649" r="3810" b="37719"/>
          <a:stretch/>
        </p:blipFill>
        <p:spPr>
          <a:xfrm>
            <a:off x="12559338" y="10756893"/>
            <a:ext cx="17356972" cy="3995542"/>
          </a:xfrm>
          <a:prstGeom prst="rect">
            <a:avLst/>
          </a:prstGeom>
        </p:spPr>
      </p:pic>
      <p:grpSp>
        <p:nvGrpSpPr>
          <p:cNvPr id="30" name="Group 29">
            <a:extLst>
              <a:ext uri="{FF2B5EF4-FFF2-40B4-BE49-F238E27FC236}">
                <a16:creationId xmlns:a16="http://schemas.microsoft.com/office/drawing/2014/main" id="{B3EB124D-DD65-FB68-A5D6-4EE2DA4D9ABF}"/>
              </a:ext>
            </a:extLst>
          </p:cNvPr>
          <p:cNvGrpSpPr/>
          <p:nvPr/>
        </p:nvGrpSpPr>
        <p:grpSpPr>
          <a:xfrm>
            <a:off x="11671124" y="17665310"/>
            <a:ext cx="11084778" cy="5736200"/>
            <a:chOff x="547721" y="1696998"/>
            <a:chExt cx="5668023" cy="3187767"/>
          </a:xfrm>
        </p:grpSpPr>
        <p:pic>
          <p:nvPicPr>
            <p:cNvPr id="31" name="Picture 30" descr="A diagram of a graph&#10;&#10;AI-generated content may be incorrect.">
              <a:extLst>
                <a:ext uri="{FF2B5EF4-FFF2-40B4-BE49-F238E27FC236}">
                  <a16:creationId xmlns:a16="http://schemas.microsoft.com/office/drawing/2014/main" id="{6730C5B7-A73E-EB50-6FE5-3054A20C37D9}"/>
                </a:ext>
              </a:extLst>
            </p:cNvPr>
            <p:cNvPicPr>
              <a:picLocks noChangeAspect="1"/>
            </p:cNvPicPr>
            <p:nvPr/>
          </p:nvPicPr>
          <p:blipFill>
            <a:blip r:embed="rId4">
              <a:extLst>
                <a:ext uri="{28A0092B-C50C-407E-A947-70E740481C1C}">
                  <a14:useLocalDpi xmlns:a14="http://schemas.microsoft.com/office/drawing/2010/main" val="0"/>
                </a:ext>
              </a:extLst>
            </a:blip>
            <a:srcRect l="5251" t="8451" r="6575" b="7909"/>
            <a:stretch/>
          </p:blipFill>
          <p:spPr>
            <a:xfrm>
              <a:off x="3679371" y="1981200"/>
              <a:ext cx="2536373" cy="2525486"/>
            </a:xfrm>
            <a:prstGeom prst="rect">
              <a:avLst/>
            </a:prstGeom>
          </p:spPr>
        </p:pic>
        <p:pic>
          <p:nvPicPr>
            <p:cNvPr id="32" name="Picture 31" descr="A diagram of a number of colored dots&#10;&#10;AI-generated content may be incorrect.">
              <a:extLst>
                <a:ext uri="{FF2B5EF4-FFF2-40B4-BE49-F238E27FC236}">
                  <a16:creationId xmlns:a16="http://schemas.microsoft.com/office/drawing/2014/main" id="{D3B9313C-78AF-7B31-863B-E666E5BFFA46}"/>
                </a:ext>
              </a:extLst>
            </p:cNvPr>
            <p:cNvPicPr>
              <a:picLocks noChangeAspect="1"/>
            </p:cNvPicPr>
            <p:nvPr/>
          </p:nvPicPr>
          <p:blipFill>
            <a:blip r:embed="rId5">
              <a:extLst>
                <a:ext uri="{28A0092B-C50C-407E-A947-70E740481C1C}">
                  <a14:useLocalDpi xmlns:a14="http://schemas.microsoft.com/office/drawing/2010/main" val="0"/>
                </a:ext>
              </a:extLst>
            </a:blip>
            <a:srcRect l="6172" t="5889" r="7651" b="8485"/>
            <a:stretch/>
          </p:blipFill>
          <p:spPr>
            <a:xfrm>
              <a:off x="936168" y="1943099"/>
              <a:ext cx="2536373" cy="2601687"/>
            </a:xfrm>
            <a:prstGeom prst="rect">
              <a:avLst/>
            </a:prstGeom>
          </p:spPr>
        </p:pic>
        <p:grpSp>
          <p:nvGrpSpPr>
            <p:cNvPr id="33" name="Group 32">
              <a:extLst>
                <a:ext uri="{FF2B5EF4-FFF2-40B4-BE49-F238E27FC236}">
                  <a16:creationId xmlns:a16="http://schemas.microsoft.com/office/drawing/2014/main" id="{FCB6EDC9-00E2-A17F-3903-BB8C604E3D38}"/>
                </a:ext>
              </a:extLst>
            </p:cNvPr>
            <p:cNvGrpSpPr/>
            <p:nvPr/>
          </p:nvGrpSpPr>
          <p:grpSpPr>
            <a:xfrm>
              <a:off x="742683" y="2166259"/>
              <a:ext cx="5473061" cy="2443841"/>
              <a:chOff x="1001485" y="1230086"/>
              <a:chExt cx="5053868" cy="2318654"/>
            </a:xfrm>
          </p:grpSpPr>
          <p:cxnSp>
            <p:nvCxnSpPr>
              <p:cNvPr id="38" name="Straight Arrow Connector 37">
                <a:extLst>
                  <a:ext uri="{FF2B5EF4-FFF2-40B4-BE49-F238E27FC236}">
                    <a16:creationId xmlns:a16="http://schemas.microsoft.com/office/drawing/2014/main" id="{0A0B6E28-0BE2-92E3-C3C2-FEF7EC6B7BCA}"/>
                  </a:ext>
                </a:extLst>
              </p:cNvPr>
              <p:cNvCxnSpPr>
                <a:cxnSpLocks/>
              </p:cNvCxnSpPr>
              <p:nvPr/>
            </p:nvCxnSpPr>
            <p:spPr>
              <a:xfrm>
                <a:off x="1001485" y="3548740"/>
                <a:ext cx="5053868"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39" name="Straight Arrow Connector 38">
                <a:extLst>
                  <a:ext uri="{FF2B5EF4-FFF2-40B4-BE49-F238E27FC236}">
                    <a16:creationId xmlns:a16="http://schemas.microsoft.com/office/drawing/2014/main" id="{9C5CB59D-B7F6-85B8-B7CA-119772D9F432}"/>
                  </a:ext>
                </a:extLst>
              </p:cNvPr>
              <p:cNvCxnSpPr>
                <a:cxnSpLocks/>
              </p:cNvCxnSpPr>
              <p:nvPr/>
            </p:nvCxnSpPr>
            <p:spPr>
              <a:xfrm flipV="1">
                <a:off x="1023257" y="1230086"/>
                <a:ext cx="0" cy="2296885"/>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grpSp>
        <p:sp>
          <p:nvSpPr>
            <p:cNvPr id="34" name="TextBox 33">
              <a:extLst>
                <a:ext uri="{FF2B5EF4-FFF2-40B4-BE49-F238E27FC236}">
                  <a16:creationId xmlns:a16="http://schemas.microsoft.com/office/drawing/2014/main" id="{15F5B498-C5B8-53FB-23C2-A2A9E0974096}"/>
                </a:ext>
              </a:extLst>
            </p:cNvPr>
            <p:cNvSpPr txBox="1"/>
            <p:nvPr/>
          </p:nvSpPr>
          <p:spPr>
            <a:xfrm>
              <a:off x="3214133" y="4654360"/>
              <a:ext cx="1038215" cy="230405"/>
            </a:xfrm>
            <a:prstGeom prst="rect">
              <a:avLst/>
            </a:prstGeom>
            <a:noFill/>
          </p:spPr>
          <p:txBody>
            <a:bodyPr wrap="square" rtlCol="0" anchor="ctr">
              <a:spAutoFit/>
            </a:bodyPr>
            <a:lstStyle/>
            <a:p>
              <a:r>
                <a:rPr lang="en-US" sz="2094" b="1" dirty="0"/>
                <a:t>MHC-II</a:t>
              </a:r>
            </a:p>
          </p:txBody>
        </p:sp>
        <p:sp>
          <p:nvSpPr>
            <p:cNvPr id="35" name="TextBox 34">
              <a:extLst>
                <a:ext uri="{FF2B5EF4-FFF2-40B4-BE49-F238E27FC236}">
                  <a16:creationId xmlns:a16="http://schemas.microsoft.com/office/drawing/2014/main" id="{4C73AD47-E9CB-A77E-E789-FCC78DED75BE}"/>
                </a:ext>
              </a:extLst>
            </p:cNvPr>
            <p:cNvSpPr txBox="1"/>
            <p:nvPr/>
          </p:nvSpPr>
          <p:spPr>
            <a:xfrm rot="16200000">
              <a:off x="67934" y="2873900"/>
              <a:ext cx="1171574" cy="212000"/>
            </a:xfrm>
            <a:prstGeom prst="rect">
              <a:avLst/>
            </a:prstGeom>
            <a:noFill/>
          </p:spPr>
          <p:txBody>
            <a:bodyPr wrap="square" rtlCol="0" anchor="ctr">
              <a:spAutoFit/>
            </a:bodyPr>
            <a:lstStyle/>
            <a:p>
              <a:r>
                <a:rPr lang="en-US" sz="2094" b="1" dirty="0"/>
                <a:t>Cd11c</a:t>
              </a:r>
            </a:p>
          </p:txBody>
        </p:sp>
        <p:sp>
          <p:nvSpPr>
            <p:cNvPr id="36" name="TextBox 35">
              <a:extLst>
                <a:ext uri="{FF2B5EF4-FFF2-40B4-BE49-F238E27FC236}">
                  <a16:creationId xmlns:a16="http://schemas.microsoft.com/office/drawing/2014/main" id="{E5E8A02A-848D-2E66-D881-C668732EECCE}"/>
                </a:ext>
              </a:extLst>
            </p:cNvPr>
            <p:cNvSpPr txBox="1"/>
            <p:nvPr/>
          </p:nvSpPr>
          <p:spPr>
            <a:xfrm>
              <a:off x="1997188" y="1696998"/>
              <a:ext cx="576048" cy="230405"/>
            </a:xfrm>
            <a:prstGeom prst="rect">
              <a:avLst/>
            </a:prstGeom>
            <a:noFill/>
          </p:spPr>
          <p:txBody>
            <a:bodyPr wrap="square" rtlCol="0" anchor="ctr">
              <a:spAutoFit/>
            </a:bodyPr>
            <a:lstStyle/>
            <a:p>
              <a:r>
                <a:rPr lang="en-US" sz="2094" b="1" dirty="0"/>
                <a:t>WT</a:t>
              </a:r>
            </a:p>
          </p:txBody>
        </p:sp>
        <p:sp>
          <p:nvSpPr>
            <p:cNvPr id="37" name="TextBox 36">
              <a:extLst>
                <a:ext uri="{FF2B5EF4-FFF2-40B4-BE49-F238E27FC236}">
                  <a16:creationId xmlns:a16="http://schemas.microsoft.com/office/drawing/2014/main" id="{2CBEA294-5122-7C6B-A940-973C07FA2DF6}"/>
                </a:ext>
              </a:extLst>
            </p:cNvPr>
            <p:cNvSpPr txBox="1"/>
            <p:nvPr/>
          </p:nvSpPr>
          <p:spPr>
            <a:xfrm>
              <a:off x="4559772" y="1717071"/>
              <a:ext cx="703655" cy="230405"/>
            </a:xfrm>
            <a:prstGeom prst="rect">
              <a:avLst/>
            </a:prstGeom>
            <a:noFill/>
          </p:spPr>
          <p:txBody>
            <a:bodyPr wrap="square" rtlCol="0" anchor="ctr">
              <a:spAutoFit/>
            </a:bodyPr>
            <a:lstStyle/>
            <a:p>
              <a:r>
                <a:rPr lang="en-US" sz="2094" b="1" i="1" dirty="0"/>
                <a:t>M-Gli3</a:t>
              </a:r>
              <a:r>
                <a:rPr lang="en-US" sz="2094" b="1" i="1" baseline="30000" dirty="0"/>
                <a:t>-/-</a:t>
              </a:r>
            </a:p>
          </p:txBody>
        </p:sp>
      </p:grpSp>
      <p:pic>
        <p:nvPicPr>
          <p:cNvPr id="40" name="Picture 39" descr="A graph of a number of different levels&#10;&#10;AI-generated content may be incorrect.">
            <a:extLst>
              <a:ext uri="{FF2B5EF4-FFF2-40B4-BE49-F238E27FC236}">
                <a16:creationId xmlns:a16="http://schemas.microsoft.com/office/drawing/2014/main" id="{CAEBEFF1-E6CF-87F7-73DD-B8602413BD2C}"/>
              </a:ext>
            </a:extLst>
          </p:cNvPr>
          <p:cNvPicPr>
            <a:picLocks noChangeAspect="1"/>
          </p:cNvPicPr>
          <p:nvPr/>
        </p:nvPicPr>
        <p:blipFill>
          <a:blip r:embed="rId6">
            <a:extLst>
              <a:ext uri="{28A0092B-C50C-407E-A947-70E740481C1C}">
                <a14:useLocalDpi xmlns:a14="http://schemas.microsoft.com/office/drawing/2010/main" val="0"/>
              </a:ext>
            </a:extLst>
          </a:blip>
          <a:srcRect l="4438" b="12631"/>
          <a:stretch/>
        </p:blipFill>
        <p:spPr>
          <a:xfrm>
            <a:off x="23553048" y="18225706"/>
            <a:ext cx="4291913" cy="4667606"/>
          </a:xfrm>
          <a:prstGeom prst="rect">
            <a:avLst/>
          </a:prstGeom>
        </p:spPr>
      </p:pic>
      <p:grpSp>
        <p:nvGrpSpPr>
          <p:cNvPr id="41" name="Group 40">
            <a:extLst>
              <a:ext uri="{FF2B5EF4-FFF2-40B4-BE49-F238E27FC236}">
                <a16:creationId xmlns:a16="http://schemas.microsoft.com/office/drawing/2014/main" id="{F7FA4646-2E1C-E52C-7E37-D17B1F2BC10B}"/>
              </a:ext>
            </a:extLst>
          </p:cNvPr>
          <p:cNvGrpSpPr/>
          <p:nvPr/>
        </p:nvGrpSpPr>
        <p:grpSpPr>
          <a:xfrm>
            <a:off x="11698353" y="24530961"/>
            <a:ext cx="11170078" cy="5900170"/>
            <a:chOff x="763450" y="2173788"/>
            <a:chExt cx="5414073" cy="2869484"/>
          </a:xfrm>
        </p:grpSpPr>
        <p:pic>
          <p:nvPicPr>
            <p:cNvPr id="42" name="Picture 41" descr="A diagram of a number of dots&#10;&#10;AI-generated content may be incorrect.">
              <a:extLst>
                <a:ext uri="{FF2B5EF4-FFF2-40B4-BE49-F238E27FC236}">
                  <a16:creationId xmlns:a16="http://schemas.microsoft.com/office/drawing/2014/main" id="{363AECB7-EEC4-0B61-9D6F-27E022DC7BC6}"/>
                </a:ext>
              </a:extLst>
            </p:cNvPr>
            <p:cNvPicPr>
              <a:picLocks noChangeAspect="1"/>
            </p:cNvPicPr>
            <p:nvPr/>
          </p:nvPicPr>
          <p:blipFill>
            <a:blip r:embed="rId7">
              <a:extLst>
                <a:ext uri="{28A0092B-C50C-407E-A947-70E740481C1C}">
                  <a14:useLocalDpi xmlns:a14="http://schemas.microsoft.com/office/drawing/2010/main" val="0"/>
                </a:ext>
              </a:extLst>
            </a:blip>
            <a:srcRect l="3937" t="4633" r="4713" b="5405"/>
            <a:stretch/>
          </p:blipFill>
          <p:spPr>
            <a:xfrm>
              <a:off x="3864426" y="2394856"/>
              <a:ext cx="2313097" cy="2333123"/>
            </a:xfrm>
            <a:prstGeom prst="rect">
              <a:avLst/>
            </a:prstGeom>
          </p:spPr>
        </p:pic>
        <p:pic>
          <p:nvPicPr>
            <p:cNvPr id="43" name="Picture 42" descr="A diagram of a number of colored dots&#10;&#10;AI-generated content may be incorrect.">
              <a:extLst>
                <a:ext uri="{FF2B5EF4-FFF2-40B4-BE49-F238E27FC236}">
                  <a16:creationId xmlns:a16="http://schemas.microsoft.com/office/drawing/2014/main" id="{0DF19B47-B66C-BEBA-051C-05DE388EB116}"/>
                </a:ext>
              </a:extLst>
            </p:cNvPr>
            <p:cNvPicPr>
              <a:picLocks noChangeAspect="1"/>
            </p:cNvPicPr>
            <p:nvPr/>
          </p:nvPicPr>
          <p:blipFill>
            <a:blip r:embed="rId8">
              <a:extLst>
                <a:ext uri="{28A0092B-C50C-407E-A947-70E740481C1C}">
                  <a14:useLocalDpi xmlns:a14="http://schemas.microsoft.com/office/drawing/2010/main" val="0"/>
                </a:ext>
              </a:extLst>
            </a:blip>
            <a:srcRect l="2566" t="6528" r="4802" b="5297"/>
            <a:stretch/>
          </p:blipFill>
          <p:spPr>
            <a:xfrm>
              <a:off x="1197431" y="2394856"/>
              <a:ext cx="2313096" cy="2333123"/>
            </a:xfrm>
            <a:prstGeom prst="rect">
              <a:avLst/>
            </a:prstGeom>
          </p:spPr>
        </p:pic>
        <p:grpSp>
          <p:nvGrpSpPr>
            <p:cNvPr id="44" name="Group 43">
              <a:extLst>
                <a:ext uri="{FF2B5EF4-FFF2-40B4-BE49-F238E27FC236}">
                  <a16:creationId xmlns:a16="http://schemas.microsoft.com/office/drawing/2014/main" id="{D482FAE5-4D33-6A82-EF2F-B821DFF9979C}"/>
                </a:ext>
              </a:extLst>
            </p:cNvPr>
            <p:cNvGrpSpPr/>
            <p:nvPr/>
          </p:nvGrpSpPr>
          <p:grpSpPr>
            <a:xfrm>
              <a:off x="1001485" y="2405743"/>
              <a:ext cx="5176038" cy="2411284"/>
              <a:chOff x="1001485" y="1230086"/>
              <a:chExt cx="5053868" cy="2318654"/>
            </a:xfrm>
          </p:grpSpPr>
          <p:cxnSp>
            <p:nvCxnSpPr>
              <p:cNvPr id="49" name="Straight Arrow Connector 48">
                <a:extLst>
                  <a:ext uri="{FF2B5EF4-FFF2-40B4-BE49-F238E27FC236}">
                    <a16:creationId xmlns:a16="http://schemas.microsoft.com/office/drawing/2014/main" id="{1C71569B-7C36-7043-0DD0-D95E78E594FA}"/>
                  </a:ext>
                </a:extLst>
              </p:cNvPr>
              <p:cNvCxnSpPr>
                <a:cxnSpLocks/>
              </p:cNvCxnSpPr>
              <p:nvPr/>
            </p:nvCxnSpPr>
            <p:spPr>
              <a:xfrm>
                <a:off x="1001485" y="3548740"/>
                <a:ext cx="5053868"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50" name="Straight Arrow Connector 49">
                <a:extLst>
                  <a:ext uri="{FF2B5EF4-FFF2-40B4-BE49-F238E27FC236}">
                    <a16:creationId xmlns:a16="http://schemas.microsoft.com/office/drawing/2014/main" id="{9D98F52D-CE77-5882-ECBE-BABAFC0DA420}"/>
                  </a:ext>
                </a:extLst>
              </p:cNvPr>
              <p:cNvCxnSpPr>
                <a:cxnSpLocks/>
              </p:cNvCxnSpPr>
              <p:nvPr/>
            </p:nvCxnSpPr>
            <p:spPr>
              <a:xfrm flipV="1">
                <a:off x="1023257" y="1230086"/>
                <a:ext cx="0" cy="2296885"/>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grpSp>
        <p:sp>
          <p:nvSpPr>
            <p:cNvPr id="45" name="TextBox 44">
              <a:extLst>
                <a:ext uri="{FF2B5EF4-FFF2-40B4-BE49-F238E27FC236}">
                  <a16:creationId xmlns:a16="http://schemas.microsoft.com/office/drawing/2014/main" id="{580CFD92-7643-AFFF-B651-EE8041C2A43A}"/>
                </a:ext>
              </a:extLst>
            </p:cNvPr>
            <p:cNvSpPr txBox="1"/>
            <p:nvPr/>
          </p:nvSpPr>
          <p:spPr>
            <a:xfrm>
              <a:off x="3332087" y="4841635"/>
              <a:ext cx="943832" cy="201637"/>
            </a:xfrm>
            <a:prstGeom prst="rect">
              <a:avLst/>
            </a:prstGeom>
            <a:noFill/>
          </p:spPr>
          <p:txBody>
            <a:bodyPr wrap="square" rtlCol="0" anchor="ctr">
              <a:spAutoFit/>
            </a:bodyPr>
            <a:lstStyle/>
            <a:p>
              <a:r>
                <a:rPr lang="en-US" sz="2094" b="1" dirty="0"/>
                <a:t>MHC-II</a:t>
              </a:r>
            </a:p>
          </p:txBody>
        </p:sp>
        <p:sp>
          <p:nvSpPr>
            <p:cNvPr id="46" name="TextBox 45">
              <a:extLst>
                <a:ext uri="{FF2B5EF4-FFF2-40B4-BE49-F238E27FC236}">
                  <a16:creationId xmlns:a16="http://schemas.microsoft.com/office/drawing/2014/main" id="{DF2701C9-64FB-F9FF-2B8F-5357DBD50715}"/>
                </a:ext>
              </a:extLst>
            </p:cNvPr>
            <p:cNvSpPr txBox="1"/>
            <p:nvPr/>
          </p:nvSpPr>
          <p:spPr>
            <a:xfrm rot="16200000">
              <a:off x="602451" y="3562644"/>
              <a:ext cx="522953" cy="200955"/>
            </a:xfrm>
            <a:prstGeom prst="rect">
              <a:avLst/>
            </a:prstGeom>
            <a:noFill/>
          </p:spPr>
          <p:txBody>
            <a:bodyPr wrap="square" rtlCol="0" anchor="ctr">
              <a:spAutoFit/>
            </a:bodyPr>
            <a:lstStyle/>
            <a:p>
              <a:r>
                <a:rPr lang="en-US" sz="2094" b="1" dirty="0"/>
                <a:t>Cd172</a:t>
              </a:r>
              <a:r>
                <a:rPr lang="el-GR" sz="1389" b="1" dirty="0"/>
                <a:t>α</a:t>
              </a:r>
              <a:endParaRPr lang="en-US" sz="1389" b="1" dirty="0"/>
            </a:p>
          </p:txBody>
        </p:sp>
        <p:sp>
          <p:nvSpPr>
            <p:cNvPr id="47" name="TextBox 46">
              <a:extLst>
                <a:ext uri="{FF2B5EF4-FFF2-40B4-BE49-F238E27FC236}">
                  <a16:creationId xmlns:a16="http://schemas.microsoft.com/office/drawing/2014/main" id="{55308BF4-C206-445C-2AE2-A3C3B39B8CA0}"/>
                </a:ext>
              </a:extLst>
            </p:cNvPr>
            <p:cNvSpPr txBox="1"/>
            <p:nvPr/>
          </p:nvSpPr>
          <p:spPr>
            <a:xfrm>
              <a:off x="2106553" y="2173788"/>
              <a:ext cx="351987" cy="201637"/>
            </a:xfrm>
            <a:prstGeom prst="rect">
              <a:avLst/>
            </a:prstGeom>
            <a:noFill/>
          </p:spPr>
          <p:txBody>
            <a:bodyPr wrap="square" rtlCol="0" anchor="ctr">
              <a:spAutoFit/>
            </a:bodyPr>
            <a:lstStyle/>
            <a:p>
              <a:r>
                <a:rPr lang="en-US" sz="2094" b="1" dirty="0"/>
                <a:t>WT</a:t>
              </a:r>
            </a:p>
          </p:txBody>
        </p:sp>
        <p:sp>
          <p:nvSpPr>
            <p:cNvPr id="48" name="TextBox 47">
              <a:extLst>
                <a:ext uri="{FF2B5EF4-FFF2-40B4-BE49-F238E27FC236}">
                  <a16:creationId xmlns:a16="http://schemas.microsoft.com/office/drawing/2014/main" id="{4B520B01-5723-5DAF-F0F5-3BD83C7A064D}"/>
                </a:ext>
              </a:extLst>
            </p:cNvPr>
            <p:cNvSpPr txBox="1"/>
            <p:nvPr/>
          </p:nvSpPr>
          <p:spPr>
            <a:xfrm>
              <a:off x="4694656" y="2173788"/>
              <a:ext cx="646423" cy="201637"/>
            </a:xfrm>
            <a:prstGeom prst="rect">
              <a:avLst/>
            </a:prstGeom>
            <a:noFill/>
          </p:spPr>
          <p:txBody>
            <a:bodyPr wrap="square" rtlCol="0" anchor="ctr">
              <a:spAutoFit/>
            </a:bodyPr>
            <a:lstStyle/>
            <a:p>
              <a:r>
                <a:rPr lang="en-US" sz="2094" b="1" i="1" dirty="0"/>
                <a:t>M-Gli3</a:t>
              </a:r>
              <a:r>
                <a:rPr lang="en-US" sz="2094" b="1" i="1" baseline="30000" dirty="0"/>
                <a:t>-/-</a:t>
              </a:r>
            </a:p>
          </p:txBody>
        </p:sp>
      </p:grpSp>
      <p:pic>
        <p:nvPicPr>
          <p:cNvPr id="51" name="Picture 50" descr="A graph of a number of objects&#10;&#10;AI-generated content may be incorrect.">
            <a:extLst>
              <a:ext uri="{FF2B5EF4-FFF2-40B4-BE49-F238E27FC236}">
                <a16:creationId xmlns:a16="http://schemas.microsoft.com/office/drawing/2014/main" id="{13684481-5216-8230-3A41-0AA9751FB03B}"/>
              </a:ext>
            </a:extLst>
          </p:cNvPr>
          <p:cNvPicPr>
            <a:picLocks noChangeAspect="1"/>
          </p:cNvPicPr>
          <p:nvPr/>
        </p:nvPicPr>
        <p:blipFill>
          <a:blip r:embed="rId9">
            <a:extLst>
              <a:ext uri="{28A0092B-C50C-407E-A947-70E740481C1C}">
                <a14:useLocalDpi xmlns:a14="http://schemas.microsoft.com/office/drawing/2010/main" val="0"/>
              </a:ext>
            </a:extLst>
          </a:blip>
          <a:srcRect b="11462"/>
          <a:stretch/>
        </p:blipFill>
        <p:spPr>
          <a:xfrm>
            <a:off x="23541649" y="25074177"/>
            <a:ext cx="4389113" cy="4680949"/>
          </a:xfrm>
          <a:prstGeom prst="rect">
            <a:avLst/>
          </a:prstGeom>
        </p:spPr>
      </p:pic>
      <p:sp>
        <p:nvSpPr>
          <p:cNvPr id="52" name="TextBox 51">
            <a:extLst>
              <a:ext uri="{FF2B5EF4-FFF2-40B4-BE49-F238E27FC236}">
                <a16:creationId xmlns:a16="http://schemas.microsoft.com/office/drawing/2014/main" id="{F9C33C9E-EC49-E670-DDBE-0A3933153538}"/>
              </a:ext>
            </a:extLst>
          </p:cNvPr>
          <p:cNvSpPr txBox="1"/>
          <p:nvPr/>
        </p:nvSpPr>
        <p:spPr>
          <a:xfrm>
            <a:off x="31015604" y="4532591"/>
            <a:ext cx="11533346" cy="6538713"/>
          </a:xfrm>
          <a:prstGeom prst="rect">
            <a:avLst/>
          </a:prstGeom>
          <a:noFill/>
          <a:ln w="38100">
            <a:solidFill>
              <a:schemeClr val="tx1"/>
            </a:solidFill>
          </a:ln>
        </p:spPr>
        <p:txBody>
          <a:bodyPr wrap="square" rtlCol="0" anchor="ctr">
            <a:spAutoFit/>
          </a:bodyPr>
          <a:lstStyle/>
          <a:p>
            <a:pPr marL="498748" indent="-498748" algn="just">
              <a:buFont typeface="Arial" panose="020B0604020202020204" pitchFamily="34" charset="0"/>
              <a:buChar char="•"/>
            </a:pPr>
            <a:r>
              <a:rPr lang="en-US" sz="3491" kern="100" dirty="0">
                <a:latin typeface="Aptos" panose="020B0004020202020204" pitchFamily="34" charset="0"/>
                <a:ea typeface="Aptos" panose="020B0004020202020204" pitchFamily="34" charset="0"/>
                <a:cs typeface="Times New Roman" panose="02020603050405020304" pitchFamily="18" charset="0"/>
              </a:rPr>
              <a:t>These findings suggest that Gli3 plays a role in regulating the expression of MHC II molecules in </a:t>
            </a:r>
            <a:r>
              <a:rPr lang="en-US" sz="3491" kern="100" dirty="0" err="1">
                <a:latin typeface="Aptos" panose="020B0004020202020204" pitchFamily="34" charset="0"/>
                <a:ea typeface="Aptos" panose="020B0004020202020204" pitchFamily="34" charset="0"/>
                <a:cs typeface="Times New Roman" panose="02020603050405020304" pitchFamily="18" charset="0"/>
              </a:rPr>
              <a:t>moDCs</a:t>
            </a:r>
            <a:r>
              <a:rPr lang="en-US" sz="3491" kern="100" dirty="0">
                <a:latin typeface="Aptos" panose="020B0004020202020204" pitchFamily="34" charset="0"/>
                <a:ea typeface="Aptos" panose="020B0004020202020204" pitchFamily="34" charset="0"/>
                <a:cs typeface="Times New Roman" panose="02020603050405020304" pitchFamily="18" charset="0"/>
              </a:rPr>
              <a:t> and cDC2.</a:t>
            </a:r>
          </a:p>
          <a:p>
            <a:pPr marL="498748" indent="-498748" algn="just">
              <a:buFont typeface="Arial" panose="020B0604020202020204" pitchFamily="34" charset="0"/>
              <a:buChar char="•"/>
            </a:pPr>
            <a:r>
              <a:rPr lang="en-US" sz="3491" kern="100" dirty="0">
                <a:latin typeface="Aptos" panose="020B0004020202020204" pitchFamily="34" charset="0"/>
                <a:ea typeface="Aptos" panose="020B0004020202020204" pitchFamily="34" charset="0"/>
                <a:cs typeface="Times New Roman" panose="02020603050405020304" pitchFamily="18" charset="0"/>
              </a:rPr>
              <a:t>The observed reduction, while modest, may have functional consequences for antigen presentation and T cell activation, particularly CD4⁺ T cell.</a:t>
            </a:r>
          </a:p>
          <a:p>
            <a:pPr marL="498748" indent="-498748" algn="just">
              <a:buFont typeface="Arial" panose="020B0604020202020204" pitchFamily="34" charset="0"/>
              <a:buChar char="•"/>
            </a:pPr>
            <a:r>
              <a:rPr lang="en-US" sz="3491" kern="100" dirty="0">
                <a:latin typeface="Aptos" panose="020B0004020202020204" pitchFamily="34" charset="0"/>
                <a:ea typeface="Aptos" panose="020B0004020202020204" pitchFamily="34" charset="0"/>
                <a:cs typeface="Times New Roman" panose="02020603050405020304" pitchFamily="18" charset="0"/>
              </a:rPr>
              <a:t>Given that Gli3 is known to repress gene expression in the absence of Hedgehog signals, its deletion might result in dysregulation of genes critical for MHC II transcription, stability, or surface expression.</a:t>
            </a:r>
          </a:p>
          <a:p>
            <a:pPr marL="498748" indent="-498748" algn="just">
              <a:buFont typeface="Arial" panose="020B0604020202020204" pitchFamily="34" charset="0"/>
              <a:buChar char="•"/>
            </a:pPr>
            <a:r>
              <a:rPr lang="en-US" sz="3491" kern="100" dirty="0">
                <a:latin typeface="Aptos" panose="020B0004020202020204" pitchFamily="34" charset="0"/>
                <a:ea typeface="Aptos" panose="020B0004020202020204" pitchFamily="34" charset="0"/>
                <a:cs typeface="Times New Roman" panose="02020603050405020304" pitchFamily="18" charset="0"/>
              </a:rPr>
              <a:t>Future studies will investigate the molecular basis of this regulation, including promoter analysis and transcriptional profiling.</a:t>
            </a:r>
          </a:p>
        </p:txBody>
      </p:sp>
      <p:sp>
        <p:nvSpPr>
          <p:cNvPr id="53" name="TextBox 52">
            <a:extLst>
              <a:ext uri="{FF2B5EF4-FFF2-40B4-BE49-F238E27FC236}">
                <a16:creationId xmlns:a16="http://schemas.microsoft.com/office/drawing/2014/main" id="{EF3C2C72-062E-C6C2-3C1F-B0A1D2369598}"/>
              </a:ext>
            </a:extLst>
          </p:cNvPr>
          <p:cNvSpPr txBox="1"/>
          <p:nvPr/>
        </p:nvSpPr>
        <p:spPr>
          <a:xfrm>
            <a:off x="31015605" y="12178375"/>
            <a:ext cx="11569564" cy="4927118"/>
          </a:xfrm>
          <a:prstGeom prst="rect">
            <a:avLst/>
          </a:prstGeom>
          <a:noFill/>
          <a:ln w="38100">
            <a:solidFill>
              <a:schemeClr val="tx1"/>
            </a:solidFill>
          </a:ln>
        </p:spPr>
        <p:txBody>
          <a:bodyPr wrap="square" rtlCol="0" anchor="ctr">
            <a:spAutoFit/>
          </a:bodyPr>
          <a:lstStyle/>
          <a:p>
            <a:pPr marL="498748" indent="-498748" algn="just">
              <a:buFont typeface="Arial" panose="020B0604020202020204" pitchFamily="34" charset="0"/>
              <a:buChar char="•"/>
            </a:pPr>
            <a:r>
              <a:rPr lang="en-US" sz="3491" kern="100" dirty="0">
                <a:latin typeface="Aptos" panose="020B0004020202020204" pitchFamily="34" charset="0"/>
                <a:ea typeface="Aptos" panose="020B0004020202020204" pitchFamily="34" charset="0"/>
                <a:cs typeface="Times New Roman" panose="02020603050405020304" pitchFamily="18" charset="0"/>
              </a:rPr>
              <a:t>Gli3 deletion in myeloid cells caused a decrease in MHC class II expression in cDC2 and </a:t>
            </a:r>
            <a:r>
              <a:rPr lang="en-US" sz="3491" kern="100" dirty="0" err="1">
                <a:latin typeface="Aptos" panose="020B0004020202020204" pitchFamily="34" charset="0"/>
                <a:ea typeface="Aptos" panose="020B0004020202020204" pitchFamily="34" charset="0"/>
                <a:cs typeface="Times New Roman" panose="02020603050405020304" pitchFamily="18" charset="0"/>
              </a:rPr>
              <a:t>moDCs</a:t>
            </a:r>
            <a:r>
              <a:rPr lang="en-US" sz="3491" kern="100" dirty="0">
                <a:latin typeface="Aptos" panose="020B0004020202020204" pitchFamily="34" charset="0"/>
                <a:ea typeface="Aptos" panose="020B0004020202020204" pitchFamily="34" charset="0"/>
                <a:cs typeface="Times New Roman" panose="02020603050405020304" pitchFamily="18" charset="0"/>
              </a:rPr>
              <a:t>.</a:t>
            </a:r>
          </a:p>
          <a:p>
            <a:pPr marL="498748" indent="-498748" algn="just">
              <a:buFont typeface="Arial" panose="020B0604020202020204" pitchFamily="34" charset="0"/>
              <a:buChar char="•"/>
            </a:pPr>
            <a:r>
              <a:rPr lang="en-US" sz="3491" kern="100" dirty="0">
                <a:latin typeface="Aptos" panose="020B0004020202020204" pitchFamily="34" charset="0"/>
                <a:ea typeface="Aptos" panose="020B0004020202020204" pitchFamily="34" charset="0"/>
                <a:cs typeface="Times New Roman" panose="02020603050405020304" pitchFamily="18" charset="0"/>
              </a:rPr>
              <a:t>These results show a possible immunoregulatory role for Gli3 in dendritic cells and open new avenues for understanding transcriptional control of antigen presentation.</a:t>
            </a:r>
          </a:p>
          <a:p>
            <a:pPr marL="498748" indent="-498748" algn="just">
              <a:buFont typeface="Arial" panose="020B0604020202020204" pitchFamily="34" charset="0"/>
              <a:buChar char="•"/>
            </a:pPr>
            <a:r>
              <a:rPr lang="en-US" sz="3491" kern="100" dirty="0">
                <a:latin typeface="Aptos" panose="020B0004020202020204" pitchFamily="34" charset="0"/>
                <a:ea typeface="Aptos" panose="020B0004020202020204" pitchFamily="34" charset="0"/>
                <a:cs typeface="Times New Roman" panose="02020603050405020304" pitchFamily="18" charset="0"/>
              </a:rPr>
              <a:t>Understanding how Gli3 modulates DC function could provide insights into immune responses in infection, cancer, and autoimmune diseases.</a:t>
            </a:r>
          </a:p>
        </p:txBody>
      </p:sp>
      <p:sp>
        <p:nvSpPr>
          <p:cNvPr id="54" name="TextBox 53">
            <a:extLst>
              <a:ext uri="{FF2B5EF4-FFF2-40B4-BE49-F238E27FC236}">
                <a16:creationId xmlns:a16="http://schemas.microsoft.com/office/drawing/2014/main" id="{A6F27344-A9E2-7661-55CC-E6ABD08F6AA8}"/>
              </a:ext>
            </a:extLst>
          </p:cNvPr>
          <p:cNvSpPr txBox="1"/>
          <p:nvPr/>
        </p:nvSpPr>
        <p:spPr>
          <a:xfrm>
            <a:off x="11742310" y="14820813"/>
            <a:ext cx="18991028" cy="1542923"/>
          </a:xfrm>
          <a:prstGeom prst="rect">
            <a:avLst/>
          </a:prstGeom>
          <a:noFill/>
        </p:spPr>
        <p:txBody>
          <a:bodyPr wrap="square" rtlCol="0" anchor="ctr">
            <a:spAutoFit/>
          </a:bodyPr>
          <a:lstStyle/>
          <a:p>
            <a:pPr algn="just"/>
            <a:r>
              <a:rPr lang="en-US" sz="3142" b="1" kern="100" dirty="0">
                <a:latin typeface="Aptos" panose="020B0004020202020204" pitchFamily="34" charset="0"/>
                <a:ea typeface="Aptos" panose="020B0004020202020204" pitchFamily="34" charset="0"/>
                <a:cs typeface="Times New Roman" panose="02020603050405020304" pitchFamily="18" charset="0"/>
              </a:rPr>
              <a:t>Fig. 3. Experimental Approach: </a:t>
            </a:r>
            <a:r>
              <a:rPr lang="en-US" sz="3142" kern="100" dirty="0">
                <a:latin typeface="Aptos" panose="020B0004020202020204" pitchFamily="34" charset="0"/>
                <a:ea typeface="Aptos" panose="020B0004020202020204" pitchFamily="34" charset="0"/>
                <a:cs typeface="Times New Roman" panose="02020603050405020304" pitchFamily="18" charset="0"/>
              </a:rPr>
              <a:t>Mice were euthanized, and tibias and femurs were extracted. BM cells were differentiated into </a:t>
            </a:r>
            <a:r>
              <a:rPr lang="en-US" sz="3142" kern="100" dirty="0" err="1">
                <a:latin typeface="Aptos" panose="020B0004020202020204" pitchFamily="34" charset="0"/>
                <a:ea typeface="Aptos" panose="020B0004020202020204" pitchFamily="34" charset="0"/>
                <a:cs typeface="Times New Roman" panose="02020603050405020304" pitchFamily="18" charset="0"/>
              </a:rPr>
              <a:t>moDCs</a:t>
            </a:r>
            <a:r>
              <a:rPr lang="en-US" sz="3142" kern="100" dirty="0">
                <a:latin typeface="Aptos" panose="020B0004020202020204" pitchFamily="34" charset="0"/>
                <a:ea typeface="Aptos" panose="020B0004020202020204" pitchFamily="34" charset="0"/>
                <a:cs typeface="Times New Roman" panose="02020603050405020304" pitchFamily="18" charset="0"/>
              </a:rPr>
              <a:t> and cDC2. The cells were harvested and MHC II expression was analyzed by flow cytometry. Data generated was analyzed in </a:t>
            </a:r>
            <a:r>
              <a:rPr lang="en-US" sz="3142" kern="100" dirty="0" err="1">
                <a:latin typeface="Aptos" panose="020B0004020202020204" pitchFamily="34" charset="0"/>
                <a:ea typeface="Aptos" panose="020B0004020202020204" pitchFamily="34" charset="0"/>
                <a:cs typeface="Times New Roman" panose="02020603050405020304" pitchFamily="18" charset="0"/>
              </a:rPr>
              <a:t>Flowjo</a:t>
            </a:r>
            <a:r>
              <a:rPr lang="en-US" sz="3142" kern="100" dirty="0">
                <a:latin typeface="Aptos" panose="020B0004020202020204" pitchFamily="34" charset="0"/>
                <a:ea typeface="Aptos" panose="020B0004020202020204" pitchFamily="34" charset="0"/>
                <a:cs typeface="Times New Roman" panose="02020603050405020304" pitchFamily="18" charset="0"/>
              </a:rPr>
              <a:t>.</a:t>
            </a:r>
            <a:endParaRPr lang="en-US" sz="3142" b="1"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29571EDD-97F0-E468-1B41-581B20095083}"/>
              </a:ext>
            </a:extLst>
          </p:cNvPr>
          <p:cNvSpPr txBox="1"/>
          <p:nvPr/>
        </p:nvSpPr>
        <p:spPr>
          <a:xfrm>
            <a:off x="11875314" y="23442916"/>
            <a:ext cx="16491531" cy="1059393"/>
          </a:xfrm>
          <a:prstGeom prst="rect">
            <a:avLst/>
          </a:prstGeom>
          <a:noFill/>
        </p:spPr>
        <p:txBody>
          <a:bodyPr wrap="square" rtlCol="0" anchor="ctr">
            <a:spAutoFit/>
          </a:bodyPr>
          <a:lstStyle/>
          <a:p>
            <a:pPr algn="just"/>
            <a:r>
              <a:rPr lang="en-US" sz="3142" b="1" kern="100" dirty="0">
                <a:latin typeface="Aptos" panose="020B0004020202020204" pitchFamily="34" charset="0"/>
                <a:ea typeface="Aptos" panose="020B0004020202020204" pitchFamily="34" charset="0"/>
                <a:cs typeface="Times New Roman" panose="02020603050405020304" pitchFamily="18" charset="0"/>
              </a:rPr>
              <a:t>Fig. 4. MHC-II Expression by </a:t>
            </a:r>
            <a:r>
              <a:rPr lang="en-US" sz="3142" b="1" kern="100" dirty="0" err="1">
                <a:latin typeface="Aptos" panose="020B0004020202020204" pitchFamily="34" charset="0"/>
                <a:ea typeface="Aptos" panose="020B0004020202020204" pitchFamily="34" charset="0"/>
                <a:cs typeface="Times New Roman" panose="02020603050405020304" pitchFamily="18" charset="0"/>
              </a:rPr>
              <a:t>moDCs</a:t>
            </a:r>
            <a:r>
              <a:rPr lang="en-US" sz="3142" b="1" kern="100" dirty="0">
                <a:latin typeface="Aptos" panose="020B0004020202020204" pitchFamily="34" charset="0"/>
                <a:ea typeface="Aptos" panose="020B0004020202020204" pitchFamily="34" charset="0"/>
                <a:cs typeface="Times New Roman" panose="02020603050405020304" pitchFamily="18" charset="0"/>
              </a:rPr>
              <a:t>:</a:t>
            </a:r>
            <a:r>
              <a:rPr lang="en-US" sz="3142" kern="100" dirty="0">
                <a:latin typeface="Aptos" panose="020B0004020202020204" pitchFamily="34" charset="0"/>
                <a:ea typeface="Aptos" panose="020B0004020202020204" pitchFamily="34" charset="0"/>
                <a:cs typeface="Times New Roman" panose="02020603050405020304" pitchFamily="18" charset="0"/>
              </a:rPr>
              <a:t> ~20% decrease in MHC-II expression in </a:t>
            </a:r>
            <a:r>
              <a:rPr lang="en-US" sz="3142" i="1" kern="100" dirty="0">
                <a:latin typeface="Aptos" panose="020B0004020202020204" pitchFamily="34" charset="0"/>
                <a:ea typeface="Aptos" panose="020B0004020202020204" pitchFamily="34" charset="0"/>
                <a:cs typeface="Times New Roman" panose="02020603050405020304" pitchFamily="18" charset="0"/>
              </a:rPr>
              <a:t>M-Gli3</a:t>
            </a:r>
            <a:r>
              <a:rPr lang="en-US" sz="3142" i="1" kern="100" baseline="30000" dirty="0">
                <a:latin typeface="Aptos" panose="020B0004020202020204" pitchFamily="34" charset="0"/>
                <a:ea typeface="Aptos" panose="020B0004020202020204" pitchFamily="34" charset="0"/>
                <a:cs typeface="Times New Roman" panose="02020603050405020304" pitchFamily="18" charset="0"/>
              </a:rPr>
              <a:t>-/-</a:t>
            </a:r>
            <a:r>
              <a:rPr lang="en-US" sz="3142" kern="100" baseline="30000" dirty="0">
                <a:latin typeface="Aptos" panose="020B0004020202020204" pitchFamily="34" charset="0"/>
                <a:ea typeface="Aptos" panose="020B0004020202020204" pitchFamily="34" charset="0"/>
                <a:cs typeface="Times New Roman" panose="02020603050405020304" pitchFamily="18" charset="0"/>
              </a:rPr>
              <a:t> </a:t>
            </a:r>
            <a:r>
              <a:rPr lang="en-US" sz="3142" kern="100" dirty="0">
                <a:latin typeface="Aptos" panose="020B0004020202020204" pitchFamily="34" charset="0"/>
                <a:ea typeface="Aptos" panose="020B0004020202020204" pitchFamily="34" charset="0"/>
                <a:cs typeface="Times New Roman" panose="02020603050405020304" pitchFamily="18" charset="0"/>
              </a:rPr>
              <a:t>compared to the WT. Gating was done on viable Cd11c</a:t>
            </a:r>
            <a:r>
              <a:rPr lang="en-US" sz="3142" kern="100" baseline="30000" dirty="0">
                <a:latin typeface="Aptos" panose="020B0004020202020204" pitchFamily="34" charset="0"/>
                <a:ea typeface="Aptos" panose="020B0004020202020204" pitchFamily="34" charset="0"/>
                <a:cs typeface="Times New Roman" panose="02020603050405020304" pitchFamily="18" charset="0"/>
              </a:rPr>
              <a:t>+</a:t>
            </a:r>
            <a:r>
              <a:rPr lang="en-US" sz="3142" kern="100" dirty="0">
                <a:latin typeface="Aptos" panose="020B0004020202020204" pitchFamily="34" charset="0"/>
                <a:ea typeface="Aptos" panose="020B0004020202020204" pitchFamily="34" charset="0"/>
                <a:cs typeface="Times New Roman" panose="02020603050405020304" pitchFamily="18" charset="0"/>
              </a:rPr>
              <a:t> cells.</a:t>
            </a:r>
          </a:p>
        </p:txBody>
      </p:sp>
      <p:sp>
        <p:nvSpPr>
          <p:cNvPr id="56" name="TextBox 55">
            <a:extLst>
              <a:ext uri="{FF2B5EF4-FFF2-40B4-BE49-F238E27FC236}">
                <a16:creationId xmlns:a16="http://schemas.microsoft.com/office/drawing/2014/main" id="{3329667A-77D2-1C25-9E2F-9971AD885348}"/>
              </a:ext>
            </a:extLst>
          </p:cNvPr>
          <p:cNvSpPr txBox="1"/>
          <p:nvPr/>
        </p:nvSpPr>
        <p:spPr>
          <a:xfrm>
            <a:off x="12008319" y="30334400"/>
            <a:ext cx="16613703" cy="1059393"/>
          </a:xfrm>
          <a:prstGeom prst="rect">
            <a:avLst/>
          </a:prstGeom>
          <a:noFill/>
        </p:spPr>
        <p:txBody>
          <a:bodyPr wrap="square" rtlCol="0" anchor="ctr">
            <a:spAutoFit/>
          </a:bodyPr>
          <a:lstStyle/>
          <a:p>
            <a:pPr algn="just"/>
            <a:r>
              <a:rPr lang="en-US" sz="3142" b="1" kern="100" dirty="0">
                <a:latin typeface="Aptos" panose="020B0004020202020204" pitchFamily="34" charset="0"/>
                <a:ea typeface="Aptos" panose="020B0004020202020204" pitchFamily="34" charset="0"/>
                <a:cs typeface="Times New Roman" panose="02020603050405020304" pitchFamily="18" charset="0"/>
              </a:rPr>
              <a:t>Fig. 5. MHC-II Expression by cDC2:</a:t>
            </a:r>
            <a:r>
              <a:rPr lang="en-US" sz="3142" kern="100" dirty="0">
                <a:latin typeface="Aptos" panose="020B0004020202020204" pitchFamily="34" charset="0"/>
                <a:ea typeface="Aptos" panose="020B0004020202020204" pitchFamily="34" charset="0"/>
                <a:cs typeface="Times New Roman" panose="02020603050405020304" pitchFamily="18" charset="0"/>
              </a:rPr>
              <a:t> ~20% decrease in MHC-II expression in M-Gli3-/-</a:t>
            </a:r>
            <a:r>
              <a:rPr lang="en-US" sz="3142" kern="100" baseline="30000" dirty="0">
                <a:latin typeface="Aptos" panose="020B0004020202020204" pitchFamily="34" charset="0"/>
                <a:ea typeface="Aptos" panose="020B0004020202020204" pitchFamily="34" charset="0"/>
                <a:cs typeface="Times New Roman" panose="02020603050405020304" pitchFamily="18" charset="0"/>
              </a:rPr>
              <a:t> </a:t>
            </a:r>
            <a:r>
              <a:rPr lang="en-US" sz="3142" kern="100" dirty="0">
                <a:latin typeface="Aptos" panose="020B0004020202020204" pitchFamily="34" charset="0"/>
                <a:ea typeface="Aptos" panose="020B0004020202020204" pitchFamily="34" charset="0"/>
                <a:cs typeface="Times New Roman" panose="02020603050405020304" pitchFamily="18" charset="0"/>
              </a:rPr>
              <a:t>compared to the WT. Gating was done on viable Cd172</a:t>
            </a:r>
            <a:r>
              <a:rPr lang="en-US" sz="3142" kern="100" dirty="0">
                <a:latin typeface="Symbol" panose="05050102010706020507" pitchFamily="18" charset="2"/>
                <a:ea typeface="Aptos" panose="020B0004020202020204" pitchFamily="34" charset="0"/>
                <a:cs typeface="Times New Roman" panose="02020603050405020304" pitchFamily="18" charset="0"/>
              </a:rPr>
              <a:t>a</a:t>
            </a:r>
            <a:r>
              <a:rPr lang="en-US" sz="3142" kern="100" baseline="30000" dirty="0">
                <a:latin typeface="Aptos" panose="020B0004020202020204" pitchFamily="34" charset="0"/>
                <a:ea typeface="Aptos" panose="020B0004020202020204" pitchFamily="34" charset="0"/>
                <a:cs typeface="Times New Roman" panose="02020603050405020304" pitchFamily="18" charset="0"/>
              </a:rPr>
              <a:t>+</a:t>
            </a:r>
            <a:r>
              <a:rPr lang="en-US" sz="3142" kern="100" dirty="0">
                <a:latin typeface="Aptos" panose="020B0004020202020204" pitchFamily="34" charset="0"/>
                <a:ea typeface="Aptos" panose="020B0004020202020204" pitchFamily="34" charset="0"/>
                <a:cs typeface="Times New Roman" panose="02020603050405020304" pitchFamily="18" charset="0"/>
              </a:rPr>
              <a:t> cells.</a:t>
            </a:r>
          </a:p>
        </p:txBody>
      </p:sp>
      <p:sp>
        <p:nvSpPr>
          <p:cNvPr id="57" name="TextBox 56">
            <a:extLst>
              <a:ext uri="{FF2B5EF4-FFF2-40B4-BE49-F238E27FC236}">
                <a16:creationId xmlns:a16="http://schemas.microsoft.com/office/drawing/2014/main" id="{67EC898A-67DD-C503-3877-C92679315B29}"/>
              </a:ext>
            </a:extLst>
          </p:cNvPr>
          <p:cNvSpPr txBox="1"/>
          <p:nvPr/>
        </p:nvSpPr>
        <p:spPr>
          <a:xfrm>
            <a:off x="29774031" y="18586194"/>
            <a:ext cx="12811138" cy="10299101"/>
          </a:xfrm>
          <a:prstGeom prst="rect">
            <a:avLst/>
          </a:prstGeom>
          <a:noFill/>
          <a:ln w="38100">
            <a:solidFill>
              <a:schemeClr val="tx1"/>
            </a:solidFill>
          </a:ln>
        </p:spPr>
        <p:txBody>
          <a:bodyPr wrap="square" rtlCol="0" anchor="ctr">
            <a:spAutoFit/>
          </a:bodyPr>
          <a:lstStyle/>
          <a:p>
            <a:pPr marL="648372" indent="-648372" algn="just">
              <a:buFont typeface="+mj-lt"/>
              <a:buAutoNum type="arabicPeriod"/>
            </a:pPr>
            <a:r>
              <a:rPr lang="en-US" sz="3491" kern="100" dirty="0" err="1">
                <a:latin typeface="Aptos" panose="020B0004020202020204" pitchFamily="34" charset="0"/>
                <a:ea typeface="Aptos" panose="020B0004020202020204" pitchFamily="34" charset="0"/>
                <a:cs typeface="Times New Roman" panose="02020603050405020304" pitchFamily="18" charset="0"/>
              </a:rPr>
              <a:t>Guermonprez</a:t>
            </a:r>
            <a:r>
              <a:rPr lang="en-US" sz="3491" kern="100" dirty="0">
                <a:latin typeface="Aptos" panose="020B0004020202020204" pitchFamily="34" charset="0"/>
                <a:ea typeface="Aptos" panose="020B0004020202020204" pitchFamily="34" charset="0"/>
                <a:cs typeface="Times New Roman" panose="02020603050405020304" pitchFamily="18" charset="0"/>
              </a:rPr>
              <a:t>, P., </a:t>
            </a:r>
            <a:r>
              <a:rPr lang="en-US" sz="3491" kern="100" dirty="0" err="1">
                <a:latin typeface="Aptos" panose="020B0004020202020204" pitchFamily="34" charset="0"/>
                <a:ea typeface="Aptos" panose="020B0004020202020204" pitchFamily="34" charset="0"/>
                <a:cs typeface="Times New Roman" panose="02020603050405020304" pitchFamily="18" charset="0"/>
              </a:rPr>
              <a:t>Valladeau</a:t>
            </a:r>
            <a:r>
              <a:rPr lang="en-US" sz="3491" kern="100" dirty="0">
                <a:latin typeface="Aptos" panose="020B0004020202020204" pitchFamily="34" charset="0"/>
                <a:ea typeface="Aptos" panose="020B0004020202020204" pitchFamily="34" charset="0"/>
                <a:cs typeface="Times New Roman" panose="02020603050405020304" pitchFamily="18" charset="0"/>
              </a:rPr>
              <a:t>, J., </a:t>
            </a:r>
            <a:r>
              <a:rPr lang="en-US" sz="3491" kern="100" dirty="0" err="1">
                <a:latin typeface="Aptos" panose="020B0004020202020204" pitchFamily="34" charset="0"/>
                <a:ea typeface="Aptos" panose="020B0004020202020204" pitchFamily="34" charset="0"/>
                <a:cs typeface="Times New Roman" panose="02020603050405020304" pitchFamily="18" charset="0"/>
              </a:rPr>
              <a:t>Zitvogel</a:t>
            </a:r>
            <a:r>
              <a:rPr lang="en-US" sz="3491" kern="100" dirty="0">
                <a:latin typeface="Aptos" panose="020B0004020202020204" pitchFamily="34" charset="0"/>
                <a:ea typeface="Aptos" panose="020B0004020202020204" pitchFamily="34" charset="0"/>
                <a:cs typeface="Times New Roman" panose="02020603050405020304" pitchFamily="18" charset="0"/>
              </a:rPr>
              <a:t>, L., </a:t>
            </a:r>
            <a:r>
              <a:rPr lang="en-US" sz="3491" kern="100" dirty="0" err="1">
                <a:latin typeface="Aptos" panose="020B0004020202020204" pitchFamily="34" charset="0"/>
                <a:ea typeface="Aptos" panose="020B0004020202020204" pitchFamily="34" charset="0"/>
                <a:cs typeface="Times New Roman" panose="02020603050405020304" pitchFamily="18" charset="0"/>
              </a:rPr>
              <a:t>Théry</a:t>
            </a:r>
            <a:r>
              <a:rPr lang="en-US" sz="3491" kern="100" dirty="0">
                <a:latin typeface="Aptos" panose="020B0004020202020204" pitchFamily="34" charset="0"/>
                <a:ea typeface="Aptos" panose="020B0004020202020204" pitchFamily="34" charset="0"/>
                <a:cs typeface="Times New Roman" panose="02020603050405020304" pitchFamily="18" charset="0"/>
              </a:rPr>
              <a:t>, C., &amp; Amigorena, S. (2002). Antigen presentation and T cell stimulation by dendritic cells. </a:t>
            </a:r>
            <a:r>
              <a:rPr lang="en-US" sz="3491" i="1" kern="100" dirty="0">
                <a:latin typeface="Aptos" panose="020B0004020202020204" pitchFamily="34" charset="0"/>
                <a:ea typeface="Aptos" panose="020B0004020202020204" pitchFamily="34" charset="0"/>
                <a:cs typeface="Times New Roman" panose="02020603050405020304" pitchFamily="18" charset="0"/>
              </a:rPr>
              <a:t>Annual review of immunology</a:t>
            </a:r>
            <a:r>
              <a:rPr lang="en-US" sz="3491" kern="100" dirty="0">
                <a:latin typeface="Aptos" panose="020B0004020202020204" pitchFamily="34" charset="0"/>
                <a:ea typeface="Aptos" panose="020B0004020202020204" pitchFamily="34" charset="0"/>
                <a:cs typeface="Times New Roman" panose="02020603050405020304" pitchFamily="18" charset="0"/>
              </a:rPr>
              <a:t>, 20, 621–667.</a:t>
            </a:r>
          </a:p>
          <a:p>
            <a:pPr marL="648372" indent="-648372" algn="just">
              <a:buFont typeface="+mj-lt"/>
              <a:buAutoNum type="arabicPeriod"/>
            </a:pPr>
            <a:r>
              <a:rPr lang="en-US" sz="3491" kern="100" dirty="0">
                <a:latin typeface="Aptos" panose="020B0004020202020204" pitchFamily="34" charset="0"/>
                <a:ea typeface="Aptos" panose="020B0004020202020204" pitchFamily="34" charset="0"/>
                <a:cs typeface="Times New Roman" panose="02020603050405020304" pitchFamily="18" charset="0"/>
              </a:rPr>
              <a:t>Meyer </a:t>
            </a:r>
            <a:r>
              <a:rPr lang="en-US" sz="3491" kern="100" dirty="0" err="1">
                <a:latin typeface="Aptos" panose="020B0004020202020204" pitchFamily="34" charset="0"/>
                <a:ea typeface="Aptos" panose="020B0004020202020204" pitchFamily="34" charset="0"/>
                <a:cs typeface="Times New Roman" panose="02020603050405020304" pitchFamily="18" charset="0"/>
              </a:rPr>
              <a:t>zum</a:t>
            </a:r>
            <a:r>
              <a:rPr lang="en-US" sz="3491" kern="100" dirty="0">
                <a:latin typeface="Aptos" panose="020B0004020202020204" pitchFamily="34" charset="0"/>
                <a:ea typeface="Aptos" panose="020B0004020202020204" pitchFamily="34" charset="0"/>
                <a:cs typeface="Times New Roman" panose="02020603050405020304" pitchFamily="18" charset="0"/>
              </a:rPr>
              <a:t> </a:t>
            </a:r>
            <a:r>
              <a:rPr lang="en-US" sz="3491" kern="100" dirty="0" err="1">
                <a:latin typeface="Aptos" panose="020B0004020202020204" pitchFamily="34" charset="0"/>
                <a:ea typeface="Aptos" panose="020B0004020202020204" pitchFamily="34" charset="0"/>
                <a:cs typeface="Times New Roman" panose="02020603050405020304" pitchFamily="18" charset="0"/>
              </a:rPr>
              <a:t>Bueschenfelde</a:t>
            </a:r>
            <a:r>
              <a:rPr lang="en-US" sz="3491" kern="100" dirty="0">
                <a:latin typeface="Aptos" panose="020B0004020202020204" pitchFamily="34" charset="0"/>
                <a:ea typeface="Aptos" panose="020B0004020202020204" pitchFamily="34" charset="0"/>
                <a:cs typeface="Times New Roman" panose="02020603050405020304" pitchFamily="18" charset="0"/>
              </a:rPr>
              <a:t>, C. O., </a:t>
            </a:r>
            <a:r>
              <a:rPr lang="en-US" sz="3491" kern="100" dirty="0" err="1">
                <a:latin typeface="Aptos" panose="020B0004020202020204" pitchFamily="34" charset="0"/>
                <a:ea typeface="Aptos" panose="020B0004020202020204" pitchFamily="34" charset="0"/>
                <a:cs typeface="Times New Roman" panose="02020603050405020304" pitchFamily="18" charset="0"/>
              </a:rPr>
              <a:t>Unternaehrer</a:t>
            </a:r>
            <a:r>
              <a:rPr lang="en-US" sz="3491" kern="100" dirty="0">
                <a:latin typeface="Aptos" panose="020B0004020202020204" pitchFamily="34" charset="0"/>
                <a:ea typeface="Aptos" panose="020B0004020202020204" pitchFamily="34" charset="0"/>
                <a:cs typeface="Times New Roman" panose="02020603050405020304" pitchFamily="18" charset="0"/>
              </a:rPr>
              <a:t>, J., Mellman, I., &amp; Bottomly, K. (2004). Regulated recruitment of MHC class II and costimulatory molecules to lipid rafts in dendritic cells. </a:t>
            </a:r>
            <a:r>
              <a:rPr lang="en-US" sz="3491" i="1" kern="100" dirty="0">
                <a:latin typeface="Aptos" panose="020B0004020202020204" pitchFamily="34" charset="0"/>
                <a:ea typeface="Aptos" panose="020B0004020202020204" pitchFamily="34" charset="0"/>
                <a:cs typeface="Times New Roman" panose="02020603050405020304" pitchFamily="18" charset="0"/>
              </a:rPr>
              <a:t>Journal of immunology</a:t>
            </a:r>
            <a:r>
              <a:rPr lang="en-US" sz="3491" kern="100" dirty="0">
                <a:latin typeface="Aptos" panose="020B0004020202020204" pitchFamily="34" charset="0"/>
                <a:ea typeface="Aptos" panose="020B0004020202020204" pitchFamily="34" charset="0"/>
                <a:cs typeface="Times New Roman" panose="02020603050405020304" pitchFamily="18" charset="0"/>
              </a:rPr>
              <a:t>, 173(10), 6119–6124.</a:t>
            </a:r>
          </a:p>
          <a:p>
            <a:pPr marL="648372" indent="-648372" algn="just">
              <a:buFont typeface="+mj-lt"/>
              <a:buAutoNum type="arabicPeriod"/>
            </a:pPr>
            <a:r>
              <a:rPr lang="en-US" sz="3491" kern="100" dirty="0" err="1">
                <a:latin typeface="Aptos" panose="020B0004020202020204" pitchFamily="34" charset="0"/>
                <a:ea typeface="Aptos" panose="020B0004020202020204" pitchFamily="34" charset="0"/>
                <a:cs typeface="Times New Roman" panose="02020603050405020304" pitchFamily="18" charset="0"/>
              </a:rPr>
              <a:t>Matissek</a:t>
            </a:r>
            <a:r>
              <a:rPr lang="en-US" sz="3491" kern="100" dirty="0">
                <a:latin typeface="Aptos" panose="020B0004020202020204" pitchFamily="34" charset="0"/>
                <a:ea typeface="Aptos" panose="020B0004020202020204" pitchFamily="34" charset="0"/>
                <a:cs typeface="Times New Roman" panose="02020603050405020304" pitchFamily="18" charset="0"/>
              </a:rPr>
              <a:t>, S. J., </a:t>
            </a:r>
            <a:r>
              <a:rPr lang="en-US" sz="3491" kern="100" dirty="0" err="1">
                <a:latin typeface="Aptos" panose="020B0004020202020204" pitchFamily="34" charset="0"/>
                <a:ea typeface="Aptos" panose="020B0004020202020204" pitchFamily="34" charset="0"/>
                <a:cs typeface="Times New Roman" panose="02020603050405020304" pitchFamily="18" charset="0"/>
              </a:rPr>
              <a:t>Karbalivand</a:t>
            </a:r>
            <a:r>
              <a:rPr lang="en-US" sz="3491" kern="100" dirty="0">
                <a:latin typeface="Aptos" panose="020B0004020202020204" pitchFamily="34" charset="0"/>
                <a:ea typeface="Aptos" panose="020B0004020202020204" pitchFamily="34" charset="0"/>
                <a:cs typeface="Times New Roman" panose="02020603050405020304" pitchFamily="18" charset="0"/>
              </a:rPr>
              <a:t>, M., Han, W., Boutilier, A., </a:t>
            </a:r>
            <a:r>
              <a:rPr lang="en-US" sz="3491" kern="100" dirty="0" err="1">
                <a:latin typeface="Aptos" panose="020B0004020202020204" pitchFamily="34" charset="0"/>
                <a:ea typeface="Aptos" panose="020B0004020202020204" pitchFamily="34" charset="0"/>
                <a:cs typeface="Times New Roman" panose="02020603050405020304" pitchFamily="18" charset="0"/>
              </a:rPr>
              <a:t>Yzar</a:t>
            </a:r>
            <a:r>
              <a:rPr lang="en-US" sz="3491" kern="100" dirty="0">
                <a:latin typeface="Aptos" panose="020B0004020202020204" pitchFamily="34" charset="0"/>
                <a:ea typeface="Aptos" panose="020B0004020202020204" pitchFamily="34" charset="0"/>
                <a:cs typeface="Times New Roman" panose="02020603050405020304" pitchFamily="18" charset="0"/>
              </a:rPr>
              <a:t>-Garcia, E., Kehoe, L. L., Gardner, D. S., Hage, A., Fleck, K., Jeffers, V., </a:t>
            </a:r>
            <a:r>
              <a:rPr lang="en-US" sz="3491" kern="100" dirty="0" err="1">
                <a:latin typeface="Aptos" panose="020B0004020202020204" pitchFamily="34" charset="0"/>
                <a:ea typeface="Aptos" panose="020B0004020202020204" pitchFamily="34" charset="0"/>
                <a:cs typeface="Times New Roman" panose="02020603050405020304" pitchFamily="18" charset="0"/>
              </a:rPr>
              <a:t>Rajsbaum</a:t>
            </a:r>
            <a:r>
              <a:rPr lang="en-US" sz="3491" kern="100" dirty="0">
                <a:latin typeface="Aptos" panose="020B0004020202020204" pitchFamily="34" charset="0"/>
                <a:ea typeface="Aptos" panose="020B0004020202020204" pitchFamily="34" charset="0"/>
                <a:cs typeface="Times New Roman" panose="02020603050405020304" pitchFamily="18" charset="0"/>
              </a:rPr>
              <a:t>, R., &amp; Elsawa, S. F. (2022). A novel mechanism of regulation of the oncogenic transcription factor GLI3 by toll-like receptor signaling. </a:t>
            </a:r>
            <a:r>
              <a:rPr lang="en-US" sz="3491" i="1" kern="100" dirty="0" err="1">
                <a:latin typeface="Aptos" panose="020B0004020202020204" pitchFamily="34" charset="0"/>
                <a:ea typeface="Aptos" panose="020B0004020202020204" pitchFamily="34" charset="0"/>
                <a:cs typeface="Times New Roman" panose="02020603050405020304" pitchFamily="18" charset="0"/>
              </a:rPr>
              <a:t>Oncotarget</a:t>
            </a:r>
            <a:r>
              <a:rPr lang="en-US" sz="3491" kern="100" dirty="0">
                <a:latin typeface="Aptos" panose="020B0004020202020204" pitchFamily="34" charset="0"/>
                <a:ea typeface="Aptos" panose="020B0004020202020204" pitchFamily="34" charset="0"/>
                <a:cs typeface="Times New Roman" panose="02020603050405020304" pitchFamily="18" charset="0"/>
              </a:rPr>
              <a:t>, 13, 944–959.</a:t>
            </a:r>
          </a:p>
          <a:p>
            <a:pPr marL="648372" indent="-648372" algn="just">
              <a:buFont typeface="+mj-lt"/>
              <a:buAutoNum type="arabicPeriod"/>
            </a:pPr>
            <a:r>
              <a:rPr lang="en-US" sz="3491" kern="100" dirty="0">
                <a:latin typeface="Aptos" panose="020B0004020202020204" pitchFamily="34" charset="0"/>
                <a:ea typeface="Aptos" panose="020B0004020202020204" pitchFamily="34" charset="0"/>
                <a:cs typeface="Times New Roman" panose="02020603050405020304" pitchFamily="18" charset="0"/>
              </a:rPr>
              <a:t>Boutilier, A. J., Raad, M., Paar, K. E., </a:t>
            </a:r>
            <a:r>
              <a:rPr lang="en-US" sz="3491" kern="100" dirty="0" err="1">
                <a:latin typeface="Aptos" panose="020B0004020202020204" pitchFamily="34" charset="0"/>
                <a:ea typeface="Aptos" panose="020B0004020202020204" pitchFamily="34" charset="0"/>
                <a:cs typeface="Times New Roman" panose="02020603050405020304" pitchFamily="18" charset="0"/>
              </a:rPr>
              <a:t>Matissek</a:t>
            </a:r>
            <a:r>
              <a:rPr lang="en-US" sz="3491" kern="100" dirty="0">
                <a:latin typeface="Aptos" panose="020B0004020202020204" pitchFamily="34" charset="0"/>
                <a:ea typeface="Aptos" panose="020B0004020202020204" pitchFamily="34" charset="0"/>
                <a:cs typeface="Times New Roman" panose="02020603050405020304" pitchFamily="18" charset="0"/>
              </a:rPr>
              <a:t>, S. J., Banks, C. E., Carl, A. L., Murray, J. M., Metzler, A. D., Koeppen, K. U., Gupta, M., &amp; Elsawa, S. F. (2024). GLI3 Is Required for M2 Macrophage Polarization and M2-Mediated Waldenström Macroglobulinemia Growth and Survival. </a:t>
            </a:r>
            <a:r>
              <a:rPr lang="en-US" sz="3491" i="1" kern="100" dirty="0">
                <a:latin typeface="Aptos" panose="020B0004020202020204" pitchFamily="34" charset="0"/>
                <a:ea typeface="Aptos" panose="020B0004020202020204" pitchFamily="34" charset="0"/>
                <a:cs typeface="Times New Roman" panose="02020603050405020304" pitchFamily="18" charset="0"/>
              </a:rPr>
              <a:t>International journal of molecular sciences, 25</a:t>
            </a:r>
            <a:r>
              <a:rPr lang="en-US" sz="3491" kern="100" dirty="0">
                <a:latin typeface="Aptos" panose="020B0004020202020204" pitchFamily="34" charset="0"/>
                <a:ea typeface="Aptos" panose="020B0004020202020204" pitchFamily="34" charset="0"/>
                <a:cs typeface="Times New Roman" panose="02020603050405020304" pitchFamily="18" charset="0"/>
              </a:rPr>
              <a:t>(23), 13120.</a:t>
            </a:r>
          </a:p>
        </p:txBody>
      </p:sp>
      <p:pic>
        <p:nvPicPr>
          <p:cNvPr id="63" name="Picture 62">
            <a:extLst>
              <a:ext uri="{FF2B5EF4-FFF2-40B4-BE49-F238E27FC236}">
                <a16:creationId xmlns:a16="http://schemas.microsoft.com/office/drawing/2014/main" id="{C44851B3-1C29-D90C-A4BE-41E9F9EE43F1}"/>
              </a:ext>
            </a:extLst>
          </p:cNvPr>
          <p:cNvPicPr>
            <a:picLocks noChangeAspect="1"/>
          </p:cNvPicPr>
          <p:nvPr/>
        </p:nvPicPr>
        <p:blipFill>
          <a:blip r:embed="rId10"/>
          <a:stretch>
            <a:fillRect/>
          </a:stretch>
        </p:blipFill>
        <p:spPr>
          <a:xfrm>
            <a:off x="33096784" y="30246935"/>
            <a:ext cx="3532063" cy="1747444"/>
          </a:xfrm>
          <a:prstGeom prst="rect">
            <a:avLst/>
          </a:prstGeom>
        </p:spPr>
      </p:pic>
      <p:pic>
        <p:nvPicPr>
          <p:cNvPr id="64" name="Picture 63" descr="A logo with a circular design with a green mouse and a scientist&#10;&#10;Description automatically generated with medium confidence">
            <a:extLst>
              <a:ext uri="{FF2B5EF4-FFF2-40B4-BE49-F238E27FC236}">
                <a16:creationId xmlns:a16="http://schemas.microsoft.com/office/drawing/2014/main" id="{1A907405-B33F-712B-09C5-911F26628D29}"/>
              </a:ext>
            </a:extLst>
          </p:cNvPr>
          <p:cNvPicPr>
            <a:picLocks noChangeAspect="1"/>
          </p:cNvPicPr>
          <p:nvPr/>
        </p:nvPicPr>
        <p:blipFill>
          <a:blip r:embed="rId11">
            <a:extLst>
              <a:ext uri="{28A0092B-C50C-407E-A947-70E740481C1C}">
                <a14:useLocalDpi xmlns:a14="http://schemas.microsoft.com/office/drawing/2010/main" val="0"/>
              </a:ext>
            </a:extLst>
          </a:blip>
          <a:srcRect l="17500" t="18198" r="17500" b="23299"/>
          <a:stretch/>
        </p:blipFill>
        <p:spPr>
          <a:xfrm>
            <a:off x="36871817" y="30330664"/>
            <a:ext cx="2806607" cy="1768265"/>
          </a:xfrm>
          <a:prstGeom prst="rect">
            <a:avLst/>
          </a:prstGeom>
          <a:ln w="19050">
            <a:solidFill>
              <a:schemeClr val="tx1"/>
            </a:solidFill>
          </a:ln>
        </p:spPr>
      </p:pic>
      <p:sp>
        <p:nvSpPr>
          <p:cNvPr id="6" name="Rectangle 5">
            <a:extLst>
              <a:ext uri="{FF2B5EF4-FFF2-40B4-BE49-F238E27FC236}">
                <a16:creationId xmlns:a16="http://schemas.microsoft.com/office/drawing/2014/main" id="{9BECA3A0-6F32-8231-17F4-0538D06B7B01}"/>
              </a:ext>
            </a:extLst>
          </p:cNvPr>
          <p:cNvSpPr/>
          <p:nvPr/>
        </p:nvSpPr>
        <p:spPr>
          <a:xfrm>
            <a:off x="11713809" y="4551698"/>
            <a:ext cx="19055198" cy="1190750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89"/>
          </a:p>
        </p:txBody>
      </p:sp>
      <p:sp>
        <p:nvSpPr>
          <p:cNvPr id="19" name="Rectangle 18">
            <a:extLst>
              <a:ext uri="{FF2B5EF4-FFF2-40B4-BE49-F238E27FC236}">
                <a16:creationId xmlns:a16="http://schemas.microsoft.com/office/drawing/2014/main" id="{267CA04A-A660-D9DD-0843-68D0ECDBEC32}"/>
              </a:ext>
            </a:extLst>
          </p:cNvPr>
          <p:cNvSpPr/>
          <p:nvPr/>
        </p:nvSpPr>
        <p:spPr>
          <a:xfrm>
            <a:off x="1170399" y="16553357"/>
            <a:ext cx="10264154" cy="1313359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89"/>
          </a:p>
        </p:txBody>
      </p:sp>
      <p:grpSp>
        <p:nvGrpSpPr>
          <p:cNvPr id="21" name="Group 20">
            <a:extLst>
              <a:ext uri="{FF2B5EF4-FFF2-40B4-BE49-F238E27FC236}">
                <a16:creationId xmlns:a16="http://schemas.microsoft.com/office/drawing/2014/main" id="{E2721A6B-FE99-B6D2-55A5-979011471578}"/>
              </a:ext>
            </a:extLst>
          </p:cNvPr>
          <p:cNvGrpSpPr/>
          <p:nvPr/>
        </p:nvGrpSpPr>
        <p:grpSpPr>
          <a:xfrm>
            <a:off x="1252724" y="21931351"/>
            <a:ext cx="10243311" cy="3308237"/>
            <a:chOff x="2100946" y="2245734"/>
            <a:chExt cx="7794172" cy="2543980"/>
          </a:xfrm>
        </p:grpSpPr>
        <p:pic>
          <p:nvPicPr>
            <p:cNvPr id="22" name="Picture 21" descr="A screenshot of a video game&#10;&#10;AI-generated content may be incorrect.">
              <a:extLst>
                <a:ext uri="{FF2B5EF4-FFF2-40B4-BE49-F238E27FC236}">
                  <a16:creationId xmlns:a16="http://schemas.microsoft.com/office/drawing/2014/main" id="{8B87D87A-FCB6-83C5-1C5F-56717F34ECFA}"/>
                </a:ext>
              </a:extLst>
            </p:cNvPr>
            <p:cNvPicPr>
              <a:picLocks noChangeAspect="1"/>
            </p:cNvPicPr>
            <p:nvPr/>
          </p:nvPicPr>
          <p:blipFill>
            <a:blip r:embed="rId12">
              <a:extLst>
                <a:ext uri="{28A0092B-C50C-407E-A947-70E740481C1C}">
                  <a14:useLocalDpi xmlns:a14="http://schemas.microsoft.com/office/drawing/2010/main" val="0"/>
                </a:ext>
              </a:extLst>
            </a:blip>
            <a:srcRect l="12857" t="28912" r="1905" b="39966"/>
            <a:stretch/>
          </p:blipFill>
          <p:spPr>
            <a:xfrm>
              <a:off x="2100946" y="2797628"/>
              <a:ext cx="7794172" cy="1992086"/>
            </a:xfrm>
            <a:prstGeom prst="rect">
              <a:avLst/>
            </a:prstGeom>
          </p:spPr>
        </p:pic>
        <p:cxnSp>
          <p:nvCxnSpPr>
            <p:cNvPr id="23" name="Straight Connector 22">
              <a:extLst>
                <a:ext uri="{FF2B5EF4-FFF2-40B4-BE49-F238E27FC236}">
                  <a16:creationId xmlns:a16="http://schemas.microsoft.com/office/drawing/2014/main" id="{88E5367A-4626-4000-8E35-F3B31C284082}"/>
                </a:ext>
              </a:extLst>
            </p:cNvPr>
            <p:cNvCxnSpPr/>
            <p:nvPr/>
          </p:nvCxnSpPr>
          <p:spPr>
            <a:xfrm>
              <a:off x="2819400" y="2449286"/>
              <a:ext cx="6096000" cy="0"/>
            </a:xfrm>
            <a:prstGeom prst="line">
              <a:avLst/>
            </a:prstGeom>
            <a:ln w="57150"/>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D9B1BCFB-C3FF-6F62-38C4-C16DF8324DA9}"/>
                </a:ext>
              </a:extLst>
            </p:cNvPr>
            <p:cNvCxnSpPr>
              <a:cxnSpLocks/>
            </p:cNvCxnSpPr>
            <p:nvPr/>
          </p:nvCxnSpPr>
          <p:spPr>
            <a:xfrm>
              <a:off x="5791199" y="2245734"/>
              <a:ext cx="0" cy="181782"/>
            </a:xfrm>
            <a:prstGeom prst="line">
              <a:avLst/>
            </a:prstGeom>
            <a:ln w="57150"/>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0DA1FE9B-694C-7E3A-2529-B94D1C4FB895}"/>
                </a:ext>
              </a:extLst>
            </p:cNvPr>
            <p:cNvCxnSpPr/>
            <p:nvPr/>
          </p:nvCxnSpPr>
          <p:spPr>
            <a:xfrm>
              <a:off x="8893629" y="2427514"/>
              <a:ext cx="0" cy="511628"/>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A2F09767-E17D-D99E-7589-28E22D3EEF4D}"/>
                </a:ext>
              </a:extLst>
            </p:cNvPr>
            <p:cNvCxnSpPr/>
            <p:nvPr/>
          </p:nvCxnSpPr>
          <p:spPr>
            <a:xfrm>
              <a:off x="6977742" y="2471054"/>
              <a:ext cx="0" cy="511628"/>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A198223A-9ECB-FDAC-F1DC-33C613983F69}"/>
                </a:ext>
              </a:extLst>
            </p:cNvPr>
            <p:cNvCxnSpPr/>
            <p:nvPr/>
          </p:nvCxnSpPr>
          <p:spPr>
            <a:xfrm>
              <a:off x="4887686" y="2471050"/>
              <a:ext cx="0" cy="511628"/>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26483784-B283-3B51-8A10-3F43045F3670}"/>
                </a:ext>
              </a:extLst>
            </p:cNvPr>
            <p:cNvCxnSpPr/>
            <p:nvPr/>
          </p:nvCxnSpPr>
          <p:spPr>
            <a:xfrm>
              <a:off x="2841171" y="2460160"/>
              <a:ext cx="0" cy="511628"/>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grpSp>
      <p:sp>
        <p:nvSpPr>
          <p:cNvPr id="29" name="Rectangle 28">
            <a:extLst>
              <a:ext uri="{FF2B5EF4-FFF2-40B4-BE49-F238E27FC236}">
                <a16:creationId xmlns:a16="http://schemas.microsoft.com/office/drawing/2014/main" id="{5D9E61B5-CAF2-8F84-60C4-EA2BDE45EC5A}"/>
              </a:ext>
            </a:extLst>
          </p:cNvPr>
          <p:cNvSpPr/>
          <p:nvPr/>
        </p:nvSpPr>
        <p:spPr>
          <a:xfrm>
            <a:off x="11677726" y="17672503"/>
            <a:ext cx="17053945" cy="1371187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89"/>
          </a:p>
        </p:txBody>
      </p:sp>
      <p:sp>
        <p:nvSpPr>
          <p:cNvPr id="58" name="TextBox 57">
            <a:extLst>
              <a:ext uri="{FF2B5EF4-FFF2-40B4-BE49-F238E27FC236}">
                <a16:creationId xmlns:a16="http://schemas.microsoft.com/office/drawing/2014/main" id="{7648D030-5BF3-C655-AB65-C51C0C408EF1}"/>
              </a:ext>
            </a:extLst>
          </p:cNvPr>
          <p:cNvSpPr txBox="1"/>
          <p:nvPr/>
        </p:nvSpPr>
        <p:spPr>
          <a:xfrm>
            <a:off x="5400858" y="21531664"/>
            <a:ext cx="1947043" cy="468462"/>
          </a:xfrm>
          <a:prstGeom prst="rect">
            <a:avLst/>
          </a:prstGeom>
          <a:noFill/>
        </p:spPr>
        <p:txBody>
          <a:bodyPr wrap="square" rtlCol="0" anchor="ctr">
            <a:spAutoFit/>
          </a:bodyPr>
          <a:lstStyle/>
          <a:p>
            <a:r>
              <a:rPr lang="en-US" sz="2444" dirty="0"/>
              <a:t>DC</a:t>
            </a:r>
            <a:r>
              <a:rPr lang="en-US" sz="2444" b="1" dirty="0"/>
              <a:t> </a:t>
            </a:r>
            <a:r>
              <a:rPr lang="en-US" sz="2444" dirty="0"/>
              <a:t>Subsets</a:t>
            </a:r>
          </a:p>
        </p:txBody>
      </p:sp>
      <p:sp>
        <p:nvSpPr>
          <p:cNvPr id="60" name="TextBox 59">
            <a:extLst>
              <a:ext uri="{FF2B5EF4-FFF2-40B4-BE49-F238E27FC236}">
                <a16:creationId xmlns:a16="http://schemas.microsoft.com/office/drawing/2014/main" id="{092433EE-BD7C-9269-01D5-D5676E69027F}"/>
              </a:ext>
            </a:extLst>
          </p:cNvPr>
          <p:cNvSpPr txBox="1"/>
          <p:nvPr/>
        </p:nvSpPr>
        <p:spPr>
          <a:xfrm>
            <a:off x="1399345" y="25139132"/>
            <a:ext cx="9915069" cy="575863"/>
          </a:xfrm>
          <a:prstGeom prst="rect">
            <a:avLst/>
          </a:prstGeom>
          <a:noFill/>
        </p:spPr>
        <p:txBody>
          <a:bodyPr wrap="square" rtlCol="0" anchor="ctr">
            <a:spAutoFit/>
          </a:bodyPr>
          <a:lstStyle/>
          <a:p>
            <a:pPr algn="just"/>
            <a:r>
              <a:rPr lang="en-US" sz="3142" b="1" kern="100" dirty="0">
                <a:latin typeface="Aptos" panose="020B0004020202020204" pitchFamily="34" charset="0"/>
                <a:ea typeface="Aptos" panose="020B0004020202020204" pitchFamily="34" charset="0"/>
                <a:cs typeface="Times New Roman" panose="02020603050405020304" pitchFamily="18" charset="0"/>
              </a:rPr>
              <a:t>Fig. 1. The four major DC subsets in mice and humans</a:t>
            </a:r>
            <a:endParaRPr lang="en-US" sz="3142"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9E012592-D1BF-C8F5-B81A-7AAA0F9CF114}"/>
              </a:ext>
            </a:extLst>
          </p:cNvPr>
          <p:cNvSpPr txBox="1"/>
          <p:nvPr/>
        </p:nvSpPr>
        <p:spPr>
          <a:xfrm>
            <a:off x="1399345" y="27868688"/>
            <a:ext cx="9915069" cy="1542923"/>
          </a:xfrm>
          <a:prstGeom prst="rect">
            <a:avLst/>
          </a:prstGeom>
          <a:noFill/>
        </p:spPr>
        <p:txBody>
          <a:bodyPr wrap="square" rtlCol="0" anchor="ctr">
            <a:spAutoFit/>
          </a:bodyPr>
          <a:lstStyle/>
          <a:p>
            <a:pPr algn="just"/>
            <a:r>
              <a:rPr lang="en-US" sz="3142" b="1" kern="100" dirty="0">
                <a:latin typeface="Aptos" panose="020B0004020202020204" pitchFamily="34" charset="0"/>
                <a:ea typeface="Aptos" panose="020B0004020202020204" pitchFamily="34" charset="0"/>
                <a:cs typeface="Times New Roman" panose="02020603050405020304" pitchFamily="18" charset="0"/>
              </a:rPr>
              <a:t>Fig. 2. DC presents antigens to T cell through MHC II: </a:t>
            </a:r>
            <a:r>
              <a:rPr lang="en-US" sz="3142" kern="100" dirty="0">
                <a:latin typeface="Aptos" panose="020B0004020202020204" pitchFamily="34" charset="0"/>
                <a:ea typeface="Aptos" panose="020B0004020202020204" pitchFamily="34" charset="0"/>
                <a:cs typeface="Times New Roman" panose="02020603050405020304" pitchFamily="18" charset="0"/>
              </a:rPr>
              <a:t>Antigen presentation is the first signal required for T cell-mediated adaptive immune response.</a:t>
            </a:r>
            <a:r>
              <a:rPr lang="en-US" sz="3142" b="1" kern="100" dirty="0">
                <a:latin typeface="Aptos" panose="020B0004020202020204" pitchFamily="34" charset="0"/>
                <a:ea typeface="Aptos" panose="020B0004020202020204" pitchFamily="34" charset="0"/>
                <a:cs typeface="Times New Roman" panose="02020603050405020304" pitchFamily="18" charset="0"/>
              </a:rPr>
              <a:t> </a:t>
            </a:r>
            <a:endParaRPr lang="en-US" sz="3142"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71" name="Picture 70" descr="A screenshot of a cell&#10;&#10;AI-generated content may be incorrect.">
            <a:extLst>
              <a:ext uri="{FF2B5EF4-FFF2-40B4-BE49-F238E27FC236}">
                <a16:creationId xmlns:a16="http://schemas.microsoft.com/office/drawing/2014/main" id="{CA3257E9-5062-1490-8FA2-8EB5476B2429}"/>
              </a:ext>
            </a:extLst>
          </p:cNvPr>
          <p:cNvPicPr>
            <a:picLocks noChangeAspect="1"/>
          </p:cNvPicPr>
          <p:nvPr/>
        </p:nvPicPr>
        <p:blipFill>
          <a:blip r:embed="rId13">
            <a:extLst>
              <a:ext uri="{28A0092B-C50C-407E-A947-70E740481C1C}">
                <a14:useLocalDpi xmlns:a14="http://schemas.microsoft.com/office/drawing/2010/main" val="0"/>
              </a:ext>
            </a:extLst>
          </a:blip>
          <a:srcRect l="38697" t="29555" r="11228" b="35401"/>
          <a:stretch/>
        </p:blipFill>
        <p:spPr>
          <a:xfrm>
            <a:off x="4131108" y="25959384"/>
            <a:ext cx="4034026" cy="1976220"/>
          </a:xfrm>
          <a:prstGeom prst="rect">
            <a:avLst/>
          </a:prstGeom>
        </p:spPr>
      </p:pic>
      <p:pic>
        <p:nvPicPr>
          <p:cNvPr id="73" name="Picture 72">
            <a:extLst>
              <a:ext uri="{FF2B5EF4-FFF2-40B4-BE49-F238E27FC236}">
                <a16:creationId xmlns:a16="http://schemas.microsoft.com/office/drawing/2014/main" id="{27603D83-514E-C38A-AEF2-AD8049E9C04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58954" y="1278094"/>
            <a:ext cx="1956179" cy="1884453"/>
          </a:xfrm>
          <a:prstGeom prst="rect">
            <a:avLst/>
          </a:prstGeom>
        </p:spPr>
      </p:pic>
    </p:spTree>
    <p:extLst>
      <p:ext uri="{BB962C8B-B14F-4D97-AF65-F5344CB8AC3E}">
        <p14:creationId xmlns:p14="http://schemas.microsoft.com/office/powerpoint/2010/main" val="9249592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2017</TotalTime>
  <Words>1028</Words>
  <Application>Microsoft Office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Symbol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Chukwuebuka Nkwocha</dc:creator>
  <cp:lastModifiedBy>Chukwuebuka Nkwocha</cp:lastModifiedBy>
  <cp:revision>9</cp:revision>
  <dcterms:created xsi:type="dcterms:W3CDTF">2025-04-05T20:15:29Z</dcterms:created>
  <dcterms:modified xsi:type="dcterms:W3CDTF">2025-04-07T19:36:00Z</dcterms:modified>
</cp:coreProperties>
</file>