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43891200" cy="32918400"/>
  <p:notesSz cx="6858000" cy="9144000"/>
  <p:embeddedFontLst>
    <p:embeddedFont>
      <p:font typeface="Calibri (MS)" panose="020B0604020202020204" charset="0"/>
      <p:regular r:id="rId3"/>
    </p:embeddedFont>
    <p:embeddedFont>
      <p:font typeface="Calibri (MS) Bold" panose="020B0604020202020204" charset="0"/>
      <p:regular r:id="rId4"/>
    </p:embeddedFont>
    <p:embeddedFont>
      <p:font typeface="Calibri (MS) Italics" panose="020B060402020202020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19" d="100"/>
          <a:sy n="19" d="100"/>
        </p:scale>
        <p:origin x="591" y="-12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4F4"/>
        </a:solidFill>
        <a:effectLst/>
      </p:bgPr>
    </p:bg>
    <p:spTree>
      <p:nvGrpSpPr>
        <p:cNvPr id="1" name=""/>
        <p:cNvGrpSpPr/>
        <p:nvPr/>
      </p:nvGrpSpPr>
      <p:grpSpPr>
        <a:xfrm>
          <a:off x="0" y="0"/>
          <a:ext cx="0" cy="0"/>
          <a:chOff x="0" y="0"/>
          <a:chExt cx="0" cy="0"/>
        </a:xfrm>
      </p:grpSpPr>
      <p:grpSp>
        <p:nvGrpSpPr>
          <p:cNvPr id="2" name="Group 2"/>
          <p:cNvGrpSpPr/>
          <p:nvPr/>
        </p:nvGrpSpPr>
        <p:grpSpPr>
          <a:xfrm>
            <a:off x="44843" y="0"/>
            <a:ext cx="43846357" cy="5202291"/>
            <a:chOff x="0" y="0"/>
            <a:chExt cx="3971805" cy="471247"/>
          </a:xfrm>
        </p:grpSpPr>
        <p:sp>
          <p:nvSpPr>
            <p:cNvPr id="3" name="Freeform 3"/>
            <p:cNvSpPr/>
            <p:nvPr/>
          </p:nvSpPr>
          <p:spPr>
            <a:xfrm>
              <a:off x="0" y="0"/>
              <a:ext cx="3971805" cy="471247"/>
            </a:xfrm>
            <a:custGeom>
              <a:avLst/>
              <a:gdLst/>
              <a:ahLst/>
              <a:cxnLst/>
              <a:rect l="l" t="t" r="r" b="b"/>
              <a:pathLst>
                <a:path w="3971805" h="471247">
                  <a:moveTo>
                    <a:pt x="0" y="0"/>
                  </a:moveTo>
                  <a:lnTo>
                    <a:pt x="3971805" y="0"/>
                  </a:lnTo>
                  <a:lnTo>
                    <a:pt x="3971805" y="471247"/>
                  </a:lnTo>
                  <a:lnTo>
                    <a:pt x="0" y="471247"/>
                  </a:lnTo>
                  <a:close/>
                </a:path>
              </a:pathLst>
            </a:custGeom>
            <a:solidFill>
              <a:srgbClr val="9DC68B"/>
            </a:solidFill>
          </p:spPr>
          <p:txBody>
            <a:bodyPr/>
            <a:lstStyle/>
            <a:p>
              <a:endParaRPr lang="en-US"/>
            </a:p>
          </p:txBody>
        </p:sp>
        <p:sp>
          <p:nvSpPr>
            <p:cNvPr id="4" name="TextBox 4"/>
            <p:cNvSpPr txBox="1"/>
            <p:nvPr/>
          </p:nvSpPr>
          <p:spPr>
            <a:xfrm>
              <a:off x="0" y="-95250"/>
              <a:ext cx="3971805" cy="566497"/>
            </a:xfrm>
            <a:prstGeom prst="rect">
              <a:avLst/>
            </a:prstGeom>
          </p:spPr>
          <p:txBody>
            <a:bodyPr lIns="16933" tIns="16933" rIns="16933" bIns="16933" rtlCol="0" anchor="ctr"/>
            <a:lstStyle/>
            <a:p>
              <a:pPr algn="ctr">
                <a:lnSpc>
                  <a:spcPts val="3219"/>
                </a:lnSpc>
                <a:spcBef>
                  <a:spcPct val="0"/>
                </a:spcBef>
              </a:pPr>
              <a:endParaRPr/>
            </a:p>
          </p:txBody>
        </p:sp>
      </p:grpSp>
      <p:sp>
        <p:nvSpPr>
          <p:cNvPr id="5" name="Freeform 5"/>
          <p:cNvSpPr/>
          <p:nvPr/>
        </p:nvSpPr>
        <p:spPr>
          <a:xfrm>
            <a:off x="1393492" y="774867"/>
            <a:ext cx="3026023" cy="3652556"/>
          </a:xfrm>
          <a:custGeom>
            <a:avLst/>
            <a:gdLst/>
            <a:ahLst/>
            <a:cxnLst/>
            <a:rect l="l" t="t" r="r" b="b"/>
            <a:pathLst>
              <a:path w="3026023" h="3652556">
                <a:moveTo>
                  <a:pt x="0" y="0"/>
                </a:moveTo>
                <a:lnTo>
                  <a:pt x="3026023" y="0"/>
                </a:lnTo>
                <a:lnTo>
                  <a:pt x="3026023" y="3652557"/>
                </a:lnTo>
                <a:lnTo>
                  <a:pt x="0" y="3652557"/>
                </a:lnTo>
                <a:lnTo>
                  <a:pt x="0" y="0"/>
                </a:lnTo>
                <a:close/>
              </a:path>
            </a:pathLst>
          </a:custGeom>
          <a:blipFill>
            <a:blip r:embed="rId2"/>
            <a:stretch>
              <a:fillRect/>
            </a:stretch>
          </a:blipFill>
        </p:spPr>
        <p:txBody>
          <a:bodyPr/>
          <a:lstStyle/>
          <a:p>
            <a:endParaRPr lang="en-US"/>
          </a:p>
        </p:txBody>
      </p:sp>
      <p:sp>
        <p:nvSpPr>
          <p:cNvPr id="6" name="Freeform 6"/>
          <p:cNvSpPr/>
          <p:nvPr/>
        </p:nvSpPr>
        <p:spPr>
          <a:xfrm>
            <a:off x="39636839" y="774867"/>
            <a:ext cx="3370972" cy="3232167"/>
          </a:xfrm>
          <a:custGeom>
            <a:avLst/>
            <a:gdLst/>
            <a:ahLst/>
            <a:cxnLst/>
            <a:rect l="l" t="t" r="r" b="b"/>
            <a:pathLst>
              <a:path w="3370972" h="3232167">
                <a:moveTo>
                  <a:pt x="0" y="0"/>
                </a:moveTo>
                <a:lnTo>
                  <a:pt x="3370972" y="0"/>
                </a:lnTo>
                <a:lnTo>
                  <a:pt x="3370972" y="3232167"/>
                </a:lnTo>
                <a:lnTo>
                  <a:pt x="0" y="3232167"/>
                </a:lnTo>
                <a:lnTo>
                  <a:pt x="0" y="0"/>
                </a:lnTo>
                <a:close/>
              </a:path>
            </a:pathLst>
          </a:custGeom>
          <a:blipFill>
            <a:blip r:embed="rId3"/>
            <a:stretch>
              <a:fillRect/>
            </a:stretch>
          </a:blipFill>
        </p:spPr>
        <p:txBody>
          <a:bodyPr/>
          <a:lstStyle/>
          <a:p>
            <a:endParaRPr lang="en-US"/>
          </a:p>
        </p:txBody>
      </p:sp>
      <p:grpSp>
        <p:nvGrpSpPr>
          <p:cNvPr id="7" name="Group 7"/>
          <p:cNvGrpSpPr/>
          <p:nvPr/>
        </p:nvGrpSpPr>
        <p:grpSpPr>
          <a:xfrm>
            <a:off x="28442010" y="5507091"/>
            <a:ext cx="15139359" cy="15139359"/>
            <a:chOff x="0" y="0"/>
            <a:chExt cx="812800" cy="812800"/>
          </a:xfrm>
        </p:grpSpPr>
        <p:sp>
          <p:nvSpPr>
            <p:cNvPr id="8" name="Freeform 8"/>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9DC68B"/>
            </a:solidFill>
          </p:spPr>
          <p:txBody>
            <a:bodyPr/>
            <a:lstStyle/>
            <a:p>
              <a:endParaRPr lang="en-US"/>
            </a:p>
          </p:txBody>
        </p:sp>
        <p:sp>
          <p:nvSpPr>
            <p:cNvPr id="9" name="TextBox 9"/>
            <p:cNvSpPr txBox="1"/>
            <p:nvPr/>
          </p:nvSpPr>
          <p:spPr>
            <a:xfrm>
              <a:off x="0" y="-95250"/>
              <a:ext cx="812800" cy="908050"/>
            </a:xfrm>
            <a:prstGeom prst="rect">
              <a:avLst/>
            </a:prstGeom>
          </p:spPr>
          <p:txBody>
            <a:bodyPr lIns="47427" tIns="47427" rIns="47427" bIns="47427" rtlCol="0" anchor="ctr"/>
            <a:lstStyle/>
            <a:p>
              <a:pPr algn="ctr">
                <a:lnSpc>
                  <a:spcPts val="3266"/>
                </a:lnSpc>
              </a:pPr>
              <a:endParaRPr/>
            </a:p>
          </p:txBody>
        </p:sp>
      </p:grpSp>
      <p:grpSp>
        <p:nvGrpSpPr>
          <p:cNvPr id="10" name="Group 10"/>
          <p:cNvGrpSpPr/>
          <p:nvPr/>
        </p:nvGrpSpPr>
        <p:grpSpPr>
          <a:xfrm>
            <a:off x="28442010" y="6917432"/>
            <a:ext cx="15139359" cy="15250205"/>
            <a:chOff x="0" y="0"/>
            <a:chExt cx="1864037" cy="1877685"/>
          </a:xfrm>
        </p:grpSpPr>
        <p:sp>
          <p:nvSpPr>
            <p:cNvPr id="11" name="Freeform 11"/>
            <p:cNvSpPr/>
            <p:nvPr/>
          </p:nvSpPr>
          <p:spPr>
            <a:xfrm>
              <a:off x="0" y="0"/>
              <a:ext cx="1864037" cy="1877685"/>
            </a:xfrm>
            <a:custGeom>
              <a:avLst/>
              <a:gdLst/>
              <a:ahLst/>
              <a:cxnLst/>
              <a:rect l="l" t="t" r="r" b="b"/>
              <a:pathLst>
                <a:path w="1864037" h="1877685">
                  <a:moveTo>
                    <a:pt x="0" y="0"/>
                  </a:moveTo>
                  <a:lnTo>
                    <a:pt x="1864037" y="0"/>
                  </a:lnTo>
                  <a:lnTo>
                    <a:pt x="1864037" y="1877685"/>
                  </a:lnTo>
                  <a:lnTo>
                    <a:pt x="0" y="1877685"/>
                  </a:lnTo>
                  <a:close/>
                </a:path>
              </a:pathLst>
            </a:custGeom>
            <a:solidFill>
              <a:srgbClr val="EAF6F0"/>
            </a:solidFill>
            <a:ln w="38100" cap="sq">
              <a:solidFill>
                <a:srgbClr val="EAF6F0"/>
              </a:solidFill>
              <a:prstDash val="solid"/>
              <a:miter/>
            </a:ln>
          </p:spPr>
          <p:txBody>
            <a:bodyPr/>
            <a:lstStyle/>
            <a:p>
              <a:endParaRPr lang="en-US"/>
            </a:p>
          </p:txBody>
        </p:sp>
        <p:sp>
          <p:nvSpPr>
            <p:cNvPr id="12" name="TextBox 12"/>
            <p:cNvSpPr txBox="1"/>
            <p:nvPr/>
          </p:nvSpPr>
          <p:spPr>
            <a:xfrm>
              <a:off x="0" y="-95250"/>
              <a:ext cx="1864037" cy="1972935"/>
            </a:xfrm>
            <a:prstGeom prst="rect">
              <a:avLst/>
            </a:prstGeom>
          </p:spPr>
          <p:txBody>
            <a:bodyPr lIns="16933" tIns="16933" rIns="16933" bIns="16933" rtlCol="0" anchor="ctr"/>
            <a:lstStyle/>
            <a:p>
              <a:pPr algn="ctr">
                <a:lnSpc>
                  <a:spcPts val="3219"/>
                </a:lnSpc>
                <a:spcBef>
                  <a:spcPct val="0"/>
                </a:spcBef>
              </a:pPr>
              <a:endParaRPr/>
            </a:p>
          </p:txBody>
        </p:sp>
      </p:grpSp>
      <p:sp>
        <p:nvSpPr>
          <p:cNvPr id="13" name="TextBox 13"/>
          <p:cNvSpPr txBox="1"/>
          <p:nvPr/>
        </p:nvSpPr>
        <p:spPr>
          <a:xfrm>
            <a:off x="29730563" y="5621674"/>
            <a:ext cx="12757732" cy="1219995"/>
          </a:xfrm>
          <a:prstGeom prst="rect">
            <a:avLst/>
          </a:prstGeom>
        </p:spPr>
        <p:txBody>
          <a:bodyPr lIns="0" tIns="0" rIns="0" bIns="0" rtlCol="0" anchor="t">
            <a:spAutoFit/>
          </a:bodyPr>
          <a:lstStyle/>
          <a:p>
            <a:pPr algn="l">
              <a:lnSpc>
                <a:spcPts val="8883"/>
              </a:lnSpc>
            </a:pPr>
            <a:r>
              <a:rPr lang="en-US" sz="6345" b="1">
                <a:solidFill>
                  <a:srgbClr val="000000"/>
                </a:solidFill>
                <a:latin typeface="Calibri (MS) Bold"/>
                <a:ea typeface="Calibri (MS) Bold"/>
                <a:cs typeface="Calibri (MS) Bold"/>
                <a:sym typeface="Calibri (MS) Bold"/>
              </a:rPr>
              <a:t>OUR RESEARCH WITHIN THE UN SDGs</a:t>
            </a:r>
          </a:p>
        </p:txBody>
      </p:sp>
      <p:sp>
        <p:nvSpPr>
          <p:cNvPr id="14" name="TextBox 14"/>
          <p:cNvSpPr txBox="1"/>
          <p:nvPr/>
        </p:nvSpPr>
        <p:spPr>
          <a:xfrm>
            <a:off x="28785736" y="6927101"/>
            <a:ext cx="14477386" cy="15049693"/>
          </a:xfrm>
          <a:prstGeom prst="rect">
            <a:avLst/>
          </a:prstGeom>
        </p:spPr>
        <p:txBody>
          <a:bodyPr lIns="0" tIns="0" rIns="0" bIns="0" rtlCol="0" anchor="t">
            <a:spAutoFit/>
          </a:bodyPr>
          <a:lstStyle/>
          <a:p>
            <a:pPr algn="l">
              <a:lnSpc>
                <a:spcPts val="4759"/>
              </a:lnSpc>
            </a:pPr>
            <a:r>
              <a:rPr lang="en-US" sz="3399" b="1" dirty="0">
                <a:solidFill>
                  <a:srgbClr val="000000"/>
                </a:solidFill>
                <a:latin typeface="Calibri (MS) Bold"/>
                <a:ea typeface="Calibri (MS) Bold"/>
                <a:cs typeface="Calibri (MS) Bold"/>
                <a:sym typeface="Calibri (MS) Bold"/>
              </a:rPr>
              <a:t>How This Research Advances Sustainability</a:t>
            </a:r>
          </a:p>
          <a:p>
            <a:pPr algn="l">
              <a:lnSpc>
                <a:spcPts val="4759"/>
              </a:lnSpc>
            </a:pPr>
            <a:r>
              <a:rPr lang="en-US" sz="3399" dirty="0">
                <a:solidFill>
                  <a:srgbClr val="000000"/>
                </a:solidFill>
                <a:latin typeface="Calibri (MS)"/>
                <a:ea typeface="Calibri (MS)"/>
                <a:cs typeface="Calibri (MS)"/>
                <a:sym typeface="Calibri (MS)"/>
              </a:rPr>
              <a:t>This research explores how land trusts navigate tensions between environmental goals, cultural access, and contested Indigenous recognition. In New Hampshire, where nearly 9% of land is privately conserved, land trusts face complex decisions about who is seen as a legitimate partner and how to balance long-term environmental protection with social equity. These dilemmas reflect broader sustainability questions around equity and responsibility in settler-colonial contexts. By analyzing these competing priorities, this research:</a:t>
            </a:r>
          </a:p>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Advances SDG 15 by exploring how conservation tools can support cultural stewardship.</a:t>
            </a:r>
          </a:p>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Advances SDG 16 by promoting more equitable and nuanced governance in conservation.</a:t>
            </a:r>
          </a:p>
          <a:p>
            <a:pPr algn="l">
              <a:lnSpc>
                <a:spcPts val="4759"/>
              </a:lnSpc>
            </a:pPr>
            <a:r>
              <a:rPr lang="en-US" sz="3399" b="1" dirty="0">
                <a:solidFill>
                  <a:srgbClr val="000000"/>
                </a:solidFill>
                <a:latin typeface="Calibri (MS) Bold"/>
                <a:ea typeface="Calibri (MS) Bold"/>
                <a:cs typeface="Calibri (MS) Bold"/>
                <a:sym typeface="Calibri (MS) Bold"/>
              </a:rPr>
              <a:t>Why This Research Matters to Society</a:t>
            </a:r>
          </a:p>
          <a:p>
            <a:pPr algn="l">
              <a:lnSpc>
                <a:spcPts val="4759"/>
              </a:lnSpc>
            </a:pPr>
            <a:r>
              <a:rPr lang="en-US" sz="3399" dirty="0">
                <a:solidFill>
                  <a:srgbClr val="000000"/>
                </a:solidFill>
                <a:latin typeface="Calibri (MS)"/>
                <a:ea typeface="Calibri (MS)"/>
                <a:cs typeface="Calibri (MS)"/>
                <a:sym typeface="Calibri (MS)"/>
              </a:rPr>
              <a:t>Since 2015, private conservation has driven 70% of new protected land across the U.S., meaning land trusts are managing multiple parcels of land with minimal public input. As these organizations adopt more justice-focused initiatives, they face complex decisions about how to engage with contested Indigenous communities—raising difficult questions around access, legitimacy, and repair. Similar dynamics are unfolding in countries like Canada, Australia, and New Zealand, where Indigenous identity fraudulence is on the rise. By analyzing these challenges, this research:</a:t>
            </a:r>
          </a:p>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Advances SDG 16 by addressing ethical decision-making and institutional accountability.</a:t>
            </a:r>
          </a:p>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Advances SDG 15 by strengthening equitable, culturally aware conservation practices.</a:t>
            </a:r>
          </a:p>
        </p:txBody>
      </p:sp>
      <p:grpSp>
        <p:nvGrpSpPr>
          <p:cNvPr id="15" name="Group 15"/>
          <p:cNvGrpSpPr/>
          <p:nvPr/>
        </p:nvGrpSpPr>
        <p:grpSpPr>
          <a:xfrm>
            <a:off x="28444919" y="27502249"/>
            <a:ext cx="15136450" cy="4958923"/>
            <a:chOff x="0" y="0"/>
            <a:chExt cx="812800" cy="266285"/>
          </a:xfrm>
        </p:grpSpPr>
        <p:sp>
          <p:nvSpPr>
            <p:cNvPr id="16" name="Freeform 16"/>
            <p:cNvSpPr/>
            <p:nvPr/>
          </p:nvSpPr>
          <p:spPr>
            <a:xfrm>
              <a:off x="0" y="0"/>
              <a:ext cx="812800" cy="266285"/>
            </a:xfrm>
            <a:custGeom>
              <a:avLst/>
              <a:gdLst/>
              <a:ahLst/>
              <a:cxnLst/>
              <a:rect l="l" t="t" r="r" b="b"/>
              <a:pathLst>
                <a:path w="812800" h="266285">
                  <a:moveTo>
                    <a:pt x="127000" y="0"/>
                  </a:moveTo>
                  <a:lnTo>
                    <a:pt x="685800" y="0"/>
                  </a:lnTo>
                  <a:cubicBezTo>
                    <a:pt x="755940" y="0"/>
                    <a:pt x="812800" y="56860"/>
                    <a:pt x="812800" y="127000"/>
                  </a:cubicBezTo>
                  <a:lnTo>
                    <a:pt x="812800" y="139285"/>
                  </a:lnTo>
                  <a:cubicBezTo>
                    <a:pt x="812800" y="209425"/>
                    <a:pt x="755940" y="266285"/>
                    <a:pt x="685800" y="266285"/>
                  </a:cubicBezTo>
                  <a:lnTo>
                    <a:pt x="127000" y="266285"/>
                  </a:lnTo>
                  <a:cubicBezTo>
                    <a:pt x="93318" y="266285"/>
                    <a:pt x="61015" y="252905"/>
                    <a:pt x="37197" y="229088"/>
                  </a:cubicBezTo>
                  <a:cubicBezTo>
                    <a:pt x="13380" y="205271"/>
                    <a:pt x="0" y="172968"/>
                    <a:pt x="0" y="139285"/>
                  </a:cubicBezTo>
                  <a:lnTo>
                    <a:pt x="0" y="127000"/>
                  </a:lnTo>
                  <a:cubicBezTo>
                    <a:pt x="0" y="56860"/>
                    <a:pt x="56860" y="0"/>
                    <a:pt x="127000" y="0"/>
                  </a:cubicBezTo>
                  <a:close/>
                </a:path>
              </a:pathLst>
            </a:custGeom>
            <a:solidFill>
              <a:srgbClr val="9DC68B"/>
            </a:solidFill>
          </p:spPr>
          <p:txBody>
            <a:bodyPr/>
            <a:lstStyle/>
            <a:p>
              <a:endParaRPr lang="en-US"/>
            </a:p>
          </p:txBody>
        </p:sp>
        <p:sp>
          <p:nvSpPr>
            <p:cNvPr id="17" name="TextBox 17"/>
            <p:cNvSpPr txBox="1"/>
            <p:nvPr/>
          </p:nvSpPr>
          <p:spPr>
            <a:xfrm>
              <a:off x="0" y="-95250"/>
              <a:ext cx="812800" cy="361535"/>
            </a:xfrm>
            <a:prstGeom prst="rect">
              <a:avLst/>
            </a:prstGeom>
          </p:spPr>
          <p:txBody>
            <a:bodyPr lIns="47427" tIns="47427" rIns="47427" bIns="47427" rtlCol="0" anchor="ctr"/>
            <a:lstStyle/>
            <a:p>
              <a:pPr algn="ctr">
                <a:lnSpc>
                  <a:spcPts val="3266"/>
                </a:lnSpc>
              </a:pPr>
              <a:endParaRPr/>
            </a:p>
          </p:txBody>
        </p:sp>
      </p:grpSp>
      <p:grpSp>
        <p:nvGrpSpPr>
          <p:cNvPr id="18" name="Group 18"/>
          <p:cNvGrpSpPr/>
          <p:nvPr/>
        </p:nvGrpSpPr>
        <p:grpSpPr>
          <a:xfrm>
            <a:off x="28444919" y="28914864"/>
            <a:ext cx="15136450" cy="3549082"/>
            <a:chOff x="0" y="0"/>
            <a:chExt cx="1863679" cy="436982"/>
          </a:xfrm>
        </p:grpSpPr>
        <p:sp>
          <p:nvSpPr>
            <p:cNvPr id="19" name="Freeform 19"/>
            <p:cNvSpPr/>
            <p:nvPr/>
          </p:nvSpPr>
          <p:spPr>
            <a:xfrm>
              <a:off x="0" y="0"/>
              <a:ext cx="1863679" cy="436982"/>
            </a:xfrm>
            <a:custGeom>
              <a:avLst/>
              <a:gdLst/>
              <a:ahLst/>
              <a:cxnLst/>
              <a:rect l="l" t="t" r="r" b="b"/>
              <a:pathLst>
                <a:path w="1863679" h="436982">
                  <a:moveTo>
                    <a:pt x="0" y="0"/>
                  </a:moveTo>
                  <a:lnTo>
                    <a:pt x="1863679" y="0"/>
                  </a:lnTo>
                  <a:lnTo>
                    <a:pt x="1863679" y="436982"/>
                  </a:lnTo>
                  <a:lnTo>
                    <a:pt x="0" y="436982"/>
                  </a:lnTo>
                  <a:close/>
                </a:path>
              </a:pathLst>
            </a:custGeom>
            <a:solidFill>
              <a:srgbClr val="EAF6F0"/>
            </a:solidFill>
            <a:ln w="38100" cap="sq">
              <a:solidFill>
                <a:srgbClr val="EAF6F0"/>
              </a:solidFill>
              <a:prstDash val="solid"/>
              <a:miter/>
            </a:ln>
          </p:spPr>
          <p:txBody>
            <a:bodyPr/>
            <a:lstStyle/>
            <a:p>
              <a:endParaRPr lang="en-US"/>
            </a:p>
          </p:txBody>
        </p:sp>
        <p:sp>
          <p:nvSpPr>
            <p:cNvPr id="20" name="TextBox 20"/>
            <p:cNvSpPr txBox="1"/>
            <p:nvPr/>
          </p:nvSpPr>
          <p:spPr>
            <a:xfrm>
              <a:off x="0" y="-95250"/>
              <a:ext cx="1863679" cy="532232"/>
            </a:xfrm>
            <a:prstGeom prst="rect">
              <a:avLst/>
            </a:prstGeom>
          </p:spPr>
          <p:txBody>
            <a:bodyPr lIns="16933" tIns="16933" rIns="16933" bIns="16933" rtlCol="0" anchor="ctr"/>
            <a:lstStyle/>
            <a:p>
              <a:pPr algn="ctr">
                <a:lnSpc>
                  <a:spcPts val="3220"/>
                </a:lnSpc>
                <a:spcBef>
                  <a:spcPct val="0"/>
                </a:spcBef>
              </a:pPr>
              <a:endParaRPr/>
            </a:p>
          </p:txBody>
        </p:sp>
      </p:grpSp>
      <p:sp>
        <p:nvSpPr>
          <p:cNvPr id="21" name="TextBox 21"/>
          <p:cNvSpPr txBox="1"/>
          <p:nvPr/>
        </p:nvSpPr>
        <p:spPr>
          <a:xfrm>
            <a:off x="33965892" y="27606364"/>
            <a:ext cx="4287075" cy="1219995"/>
          </a:xfrm>
          <a:prstGeom prst="rect">
            <a:avLst/>
          </a:prstGeom>
        </p:spPr>
        <p:txBody>
          <a:bodyPr lIns="0" tIns="0" rIns="0" bIns="0" rtlCol="0" anchor="t">
            <a:spAutoFit/>
          </a:bodyPr>
          <a:lstStyle/>
          <a:p>
            <a:pPr algn="l">
              <a:lnSpc>
                <a:spcPts val="8883"/>
              </a:lnSpc>
            </a:pPr>
            <a:r>
              <a:rPr lang="en-US" sz="6345" b="1">
                <a:solidFill>
                  <a:srgbClr val="000000"/>
                </a:solidFill>
                <a:latin typeface="Calibri (MS) Bold"/>
                <a:ea typeface="Calibri (MS) Bold"/>
                <a:cs typeface="Calibri (MS) Bold"/>
                <a:sym typeface="Calibri (MS) Bold"/>
              </a:rPr>
              <a:t>REFERENCES</a:t>
            </a:r>
          </a:p>
        </p:txBody>
      </p:sp>
      <p:sp>
        <p:nvSpPr>
          <p:cNvPr id="22" name="TextBox 22"/>
          <p:cNvSpPr txBox="1"/>
          <p:nvPr/>
        </p:nvSpPr>
        <p:spPr>
          <a:xfrm>
            <a:off x="28444919" y="28924982"/>
            <a:ext cx="15136450" cy="3899915"/>
          </a:xfrm>
          <a:prstGeom prst="rect">
            <a:avLst/>
          </a:prstGeom>
        </p:spPr>
        <p:txBody>
          <a:bodyPr lIns="0" tIns="0" rIns="0" bIns="0" rtlCol="0" anchor="t">
            <a:spAutoFit/>
          </a:bodyPr>
          <a:lstStyle/>
          <a:p>
            <a:pPr marL="388623" lvl="1" indent="-194312" algn="l">
              <a:lnSpc>
                <a:spcPts val="2520"/>
              </a:lnSpc>
              <a:buAutoNum type="arabicPeriod"/>
            </a:pPr>
            <a:r>
              <a:rPr lang="en-US" sz="1800">
                <a:solidFill>
                  <a:srgbClr val="000000"/>
                </a:solidFill>
                <a:latin typeface="Calibri (MS)"/>
                <a:ea typeface="Calibri (MS)"/>
                <a:cs typeface="Calibri (MS)"/>
                <a:sym typeface="Calibri (MS)"/>
              </a:rPr>
              <a:t>Furukawa, J. (2023). Review of genealogies, other records fails to support local leaders’ claims of Abenaki ancestry. New Hampshire Public Radio (NHPR).</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Leroux, D. (2023). State Recognition and the Dangers of Race Shifting: The Case of Vermont. American Indian Culture and Research Journal, 46: 32. doi: 10.17953/aicrj.46.2.leroux.</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Reed, E., Crane, J. &amp; Poux, S. (2023). Brave Little State. Reed, E. (ed.). Recognized: Vermont Public.</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Reed, E. &amp; Wertlieb, M. (2024). Abenaki Nations call for Vermont to reconsider state recognition is getting mixed response. Vermont Public.</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Saldaña, J. (2016). </a:t>
            </a:r>
            <a:r>
              <a:rPr lang="en-US" sz="1800" i="1">
                <a:solidFill>
                  <a:srgbClr val="000000"/>
                </a:solidFill>
                <a:latin typeface="Calibri (MS) Italics"/>
                <a:ea typeface="Calibri (MS) Italics"/>
                <a:cs typeface="Calibri (MS) Italics"/>
                <a:sym typeface="Calibri (MS) Italics"/>
              </a:rPr>
              <a:t>The Coding Manual for Qualitative Researchers, 3rd Edition</a:t>
            </a:r>
            <a:r>
              <a:rPr lang="en-US" sz="1800">
                <a:solidFill>
                  <a:srgbClr val="000000"/>
                </a:solidFill>
                <a:latin typeface="Calibri (MS)"/>
                <a:ea typeface="Calibri (MS)"/>
                <a:cs typeface="Calibri (MS)"/>
                <a:sym typeface="Calibri (MS)"/>
              </a:rPr>
              <a:t>: Sage.</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FNUniv &amp; NIUSLA. (2022). </a:t>
            </a:r>
            <a:r>
              <a:rPr lang="en-US" sz="1800" i="1">
                <a:solidFill>
                  <a:srgbClr val="000000"/>
                </a:solidFill>
                <a:latin typeface="Calibri (MS) Italics"/>
                <a:ea typeface="Calibri (MS) Italics"/>
                <a:cs typeface="Calibri (MS) Italics"/>
                <a:sym typeface="Calibri (MS) Italics"/>
              </a:rPr>
              <a:t>Indigenous Voices on Indigenous Identity: What Was Heard Report</a:t>
            </a:r>
            <a:r>
              <a:rPr lang="en-US" sz="1800">
                <a:solidFill>
                  <a:srgbClr val="000000"/>
                </a:solidFill>
                <a:latin typeface="Calibri (MS)"/>
                <a:ea typeface="Calibri (MS)"/>
                <a:cs typeface="Calibri (MS)"/>
                <a:sym typeface="Calibri (MS)"/>
              </a:rPr>
              <a:t>. First Nations University of Canada: First Nations University of Canada &amp; National Indigneous University Senior Leaders' Association.</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Mercredi, O., Bruce, B. &amp; Ford, M. (2023). </a:t>
            </a:r>
            <a:r>
              <a:rPr lang="en-US" sz="1800" i="1">
                <a:solidFill>
                  <a:srgbClr val="000000"/>
                </a:solidFill>
                <a:latin typeface="Calibri (MS) Italics"/>
                <a:ea typeface="Calibri (MS) Italics"/>
                <a:cs typeface="Calibri (MS) Italics"/>
                <a:sym typeface="Calibri (MS) Italics"/>
              </a:rPr>
              <a:t>Listening to First Nations, Métis and Inuit Communities: Engagement on Recognizing and Supporting Indigenous Identity and Kinship</a:t>
            </a:r>
            <a:r>
              <a:rPr lang="en-US" sz="1800">
                <a:solidFill>
                  <a:srgbClr val="000000"/>
                </a:solidFill>
                <a:latin typeface="Calibri (MS)"/>
                <a:ea typeface="Calibri (MS)"/>
                <a:cs typeface="Calibri (MS)"/>
                <a:sym typeface="Calibri (MS)"/>
              </a:rPr>
              <a:t>. University of Manitoba: University of Manitoba.</a:t>
            </a:r>
          </a:p>
          <a:p>
            <a:pPr marL="388623" lvl="1" indent="-194312" algn="l">
              <a:lnSpc>
                <a:spcPts val="2520"/>
              </a:lnSpc>
              <a:buAutoNum type="arabicPeriod"/>
            </a:pPr>
            <a:r>
              <a:rPr lang="en-US" sz="1800">
                <a:solidFill>
                  <a:srgbClr val="000000"/>
                </a:solidFill>
                <a:latin typeface="Calibri (MS)"/>
                <a:ea typeface="Calibri (MS)"/>
                <a:cs typeface="Calibri (MS)"/>
                <a:sym typeface="Calibri (MS)"/>
              </a:rPr>
              <a:t>Teillet, J. (2022). </a:t>
            </a:r>
            <a:r>
              <a:rPr lang="en-US" sz="1800" i="1">
                <a:solidFill>
                  <a:srgbClr val="000000"/>
                </a:solidFill>
                <a:latin typeface="Calibri (MS) Italics"/>
                <a:ea typeface="Calibri (MS) Italics"/>
                <a:cs typeface="Calibri (MS) Italics"/>
                <a:sym typeface="Calibri (MS) Italics"/>
              </a:rPr>
              <a:t>Indigenous Identity Fraud: A Report for the University of Saskatchewan</a:t>
            </a:r>
            <a:r>
              <a:rPr lang="en-US" sz="1800">
                <a:solidFill>
                  <a:srgbClr val="000000"/>
                </a:solidFill>
                <a:latin typeface="Calibri (MS)"/>
                <a:ea typeface="Calibri (MS)"/>
                <a:cs typeface="Calibri (MS)"/>
                <a:sym typeface="Calibri (MS)"/>
              </a:rPr>
              <a:t>.</a:t>
            </a:r>
          </a:p>
          <a:p>
            <a:pPr algn="l">
              <a:lnSpc>
                <a:spcPts val="3359"/>
              </a:lnSpc>
            </a:pPr>
            <a:endParaRPr lang="en-US" sz="1800">
              <a:solidFill>
                <a:srgbClr val="000000"/>
              </a:solidFill>
              <a:latin typeface="Calibri (MS)"/>
              <a:ea typeface="Calibri (MS)"/>
              <a:cs typeface="Calibri (MS)"/>
              <a:sym typeface="Calibri (MS)"/>
            </a:endParaRPr>
          </a:p>
        </p:txBody>
      </p:sp>
      <p:sp>
        <p:nvSpPr>
          <p:cNvPr id="23" name="Freeform 23"/>
          <p:cNvSpPr/>
          <p:nvPr/>
        </p:nvSpPr>
        <p:spPr>
          <a:xfrm>
            <a:off x="34579695" y="22986194"/>
            <a:ext cx="3810449" cy="3810449"/>
          </a:xfrm>
          <a:custGeom>
            <a:avLst/>
            <a:gdLst/>
            <a:ahLst/>
            <a:cxnLst/>
            <a:rect l="l" t="t" r="r" b="b"/>
            <a:pathLst>
              <a:path w="3810449" h="3810449">
                <a:moveTo>
                  <a:pt x="0" y="0"/>
                </a:moveTo>
                <a:lnTo>
                  <a:pt x="3810450" y="0"/>
                </a:lnTo>
                <a:lnTo>
                  <a:pt x="3810450" y="3810450"/>
                </a:lnTo>
                <a:lnTo>
                  <a:pt x="0" y="3810450"/>
                </a:lnTo>
                <a:lnTo>
                  <a:pt x="0" y="0"/>
                </a:lnTo>
                <a:close/>
              </a:path>
            </a:pathLst>
          </a:custGeom>
          <a:blipFill>
            <a:blip r:embed="rId4"/>
            <a:stretch>
              <a:fillRect/>
            </a:stretch>
          </a:blipFill>
        </p:spPr>
        <p:txBody>
          <a:bodyPr/>
          <a:lstStyle/>
          <a:p>
            <a:endParaRPr lang="en-US"/>
          </a:p>
        </p:txBody>
      </p:sp>
      <p:sp>
        <p:nvSpPr>
          <p:cNvPr id="24" name="Freeform 24"/>
          <p:cNvSpPr/>
          <p:nvPr/>
        </p:nvSpPr>
        <p:spPr>
          <a:xfrm>
            <a:off x="38906446" y="22986194"/>
            <a:ext cx="3810449" cy="3810449"/>
          </a:xfrm>
          <a:custGeom>
            <a:avLst/>
            <a:gdLst/>
            <a:ahLst/>
            <a:cxnLst/>
            <a:rect l="l" t="t" r="r" b="b"/>
            <a:pathLst>
              <a:path w="3810449" h="3810449">
                <a:moveTo>
                  <a:pt x="0" y="0"/>
                </a:moveTo>
                <a:lnTo>
                  <a:pt x="3810450" y="0"/>
                </a:lnTo>
                <a:lnTo>
                  <a:pt x="3810450" y="3810450"/>
                </a:lnTo>
                <a:lnTo>
                  <a:pt x="0" y="3810450"/>
                </a:lnTo>
                <a:lnTo>
                  <a:pt x="0" y="0"/>
                </a:lnTo>
                <a:close/>
              </a:path>
            </a:pathLst>
          </a:custGeom>
          <a:blipFill>
            <a:blip r:embed="rId5"/>
            <a:stretch>
              <a:fillRect/>
            </a:stretch>
          </a:blipFill>
        </p:spPr>
        <p:txBody>
          <a:bodyPr/>
          <a:lstStyle/>
          <a:p>
            <a:endParaRPr lang="en-US"/>
          </a:p>
        </p:txBody>
      </p:sp>
      <p:sp>
        <p:nvSpPr>
          <p:cNvPr id="25" name="Freeform 25"/>
          <p:cNvSpPr/>
          <p:nvPr/>
        </p:nvSpPr>
        <p:spPr>
          <a:xfrm>
            <a:off x="29306483" y="22762036"/>
            <a:ext cx="4827730" cy="4145813"/>
          </a:xfrm>
          <a:custGeom>
            <a:avLst/>
            <a:gdLst/>
            <a:ahLst/>
            <a:cxnLst/>
            <a:rect l="l" t="t" r="r" b="b"/>
            <a:pathLst>
              <a:path w="4827730" h="4145813">
                <a:moveTo>
                  <a:pt x="0" y="0"/>
                </a:moveTo>
                <a:lnTo>
                  <a:pt x="4827729" y="0"/>
                </a:lnTo>
                <a:lnTo>
                  <a:pt x="4827729" y="4145813"/>
                </a:lnTo>
                <a:lnTo>
                  <a:pt x="0" y="4145813"/>
                </a:lnTo>
                <a:lnTo>
                  <a:pt x="0" y="0"/>
                </a:lnTo>
                <a:close/>
              </a:path>
            </a:pathLst>
          </a:custGeom>
          <a:blipFill>
            <a:blip r:embed="rId6"/>
            <a:stretch>
              <a:fillRect/>
            </a:stretch>
          </a:blipFill>
        </p:spPr>
        <p:txBody>
          <a:bodyPr/>
          <a:lstStyle/>
          <a:p>
            <a:endParaRPr lang="en-US"/>
          </a:p>
        </p:txBody>
      </p:sp>
      <p:sp>
        <p:nvSpPr>
          <p:cNvPr id="26" name="TextBox 26"/>
          <p:cNvSpPr txBox="1"/>
          <p:nvPr/>
        </p:nvSpPr>
        <p:spPr>
          <a:xfrm>
            <a:off x="4705265" y="2904039"/>
            <a:ext cx="35746322" cy="1878656"/>
          </a:xfrm>
          <a:prstGeom prst="rect">
            <a:avLst/>
          </a:prstGeom>
        </p:spPr>
        <p:txBody>
          <a:bodyPr lIns="0" tIns="0" rIns="0" bIns="0" rtlCol="0" anchor="t">
            <a:spAutoFit/>
          </a:bodyPr>
          <a:lstStyle/>
          <a:p>
            <a:pPr algn="ctr">
              <a:lnSpc>
                <a:spcPts val="7699"/>
              </a:lnSpc>
            </a:pPr>
            <a:r>
              <a:rPr lang="en-US" sz="5499" dirty="0">
                <a:solidFill>
                  <a:srgbClr val="000000"/>
                </a:solidFill>
                <a:latin typeface="Calibri (MS)"/>
                <a:ea typeface="Calibri (MS)"/>
                <a:cs typeface="Calibri (MS)"/>
                <a:sym typeface="Calibri (MS)"/>
              </a:rPr>
              <a:t>Geneva (Gigi) Lish</a:t>
            </a:r>
            <a:r>
              <a:rPr lang="en-US" sz="5499" baseline="30000" dirty="0">
                <a:solidFill>
                  <a:srgbClr val="000000"/>
                </a:solidFill>
                <a:latin typeface="Calibri (MS)"/>
                <a:ea typeface="Calibri (MS)"/>
                <a:cs typeface="Calibri (MS)"/>
                <a:sym typeface="Calibri (MS)"/>
              </a:rPr>
              <a:t>a</a:t>
            </a:r>
            <a:r>
              <a:rPr lang="en-US" sz="5499" dirty="0">
                <a:solidFill>
                  <a:srgbClr val="000000"/>
                </a:solidFill>
                <a:latin typeface="Calibri (MS)"/>
                <a:ea typeface="Calibri (MS)"/>
                <a:cs typeface="Calibri (MS)"/>
                <a:sym typeface="Calibri (MS)"/>
              </a:rPr>
              <a:t>, Teresa Cavazos </a:t>
            </a:r>
            <a:r>
              <a:rPr lang="en-US" sz="5499" dirty="0" err="1">
                <a:solidFill>
                  <a:srgbClr val="000000"/>
                </a:solidFill>
                <a:latin typeface="Calibri (MS)"/>
                <a:ea typeface="Calibri (MS)"/>
                <a:cs typeface="Calibri (MS)"/>
                <a:sym typeface="Calibri (MS)"/>
              </a:rPr>
              <a:t>Cohn</a:t>
            </a:r>
            <a:r>
              <a:rPr lang="en-US" sz="5499" baseline="30000" dirty="0" err="1">
                <a:solidFill>
                  <a:srgbClr val="000000"/>
                </a:solidFill>
                <a:latin typeface="Calibri (MS)"/>
                <a:ea typeface="Calibri (MS)"/>
                <a:cs typeface="Calibri (MS)"/>
                <a:sym typeface="Calibri (MS)"/>
              </a:rPr>
              <a:t>a</a:t>
            </a:r>
            <a:endParaRPr lang="en-US" sz="5499" baseline="30000" dirty="0">
              <a:solidFill>
                <a:srgbClr val="000000"/>
              </a:solidFill>
              <a:latin typeface="Calibri (MS)"/>
              <a:ea typeface="Calibri (MS)"/>
              <a:cs typeface="Calibri (MS)"/>
              <a:sym typeface="Calibri (MS)"/>
            </a:endParaRPr>
          </a:p>
          <a:p>
            <a:pPr algn="ctr">
              <a:lnSpc>
                <a:spcPts val="7420"/>
              </a:lnSpc>
            </a:pPr>
            <a:r>
              <a:rPr lang="en-US" sz="5300" baseline="30000" dirty="0" err="1">
                <a:solidFill>
                  <a:srgbClr val="000000"/>
                </a:solidFill>
                <a:latin typeface="Calibri (MS)"/>
                <a:ea typeface="Calibri (MS)"/>
                <a:cs typeface="Calibri (MS)"/>
                <a:sym typeface="Calibri (MS)"/>
              </a:rPr>
              <a:t>a</a:t>
            </a:r>
            <a:r>
              <a:rPr lang="en-US" sz="5300" dirty="0" err="1">
                <a:solidFill>
                  <a:srgbClr val="000000"/>
                </a:solidFill>
                <a:latin typeface="Calibri (MS)"/>
                <a:ea typeface="Calibri (MS)"/>
                <a:cs typeface="Calibri (MS)"/>
                <a:sym typeface="Calibri (MS)"/>
              </a:rPr>
              <a:t>University</a:t>
            </a:r>
            <a:r>
              <a:rPr lang="en-US" sz="5300" dirty="0">
                <a:solidFill>
                  <a:srgbClr val="000000"/>
                </a:solidFill>
                <a:latin typeface="Calibri (MS)"/>
                <a:ea typeface="Calibri (MS)"/>
                <a:cs typeface="Calibri (MS)"/>
                <a:sym typeface="Calibri (MS)"/>
              </a:rPr>
              <a:t> of New Hampshire, Natural Resources and the Environment, 56 College Road, Durham, NH, 03824, USA</a:t>
            </a:r>
          </a:p>
        </p:txBody>
      </p:sp>
      <p:sp>
        <p:nvSpPr>
          <p:cNvPr id="27" name="TextBox 27"/>
          <p:cNvSpPr txBox="1"/>
          <p:nvPr/>
        </p:nvSpPr>
        <p:spPr>
          <a:xfrm>
            <a:off x="5675071" y="30628"/>
            <a:ext cx="33415071" cy="2959136"/>
          </a:xfrm>
          <a:prstGeom prst="rect">
            <a:avLst/>
          </a:prstGeom>
        </p:spPr>
        <p:txBody>
          <a:bodyPr lIns="0" tIns="0" rIns="0" bIns="0" rtlCol="0" anchor="t">
            <a:spAutoFit/>
          </a:bodyPr>
          <a:lstStyle/>
          <a:p>
            <a:pPr algn="ctr">
              <a:lnSpc>
                <a:spcPts val="11199"/>
              </a:lnSpc>
            </a:pPr>
            <a:r>
              <a:rPr lang="en-US" sz="7999" b="1">
                <a:solidFill>
                  <a:srgbClr val="000000"/>
                </a:solidFill>
                <a:latin typeface="Calibri (MS) Bold"/>
                <a:ea typeface="Calibri (MS) Bold"/>
                <a:cs typeface="Calibri (MS) Bold"/>
                <a:sym typeface="Calibri (MS) Bold"/>
              </a:rPr>
              <a:t>Private conservation and Indigenous groups with contested identities: how are New Hampshire land trusts navigating recognition politics and controversy?</a:t>
            </a:r>
          </a:p>
        </p:txBody>
      </p:sp>
      <p:grpSp>
        <p:nvGrpSpPr>
          <p:cNvPr id="28" name="Group 28"/>
          <p:cNvGrpSpPr/>
          <p:nvPr/>
        </p:nvGrpSpPr>
        <p:grpSpPr>
          <a:xfrm>
            <a:off x="381746" y="5507091"/>
            <a:ext cx="14359964" cy="14359964"/>
            <a:chOff x="0" y="0"/>
            <a:chExt cx="812800" cy="812800"/>
          </a:xfrm>
        </p:grpSpPr>
        <p:sp>
          <p:nvSpPr>
            <p:cNvPr id="29" name="Freeform 29"/>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9DC68B"/>
            </a:solidFill>
          </p:spPr>
          <p:txBody>
            <a:bodyPr/>
            <a:lstStyle/>
            <a:p>
              <a:endParaRPr lang="en-US"/>
            </a:p>
          </p:txBody>
        </p:sp>
        <p:sp>
          <p:nvSpPr>
            <p:cNvPr id="30" name="TextBox 30"/>
            <p:cNvSpPr txBox="1"/>
            <p:nvPr/>
          </p:nvSpPr>
          <p:spPr>
            <a:xfrm>
              <a:off x="0" y="-95250"/>
              <a:ext cx="812800" cy="908050"/>
            </a:xfrm>
            <a:prstGeom prst="rect">
              <a:avLst/>
            </a:prstGeom>
          </p:spPr>
          <p:txBody>
            <a:bodyPr lIns="47427" tIns="47427" rIns="47427" bIns="47427" rtlCol="0" anchor="ctr"/>
            <a:lstStyle/>
            <a:p>
              <a:pPr algn="ctr">
                <a:lnSpc>
                  <a:spcPts val="3266"/>
                </a:lnSpc>
              </a:pPr>
              <a:endParaRPr/>
            </a:p>
          </p:txBody>
        </p:sp>
      </p:grpSp>
      <p:grpSp>
        <p:nvGrpSpPr>
          <p:cNvPr id="31" name="Group 31"/>
          <p:cNvGrpSpPr/>
          <p:nvPr/>
        </p:nvGrpSpPr>
        <p:grpSpPr>
          <a:xfrm>
            <a:off x="381746" y="6919706"/>
            <a:ext cx="14359964" cy="15740783"/>
            <a:chOff x="0" y="0"/>
            <a:chExt cx="1768074" cy="1938088"/>
          </a:xfrm>
        </p:grpSpPr>
        <p:sp>
          <p:nvSpPr>
            <p:cNvPr id="32" name="Freeform 32"/>
            <p:cNvSpPr/>
            <p:nvPr/>
          </p:nvSpPr>
          <p:spPr>
            <a:xfrm>
              <a:off x="0" y="0"/>
              <a:ext cx="1768074" cy="1938088"/>
            </a:xfrm>
            <a:custGeom>
              <a:avLst/>
              <a:gdLst/>
              <a:ahLst/>
              <a:cxnLst/>
              <a:rect l="l" t="t" r="r" b="b"/>
              <a:pathLst>
                <a:path w="1768074" h="1938088">
                  <a:moveTo>
                    <a:pt x="0" y="0"/>
                  </a:moveTo>
                  <a:lnTo>
                    <a:pt x="1768074" y="0"/>
                  </a:lnTo>
                  <a:lnTo>
                    <a:pt x="1768074" y="1938088"/>
                  </a:lnTo>
                  <a:lnTo>
                    <a:pt x="0" y="1938088"/>
                  </a:lnTo>
                  <a:close/>
                </a:path>
              </a:pathLst>
            </a:custGeom>
            <a:solidFill>
              <a:srgbClr val="EAF6F0"/>
            </a:solidFill>
            <a:ln w="38100" cap="sq">
              <a:solidFill>
                <a:srgbClr val="EAF6F0"/>
              </a:solidFill>
              <a:prstDash val="solid"/>
              <a:miter/>
            </a:ln>
          </p:spPr>
          <p:txBody>
            <a:bodyPr/>
            <a:lstStyle/>
            <a:p>
              <a:endParaRPr lang="en-US"/>
            </a:p>
          </p:txBody>
        </p:sp>
        <p:sp>
          <p:nvSpPr>
            <p:cNvPr id="33" name="TextBox 33"/>
            <p:cNvSpPr txBox="1"/>
            <p:nvPr/>
          </p:nvSpPr>
          <p:spPr>
            <a:xfrm>
              <a:off x="0" y="-95250"/>
              <a:ext cx="1768074" cy="2033338"/>
            </a:xfrm>
            <a:prstGeom prst="rect">
              <a:avLst/>
            </a:prstGeom>
          </p:spPr>
          <p:txBody>
            <a:bodyPr lIns="16933" tIns="16933" rIns="16933" bIns="16933" rtlCol="0" anchor="ctr"/>
            <a:lstStyle/>
            <a:p>
              <a:pPr algn="ctr">
                <a:lnSpc>
                  <a:spcPts val="3219"/>
                </a:lnSpc>
                <a:spcBef>
                  <a:spcPct val="0"/>
                </a:spcBef>
              </a:pPr>
              <a:endParaRPr/>
            </a:p>
          </p:txBody>
        </p:sp>
      </p:grpSp>
      <p:sp>
        <p:nvSpPr>
          <p:cNvPr id="34" name="TextBox 34"/>
          <p:cNvSpPr txBox="1"/>
          <p:nvPr/>
        </p:nvSpPr>
        <p:spPr>
          <a:xfrm>
            <a:off x="4359762" y="5620194"/>
            <a:ext cx="5859800" cy="1219995"/>
          </a:xfrm>
          <a:prstGeom prst="rect">
            <a:avLst/>
          </a:prstGeom>
        </p:spPr>
        <p:txBody>
          <a:bodyPr lIns="0" tIns="0" rIns="0" bIns="0" rtlCol="0" anchor="t">
            <a:spAutoFit/>
          </a:bodyPr>
          <a:lstStyle/>
          <a:p>
            <a:pPr algn="l">
              <a:lnSpc>
                <a:spcPts val="8883"/>
              </a:lnSpc>
            </a:pPr>
            <a:r>
              <a:rPr lang="en-US" sz="6345" b="1">
                <a:solidFill>
                  <a:srgbClr val="000000"/>
                </a:solidFill>
                <a:latin typeface="Calibri (MS) Bold"/>
                <a:ea typeface="Calibri (MS) Bold"/>
                <a:cs typeface="Calibri (MS) Bold"/>
                <a:sym typeface="Calibri (MS) Bold"/>
              </a:rPr>
              <a:t>INTRODUCTION</a:t>
            </a:r>
          </a:p>
        </p:txBody>
      </p:sp>
      <p:sp>
        <p:nvSpPr>
          <p:cNvPr id="35" name="TextBox 35"/>
          <p:cNvSpPr txBox="1"/>
          <p:nvPr/>
        </p:nvSpPr>
        <p:spPr>
          <a:xfrm>
            <a:off x="522770" y="6927735"/>
            <a:ext cx="14077914" cy="15965589"/>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The U.S. state of New Hampshire has no state or federally recognized Indigenous tribes, and the identities of its self-recognized tribes have been publicly contested by scholars and Canadian First Nations</a:t>
            </a:r>
            <a:r>
              <a:rPr lang="en-US" sz="3399" baseline="30000" dirty="0">
                <a:solidFill>
                  <a:srgbClr val="000000"/>
                </a:solidFill>
                <a:latin typeface="Calibri (MS)"/>
                <a:ea typeface="Calibri (MS)"/>
                <a:cs typeface="Calibri (MS)"/>
                <a:sym typeface="Calibri (MS)"/>
              </a:rPr>
              <a:t>1-4</a:t>
            </a:r>
            <a:r>
              <a:rPr lang="en-US" sz="3399" dirty="0">
                <a:solidFill>
                  <a:srgbClr val="000000"/>
                </a:solidFill>
                <a:latin typeface="Calibri (MS)"/>
                <a:ea typeface="Calibri (MS)"/>
                <a:cs typeface="Calibri (MS)"/>
                <a:sym typeface="Calibri (MS)"/>
              </a:rPr>
              <a:t>.</a:t>
            </a:r>
          </a:p>
          <a:p>
            <a:pPr marL="734059" lvl="1" indent="-367030" algn="l">
              <a:lnSpc>
                <a:spcPts val="4759"/>
              </a:lnSpc>
              <a:spcBef>
                <a:spcPct val="0"/>
              </a:spcBef>
              <a:buFont typeface="Arial"/>
              <a:buChar char="•"/>
            </a:pPr>
            <a:r>
              <a:rPr lang="en-US" sz="3399" dirty="0">
                <a:solidFill>
                  <a:srgbClr val="000000"/>
                </a:solidFill>
                <a:latin typeface="Calibri (MS)"/>
                <a:ea typeface="Calibri (MS)"/>
                <a:cs typeface="Calibri (MS)"/>
                <a:sym typeface="Calibri (MS)"/>
              </a:rPr>
              <a:t>As a result, conservation practitioners within New Hampshire land trusts face challenges in making decisions about collaborations, cultural access, and land management involving tribal entities. </a:t>
            </a:r>
          </a:p>
          <a:p>
            <a:pPr marL="734059" lvl="1" indent="-367030" algn="l">
              <a:lnSpc>
                <a:spcPts val="4759"/>
              </a:lnSpc>
              <a:spcBef>
                <a:spcPct val="0"/>
              </a:spcBef>
              <a:buFont typeface="Arial"/>
              <a:buChar char="•"/>
            </a:pPr>
            <a:r>
              <a:rPr lang="en-US" sz="3399" dirty="0">
                <a:solidFill>
                  <a:srgbClr val="000000"/>
                </a:solidFill>
                <a:latin typeface="Calibri (MS)"/>
                <a:ea typeface="Calibri (MS)"/>
                <a:cs typeface="Calibri (MS)"/>
                <a:sym typeface="Calibri (MS)"/>
              </a:rPr>
              <a:t>Our research examined how NH land trusts navigate stewardship and access with regards to Abenaki Indigenous groups, especially in the absence of federal recognition and amid contested tribal statuses. </a:t>
            </a:r>
          </a:p>
          <a:p>
            <a:pPr marL="734059" lvl="1" indent="-367030" algn="l">
              <a:lnSpc>
                <a:spcPts val="4759"/>
              </a:lnSpc>
              <a:spcBef>
                <a:spcPct val="0"/>
              </a:spcBef>
              <a:buFont typeface="Arial"/>
              <a:buChar char="•"/>
            </a:pPr>
            <a:r>
              <a:rPr lang="en-US" sz="3399" dirty="0">
                <a:solidFill>
                  <a:srgbClr val="000000"/>
                </a:solidFill>
                <a:latin typeface="Calibri (MS)"/>
                <a:ea typeface="Calibri (MS)"/>
                <a:cs typeface="Calibri (MS)"/>
                <a:sym typeface="Calibri (MS)"/>
              </a:rPr>
              <a:t>This study offers context and considerations for the conservation field, where questions of equity and responsibility in the face of Indigenous identity controversy are becoming increasingly nuanced and consequential.</a:t>
            </a:r>
          </a:p>
          <a:p>
            <a:pPr algn="l">
              <a:lnSpc>
                <a:spcPts val="4759"/>
              </a:lnSpc>
              <a:spcBef>
                <a:spcPct val="0"/>
              </a:spcBef>
            </a:pPr>
            <a:endParaRPr lang="en-US" sz="3399" dirty="0">
              <a:solidFill>
                <a:srgbClr val="000000"/>
              </a:solidFill>
              <a:latin typeface="Calibri (MS)"/>
              <a:ea typeface="Calibri (MS)"/>
              <a:cs typeface="Calibri (MS)"/>
              <a:sym typeface="Calibri (MS)"/>
            </a:endParaRPr>
          </a:p>
          <a:p>
            <a:pPr algn="l">
              <a:lnSpc>
                <a:spcPts val="4759"/>
              </a:lnSpc>
              <a:spcBef>
                <a:spcPct val="0"/>
              </a:spcBef>
            </a:pPr>
            <a:endParaRPr lang="en-US" sz="3399" dirty="0">
              <a:solidFill>
                <a:srgbClr val="000000"/>
              </a:solidFill>
              <a:latin typeface="Calibri (MS)"/>
              <a:ea typeface="Calibri (MS)"/>
              <a:cs typeface="Calibri (MS)"/>
              <a:sym typeface="Calibri (MS)"/>
            </a:endParaRPr>
          </a:p>
          <a:p>
            <a:pPr algn="l">
              <a:lnSpc>
                <a:spcPts val="4759"/>
              </a:lnSpc>
              <a:spcBef>
                <a:spcPct val="0"/>
              </a:spcBef>
            </a:pPr>
            <a:endParaRPr lang="en-US" sz="3399" dirty="0">
              <a:solidFill>
                <a:srgbClr val="000000"/>
              </a:solidFill>
              <a:latin typeface="Calibri (MS)"/>
              <a:ea typeface="Calibri (MS)"/>
              <a:cs typeface="Calibri (MS)"/>
              <a:sym typeface="Calibri (MS)"/>
            </a:endParaRPr>
          </a:p>
          <a:p>
            <a:pPr algn="l">
              <a:lnSpc>
                <a:spcPts val="4759"/>
              </a:lnSpc>
              <a:spcBef>
                <a:spcPct val="0"/>
              </a:spcBef>
            </a:pPr>
            <a:endParaRPr lang="en-US" sz="3399" dirty="0">
              <a:solidFill>
                <a:srgbClr val="000000"/>
              </a:solidFill>
              <a:latin typeface="Calibri (MS)"/>
              <a:ea typeface="Calibri (MS)"/>
              <a:cs typeface="Calibri (MS)"/>
              <a:sym typeface="Calibri (MS)"/>
            </a:endParaRPr>
          </a:p>
          <a:p>
            <a:pPr algn="l">
              <a:lnSpc>
                <a:spcPts val="4759"/>
              </a:lnSpc>
              <a:spcBef>
                <a:spcPct val="0"/>
              </a:spcBef>
            </a:pPr>
            <a:r>
              <a:rPr lang="en-US" sz="3399" b="1" dirty="0">
                <a:solidFill>
                  <a:srgbClr val="000000"/>
                </a:solidFill>
                <a:latin typeface="Calibri (MS) Bold"/>
                <a:ea typeface="Calibri (MS) Bold"/>
                <a:cs typeface="Calibri (MS) Bold"/>
                <a:sym typeface="Calibri (MS) Bold"/>
              </a:rPr>
              <a:t>   </a:t>
            </a:r>
          </a:p>
          <a:p>
            <a:pPr algn="l">
              <a:lnSpc>
                <a:spcPts val="4759"/>
              </a:lnSpc>
              <a:spcBef>
                <a:spcPct val="0"/>
              </a:spcBef>
            </a:pPr>
            <a:endParaRPr lang="en-US" sz="3399" b="1" dirty="0">
              <a:solidFill>
                <a:srgbClr val="000000"/>
              </a:solidFill>
              <a:latin typeface="Calibri (MS) Bold"/>
              <a:ea typeface="Calibri (MS) Bold"/>
              <a:cs typeface="Calibri (MS) Bold"/>
              <a:sym typeface="Calibri (MS) Bold"/>
            </a:endParaRPr>
          </a:p>
          <a:p>
            <a:pPr algn="l">
              <a:lnSpc>
                <a:spcPts val="4759"/>
              </a:lnSpc>
              <a:spcBef>
                <a:spcPct val="0"/>
              </a:spcBef>
            </a:pPr>
            <a:r>
              <a:rPr lang="en-US" sz="3399" b="1" dirty="0">
                <a:solidFill>
                  <a:srgbClr val="000000"/>
                </a:solidFill>
                <a:latin typeface="Calibri (MS) Bold"/>
                <a:ea typeface="Calibri (MS) Bold"/>
                <a:cs typeface="Calibri (MS) Bold"/>
                <a:sym typeface="Calibri (MS) Bold"/>
              </a:rPr>
              <a:t>  Research Questions</a:t>
            </a:r>
          </a:p>
          <a:p>
            <a:pPr marL="734059" lvl="1" indent="-367030" algn="l">
              <a:lnSpc>
                <a:spcPts val="4759"/>
              </a:lnSpc>
              <a:buAutoNum type="arabicPeriod"/>
            </a:pPr>
            <a:r>
              <a:rPr lang="en-US" sz="3399" dirty="0">
                <a:solidFill>
                  <a:srgbClr val="000000"/>
                </a:solidFill>
                <a:latin typeface="Calibri (MS)"/>
                <a:ea typeface="Calibri (MS)"/>
                <a:cs typeface="Calibri (MS)"/>
                <a:sym typeface="Calibri (MS)"/>
              </a:rPr>
              <a:t>In what ways do NH land trusts incorporate Indigenous community relationships into their stewardship operations?</a:t>
            </a:r>
          </a:p>
          <a:p>
            <a:pPr marL="1468119" lvl="2" indent="-489373" algn="l">
              <a:lnSpc>
                <a:spcPts val="4759"/>
              </a:lnSpc>
              <a:spcBef>
                <a:spcPct val="0"/>
              </a:spcBef>
              <a:buAutoNum type="alphaLcPeriod"/>
            </a:pPr>
            <a:r>
              <a:rPr lang="en-US" sz="3399" dirty="0">
                <a:solidFill>
                  <a:srgbClr val="000000"/>
                </a:solidFill>
                <a:latin typeface="Calibri (MS)"/>
                <a:ea typeface="Calibri (MS)"/>
                <a:cs typeface="Calibri (MS)"/>
                <a:sym typeface="Calibri (MS)"/>
              </a:rPr>
              <a:t>What are challenges in the incorporation of those relationships?</a:t>
            </a:r>
          </a:p>
          <a:p>
            <a:pPr marL="734059" lvl="1" indent="-367030" algn="l">
              <a:lnSpc>
                <a:spcPts val="4759"/>
              </a:lnSpc>
              <a:spcBef>
                <a:spcPct val="0"/>
              </a:spcBef>
              <a:buAutoNum type="arabicPeriod"/>
            </a:pPr>
            <a:r>
              <a:rPr lang="en-US" sz="3399" dirty="0">
                <a:solidFill>
                  <a:srgbClr val="000000"/>
                </a:solidFill>
                <a:latin typeface="Calibri (MS)"/>
                <a:ea typeface="Calibri (MS)"/>
                <a:cs typeface="Calibri (MS)"/>
                <a:sym typeface="Calibri (MS)"/>
              </a:rPr>
              <a:t>When considering the incorporation of Indigenous relationships into stewardship practices, how are land trusts affected by an absence of tribal government recognition of self-recognized Indigenous groups, and 3. the publicly contested nature of a tribe?</a:t>
            </a:r>
          </a:p>
        </p:txBody>
      </p:sp>
      <p:grpSp>
        <p:nvGrpSpPr>
          <p:cNvPr id="36" name="Group 36"/>
          <p:cNvGrpSpPr/>
          <p:nvPr/>
        </p:nvGrpSpPr>
        <p:grpSpPr>
          <a:xfrm>
            <a:off x="2792204" y="14192235"/>
            <a:ext cx="7933311" cy="3941223"/>
            <a:chOff x="0" y="0"/>
            <a:chExt cx="10577748" cy="5254965"/>
          </a:xfrm>
        </p:grpSpPr>
        <p:sp>
          <p:nvSpPr>
            <p:cNvPr id="37" name="Freeform 37"/>
            <p:cNvSpPr/>
            <p:nvPr/>
          </p:nvSpPr>
          <p:spPr>
            <a:xfrm>
              <a:off x="0" y="0"/>
              <a:ext cx="10577748" cy="5254965"/>
            </a:xfrm>
            <a:custGeom>
              <a:avLst/>
              <a:gdLst/>
              <a:ahLst/>
              <a:cxnLst/>
              <a:rect l="l" t="t" r="r" b="b"/>
              <a:pathLst>
                <a:path w="10577748" h="5254965">
                  <a:moveTo>
                    <a:pt x="0" y="0"/>
                  </a:moveTo>
                  <a:lnTo>
                    <a:pt x="10577748" y="0"/>
                  </a:lnTo>
                  <a:lnTo>
                    <a:pt x="10577748" y="5254965"/>
                  </a:lnTo>
                  <a:lnTo>
                    <a:pt x="0" y="5254965"/>
                  </a:lnTo>
                  <a:lnTo>
                    <a:pt x="0" y="0"/>
                  </a:lnTo>
                  <a:close/>
                </a:path>
              </a:pathLst>
            </a:custGeom>
            <a:blipFill>
              <a:blip r:embed="rId7"/>
              <a:stretch>
                <a:fillRect l="-5167" r="-159"/>
              </a:stretch>
            </a:blipFill>
          </p:spPr>
          <p:txBody>
            <a:bodyPr/>
            <a:lstStyle/>
            <a:p>
              <a:endParaRPr lang="en-US"/>
            </a:p>
          </p:txBody>
        </p:sp>
        <p:sp>
          <p:nvSpPr>
            <p:cNvPr id="38" name="Freeform 38"/>
            <p:cNvSpPr/>
            <p:nvPr/>
          </p:nvSpPr>
          <p:spPr>
            <a:xfrm>
              <a:off x="8756602" y="0"/>
              <a:ext cx="1722571" cy="1388526"/>
            </a:xfrm>
            <a:custGeom>
              <a:avLst/>
              <a:gdLst/>
              <a:ahLst/>
              <a:cxnLst/>
              <a:rect l="l" t="t" r="r" b="b"/>
              <a:pathLst>
                <a:path w="1722571" h="1388526">
                  <a:moveTo>
                    <a:pt x="0" y="0"/>
                  </a:moveTo>
                  <a:lnTo>
                    <a:pt x="1722572" y="0"/>
                  </a:lnTo>
                  <a:lnTo>
                    <a:pt x="1722572" y="1388526"/>
                  </a:lnTo>
                  <a:lnTo>
                    <a:pt x="0" y="1388526"/>
                  </a:lnTo>
                  <a:lnTo>
                    <a:pt x="0" y="0"/>
                  </a:lnTo>
                  <a:close/>
                </a:path>
              </a:pathLst>
            </a:custGeom>
            <a:blipFill>
              <a:blip r:embed="rId8"/>
              <a:stretch>
                <a:fillRect l="-159" r="-159"/>
              </a:stretch>
            </a:blipFill>
          </p:spPr>
          <p:txBody>
            <a:bodyPr/>
            <a:lstStyle/>
            <a:p>
              <a:endParaRPr lang="en-US"/>
            </a:p>
          </p:txBody>
        </p:sp>
      </p:grpSp>
      <p:sp>
        <p:nvSpPr>
          <p:cNvPr id="39" name="TextBox 39"/>
          <p:cNvSpPr txBox="1"/>
          <p:nvPr/>
        </p:nvSpPr>
        <p:spPr>
          <a:xfrm>
            <a:off x="10219562" y="16487775"/>
            <a:ext cx="3738340" cy="1507929"/>
          </a:xfrm>
          <a:prstGeom prst="rect">
            <a:avLst/>
          </a:prstGeom>
        </p:spPr>
        <p:txBody>
          <a:bodyPr lIns="0" tIns="0" rIns="0" bIns="0" rtlCol="0" anchor="t">
            <a:spAutoFit/>
          </a:bodyPr>
          <a:lstStyle/>
          <a:p>
            <a:pPr algn="l">
              <a:lnSpc>
                <a:spcPts val="2957"/>
              </a:lnSpc>
            </a:pPr>
            <a:r>
              <a:rPr lang="en-US" sz="2112">
                <a:solidFill>
                  <a:srgbClr val="000000"/>
                </a:solidFill>
                <a:latin typeface="Calibri (MS)"/>
                <a:ea typeface="Calibri (MS)"/>
                <a:cs typeface="Calibri (MS)"/>
                <a:sym typeface="Calibri (MS)"/>
              </a:rPr>
              <a:t>Figure 1. Tribal recognition in the United States. In New Hampshire, recognition is important to consider with regards to Canada. </a:t>
            </a:r>
          </a:p>
        </p:txBody>
      </p:sp>
      <p:grpSp>
        <p:nvGrpSpPr>
          <p:cNvPr id="40" name="Group 40"/>
          <p:cNvGrpSpPr/>
          <p:nvPr/>
        </p:nvGrpSpPr>
        <p:grpSpPr>
          <a:xfrm>
            <a:off x="336026" y="23082361"/>
            <a:ext cx="14405684" cy="8806849"/>
            <a:chOff x="0" y="0"/>
            <a:chExt cx="812800" cy="496902"/>
          </a:xfrm>
        </p:grpSpPr>
        <p:sp>
          <p:nvSpPr>
            <p:cNvPr id="41" name="Freeform 41"/>
            <p:cNvSpPr/>
            <p:nvPr/>
          </p:nvSpPr>
          <p:spPr>
            <a:xfrm>
              <a:off x="0" y="0"/>
              <a:ext cx="812800" cy="496902"/>
            </a:xfrm>
            <a:custGeom>
              <a:avLst/>
              <a:gdLst/>
              <a:ahLst/>
              <a:cxnLst/>
              <a:rect l="l" t="t" r="r" b="b"/>
              <a:pathLst>
                <a:path w="812800" h="496902">
                  <a:moveTo>
                    <a:pt x="127000" y="0"/>
                  </a:moveTo>
                  <a:lnTo>
                    <a:pt x="685800" y="0"/>
                  </a:lnTo>
                  <a:cubicBezTo>
                    <a:pt x="755940" y="0"/>
                    <a:pt x="812800" y="56860"/>
                    <a:pt x="812800" y="127000"/>
                  </a:cubicBezTo>
                  <a:lnTo>
                    <a:pt x="812800" y="369902"/>
                  </a:lnTo>
                  <a:cubicBezTo>
                    <a:pt x="812800" y="403584"/>
                    <a:pt x="799420" y="435887"/>
                    <a:pt x="775603" y="459704"/>
                  </a:cubicBezTo>
                  <a:cubicBezTo>
                    <a:pt x="751785" y="483521"/>
                    <a:pt x="719482" y="496902"/>
                    <a:pt x="685800" y="496902"/>
                  </a:cubicBezTo>
                  <a:lnTo>
                    <a:pt x="127000" y="496902"/>
                  </a:lnTo>
                  <a:cubicBezTo>
                    <a:pt x="56860" y="496902"/>
                    <a:pt x="0" y="440042"/>
                    <a:pt x="0" y="369902"/>
                  </a:cubicBezTo>
                  <a:lnTo>
                    <a:pt x="0" y="127000"/>
                  </a:lnTo>
                  <a:cubicBezTo>
                    <a:pt x="0" y="56860"/>
                    <a:pt x="56860" y="0"/>
                    <a:pt x="127000" y="0"/>
                  </a:cubicBezTo>
                  <a:close/>
                </a:path>
              </a:pathLst>
            </a:custGeom>
            <a:solidFill>
              <a:srgbClr val="9DC68B"/>
            </a:solidFill>
          </p:spPr>
          <p:txBody>
            <a:bodyPr/>
            <a:lstStyle/>
            <a:p>
              <a:endParaRPr lang="en-US"/>
            </a:p>
          </p:txBody>
        </p:sp>
        <p:sp>
          <p:nvSpPr>
            <p:cNvPr id="42" name="TextBox 42"/>
            <p:cNvSpPr txBox="1"/>
            <p:nvPr/>
          </p:nvSpPr>
          <p:spPr>
            <a:xfrm>
              <a:off x="0" y="-95250"/>
              <a:ext cx="812800" cy="592152"/>
            </a:xfrm>
            <a:prstGeom prst="rect">
              <a:avLst/>
            </a:prstGeom>
          </p:spPr>
          <p:txBody>
            <a:bodyPr lIns="49219" tIns="49219" rIns="49219" bIns="49219" rtlCol="0" anchor="ctr"/>
            <a:lstStyle/>
            <a:p>
              <a:pPr algn="ctr">
                <a:lnSpc>
                  <a:spcPts val="3266"/>
                </a:lnSpc>
              </a:pPr>
              <a:endParaRPr/>
            </a:p>
          </p:txBody>
        </p:sp>
      </p:grpSp>
      <p:grpSp>
        <p:nvGrpSpPr>
          <p:cNvPr id="43" name="Group 43"/>
          <p:cNvGrpSpPr/>
          <p:nvPr/>
        </p:nvGrpSpPr>
        <p:grpSpPr>
          <a:xfrm>
            <a:off x="336026" y="24548328"/>
            <a:ext cx="14405684" cy="8067744"/>
            <a:chOff x="0" y="0"/>
            <a:chExt cx="1773703" cy="993343"/>
          </a:xfrm>
        </p:grpSpPr>
        <p:sp>
          <p:nvSpPr>
            <p:cNvPr id="44" name="Freeform 44"/>
            <p:cNvSpPr/>
            <p:nvPr/>
          </p:nvSpPr>
          <p:spPr>
            <a:xfrm>
              <a:off x="0" y="0"/>
              <a:ext cx="1773703" cy="993343"/>
            </a:xfrm>
            <a:custGeom>
              <a:avLst/>
              <a:gdLst/>
              <a:ahLst/>
              <a:cxnLst/>
              <a:rect l="l" t="t" r="r" b="b"/>
              <a:pathLst>
                <a:path w="1773703" h="993343">
                  <a:moveTo>
                    <a:pt x="0" y="0"/>
                  </a:moveTo>
                  <a:lnTo>
                    <a:pt x="1773703" y="0"/>
                  </a:lnTo>
                  <a:lnTo>
                    <a:pt x="1773703" y="993343"/>
                  </a:lnTo>
                  <a:lnTo>
                    <a:pt x="0" y="993343"/>
                  </a:lnTo>
                  <a:close/>
                </a:path>
              </a:pathLst>
            </a:custGeom>
            <a:solidFill>
              <a:srgbClr val="EAF6F0"/>
            </a:solidFill>
            <a:ln w="38100" cap="sq">
              <a:solidFill>
                <a:srgbClr val="EAF6F0"/>
              </a:solidFill>
              <a:prstDash val="solid"/>
              <a:miter/>
            </a:ln>
          </p:spPr>
          <p:txBody>
            <a:bodyPr/>
            <a:lstStyle/>
            <a:p>
              <a:endParaRPr lang="en-US"/>
            </a:p>
          </p:txBody>
        </p:sp>
        <p:sp>
          <p:nvSpPr>
            <p:cNvPr id="45" name="TextBox 45"/>
            <p:cNvSpPr txBox="1"/>
            <p:nvPr/>
          </p:nvSpPr>
          <p:spPr>
            <a:xfrm>
              <a:off x="0" y="-95250"/>
              <a:ext cx="1773703" cy="1088593"/>
            </a:xfrm>
            <a:prstGeom prst="rect">
              <a:avLst/>
            </a:prstGeom>
          </p:spPr>
          <p:txBody>
            <a:bodyPr lIns="16933" tIns="16933" rIns="16933" bIns="16933" rtlCol="0" anchor="ctr"/>
            <a:lstStyle/>
            <a:p>
              <a:pPr algn="ctr">
                <a:lnSpc>
                  <a:spcPts val="3219"/>
                </a:lnSpc>
                <a:spcBef>
                  <a:spcPct val="0"/>
                </a:spcBef>
              </a:pPr>
              <a:endParaRPr/>
            </a:p>
          </p:txBody>
        </p:sp>
      </p:grpSp>
      <p:sp>
        <p:nvSpPr>
          <p:cNvPr id="46" name="TextBox 46"/>
          <p:cNvSpPr txBox="1"/>
          <p:nvPr/>
        </p:nvSpPr>
        <p:spPr>
          <a:xfrm>
            <a:off x="5250678" y="23185659"/>
            <a:ext cx="4576379" cy="1261467"/>
          </a:xfrm>
          <a:prstGeom prst="rect">
            <a:avLst/>
          </a:prstGeom>
        </p:spPr>
        <p:txBody>
          <a:bodyPr lIns="0" tIns="0" rIns="0" bIns="0" rtlCol="0" anchor="t">
            <a:spAutoFit/>
          </a:bodyPr>
          <a:lstStyle/>
          <a:p>
            <a:pPr algn="l">
              <a:lnSpc>
                <a:spcPts val="9218"/>
              </a:lnSpc>
            </a:pPr>
            <a:r>
              <a:rPr lang="en-US" sz="6584" b="1">
                <a:solidFill>
                  <a:srgbClr val="000000"/>
                </a:solidFill>
                <a:latin typeface="Calibri (MS) Bold"/>
                <a:ea typeface="Calibri (MS) Bold"/>
                <a:cs typeface="Calibri (MS) Bold"/>
                <a:sym typeface="Calibri (MS) Bold"/>
              </a:rPr>
              <a:t>METHODS</a:t>
            </a:r>
          </a:p>
        </p:txBody>
      </p:sp>
      <p:sp>
        <p:nvSpPr>
          <p:cNvPr id="47" name="TextBox 47"/>
          <p:cNvSpPr txBox="1"/>
          <p:nvPr/>
        </p:nvSpPr>
        <p:spPr>
          <a:xfrm>
            <a:off x="527902" y="28848900"/>
            <a:ext cx="13827929" cy="3647639"/>
          </a:xfrm>
          <a:prstGeom prst="rect">
            <a:avLst/>
          </a:prstGeom>
        </p:spPr>
        <p:txBody>
          <a:bodyPr lIns="0" tIns="0" rIns="0" bIns="0" rtlCol="0" anchor="t">
            <a:spAutoFit/>
          </a:bodyPr>
          <a:lstStyle/>
          <a:p>
            <a:pPr marL="734059" lvl="1" indent="-367030" algn="just">
              <a:lnSpc>
                <a:spcPts val="4759"/>
              </a:lnSpc>
              <a:buFont typeface="Arial"/>
              <a:buChar char="•"/>
            </a:pPr>
            <a:r>
              <a:rPr lang="en-US" sz="3399" dirty="0">
                <a:solidFill>
                  <a:srgbClr val="000000"/>
                </a:solidFill>
                <a:latin typeface="Calibri (MS)"/>
                <a:ea typeface="Calibri (MS)"/>
                <a:cs typeface="Calibri (MS)"/>
                <a:sym typeface="Calibri (MS)"/>
              </a:rPr>
              <a:t>Six semi-structured interviews with eight NH land trust staff (n=8) were conducted via Zoom and in-person in spring of 2024.</a:t>
            </a:r>
          </a:p>
          <a:p>
            <a:pPr marL="734059" lvl="1" indent="-367030" algn="just">
              <a:lnSpc>
                <a:spcPts val="4759"/>
              </a:lnSpc>
              <a:spcBef>
                <a:spcPct val="0"/>
              </a:spcBef>
              <a:buFont typeface="Arial"/>
              <a:buChar char="•"/>
            </a:pPr>
            <a:r>
              <a:rPr lang="en-US" sz="3399" dirty="0">
                <a:solidFill>
                  <a:srgbClr val="000000"/>
                </a:solidFill>
                <a:latin typeface="Calibri (MS)"/>
                <a:ea typeface="Calibri (MS)"/>
                <a:cs typeface="Calibri (MS)"/>
                <a:sym typeface="Calibri (MS)"/>
              </a:rPr>
              <a:t>Interview participants were recruited through UNH Extension. </a:t>
            </a:r>
          </a:p>
          <a:p>
            <a:pPr marL="734059" lvl="1" indent="-367030" algn="just">
              <a:lnSpc>
                <a:spcPts val="4759"/>
              </a:lnSpc>
              <a:spcBef>
                <a:spcPct val="0"/>
              </a:spcBef>
              <a:buFont typeface="Arial"/>
              <a:buChar char="•"/>
            </a:pPr>
            <a:r>
              <a:rPr lang="en-US" sz="3399" dirty="0">
                <a:solidFill>
                  <a:srgbClr val="000000"/>
                </a:solidFill>
                <a:latin typeface="Calibri (MS)"/>
                <a:ea typeface="Calibri (MS)"/>
                <a:cs typeface="Calibri (MS)"/>
                <a:sym typeface="Calibri (MS)"/>
              </a:rPr>
              <a:t>Audio was transcribed with </a:t>
            </a:r>
            <a:r>
              <a:rPr lang="en-US" sz="3399" dirty="0" err="1">
                <a:solidFill>
                  <a:srgbClr val="000000"/>
                </a:solidFill>
                <a:latin typeface="Calibri (MS)"/>
                <a:ea typeface="Calibri (MS)"/>
                <a:cs typeface="Calibri (MS)"/>
                <a:sym typeface="Calibri (MS)"/>
              </a:rPr>
              <a:t>TranscribeMe</a:t>
            </a:r>
            <a:r>
              <a:rPr lang="en-US" sz="3399" dirty="0">
                <a:solidFill>
                  <a:srgbClr val="000000"/>
                </a:solidFill>
                <a:latin typeface="Calibri (MS)"/>
                <a:ea typeface="Calibri (MS)"/>
                <a:cs typeface="Calibri (MS)"/>
                <a:sym typeface="Calibri (MS)"/>
              </a:rPr>
              <a:t>.</a:t>
            </a:r>
          </a:p>
          <a:p>
            <a:pPr marL="734059" lvl="1" indent="-367030" algn="just">
              <a:lnSpc>
                <a:spcPts val="4759"/>
              </a:lnSpc>
              <a:spcBef>
                <a:spcPct val="0"/>
              </a:spcBef>
              <a:buFont typeface="Arial"/>
              <a:buChar char="•"/>
            </a:pPr>
            <a:r>
              <a:rPr lang="en-US" sz="3399" dirty="0">
                <a:solidFill>
                  <a:srgbClr val="000000"/>
                </a:solidFill>
                <a:latin typeface="Calibri (MS)"/>
                <a:ea typeface="Calibri (MS)"/>
                <a:cs typeface="Calibri (MS)"/>
                <a:sym typeface="Calibri (MS)"/>
              </a:rPr>
              <a:t>Responses were analyzed using structural coding</a:t>
            </a:r>
            <a:r>
              <a:rPr lang="en-US" sz="3399" baseline="30000" dirty="0">
                <a:solidFill>
                  <a:srgbClr val="000000"/>
                </a:solidFill>
                <a:latin typeface="Calibri (MS)"/>
                <a:ea typeface="Calibri (MS)"/>
                <a:cs typeface="Calibri (MS)"/>
                <a:sym typeface="Calibri (MS)"/>
              </a:rPr>
              <a:t>5</a:t>
            </a:r>
            <a:r>
              <a:rPr lang="en-US" sz="3399" dirty="0">
                <a:solidFill>
                  <a:srgbClr val="000000"/>
                </a:solidFill>
                <a:latin typeface="Calibri (MS)"/>
                <a:ea typeface="Calibri (MS)"/>
                <a:cs typeface="Calibri (MS)"/>
                <a:sym typeface="Calibri (MS)"/>
              </a:rPr>
              <a:t> (Fig 2) with </a:t>
            </a:r>
            <a:r>
              <a:rPr lang="en-US" sz="3399" dirty="0" err="1">
                <a:solidFill>
                  <a:srgbClr val="000000"/>
                </a:solidFill>
                <a:latin typeface="Calibri (MS)"/>
                <a:ea typeface="Calibri (MS)"/>
                <a:cs typeface="Calibri (MS)"/>
                <a:sym typeface="Calibri (MS)"/>
              </a:rPr>
              <a:t>Quirkos</a:t>
            </a:r>
            <a:r>
              <a:rPr lang="en-US" sz="3399" dirty="0">
                <a:solidFill>
                  <a:srgbClr val="000000"/>
                </a:solidFill>
                <a:latin typeface="Calibri (MS)"/>
                <a:ea typeface="Calibri (MS)"/>
                <a:cs typeface="Calibri (MS)"/>
                <a:sym typeface="Calibri (MS)"/>
              </a:rPr>
              <a:t> and Excel Software.</a:t>
            </a:r>
          </a:p>
        </p:txBody>
      </p:sp>
      <p:sp>
        <p:nvSpPr>
          <p:cNvPr id="48" name="Freeform 48"/>
          <p:cNvSpPr/>
          <p:nvPr/>
        </p:nvSpPr>
        <p:spPr>
          <a:xfrm>
            <a:off x="2302718" y="24796711"/>
            <a:ext cx="10476815" cy="3679981"/>
          </a:xfrm>
          <a:custGeom>
            <a:avLst/>
            <a:gdLst/>
            <a:ahLst/>
            <a:cxnLst/>
            <a:rect l="l" t="t" r="r" b="b"/>
            <a:pathLst>
              <a:path w="10476815" h="3679981">
                <a:moveTo>
                  <a:pt x="0" y="0"/>
                </a:moveTo>
                <a:lnTo>
                  <a:pt x="10476815" y="0"/>
                </a:lnTo>
                <a:lnTo>
                  <a:pt x="10476815" y="3679981"/>
                </a:lnTo>
                <a:lnTo>
                  <a:pt x="0" y="3679981"/>
                </a:lnTo>
                <a:lnTo>
                  <a:pt x="0" y="0"/>
                </a:lnTo>
                <a:close/>
              </a:path>
            </a:pathLst>
          </a:custGeom>
          <a:blipFill>
            <a:blip r:embed="rId9"/>
            <a:stretch>
              <a:fillRect/>
            </a:stretch>
          </a:blipFill>
        </p:spPr>
        <p:txBody>
          <a:bodyPr/>
          <a:lstStyle/>
          <a:p>
            <a:endParaRPr lang="en-US"/>
          </a:p>
        </p:txBody>
      </p:sp>
      <p:sp>
        <p:nvSpPr>
          <p:cNvPr id="49" name="Freeform 49"/>
          <p:cNvSpPr/>
          <p:nvPr/>
        </p:nvSpPr>
        <p:spPr>
          <a:xfrm>
            <a:off x="2252337" y="25941615"/>
            <a:ext cx="2213793" cy="1267994"/>
          </a:xfrm>
          <a:custGeom>
            <a:avLst/>
            <a:gdLst/>
            <a:ahLst/>
            <a:cxnLst/>
            <a:rect l="l" t="t" r="r" b="b"/>
            <a:pathLst>
              <a:path w="2213793" h="1267994">
                <a:moveTo>
                  <a:pt x="0" y="0"/>
                </a:moveTo>
                <a:lnTo>
                  <a:pt x="2213793" y="0"/>
                </a:lnTo>
                <a:lnTo>
                  <a:pt x="2213793" y="1267994"/>
                </a:lnTo>
                <a:lnTo>
                  <a:pt x="0" y="1267994"/>
                </a:lnTo>
                <a:lnTo>
                  <a:pt x="0" y="0"/>
                </a:lnTo>
                <a:close/>
              </a:path>
            </a:pathLst>
          </a:custGeom>
          <a:blipFill>
            <a:blip r:embed="rId10"/>
            <a:stretch>
              <a:fillRect/>
            </a:stretch>
          </a:blipFill>
        </p:spPr>
        <p:txBody>
          <a:bodyPr/>
          <a:lstStyle/>
          <a:p>
            <a:endParaRPr lang="en-US"/>
          </a:p>
        </p:txBody>
      </p:sp>
      <p:sp>
        <p:nvSpPr>
          <p:cNvPr id="50" name="Freeform 50"/>
          <p:cNvSpPr/>
          <p:nvPr/>
        </p:nvSpPr>
        <p:spPr>
          <a:xfrm>
            <a:off x="5041225" y="26249078"/>
            <a:ext cx="2096141" cy="1364417"/>
          </a:xfrm>
          <a:custGeom>
            <a:avLst/>
            <a:gdLst/>
            <a:ahLst/>
            <a:cxnLst/>
            <a:rect l="l" t="t" r="r" b="b"/>
            <a:pathLst>
              <a:path w="2096141" h="1364417">
                <a:moveTo>
                  <a:pt x="0" y="0"/>
                </a:moveTo>
                <a:lnTo>
                  <a:pt x="2096141" y="0"/>
                </a:lnTo>
                <a:lnTo>
                  <a:pt x="2096141" y="1364417"/>
                </a:lnTo>
                <a:lnTo>
                  <a:pt x="0" y="1364417"/>
                </a:lnTo>
                <a:lnTo>
                  <a:pt x="0" y="0"/>
                </a:lnTo>
                <a:close/>
              </a:path>
            </a:pathLst>
          </a:custGeom>
          <a:blipFill>
            <a:blip r:embed="rId11"/>
            <a:stretch>
              <a:fillRect/>
            </a:stretch>
          </a:blipFill>
        </p:spPr>
        <p:txBody>
          <a:bodyPr/>
          <a:lstStyle/>
          <a:p>
            <a:endParaRPr lang="en-US"/>
          </a:p>
        </p:txBody>
      </p:sp>
      <p:sp>
        <p:nvSpPr>
          <p:cNvPr id="51" name="Freeform 51"/>
          <p:cNvSpPr/>
          <p:nvPr/>
        </p:nvSpPr>
        <p:spPr>
          <a:xfrm>
            <a:off x="7758731" y="25941615"/>
            <a:ext cx="2117931" cy="1224585"/>
          </a:xfrm>
          <a:custGeom>
            <a:avLst/>
            <a:gdLst/>
            <a:ahLst/>
            <a:cxnLst/>
            <a:rect l="l" t="t" r="r" b="b"/>
            <a:pathLst>
              <a:path w="2117931" h="1224585">
                <a:moveTo>
                  <a:pt x="0" y="0"/>
                </a:moveTo>
                <a:lnTo>
                  <a:pt x="2117931" y="0"/>
                </a:lnTo>
                <a:lnTo>
                  <a:pt x="2117931" y="1224586"/>
                </a:lnTo>
                <a:lnTo>
                  <a:pt x="0" y="1224586"/>
                </a:lnTo>
                <a:lnTo>
                  <a:pt x="0" y="0"/>
                </a:lnTo>
                <a:close/>
              </a:path>
            </a:pathLst>
          </a:custGeom>
          <a:blipFill>
            <a:blip r:embed="rId12"/>
            <a:stretch>
              <a:fillRect/>
            </a:stretch>
          </a:blipFill>
        </p:spPr>
        <p:txBody>
          <a:bodyPr/>
          <a:lstStyle/>
          <a:p>
            <a:endParaRPr lang="en-US"/>
          </a:p>
        </p:txBody>
      </p:sp>
      <p:sp>
        <p:nvSpPr>
          <p:cNvPr id="52" name="Freeform 52"/>
          <p:cNvSpPr/>
          <p:nvPr/>
        </p:nvSpPr>
        <p:spPr>
          <a:xfrm>
            <a:off x="10498027" y="26213077"/>
            <a:ext cx="2180744" cy="1371703"/>
          </a:xfrm>
          <a:custGeom>
            <a:avLst/>
            <a:gdLst/>
            <a:ahLst/>
            <a:cxnLst/>
            <a:rect l="l" t="t" r="r" b="b"/>
            <a:pathLst>
              <a:path w="2180744" h="1371703">
                <a:moveTo>
                  <a:pt x="0" y="0"/>
                </a:moveTo>
                <a:lnTo>
                  <a:pt x="2180744" y="0"/>
                </a:lnTo>
                <a:lnTo>
                  <a:pt x="2180744" y="1371703"/>
                </a:lnTo>
                <a:lnTo>
                  <a:pt x="0" y="1371703"/>
                </a:lnTo>
                <a:lnTo>
                  <a:pt x="0" y="0"/>
                </a:lnTo>
                <a:close/>
              </a:path>
            </a:pathLst>
          </a:custGeom>
          <a:blipFill>
            <a:blip r:embed="rId13"/>
            <a:stretch>
              <a:fillRect b="-9462"/>
            </a:stretch>
          </a:blipFill>
        </p:spPr>
        <p:txBody>
          <a:bodyPr/>
          <a:lstStyle/>
          <a:p>
            <a:endParaRPr lang="en-US"/>
          </a:p>
        </p:txBody>
      </p:sp>
      <p:sp>
        <p:nvSpPr>
          <p:cNvPr id="53" name="TextBox 53"/>
          <p:cNvSpPr txBox="1"/>
          <p:nvPr/>
        </p:nvSpPr>
        <p:spPr>
          <a:xfrm>
            <a:off x="2302718" y="28426809"/>
            <a:ext cx="6899212" cy="401029"/>
          </a:xfrm>
          <a:prstGeom prst="rect">
            <a:avLst/>
          </a:prstGeom>
        </p:spPr>
        <p:txBody>
          <a:bodyPr lIns="0" tIns="0" rIns="0" bIns="0" rtlCol="0" anchor="t">
            <a:spAutoFit/>
          </a:bodyPr>
          <a:lstStyle/>
          <a:p>
            <a:pPr algn="l">
              <a:lnSpc>
                <a:spcPts val="2957"/>
              </a:lnSpc>
            </a:pPr>
            <a:r>
              <a:rPr lang="en-US" sz="2112">
                <a:solidFill>
                  <a:srgbClr val="000000"/>
                </a:solidFill>
                <a:latin typeface="Calibri (MS)"/>
                <a:ea typeface="Calibri (MS)"/>
                <a:cs typeface="Calibri (MS)"/>
                <a:sym typeface="Calibri (MS)"/>
              </a:rPr>
              <a:t>Figure 2. The structural coding process in qualitative research. </a:t>
            </a:r>
          </a:p>
        </p:txBody>
      </p:sp>
      <p:grpSp>
        <p:nvGrpSpPr>
          <p:cNvPr id="54" name="Group 54"/>
          <p:cNvGrpSpPr/>
          <p:nvPr/>
        </p:nvGrpSpPr>
        <p:grpSpPr>
          <a:xfrm>
            <a:off x="15017935" y="6359519"/>
            <a:ext cx="13074829" cy="13074829"/>
            <a:chOff x="0" y="0"/>
            <a:chExt cx="812800" cy="812800"/>
          </a:xfrm>
        </p:grpSpPr>
        <p:sp>
          <p:nvSpPr>
            <p:cNvPr id="55" name="Freeform 55"/>
            <p:cNvSpPr/>
            <p:nvPr/>
          </p:nvSpPr>
          <p:spPr>
            <a:xfrm>
              <a:off x="0" y="0"/>
              <a:ext cx="812800" cy="812800"/>
            </a:xfrm>
            <a:custGeom>
              <a:avLst/>
              <a:gdLst/>
              <a:ahLst/>
              <a:cxnLst/>
              <a:rect l="l" t="t" r="r" b="b"/>
              <a:pathLst>
                <a:path w="812800" h="812800">
                  <a:moveTo>
                    <a:pt x="127000" y="0"/>
                  </a:moveTo>
                  <a:lnTo>
                    <a:pt x="685800" y="0"/>
                  </a:lnTo>
                  <a:cubicBezTo>
                    <a:pt x="755940" y="0"/>
                    <a:pt x="812800" y="56860"/>
                    <a:pt x="812800" y="127000"/>
                  </a:cubicBezTo>
                  <a:lnTo>
                    <a:pt x="812800" y="685800"/>
                  </a:lnTo>
                  <a:cubicBezTo>
                    <a:pt x="812800" y="755940"/>
                    <a:pt x="755940" y="812800"/>
                    <a:pt x="685800" y="812800"/>
                  </a:cubicBezTo>
                  <a:lnTo>
                    <a:pt x="127000" y="812800"/>
                  </a:lnTo>
                  <a:cubicBezTo>
                    <a:pt x="56860" y="812800"/>
                    <a:pt x="0" y="755940"/>
                    <a:pt x="0" y="685800"/>
                  </a:cubicBezTo>
                  <a:lnTo>
                    <a:pt x="0" y="127000"/>
                  </a:lnTo>
                  <a:cubicBezTo>
                    <a:pt x="0" y="56860"/>
                    <a:pt x="56860" y="0"/>
                    <a:pt x="127000" y="0"/>
                  </a:cubicBezTo>
                  <a:close/>
                </a:path>
              </a:pathLst>
            </a:custGeom>
            <a:solidFill>
              <a:srgbClr val="9DC68B"/>
            </a:solidFill>
          </p:spPr>
          <p:txBody>
            <a:bodyPr/>
            <a:lstStyle/>
            <a:p>
              <a:endParaRPr lang="en-US"/>
            </a:p>
          </p:txBody>
        </p:sp>
        <p:sp>
          <p:nvSpPr>
            <p:cNvPr id="56" name="TextBox 56"/>
            <p:cNvSpPr txBox="1"/>
            <p:nvPr/>
          </p:nvSpPr>
          <p:spPr>
            <a:xfrm>
              <a:off x="0" y="-95250"/>
              <a:ext cx="812800" cy="908050"/>
            </a:xfrm>
            <a:prstGeom prst="rect">
              <a:avLst/>
            </a:prstGeom>
          </p:spPr>
          <p:txBody>
            <a:bodyPr lIns="48075" tIns="48075" rIns="48075" bIns="48075" rtlCol="0" anchor="ctr"/>
            <a:lstStyle/>
            <a:p>
              <a:pPr algn="ctr">
                <a:lnSpc>
                  <a:spcPts val="3266"/>
                </a:lnSpc>
              </a:pPr>
              <a:endParaRPr/>
            </a:p>
          </p:txBody>
        </p:sp>
      </p:grpSp>
      <p:grpSp>
        <p:nvGrpSpPr>
          <p:cNvPr id="57" name="Group 57"/>
          <p:cNvGrpSpPr/>
          <p:nvPr/>
        </p:nvGrpSpPr>
        <p:grpSpPr>
          <a:xfrm>
            <a:off x="15017935" y="7791415"/>
            <a:ext cx="13074829" cy="11642933"/>
            <a:chOff x="0" y="0"/>
            <a:chExt cx="812800" cy="723786"/>
          </a:xfrm>
        </p:grpSpPr>
        <p:sp>
          <p:nvSpPr>
            <p:cNvPr id="58" name="Freeform 58"/>
            <p:cNvSpPr/>
            <p:nvPr/>
          </p:nvSpPr>
          <p:spPr>
            <a:xfrm>
              <a:off x="0" y="0"/>
              <a:ext cx="812800" cy="723786"/>
            </a:xfrm>
            <a:custGeom>
              <a:avLst/>
              <a:gdLst/>
              <a:ahLst/>
              <a:cxnLst/>
              <a:rect l="l" t="t" r="r" b="b"/>
              <a:pathLst>
                <a:path w="812800" h="723786">
                  <a:moveTo>
                    <a:pt x="0" y="0"/>
                  </a:moveTo>
                  <a:lnTo>
                    <a:pt x="812800" y="0"/>
                  </a:lnTo>
                  <a:lnTo>
                    <a:pt x="812800" y="723786"/>
                  </a:lnTo>
                  <a:lnTo>
                    <a:pt x="0" y="723786"/>
                  </a:lnTo>
                  <a:close/>
                </a:path>
              </a:pathLst>
            </a:custGeom>
            <a:solidFill>
              <a:srgbClr val="EAF6F0"/>
            </a:solidFill>
            <a:ln w="38100" cap="sq">
              <a:solidFill>
                <a:srgbClr val="EAF6F0"/>
              </a:solidFill>
              <a:prstDash val="solid"/>
              <a:miter/>
            </a:ln>
          </p:spPr>
          <p:txBody>
            <a:bodyPr/>
            <a:lstStyle/>
            <a:p>
              <a:endParaRPr lang="en-US"/>
            </a:p>
          </p:txBody>
        </p:sp>
        <p:sp>
          <p:nvSpPr>
            <p:cNvPr id="59" name="TextBox 59"/>
            <p:cNvSpPr txBox="1"/>
            <p:nvPr/>
          </p:nvSpPr>
          <p:spPr>
            <a:xfrm>
              <a:off x="0" y="-95250"/>
              <a:ext cx="812800" cy="819036"/>
            </a:xfrm>
            <a:prstGeom prst="rect">
              <a:avLst/>
            </a:prstGeom>
          </p:spPr>
          <p:txBody>
            <a:bodyPr lIns="16933" tIns="16933" rIns="16933" bIns="16933" rtlCol="0" anchor="ctr"/>
            <a:lstStyle/>
            <a:p>
              <a:pPr algn="ctr">
                <a:lnSpc>
                  <a:spcPts val="3219"/>
                </a:lnSpc>
                <a:spcBef>
                  <a:spcPct val="0"/>
                </a:spcBef>
              </a:pPr>
              <a:endParaRPr/>
            </a:p>
          </p:txBody>
        </p:sp>
      </p:grpSp>
      <p:sp>
        <p:nvSpPr>
          <p:cNvPr id="60" name="TextBox 60"/>
          <p:cNvSpPr txBox="1"/>
          <p:nvPr/>
        </p:nvSpPr>
        <p:spPr>
          <a:xfrm>
            <a:off x="19878354" y="6442479"/>
            <a:ext cx="3210643" cy="1236812"/>
          </a:xfrm>
          <a:prstGeom prst="rect">
            <a:avLst/>
          </a:prstGeom>
        </p:spPr>
        <p:txBody>
          <a:bodyPr lIns="0" tIns="0" rIns="0" bIns="0" rtlCol="0" anchor="t">
            <a:spAutoFit/>
          </a:bodyPr>
          <a:lstStyle/>
          <a:p>
            <a:pPr algn="l">
              <a:lnSpc>
                <a:spcPts val="9004"/>
              </a:lnSpc>
            </a:pPr>
            <a:r>
              <a:rPr lang="en-US" sz="6431" b="1">
                <a:solidFill>
                  <a:srgbClr val="000000"/>
                </a:solidFill>
                <a:latin typeface="Calibri (MS) Bold"/>
                <a:ea typeface="Calibri (MS) Bold"/>
                <a:cs typeface="Calibri (MS) Bold"/>
                <a:sym typeface="Calibri (MS) Bold"/>
              </a:rPr>
              <a:t>RESULTS</a:t>
            </a:r>
          </a:p>
        </p:txBody>
      </p:sp>
      <p:grpSp>
        <p:nvGrpSpPr>
          <p:cNvPr id="61" name="Group 61"/>
          <p:cNvGrpSpPr/>
          <p:nvPr/>
        </p:nvGrpSpPr>
        <p:grpSpPr>
          <a:xfrm>
            <a:off x="14992007" y="19867055"/>
            <a:ext cx="12983337" cy="12594117"/>
            <a:chOff x="0" y="0"/>
            <a:chExt cx="812800" cy="788434"/>
          </a:xfrm>
        </p:grpSpPr>
        <p:sp>
          <p:nvSpPr>
            <p:cNvPr id="62" name="Freeform 62"/>
            <p:cNvSpPr/>
            <p:nvPr/>
          </p:nvSpPr>
          <p:spPr>
            <a:xfrm>
              <a:off x="0" y="0"/>
              <a:ext cx="812800" cy="788434"/>
            </a:xfrm>
            <a:custGeom>
              <a:avLst/>
              <a:gdLst/>
              <a:ahLst/>
              <a:cxnLst/>
              <a:rect l="l" t="t" r="r" b="b"/>
              <a:pathLst>
                <a:path w="812800" h="788434">
                  <a:moveTo>
                    <a:pt x="127000" y="0"/>
                  </a:moveTo>
                  <a:lnTo>
                    <a:pt x="685800" y="0"/>
                  </a:lnTo>
                  <a:cubicBezTo>
                    <a:pt x="755940" y="0"/>
                    <a:pt x="812800" y="56860"/>
                    <a:pt x="812800" y="127000"/>
                  </a:cubicBezTo>
                  <a:lnTo>
                    <a:pt x="812800" y="661434"/>
                  </a:lnTo>
                  <a:cubicBezTo>
                    <a:pt x="812800" y="695116"/>
                    <a:pt x="799420" y="727419"/>
                    <a:pt x="775603" y="751236"/>
                  </a:cubicBezTo>
                  <a:cubicBezTo>
                    <a:pt x="751785" y="775053"/>
                    <a:pt x="719482" y="788434"/>
                    <a:pt x="685800" y="788434"/>
                  </a:cubicBezTo>
                  <a:lnTo>
                    <a:pt x="127000" y="788434"/>
                  </a:lnTo>
                  <a:cubicBezTo>
                    <a:pt x="56860" y="788434"/>
                    <a:pt x="0" y="731574"/>
                    <a:pt x="0" y="661434"/>
                  </a:cubicBezTo>
                  <a:lnTo>
                    <a:pt x="0" y="127000"/>
                  </a:lnTo>
                  <a:cubicBezTo>
                    <a:pt x="0" y="56860"/>
                    <a:pt x="56860" y="0"/>
                    <a:pt x="127000" y="0"/>
                  </a:cubicBezTo>
                  <a:close/>
                </a:path>
              </a:pathLst>
            </a:custGeom>
            <a:solidFill>
              <a:srgbClr val="9DC68B"/>
            </a:solidFill>
          </p:spPr>
          <p:txBody>
            <a:bodyPr/>
            <a:lstStyle/>
            <a:p>
              <a:endParaRPr lang="en-US"/>
            </a:p>
          </p:txBody>
        </p:sp>
        <p:sp>
          <p:nvSpPr>
            <p:cNvPr id="63" name="TextBox 63"/>
            <p:cNvSpPr txBox="1"/>
            <p:nvPr/>
          </p:nvSpPr>
          <p:spPr>
            <a:xfrm>
              <a:off x="0" y="-95250"/>
              <a:ext cx="812800" cy="883684"/>
            </a:xfrm>
            <a:prstGeom prst="rect">
              <a:avLst/>
            </a:prstGeom>
          </p:spPr>
          <p:txBody>
            <a:bodyPr lIns="47427" tIns="47427" rIns="47427" bIns="47427" rtlCol="0" anchor="ctr"/>
            <a:lstStyle/>
            <a:p>
              <a:pPr algn="ctr">
                <a:lnSpc>
                  <a:spcPts val="3266"/>
                </a:lnSpc>
              </a:pPr>
              <a:endParaRPr/>
            </a:p>
          </p:txBody>
        </p:sp>
      </p:grpSp>
      <p:grpSp>
        <p:nvGrpSpPr>
          <p:cNvPr id="64" name="Group 64"/>
          <p:cNvGrpSpPr/>
          <p:nvPr/>
        </p:nvGrpSpPr>
        <p:grpSpPr>
          <a:xfrm>
            <a:off x="14992007" y="21240973"/>
            <a:ext cx="13100756" cy="11300033"/>
            <a:chOff x="0" y="0"/>
            <a:chExt cx="814412" cy="702469"/>
          </a:xfrm>
        </p:grpSpPr>
        <p:sp>
          <p:nvSpPr>
            <p:cNvPr id="65" name="Freeform 65"/>
            <p:cNvSpPr/>
            <p:nvPr/>
          </p:nvSpPr>
          <p:spPr>
            <a:xfrm>
              <a:off x="0" y="0"/>
              <a:ext cx="814412" cy="702469"/>
            </a:xfrm>
            <a:custGeom>
              <a:avLst/>
              <a:gdLst/>
              <a:ahLst/>
              <a:cxnLst/>
              <a:rect l="l" t="t" r="r" b="b"/>
              <a:pathLst>
                <a:path w="814412" h="702469">
                  <a:moveTo>
                    <a:pt x="0" y="0"/>
                  </a:moveTo>
                  <a:lnTo>
                    <a:pt x="814412" y="0"/>
                  </a:lnTo>
                  <a:lnTo>
                    <a:pt x="814412" y="702469"/>
                  </a:lnTo>
                  <a:lnTo>
                    <a:pt x="0" y="702469"/>
                  </a:lnTo>
                  <a:close/>
                </a:path>
              </a:pathLst>
            </a:custGeom>
            <a:solidFill>
              <a:srgbClr val="EAF6F0"/>
            </a:solidFill>
            <a:ln w="38100" cap="sq">
              <a:solidFill>
                <a:srgbClr val="EAF6F0"/>
              </a:solidFill>
              <a:prstDash val="solid"/>
              <a:miter/>
            </a:ln>
          </p:spPr>
          <p:txBody>
            <a:bodyPr/>
            <a:lstStyle/>
            <a:p>
              <a:endParaRPr lang="en-US"/>
            </a:p>
          </p:txBody>
        </p:sp>
        <p:sp>
          <p:nvSpPr>
            <p:cNvPr id="66" name="TextBox 66"/>
            <p:cNvSpPr txBox="1"/>
            <p:nvPr/>
          </p:nvSpPr>
          <p:spPr>
            <a:xfrm>
              <a:off x="0" y="-95250"/>
              <a:ext cx="814412" cy="797719"/>
            </a:xfrm>
            <a:prstGeom prst="rect">
              <a:avLst/>
            </a:prstGeom>
          </p:spPr>
          <p:txBody>
            <a:bodyPr lIns="16933" tIns="16933" rIns="16933" bIns="16933" rtlCol="0" anchor="ctr"/>
            <a:lstStyle/>
            <a:p>
              <a:pPr algn="ctr">
                <a:lnSpc>
                  <a:spcPts val="3219"/>
                </a:lnSpc>
                <a:spcBef>
                  <a:spcPct val="0"/>
                </a:spcBef>
              </a:pPr>
              <a:endParaRPr/>
            </a:p>
          </p:txBody>
        </p:sp>
      </p:grpSp>
      <p:sp>
        <p:nvSpPr>
          <p:cNvPr id="67" name="TextBox 67"/>
          <p:cNvSpPr txBox="1"/>
          <p:nvPr/>
        </p:nvSpPr>
        <p:spPr>
          <a:xfrm>
            <a:off x="19334380" y="19907126"/>
            <a:ext cx="4298590" cy="1219995"/>
          </a:xfrm>
          <a:prstGeom prst="rect">
            <a:avLst/>
          </a:prstGeom>
        </p:spPr>
        <p:txBody>
          <a:bodyPr lIns="0" tIns="0" rIns="0" bIns="0" rtlCol="0" anchor="t">
            <a:spAutoFit/>
          </a:bodyPr>
          <a:lstStyle/>
          <a:p>
            <a:pPr algn="l">
              <a:lnSpc>
                <a:spcPts val="8883"/>
              </a:lnSpc>
            </a:pPr>
            <a:r>
              <a:rPr lang="en-US" sz="6345" b="1">
                <a:solidFill>
                  <a:srgbClr val="000000"/>
                </a:solidFill>
                <a:latin typeface="Calibri (MS) Bold"/>
                <a:ea typeface="Calibri (MS) Bold"/>
                <a:cs typeface="Calibri (MS) Bold"/>
                <a:sym typeface="Calibri (MS) Bold"/>
              </a:rPr>
              <a:t>DISCUSSION</a:t>
            </a:r>
          </a:p>
        </p:txBody>
      </p:sp>
      <p:sp>
        <p:nvSpPr>
          <p:cNvPr id="68" name="Freeform 68"/>
          <p:cNvSpPr/>
          <p:nvPr/>
        </p:nvSpPr>
        <p:spPr>
          <a:xfrm>
            <a:off x="22256269" y="21620680"/>
            <a:ext cx="5745002" cy="3663358"/>
          </a:xfrm>
          <a:custGeom>
            <a:avLst/>
            <a:gdLst/>
            <a:ahLst/>
            <a:cxnLst/>
            <a:rect l="l" t="t" r="r" b="b"/>
            <a:pathLst>
              <a:path w="5745002" h="3663358">
                <a:moveTo>
                  <a:pt x="0" y="0"/>
                </a:moveTo>
                <a:lnTo>
                  <a:pt x="5745002" y="0"/>
                </a:lnTo>
                <a:lnTo>
                  <a:pt x="5745002" y="3663358"/>
                </a:lnTo>
                <a:lnTo>
                  <a:pt x="0" y="3663358"/>
                </a:lnTo>
                <a:lnTo>
                  <a:pt x="0" y="0"/>
                </a:lnTo>
                <a:close/>
              </a:path>
            </a:pathLst>
          </a:custGeom>
          <a:blipFill>
            <a:blip r:embed="rId14"/>
            <a:stretch>
              <a:fillRect l="-1824" r="-286" b="-1885"/>
            </a:stretch>
          </a:blipFill>
        </p:spPr>
        <p:txBody>
          <a:bodyPr/>
          <a:lstStyle/>
          <a:p>
            <a:endParaRPr lang="en-US"/>
          </a:p>
        </p:txBody>
      </p:sp>
      <p:sp>
        <p:nvSpPr>
          <p:cNvPr id="69" name="Freeform 69"/>
          <p:cNvSpPr/>
          <p:nvPr/>
        </p:nvSpPr>
        <p:spPr>
          <a:xfrm>
            <a:off x="15119462" y="8110541"/>
            <a:ext cx="12881809" cy="4685758"/>
          </a:xfrm>
          <a:custGeom>
            <a:avLst/>
            <a:gdLst/>
            <a:ahLst/>
            <a:cxnLst/>
            <a:rect l="l" t="t" r="r" b="b"/>
            <a:pathLst>
              <a:path w="12881809" h="4685758">
                <a:moveTo>
                  <a:pt x="0" y="0"/>
                </a:moveTo>
                <a:lnTo>
                  <a:pt x="12881809" y="0"/>
                </a:lnTo>
                <a:lnTo>
                  <a:pt x="12881809" y="4685758"/>
                </a:lnTo>
                <a:lnTo>
                  <a:pt x="0" y="4685758"/>
                </a:lnTo>
                <a:lnTo>
                  <a:pt x="0" y="0"/>
                </a:lnTo>
                <a:close/>
              </a:path>
            </a:pathLst>
          </a:custGeom>
          <a:blipFill>
            <a:blip r:embed="rId15"/>
            <a:stretch>
              <a:fillRect/>
            </a:stretch>
          </a:blipFill>
        </p:spPr>
        <p:txBody>
          <a:bodyPr/>
          <a:lstStyle/>
          <a:p>
            <a:endParaRPr lang="en-US"/>
          </a:p>
        </p:txBody>
      </p:sp>
      <p:sp>
        <p:nvSpPr>
          <p:cNvPr id="70" name="TextBox 70"/>
          <p:cNvSpPr txBox="1"/>
          <p:nvPr/>
        </p:nvSpPr>
        <p:spPr>
          <a:xfrm>
            <a:off x="15063681" y="12780803"/>
            <a:ext cx="12534390" cy="6048071"/>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Land trusts in New Hampshire have engaged with contested Abenaki groups in a number of ways (Fig 3). </a:t>
            </a:r>
          </a:p>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Land trust staff feel limited in their engagement with Abenaki groups by confining organizational structures, such as governance documents with limited scope and low staff capacity. </a:t>
            </a:r>
          </a:p>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Staff feel challenged by the government recognition and public controversy involving Abenaki groups. They expressed confusion, hesitation, and pressure. </a:t>
            </a:r>
          </a:p>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Staff expressed divergent opinions regarding relationships moving forward with contested Abenaki groups (Fig 4). </a:t>
            </a:r>
          </a:p>
        </p:txBody>
      </p:sp>
      <p:sp>
        <p:nvSpPr>
          <p:cNvPr id="71" name="TextBox 71"/>
          <p:cNvSpPr txBox="1"/>
          <p:nvPr/>
        </p:nvSpPr>
        <p:spPr>
          <a:xfrm>
            <a:off x="15119462" y="21536248"/>
            <a:ext cx="7863434" cy="5447963"/>
          </a:xfrm>
          <a:prstGeom prst="rect">
            <a:avLst/>
          </a:prstGeom>
        </p:spPr>
        <p:txBody>
          <a:bodyPr lIns="0" tIns="0" rIns="0" bIns="0" rtlCol="0" anchor="t">
            <a:spAutoFit/>
          </a:bodyPr>
          <a:lstStyle/>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Equitable engagements necessitate critical examination of potential partners and projects. </a:t>
            </a:r>
          </a:p>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Land trusts have been navigating complex identity politics without tailored guidance. </a:t>
            </a:r>
          </a:p>
          <a:p>
            <a:pPr marL="734059" lvl="1" indent="-367030" algn="l">
              <a:lnSpc>
                <a:spcPts val="4759"/>
              </a:lnSpc>
              <a:buFont typeface="Arial"/>
              <a:buChar char="•"/>
            </a:pPr>
            <a:r>
              <a:rPr lang="en-US" sz="3399">
                <a:solidFill>
                  <a:srgbClr val="000000"/>
                </a:solidFill>
                <a:latin typeface="Calibri (MS)"/>
                <a:ea typeface="Calibri (MS)"/>
                <a:cs typeface="Calibri (MS)"/>
                <a:sym typeface="Calibri (MS)"/>
              </a:rPr>
              <a:t>Many staff feel confusion, hesitation and pressure about how to act responsibly without causing harm.</a:t>
            </a:r>
          </a:p>
        </p:txBody>
      </p:sp>
      <p:sp>
        <p:nvSpPr>
          <p:cNvPr id="72" name="TextBox 72"/>
          <p:cNvSpPr txBox="1"/>
          <p:nvPr/>
        </p:nvSpPr>
        <p:spPr>
          <a:xfrm>
            <a:off x="15119462" y="27135958"/>
            <a:ext cx="12611472" cy="4847855"/>
          </a:xfrm>
          <a:prstGeom prst="rect">
            <a:avLst/>
          </a:prstGeom>
        </p:spPr>
        <p:txBody>
          <a:bodyPr lIns="0" tIns="0" rIns="0" bIns="0" rtlCol="0" anchor="t">
            <a:spAutoFit/>
          </a:bodyPr>
          <a:lstStyle/>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Institutions across Canada are developing tools to address Indigenous identity fraud. Models include community references, Indigenous expert panels, identity verification grounded in Indigenous ways, and formal vetting protocols with training to support implementation</a:t>
            </a:r>
            <a:r>
              <a:rPr lang="en-US" sz="3399" baseline="30000" dirty="0">
                <a:solidFill>
                  <a:srgbClr val="000000"/>
                </a:solidFill>
                <a:latin typeface="Calibri (MS)"/>
                <a:ea typeface="Calibri (MS)"/>
                <a:cs typeface="Calibri (MS)"/>
                <a:sym typeface="Calibri (MS)"/>
              </a:rPr>
              <a:t>6-8</a:t>
            </a:r>
            <a:r>
              <a:rPr lang="en-US" sz="3399" dirty="0">
                <a:solidFill>
                  <a:srgbClr val="000000"/>
                </a:solidFill>
                <a:latin typeface="Calibri (MS)"/>
                <a:ea typeface="Calibri (MS)"/>
                <a:cs typeface="Calibri (MS)"/>
                <a:sym typeface="Calibri (MS)"/>
              </a:rPr>
              <a:t>. </a:t>
            </a:r>
          </a:p>
          <a:p>
            <a:pPr marL="734059" lvl="1" indent="-367030" algn="l">
              <a:lnSpc>
                <a:spcPts val="4759"/>
              </a:lnSpc>
              <a:buFont typeface="Arial"/>
              <a:buChar char="•"/>
            </a:pPr>
            <a:r>
              <a:rPr lang="en-US" sz="3399" dirty="0">
                <a:solidFill>
                  <a:srgbClr val="000000"/>
                </a:solidFill>
                <a:latin typeface="Calibri (MS)"/>
                <a:ea typeface="Calibri (MS)"/>
                <a:cs typeface="Calibri (MS)"/>
                <a:sym typeface="Calibri (MS)"/>
              </a:rPr>
              <a:t>This is a shared challenge—with shared tools. Resources, models, and international conversations can ground land trusts in building genuine ethical collaborations. </a:t>
            </a:r>
          </a:p>
        </p:txBody>
      </p:sp>
      <p:sp>
        <p:nvSpPr>
          <p:cNvPr id="73" name="TextBox 73"/>
          <p:cNvSpPr txBox="1"/>
          <p:nvPr/>
        </p:nvSpPr>
        <p:spPr>
          <a:xfrm>
            <a:off x="15252820" y="12135195"/>
            <a:ext cx="8524666" cy="401029"/>
          </a:xfrm>
          <a:prstGeom prst="rect">
            <a:avLst/>
          </a:prstGeom>
        </p:spPr>
        <p:txBody>
          <a:bodyPr lIns="0" tIns="0" rIns="0" bIns="0" rtlCol="0" anchor="t">
            <a:spAutoFit/>
          </a:bodyPr>
          <a:lstStyle/>
          <a:p>
            <a:pPr algn="l">
              <a:lnSpc>
                <a:spcPts val="2957"/>
              </a:lnSpc>
            </a:pPr>
            <a:r>
              <a:rPr lang="en-US" sz="2112">
                <a:solidFill>
                  <a:srgbClr val="000000"/>
                </a:solidFill>
                <a:latin typeface="Calibri (MS)"/>
                <a:ea typeface="Calibri (MS)"/>
                <a:cs typeface="Calibri (MS)"/>
                <a:sym typeface="Calibri (MS)"/>
              </a:rPr>
              <a:t>Figure 3. Categories and subcategories of RQ1 and RQ1a interview responses. </a:t>
            </a:r>
          </a:p>
        </p:txBody>
      </p:sp>
      <p:sp>
        <p:nvSpPr>
          <p:cNvPr id="74" name="TextBox 74"/>
          <p:cNvSpPr txBox="1"/>
          <p:nvPr/>
        </p:nvSpPr>
        <p:spPr>
          <a:xfrm>
            <a:off x="23158662" y="25616118"/>
            <a:ext cx="4816681" cy="1507929"/>
          </a:xfrm>
          <a:prstGeom prst="rect">
            <a:avLst/>
          </a:prstGeom>
        </p:spPr>
        <p:txBody>
          <a:bodyPr lIns="0" tIns="0" rIns="0" bIns="0" rtlCol="0" anchor="t">
            <a:spAutoFit/>
          </a:bodyPr>
          <a:lstStyle/>
          <a:p>
            <a:pPr algn="l">
              <a:lnSpc>
                <a:spcPts val="2957"/>
              </a:lnSpc>
            </a:pPr>
            <a:r>
              <a:rPr lang="en-US" sz="2112">
                <a:solidFill>
                  <a:srgbClr val="000000"/>
                </a:solidFill>
                <a:latin typeface="Calibri (MS)"/>
                <a:ea typeface="Calibri (MS)"/>
                <a:cs typeface="Calibri (MS)"/>
                <a:sym typeface="Calibri (MS)"/>
              </a:rPr>
              <a:t>Figure 4. Interview responses to future engagements with contested Abenaki groups based on (1) a lack of government recognition and (2) public controversy.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1075</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 (MS) Bold</vt:lpstr>
      <vt:lpstr>Arial</vt:lpstr>
      <vt:lpstr>Calibri</vt:lpstr>
      <vt:lpstr>Calibri (MS) Italics</vt:lpstr>
      <vt:lpstr>Calibri (MS)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GRC Poster</dc:title>
  <cp:lastModifiedBy>Geneva Lish</cp:lastModifiedBy>
  <cp:revision>2</cp:revision>
  <dcterms:created xsi:type="dcterms:W3CDTF">2006-08-16T00:00:00Z</dcterms:created>
  <dcterms:modified xsi:type="dcterms:W3CDTF">2025-04-16T15:42:58Z</dcterms:modified>
  <dc:identifier>DAGkV3fxvZQ</dc:identifier>
</cp:coreProperties>
</file>