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sldIdLst>
    <p:sldId id="303" r:id="rId2"/>
  </p:sldIdLst>
  <p:sldSz cx="43891200" cy="32918400"/>
  <p:notesSz cx="6858000" cy="9144000"/>
  <p:defaultTextStyle>
    <a:defPPr>
      <a:defRPr lang="en-US"/>
    </a:defPPr>
    <a:lvl1pPr marL="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1pPr>
    <a:lvl2pPr marL="184343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2pPr>
    <a:lvl3pPr marL="368686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3pPr>
    <a:lvl4pPr marL="553029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4pPr>
    <a:lvl5pPr marL="737372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5pPr>
    <a:lvl6pPr marL="921715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6pPr>
    <a:lvl7pPr marL="1106058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7pPr>
    <a:lvl8pPr marL="1290401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8pPr>
    <a:lvl9pPr marL="1474744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6" d="100"/>
          <a:sy n="16" d="100"/>
        </p:scale>
        <p:origin x="166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2D162F-A51A-469F-9F13-983DDBF747AF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F10720-F46E-4A14-9034-42B27F5CD4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77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1pPr>
    <a:lvl2pPr marL="1843430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2pPr>
    <a:lvl3pPr marL="3686861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3pPr>
    <a:lvl4pPr marL="5530291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4pPr>
    <a:lvl5pPr marL="7373722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5pPr>
    <a:lvl6pPr marL="9217152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6pPr>
    <a:lvl7pPr marL="11060582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7pPr>
    <a:lvl8pPr marL="12904013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8pPr>
    <a:lvl9pPr marL="14747443" algn="l" defTabSz="3686861" rtl="0" eaLnBrk="1" latinLnBrk="0" hangingPunct="1">
      <a:defRPr sz="483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95754B-BB34-81A3-6AFE-12366646A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F8D3B1-E8B3-07F5-6DF1-38790F09AC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5303B2-0E90-0F76-5BA2-32BCE606E8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algn="l">
              <a:lnSpc>
                <a:spcPts val="1380"/>
              </a:lnSpc>
              <a:buFont typeface="+mj-lt"/>
              <a:buAutoNum type="arabicPeriod"/>
            </a:pPr>
            <a:r>
              <a:rPr lang="en-US" sz="1200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Project Overview (Tatum)</a:t>
            </a:r>
          </a:p>
          <a:p>
            <a:pPr marL="457200" marR="0" algn="l">
              <a:lnSpc>
                <a:spcPts val="1380"/>
              </a:lnSpc>
              <a:buFont typeface="+mj-lt"/>
              <a:buAutoNum type="arabicPeriod"/>
            </a:pPr>
            <a:r>
              <a:rPr lang="en-US" sz="1200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Scalability (Joey)</a:t>
            </a:r>
          </a:p>
          <a:p>
            <a:pPr marL="457200" marR="0" algn="l">
              <a:lnSpc>
                <a:spcPts val="1380"/>
              </a:lnSpc>
              <a:buFont typeface="+mj-lt"/>
              <a:buAutoNum type="arabicPeriod"/>
            </a:pPr>
            <a:r>
              <a:rPr lang="en-US" sz="1200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Batteries (Will)</a:t>
            </a:r>
          </a:p>
          <a:p>
            <a:pPr marL="457200" marR="0" algn="l">
              <a:lnSpc>
                <a:spcPts val="1380"/>
              </a:lnSpc>
              <a:buFont typeface="+mj-lt"/>
              <a:buAutoNum type="arabicPeriod"/>
            </a:pPr>
            <a:r>
              <a:rPr lang="en-US" sz="1200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Vehicle Structures (Alex/Joey)</a:t>
            </a:r>
          </a:p>
          <a:p>
            <a:pPr marL="457200" marR="0" lvl="1" indent="0" algn="l">
              <a:lnSpc>
                <a:spcPts val="1380"/>
              </a:lnSpc>
              <a:buFont typeface="+mj-lt"/>
              <a:buNone/>
            </a:pPr>
            <a:r>
              <a:rPr lang="en-US" sz="1200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   Introduction w/ chassis and trucks (Alex)</a:t>
            </a:r>
          </a:p>
          <a:p>
            <a:pPr marL="457200" marR="0" lvl="1" indent="0" algn="l">
              <a:lnSpc>
                <a:spcPts val="1380"/>
              </a:lnSpc>
              <a:buFont typeface="+mj-lt"/>
              <a:buNone/>
            </a:pPr>
            <a:r>
              <a:rPr lang="en-US" sz="1200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   Enclosure (Alex)</a:t>
            </a:r>
          </a:p>
          <a:p>
            <a:pPr marL="457200" marR="0" lvl="1" indent="0" algn="l">
              <a:lnSpc>
                <a:spcPts val="1380"/>
              </a:lnSpc>
              <a:buFont typeface="+mj-lt"/>
              <a:buNone/>
            </a:pPr>
            <a:r>
              <a:rPr lang="en-US" sz="1200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   Subframe (Alex)</a:t>
            </a:r>
          </a:p>
          <a:p>
            <a:pPr marL="457200" marR="0" lvl="1" indent="0" algn="l">
              <a:lnSpc>
                <a:spcPts val="1380"/>
              </a:lnSpc>
              <a:buFont typeface="+mj-lt"/>
              <a:buNone/>
            </a:pPr>
            <a:r>
              <a:rPr lang="en-US" sz="1200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   Bushings (Joey)</a:t>
            </a:r>
          </a:p>
          <a:p>
            <a:pPr marL="457200" marR="0" algn="l">
              <a:lnSpc>
                <a:spcPts val="1380"/>
              </a:lnSpc>
              <a:buFont typeface="+mj-lt"/>
              <a:buAutoNum type="arabicPeriod"/>
            </a:pPr>
            <a:r>
              <a:rPr lang="en-US" sz="1200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Drive System (Alex/Will)</a:t>
            </a:r>
          </a:p>
          <a:p>
            <a:pPr marL="457200" marR="0" algn="l">
              <a:lnSpc>
                <a:spcPts val="1380"/>
              </a:lnSpc>
              <a:buFont typeface="+mj-lt"/>
              <a:buAutoNum type="arabicPeriod"/>
            </a:pPr>
            <a:r>
              <a:rPr lang="en-US" sz="1200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Brake System (Nathan)</a:t>
            </a:r>
          </a:p>
          <a:p>
            <a:pPr marL="457200" marR="0" algn="l">
              <a:lnSpc>
                <a:spcPts val="1380"/>
              </a:lnSpc>
              <a:buFont typeface="+mj-lt"/>
              <a:buAutoNum type="arabicPeriod"/>
            </a:pPr>
            <a:r>
              <a:rPr lang="en-US" sz="1200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Control System (Will)</a:t>
            </a:r>
          </a:p>
          <a:p>
            <a:pPr marL="457200" marR="0" algn="l">
              <a:lnSpc>
                <a:spcPts val="1380"/>
              </a:lnSpc>
              <a:buFont typeface="+mj-lt"/>
              <a:buAutoNum type="arabicPeriod"/>
            </a:pPr>
            <a:r>
              <a:rPr lang="en-US" sz="1200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Rescue Skates (Will)</a:t>
            </a:r>
          </a:p>
          <a:p>
            <a:pPr marL="457200" marR="0" algn="l">
              <a:lnSpc>
                <a:spcPts val="1380"/>
              </a:lnSpc>
              <a:buFont typeface="+mj-lt"/>
              <a:buAutoNum type="arabicPeriod"/>
            </a:pPr>
            <a:r>
              <a:rPr lang="en-US" sz="1200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Machining/Fabrication (Nathan/Tatum)</a:t>
            </a:r>
          </a:p>
          <a:p>
            <a:pPr marL="457200" marR="0" lvl="1" indent="0" algn="l">
              <a:lnSpc>
                <a:spcPts val="1380"/>
              </a:lnSpc>
              <a:buFont typeface="+mj-lt"/>
              <a:buNone/>
            </a:pPr>
            <a:r>
              <a:rPr lang="en-US" sz="1200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   Machine Drawings/Plasma Cutting/Machining (Nathan)</a:t>
            </a:r>
          </a:p>
          <a:p>
            <a:pPr marL="457200" marR="0" lvl="1" indent="0" algn="l">
              <a:lnSpc>
                <a:spcPts val="1380"/>
              </a:lnSpc>
              <a:buFont typeface="+mj-lt"/>
              <a:buNone/>
            </a:pPr>
            <a:r>
              <a:rPr lang="en-US" sz="1200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   Fabrication Drawings/Fabrication Table (Tatum)</a:t>
            </a:r>
          </a:p>
          <a:p>
            <a:pPr marL="457200" marR="0" algn="l" fontAlgn="base">
              <a:lnSpc>
                <a:spcPts val="138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200" b="0" i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Project Outlook (Tatum)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7D04F8-7F4B-28FC-BEA6-ADD7CCBD54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6868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C7F044-5458-4B2E-BFA0-52AAA1C529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68686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4943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0" y="990600"/>
            <a:ext cx="31089600" cy="25145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6"/>
          </p:nvPr>
        </p:nvSpPr>
        <p:spPr bwMode="auto">
          <a:xfrm>
            <a:off x="6400800" y="3588603"/>
            <a:ext cx="31089600" cy="83099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A57DF-1C19-4726-AB84-014692BAD8F5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4C631-C489-4C11-812F-2172FBEAE82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143000" y="5852160"/>
            <a:ext cx="12801600" cy="1219200"/>
          </a:xfrm>
          <a:prstGeom prst="round1Rect">
            <a:avLst/>
          </a:prstGeom>
          <a:solidFill>
            <a:schemeClr val="accent2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1143000" y="7071360"/>
            <a:ext cx="12801600" cy="6858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1143000" y="15032736"/>
            <a:ext cx="12801600" cy="1219200"/>
          </a:xfrm>
          <a:prstGeom prst="round1Rect">
            <a:avLst/>
          </a:prstGeom>
          <a:solidFill>
            <a:schemeClr val="accent3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1143000" y="16251936"/>
            <a:ext cx="12801600" cy="9088165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1143000" y="25831800"/>
            <a:ext cx="12801600" cy="1219200"/>
          </a:xfrm>
          <a:prstGeom prst="round1Rect">
            <a:avLst/>
          </a:prstGeom>
          <a:solidFill>
            <a:schemeClr val="accent4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1" name="Content Placeholder 17"/>
          <p:cNvSpPr>
            <a:spLocks noGrp="1"/>
          </p:cNvSpPr>
          <p:nvPr>
            <p:ph sz="quarter" idx="26" hasCustomPrompt="1"/>
          </p:nvPr>
        </p:nvSpPr>
        <p:spPr>
          <a:xfrm>
            <a:off x="1143000" y="27057096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5544800" y="5852160"/>
            <a:ext cx="12801600" cy="1219200"/>
          </a:xfrm>
          <a:prstGeom prst="round1Rect">
            <a:avLst/>
          </a:prstGeom>
          <a:solidFill>
            <a:schemeClr val="accent5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2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15544800" y="7071360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3" hasCustomPrompt="1"/>
          </p:nvPr>
        </p:nvSpPr>
        <p:spPr>
          <a:xfrm>
            <a:off x="15544800" y="11948160"/>
            <a:ext cx="12801600" cy="61722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23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15544800" y="23469600"/>
            <a:ext cx="12801600" cy="1752600"/>
          </a:xfrm>
        </p:spPr>
        <p:txBody>
          <a:bodyPr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29" hasCustomPrompt="1"/>
          </p:nvPr>
        </p:nvSpPr>
        <p:spPr>
          <a:xfrm>
            <a:off x="15544800" y="25831800"/>
            <a:ext cx="12801600" cy="1219200"/>
          </a:xfrm>
          <a:prstGeom prst="round1Rect">
            <a:avLst/>
          </a:prstGeom>
          <a:solidFill>
            <a:schemeClr val="accent6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5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15544800" y="27057096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9900880" y="5852160"/>
            <a:ext cx="12801600" cy="1219200"/>
          </a:xfrm>
          <a:prstGeom prst="round1Rect">
            <a:avLst/>
          </a:prstGeom>
          <a:solidFill>
            <a:schemeClr val="accent6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32" hasCustomPrompt="1"/>
          </p:nvPr>
        </p:nvSpPr>
        <p:spPr>
          <a:xfrm>
            <a:off x="29900880" y="7071360"/>
            <a:ext cx="12801600" cy="73152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33" hasCustomPrompt="1"/>
          </p:nvPr>
        </p:nvSpPr>
        <p:spPr>
          <a:xfrm>
            <a:off x="29900880" y="15837408"/>
            <a:ext cx="12801600" cy="73152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  <p:sp>
        <p:nvSpPr>
          <p:cNvPr id="29" name="Text Placeholder 6"/>
          <p:cNvSpPr>
            <a:spLocks noGrp="1"/>
          </p:cNvSpPr>
          <p:nvPr>
            <p:ph type="body" sz="quarter" idx="34" hasCustomPrompt="1"/>
          </p:nvPr>
        </p:nvSpPr>
        <p:spPr>
          <a:xfrm>
            <a:off x="29900880" y="25831800"/>
            <a:ext cx="12801600" cy="1219200"/>
          </a:xfrm>
          <a:prstGeom prst="round1Rect">
            <a:avLst/>
          </a:prstGeom>
          <a:solidFill>
            <a:schemeClr val="accent1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60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30" name="Content Placeholder 17"/>
          <p:cNvSpPr>
            <a:spLocks noGrp="1"/>
          </p:cNvSpPr>
          <p:nvPr>
            <p:ph sz="quarter" idx="35" hasCustomPrompt="1"/>
          </p:nvPr>
        </p:nvSpPr>
        <p:spPr>
          <a:xfrm>
            <a:off x="29900880" y="27057096"/>
            <a:ext cx="128016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Use this placeholder to add text or other content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</a:t>
            </a:r>
          </a:p>
          <a:p>
            <a:pPr lvl="6"/>
            <a:r>
              <a:rPr lang="en-US"/>
              <a:t>Seven</a:t>
            </a:r>
          </a:p>
          <a:p>
            <a:pPr lvl="7"/>
            <a:r>
              <a:rPr lang="en-US"/>
              <a:t>Eight</a:t>
            </a:r>
          </a:p>
          <a:p>
            <a:pPr lvl="8"/>
            <a:r>
              <a:rPr lang="en-US"/>
              <a:t>Nine</a:t>
            </a:r>
          </a:p>
        </p:txBody>
      </p:sp>
    </p:spTree>
    <p:extLst>
      <p:ext uri="{BB962C8B-B14F-4D97-AF65-F5344CB8AC3E}">
        <p14:creationId xmlns:p14="http://schemas.microsoft.com/office/powerpoint/2010/main" val="2961256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168">
          <p15:clr>
            <a:srgbClr val="A4A3A4"/>
          </p15:clr>
        </p15:guide>
        <p15:guide id="2" pos="18480">
          <p15:clr>
            <a:srgbClr val="A4A3A4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invGray">
          <a:xfrm>
            <a:off x="0" y="0"/>
            <a:ext cx="43891200" cy="5029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6400800" y="990600"/>
            <a:ext cx="31089600" cy="25145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0" y="6019800"/>
            <a:ext cx="31089600" cy="23629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3000" y="32114698"/>
            <a:ext cx="987552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A57DF-1C19-4726-AB84-014692BAD8F5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18520" y="32114698"/>
            <a:ext cx="2185416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872680" y="32114698"/>
            <a:ext cx="987552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4C631-C489-4C11-812F-2172FBEAE8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478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88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1097280" indent="-457200" algn="l" defTabSz="4389120" rtl="0" eaLnBrk="1" latinLnBrk="0" hangingPunct="1">
        <a:lnSpc>
          <a:spcPct val="100000"/>
        </a:lnSpc>
        <a:spcBef>
          <a:spcPts val="12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720">
          <p15:clr>
            <a:srgbClr val="A4A3A4"/>
          </p15:clr>
        </p15:guide>
        <p15:guide id="3" pos="26928">
          <p15:clr>
            <a:srgbClr val="A4A3A4"/>
          </p15:clr>
        </p15:guide>
        <p15:guide id="4" pos="13824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jpe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e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DCD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9F72E8-F8BA-2886-7154-06DFF7356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The Cog - New Hampshire Magazine">
            <a:extLst>
              <a:ext uri="{FF2B5EF4-FFF2-40B4-BE49-F238E27FC236}">
                <a16:creationId xmlns:a16="http://schemas.microsoft.com/office/drawing/2014/main" id="{7D2681AD-376F-C3D6-43F0-D7ACF831FE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2" t="15168" r="21694"/>
          <a:stretch/>
        </p:blipFill>
        <p:spPr bwMode="auto">
          <a:xfrm>
            <a:off x="0" y="5067497"/>
            <a:ext cx="43891180" cy="27925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9" name="Picture 7188" descr="A machine with gears and wheels&#10;&#10;AI-generated content may be incorrect.">
            <a:extLst>
              <a:ext uri="{FF2B5EF4-FFF2-40B4-BE49-F238E27FC236}">
                <a16:creationId xmlns:a16="http://schemas.microsoft.com/office/drawing/2014/main" id="{95334250-805C-A31D-7A08-F15A5BA281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420" y="16472379"/>
            <a:ext cx="11956694" cy="747851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D899172-CA9B-1BA9-7DA4-12CD79DF67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5" r="21731" b="11088"/>
          <a:stretch/>
        </p:blipFill>
        <p:spPr>
          <a:xfrm>
            <a:off x="12396326" y="26006835"/>
            <a:ext cx="3972699" cy="3888833"/>
          </a:xfrm>
          <a:prstGeom prst="ellipse">
            <a:avLst/>
          </a:prstGeom>
          <a:ln w="28575">
            <a:solidFill>
              <a:schemeClr val="tx1"/>
            </a:solidFill>
          </a:ln>
        </p:spPr>
      </p:pic>
      <p:pic>
        <p:nvPicPr>
          <p:cNvPr id="7228" name="Picture 7227" descr="A metal frame with blue dots&#10;&#10;AI-generated content may be incorrect.">
            <a:extLst>
              <a:ext uri="{FF2B5EF4-FFF2-40B4-BE49-F238E27FC236}">
                <a16:creationId xmlns:a16="http://schemas.microsoft.com/office/drawing/2014/main" id="{A53E4EA1-710A-D3CF-5D90-4CC2E73062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25320" r="22082" b="25710"/>
          <a:stretch/>
        </p:blipFill>
        <p:spPr>
          <a:xfrm>
            <a:off x="26560285" y="16335076"/>
            <a:ext cx="6919217" cy="3760714"/>
          </a:xfrm>
          <a:prstGeom prst="rect">
            <a:avLst/>
          </a:prstGeom>
        </p:spPr>
      </p:pic>
      <p:pic>
        <p:nvPicPr>
          <p:cNvPr id="22" name="Picture 21" descr="A grey cart with wheels&#10;&#10;AI-generated content may be incorrect.">
            <a:extLst>
              <a:ext uri="{FF2B5EF4-FFF2-40B4-BE49-F238E27FC236}">
                <a16:creationId xmlns:a16="http://schemas.microsoft.com/office/drawing/2014/main" id="{26351CF2-468F-A6C5-94E4-5F84CC6DE2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4" t="5648" r="12024" b="13562"/>
          <a:stretch/>
        </p:blipFill>
        <p:spPr>
          <a:xfrm>
            <a:off x="15091763" y="8559145"/>
            <a:ext cx="13311086" cy="9527595"/>
          </a:xfrm>
          <a:prstGeom prst="rect">
            <a:avLst/>
          </a:prstGeom>
        </p:spPr>
      </p:pic>
      <p:pic>
        <p:nvPicPr>
          <p:cNvPr id="10" name="Picture 9" descr="A metal frame with a black background&#10;&#10;AI-generated content may be incorrect.">
            <a:extLst>
              <a:ext uri="{FF2B5EF4-FFF2-40B4-BE49-F238E27FC236}">
                <a16:creationId xmlns:a16="http://schemas.microsoft.com/office/drawing/2014/main" id="{B9C56A4E-DF7C-894C-C446-AB551D1B8D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6451" y="9334526"/>
            <a:ext cx="7605578" cy="4409604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5655CEF-E179-5BE5-77FE-D9B81A829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0" y="304791"/>
            <a:ext cx="31089600" cy="1887317"/>
          </a:xfrm>
        </p:spPr>
        <p:txBody>
          <a:bodyPr>
            <a:normAutofit/>
          </a:bodyPr>
          <a:lstStyle/>
          <a:p>
            <a:pPr algn="ctr"/>
            <a:r>
              <a:rPr lang="en-US" sz="9600"/>
              <a:t>Cog Railway EV-1: Fully Electric Locomotive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CD5F507-CE3D-E24F-12F6-5445ED5C861D}"/>
              </a:ext>
            </a:extLst>
          </p:cNvPr>
          <p:cNvSpPr txBox="1"/>
          <p:nvPr/>
        </p:nvSpPr>
        <p:spPr>
          <a:xfrm>
            <a:off x="6400800" y="2304530"/>
            <a:ext cx="31089600" cy="20928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36868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William Callery, Nathan Facteau, Alex Mills, Joseph Bailey, Tatum VanSicklen</a:t>
            </a:r>
          </a:p>
          <a:p>
            <a:pPr marL="0" marR="0" lvl="0" indent="0" algn="ctr" defTabSz="36868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ctr" defTabSz="36868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ea typeface="Cambria"/>
                <a:cs typeface="+mn-cs"/>
              </a:rPr>
              <a:t>Project Manager: Caleb Gross        Advisor: Prof. Ivaylo Nedyalkov</a:t>
            </a:r>
          </a:p>
        </p:txBody>
      </p:sp>
      <p:pic>
        <p:nvPicPr>
          <p:cNvPr id="1026" name="Picture 2" descr="The Mount Washington Cog Railway">
            <a:extLst>
              <a:ext uri="{FF2B5EF4-FFF2-40B4-BE49-F238E27FC236}">
                <a16:creationId xmlns:a16="http://schemas.microsoft.com/office/drawing/2014/main" id="{589F49F0-221E-F961-415A-E30584B7E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5666" y="669960"/>
            <a:ext cx="3668077" cy="3510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3CA05F1-AFD7-E5F0-59C4-A0EACED624A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20" y="933352"/>
            <a:ext cx="2478029" cy="2983998"/>
          </a:xfrm>
          <a:prstGeom prst="rect">
            <a:avLst/>
          </a:prstGeom>
        </p:spPr>
      </p:pic>
      <p:sp>
        <p:nvSpPr>
          <p:cNvPr id="31" name="Content Placeholder 16">
            <a:extLst>
              <a:ext uri="{FF2B5EF4-FFF2-40B4-BE49-F238E27FC236}">
                <a16:creationId xmlns:a16="http://schemas.microsoft.com/office/drawing/2014/main" id="{AC10D731-A95D-C408-DD5E-D7C1891588D8}"/>
              </a:ext>
            </a:extLst>
          </p:cNvPr>
          <p:cNvSpPr txBox="1">
            <a:spLocks/>
          </p:cNvSpPr>
          <p:nvPr/>
        </p:nvSpPr>
        <p:spPr>
          <a:xfrm>
            <a:off x="15610558" y="17016692"/>
            <a:ext cx="12801600" cy="9650838"/>
          </a:xfrm>
          <a:prstGeom prst="rect">
            <a:avLst/>
          </a:prstGeom>
        </p:spPr>
        <p:txBody>
          <a:bodyPr vert="horz" lIns="365760" tIns="182880" rIns="91440" bIns="45720" rtlCol="0">
            <a:normAutofit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38912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AD8F67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38912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AD8F67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38912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AD8F67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38912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AD8F67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38912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AD8F67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38912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AD8F67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0" indent="-457200" algn="l" defTabSz="438912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AD8F67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0" indent="-457200" algn="l" defTabSz="438912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AD8F67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0" indent="-457200" algn="l" defTabSz="438912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AD8F67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21" name="Text Placeholder 6">
            <a:extLst>
              <a:ext uri="{FF2B5EF4-FFF2-40B4-BE49-F238E27FC236}">
                <a16:creationId xmlns:a16="http://schemas.microsoft.com/office/drawing/2014/main" id="{44CCE548-5528-E801-8BED-09256C094059}"/>
              </a:ext>
            </a:extLst>
          </p:cNvPr>
          <p:cNvSpPr txBox="1">
            <a:spLocks/>
          </p:cNvSpPr>
          <p:nvPr/>
        </p:nvSpPr>
        <p:spPr>
          <a:xfrm>
            <a:off x="445234" y="5267192"/>
            <a:ext cx="9551741" cy="822960"/>
          </a:xfrm>
          <a:prstGeom prst="round1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tx1"/>
            </a:solidFill>
          </a:ln>
        </p:spPr>
        <p:txBody>
          <a:bodyPr vert="horz" lIns="365760" tIns="45720" rIns="91440" bIns="45720" rtlCol="0" anchor="ctr">
            <a:noAutofit/>
          </a:bodyPr>
          <a:lstStyle>
            <a:lvl1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marR="0" lvl="0" indent="0" algn="ctr" defTabSz="4389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D8F67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0" i="0" u="none" strike="noStrike" kern="1200" cap="all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Project overview</a:t>
            </a:r>
          </a:p>
        </p:txBody>
      </p:sp>
      <p:sp>
        <p:nvSpPr>
          <p:cNvPr id="1122" name="Content Placeholder 31">
            <a:extLst>
              <a:ext uri="{FF2B5EF4-FFF2-40B4-BE49-F238E27FC236}">
                <a16:creationId xmlns:a16="http://schemas.microsoft.com/office/drawing/2014/main" id="{AF429EF7-433A-26F5-9E9A-B59459C587BA}"/>
              </a:ext>
            </a:extLst>
          </p:cNvPr>
          <p:cNvSpPr txBox="1">
            <a:spLocks/>
          </p:cNvSpPr>
          <p:nvPr/>
        </p:nvSpPr>
        <p:spPr>
          <a:xfrm>
            <a:off x="445237" y="6071616"/>
            <a:ext cx="9551738" cy="613086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tx1"/>
            </a:solidFill>
          </a:ln>
        </p:spPr>
        <p:txBody>
          <a:bodyPr vert="horz" lIns="365760" tIns="182880" rIns="91440" bIns="45720" rtlCol="0" anchor="t">
            <a:noAutofit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algn="l" defTabSz="438912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Supporting the Cog Railway’s initiative to electrify its diesel-hydraulic fleet</a:t>
            </a:r>
          </a:p>
          <a:p>
            <a:pPr marL="457200" marR="0" lvl="0" indent="-457200" algn="l" defTabSz="438912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EV-1 is a first-of-its-kind electric prototype for future locomotive development</a:t>
            </a:r>
          </a:p>
          <a:p>
            <a:pPr marL="457200" marR="0" lvl="0" indent="-457200" algn="l" defTabSz="438912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Engineered for versatility: maintenance, breakdown response, and search &amp; rescue</a:t>
            </a:r>
            <a:endParaRPr kumimoji="0" lang="en-US" sz="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38912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sng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Goals:</a:t>
            </a:r>
          </a:p>
          <a:p>
            <a:pPr marL="0" marR="0" lvl="0" indent="0" algn="l" defTabSz="438912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1124" name="Text Placeholder 6">
            <a:extLst>
              <a:ext uri="{FF2B5EF4-FFF2-40B4-BE49-F238E27FC236}">
                <a16:creationId xmlns:a16="http://schemas.microsoft.com/office/drawing/2014/main" id="{AE3A56ED-A3FF-0812-52F1-5A2EDE018CB9}"/>
              </a:ext>
            </a:extLst>
          </p:cNvPr>
          <p:cNvSpPr txBox="1">
            <a:spLocks/>
          </p:cNvSpPr>
          <p:nvPr/>
        </p:nvSpPr>
        <p:spPr>
          <a:xfrm>
            <a:off x="447866" y="12376857"/>
            <a:ext cx="9549711" cy="822960"/>
          </a:xfrm>
          <a:prstGeom prst="round1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365760" tIns="45720" rIns="91440" bIns="45720" rtlCol="0" anchor="ctr">
            <a:noAutofit/>
          </a:bodyPr>
          <a:lstStyle>
            <a:lvl1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marR="0" lvl="0" indent="0" algn="ctr" defTabSz="4389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D8F67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0" i="0" u="none" strike="noStrike" kern="1200" cap="all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Scalability</a:t>
            </a:r>
          </a:p>
        </p:txBody>
      </p:sp>
      <p:sp>
        <p:nvSpPr>
          <p:cNvPr id="1126" name="Content Placeholder 31">
            <a:extLst>
              <a:ext uri="{FF2B5EF4-FFF2-40B4-BE49-F238E27FC236}">
                <a16:creationId xmlns:a16="http://schemas.microsoft.com/office/drawing/2014/main" id="{2E1BDF75-E1DC-F5B9-D5E3-553041E04E61}"/>
              </a:ext>
            </a:extLst>
          </p:cNvPr>
          <p:cNvSpPr txBox="1">
            <a:spLocks/>
          </p:cNvSpPr>
          <p:nvPr/>
        </p:nvSpPr>
        <p:spPr>
          <a:xfrm>
            <a:off x="445029" y="13199817"/>
            <a:ext cx="9549711" cy="1127592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tx1"/>
            </a:solidFill>
          </a:ln>
        </p:spPr>
        <p:txBody>
          <a:bodyPr vert="horz" lIns="365760" tIns="182880" rIns="91440" bIns="45720" rtlCol="0" anchor="t">
            <a:noAutofit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389120" rtl="0" eaLnBrk="1" fontAlgn="auto" latinLnBrk="0" hangingPunct="1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"/>
              <a:tabLst>
                <a:tab pos="457200" algn="l"/>
              </a:tabLst>
              <a:defRPr/>
            </a:pPr>
            <a:r>
              <a:rPr kumimoji="0" lang="en-US" sz="3200" b="0" i="0" u="none" strike="noStrike" kern="1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Times New Roman" panose="02020603050405020304" pitchFamily="18" charset="0"/>
              </a:rPr>
              <a:t>System architecture enables future scalability with minimal redesign</a:t>
            </a:r>
          </a:p>
          <a:p>
            <a:pPr marL="342900" marR="0" lvl="0" indent="-342900" algn="l" defTabSz="4389120" rtl="0" eaLnBrk="1" fontAlgn="auto" latinLnBrk="0" hangingPunct="1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"/>
              <a:tabLst>
                <a:tab pos="457200" algn="l"/>
              </a:tabLst>
              <a:defRPr/>
            </a:pPr>
            <a:r>
              <a:rPr kumimoji="0" lang="en-US" sz="3200" b="0" i="0" u="none" strike="noStrike" kern="1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Times New Roman" panose="02020603050405020304" pitchFamily="18" charset="0"/>
              </a:rPr>
              <a:t>Custom MATLAB tool simulates vehicle behavior across various locomotive sizes and mission profiles</a:t>
            </a:r>
          </a:p>
        </p:txBody>
      </p:sp>
      <p:sp>
        <p:nvSpPr>
          <p:cNvPr id="1128" name="Text Placeholder 6">
            <a:extLst>
              <a:ext uri="{FF2B5EF4-FFF2-40B4-BE49-F238E27FC236}">
                <a16:creationId xmlns:a16="http://schemas.microsoft.com/office/drawing/2014/main" id="{E4E0CF34-ECD4-B9B2-986B-F41C13DD3BEB}"/>
              </a:ext>
            </a:extLst>
          </p:cNvPr>
          <p:cNvSpPr txBox="1">
            <a:spLocks/>
          </p:cNvSpPr>
          <p:nvPr/>
        </p:nvSpPr>
        <p:spPr>
          <a:xfrm>
            <a:off x="33886593" y="5184284"/>
            <a:ext cx="9562486" cy="901818"/>
          </a:xfrm>
          <a:prstGeom prst="round1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365760" tIns="45720" rIns="91440" bIns="45720" rtlCol="0" anchor="ctr">
            <a:noAutofit/>
          </a:bodyPr>
          <a:lstStyle>
            <a:lvl1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marR="0" lvl="0" indent="0" algn="ctr" defTabSz="4389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D8F67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0" i="0" u="none" strike="noStrike" kern="1200" cap="all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Drive system</a:t>
            </a:r>
          </a:p>
        </p:txBody>
      </p:sp>
      <p:sp>
        <p:nvSpPr>
          <p:cNvPr id="1137" name="Content Placeholder 31">
            <a:extLst>
              <a:ext uri="{FF2B5EF4-FFF2-40B4-BE49-F238E27FC236}">
                <a16:creationId xmlns:a16="http://schemas.microsoft.com/office/drawing/2014/main" id="{A5C12AD8-1ED4-B560-A893-E315FD3A8E7D}"/>
              </a:ext>
            </a:extLst>
          </p:cNvPr>
          <p:cNvSpPr txBox="1">
            <a:spLocks/>
          </p:cNvSpPr>
          <p:nvPr/>
        </p:nvSpPr>
        <p:spPr>
          <a:xfrm>
            <a:off x="33887664" y="6073384"/>
            <a:ext cx="9565386" cy="4334951"/>
          </a:xfrm>
          <a:prstGeom prst="rect">
            <a:avLst/>
          </a:prstGeom>
          <a:solidFill>
            <a:srgbClr val="3E4652">
              <a:alpha val="99000"/>
            </a:srgbClr>
          </a:solidFill>
          <a:ln>
            <a:solidFill>
              <a:schemeClr val="tx1"/>
            </a:solidFill>
          </a:ln>
        </p:spPr>
        <p:txBody>
          <a:bodyPr vert="horz" lIns="365760" tIns="182880" rIns="91440" bIns="45720" rtlCol="0" anchor="t">
            <a:noAutofit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algn="l" defTabSz="438912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Power transmission:</a:t>
            </a:r>
          </a:p>
        </p:txBody>
      </p:sp>
      <p:sp>
        <p:nvSpPr>
          <p:cNvPr id="1138" name="TextBox 1137">
            <a:extLst>
              <a:ext uri="{FF2B5EF4-FFF2-40B4-BE49-F238E27FC236}">
                <a16:creationId xmlns:a16="http://schemas.microsoft.com/office/drawing/2014/main" id="{05F7CC7E-2186-3CA7-18E9-DB08B9E74B78}"/>
              </a:ext>
            </a:extLst>
          </p:cNvPr>
          <p:cNvSpPr txBox="1"/>
          <p:nvPr/>
        </p:nvSpPr>
        <p:spPr>
          <a:xfrm>
            <a:off x="33730402" y="6825241"/>
            <a:ext cx="97024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Battery Bank         Inverter          Motor         Spur Gearbox          Splined Driveshaft         Planetary Gearbox         Cog Gear</a:t>
            </a:r>
          </a:p>
        </p:txBody>
      </p:sp>
      <p:sp>
        <p:nvSpPr>
          <p:cNvPr id="1147" name="TextBox 1146">
            <a:extLst>
              <a:ext uri="{FF2B5EF4-FFF2-40B4-BE49-F238E27FC236}">
                <a16:creationId xmlns:a16="http://schemas.microsoft.com/office/drawing/2014/main" id="{9C005398-C85B-E70A-84C7-C4B7165EEB2E}"/>
              </a:ext>
            </a:extLst>
          </p:cNvPr>
          <p:cNvSpPr txBox="1"/>
          <p:nvPr/>
        </p:nvSpPr>
        <p:spPr>
          <a:xfrm>
            <a:off x="539018" y="9911674"/>
            <a:ext cx="9546186" cy="2708434"/>
          </a:xfrm>
          <a:prstGeom prst="rect">
            <a:avLst/>
          </a:prstGeom>
          <a:noFill/>
        </p:spPr>
        <p:txBody>
          <a:bodyPr wrap="square" numCol="2" spcCol="0" rtlCol="0">
            <a:spAutoFit/>
          </a:bodyPr>
          <a:lstStyle/>
          <a:p>
            <a:pPr marL="697230" marR="0" lvl="0" indent="-51435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Vehicle Weight &lt; 9000lbs</a:t>
            </a:r>
          </a:p>
          <a:p>
            <a:pPr marL="697230" marR="0" lvl="0" indent="-51435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Ascent Time &lt; 15 minutes</a:t>
            </a:r>
          </a:p>
          <a:p>
            <a:pPr marL="697230" marR="0" lvl="0" indent="-51435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97230" marR="0" lvl="0" indent="-51435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Regenerative Braking</a:t>
            </a:r>
          </a:p>
          <a:p>
            <a:pPr marL="697230" marR="0" lvl="0" indent="-51435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Extreme weather-resistance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8909EB4-B7C1-CF9C-419B-7B75979DEEA2}"/>
              </a:ext>
            </a:extLst>
          </p:cNvPr>
          <p:cNvCxnSpPr>
            <a:cxnSpLocks/>
          </p:cNvCxnSpPr>
          <p:nvPr/>
        </p:nvCxnSpPr>
        <p:spPr>
          <a:xfrm>
            <a:off x="36392367" y="7121122"/>
            <a:ext cx="389545" cy="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506B2DF-6392-9854-B9F7-539CF88B3F21}"/>
              </a:ext>
            </a:extLst>
          </p:cNvPr>
          <p:cNvCxnSpPr>
            <a:cxnSpLocks/>
          </p:cNvCxnSpPr>
          <p:nvPr/>
        </p:nvCxnSpPr>
        <p:spPr>
          <a:xfrm>
            <a:off x="38447221" y="7121122"/>
            <a:ext cx="389545" cy="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B546314-3ED2-DEAF-6320-E39715BEBB59}"/>
              </a:ext>
            </a:extLst>
          </p:cNvPr>
          <p:cNvCxnSpPr>
            <a:cxnSpLocks/>
          </p:cNvCxnSpPr>
          <p:nvPr/>
        </p:nvCxnSpPr>
        <p:spPr>
          <a:xfrm>
            <a:off x="40245720" y="7121122"/>
            <a:ext cx="389545" cy="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DEDEB68-3FD1-B282-FB2D-BF3D5BB46B02}"/>
              </a:ext>
            </a:extLst>
          </p:cNvPr>
          <p:cNvCxnSpPr>
            <a:cxnSpLocks/>
          </p:cNvCxnSpPr>
          <p:nvPr/>
        </p:nvCxnSpPr>
        <p:spPr>
          <a:xfrm>
            <a:off x="37295627" y="7575686"/>
            <a:ext cx="389545" cy="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242BB37-17B4-49D2-7BAE-6AFA9282FE2F}"/>
              </a:ext>
            </a:extLst>
          </p:cNvPr>
          <p:cNvCxnSpPr>
            <a:cxnSpLocks/>
          </p:cNvCxnSpPr>
          <p:nvPr/>
        </p:nvCxnSpPr>
        <p:spPr>
          <a:xfrm>
            <a:off x="40922910" y="7575686"/>
            <a:ext cx="389545" cy="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646E795A-1F04-253F-F99F-70FBB4EFE5A3}"/>
              </a:ext>
            </a:extLst>
          </p:cNvPr>
          <p:cNvGraphicFramePr>
            <a:graphicFrameLocks noGrp="1"/>
          </p:cNvGraphicFramePr>
          <p:nvPr/>
        </p:nvGraphicFramePr>
        <p:xfrm>
          <a:off x="34046614" y="8129466"/>
          <a:ext cx="9229356" cy="201239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327037">
                  <a:extLst>
                    <a:ext uri="{9D8B030D-6E8A-4147-A177-3AD203B41FA5}">
                      <a16:colId xmlns:a16="http://schemas.microsoft.com/office/drawing/2014/main" val="3983190893"/>
                    </a:ext>
                  </a:extLst>
                </a:gridCol>
                <a:gridCol w="3455263">
                  <a:extLst>
                    <a:ext uri="{9D8B030D-6E8A-4147-A177-3AD203B41FA5}">
                      <a16:colId xmlns:a16="http://schemas.microsoft.com/office/drawing/2014/main" val="3579451045"/>
                    </a:ext>
                  </a:extLst>
                </a:gridCol>
                <a:gridCol w="3447056">
                  <a:extLst>
                    <a:ext uri="{9D8B030D-6E8A-4147-A177-3AD203B41FA5}">
                      <a16:colId xmlns:a16="http://schemas.microsoft.com/office/drawing/2014/main" val="3686716117"/>
                    </a:ext>
                  </a:extLst>
                </a:gridCol>
              </a:tblGrid>
              <a:tr h="494916"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Component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Steady State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Peak Demand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657351"/>
                  </a:ext>
                </a:extLst>
              </a:tr>
              <a:tr h="726496"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Cog Gear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100 HP @ 2673 ft-lb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204 HP @ 5445 ft-lb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1622820"/>
                  </a:ext>
                </a:extLst>
              </a:tr>
              <a:tr h="706780"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Motor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111 HP @ 71 ft-lb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227 HP @ 145 ft-lb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8953393"/>
                  </a:ext>
                </a:extLst>
              </a:tr>
            </a:tbl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34AD65A4-AB61-4808-76B1-67FE57A27F57}"/>
              </a:ext>
            </a:extLst>
          </p:cNvPr>
          <p:cNvSpPr txBox="1"/>
          <p:nvPr/>
        </p:nvSpPr>
        <p:spPr>
          <a:xfrm flipH="1">
            <a:off x="29382564" y="14520208"/>
            <a:ext cx="3913371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DM Subframe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Provides mounting for cab, battery pack, and enclosure for auxiliaries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6A29DAE-38BD-74C0-D340-A2493FE9EE38}"/>
              </a:ext>
            </a:extLst>
          </p:cNvPr>
          <p:cNvSpPr txBox="1"/>
          <p:nvPr/>
        </p:nvSpPr>
        <p:spPr>
          <a:xfrm>
            <a:off x="27119923" y="21928698"/>
            <a:ext cx="6134580" cy="28623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Hydraulic Reservoir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 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Supplies fluid for both brake control and flushing circuits, and incorporates spring-loaded hydraulic cylinder for protection against under and over-pressuring of valving and hosing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58B1654-0520-B3DA-58B2-4B454127778D}"/>
              </a:ext>
            </a:extLst>
          </p:cNvPr>
          <p:cNvSpPr txBox="1"/>
          <p:nvPr/>
        </p:nvSpPr>
        <p:spPr>
          <a:xfrm>
            <a:off x="10650285" y="5613017"/>
            <a:ext cx="4189281" cy="30162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Component Enclosure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Houses and supports key components such as pumps, radiators, batteries, and hydraulic manifolds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1DC041-8980-6597-69AC-3E1BFA85D6FF}"/>
              </a:ext>
            </a:extLst>
          </p:cNvPr>
          <p:cNvSpPr txBox="1"/>
          <p:nvPr/>
        </p:nvSpPr>
        <p:spPr>
          <a:xfrm>
            <a:off x="10578977" y="23038850"/>
            <a:ext cx="4313133" cy="240065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DM Truck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Designed to house EV-1’s electric drivetrain: motor, inverter, gear reductions, and splined adapter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BABC9BD-0E5D-78A1-9F3C-4AADBB999212}"/>
              </a:ext>
            </a:extLst>
          </p:cNvPr>
          <p:cNvSpPr txBox="1"/>
          <p:nvPr/>
        </p:nvSpPr>
        <p:spPr>
          <a:xfrm>
            <a:off x="10661353" y="9815422"/>
            <a:ext cx="4556121" cy="30162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Splined Driveshaft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EV-1’s most stress-critical component; requires precise heat treatment and grinding to meet B92.1-1996 standards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0582CF9-DBFE-D136-6E86-C17AEB8B35DA}"/>
              </a:ext>
            </a:extLst>
          </p:cNvPr>
          <p:cNvSpPr txBox="1"/>
          <p:nvPr/>
        </p:nvSpPr>
        <p:spPr>
          <a:xfrm>
            <a:off x="29052818" y="9233038"/>
            <a:ext cx="4186744" cy="252376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Chassis 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Designed to flex under dynamic loading; center frame supports brake manifolds and cooling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9CBB9D7A-3B98-6DCC-A1C0-16BAB009171F}"/>
              </a:ext>
            </a:extLst>
          </p:cNvPr>
          <p:cNvCxnSpPr>
            <a:cxnSpLocks/>
          </p:cNvCxnSpPr>
          <p:nvPr/>
        </p:nvCxnSpPr>
        <p:spPr>
          <a:xfrm flipV="1">
            <a:off x="23042880" y="12853660"/>
            <a:ext cx="1050988" cy="105942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21416CBE-627E-655D-00BF-B1CF9A45B0C6}"/>
              </a:ext>
            </a:extLst>
          </p:cNvPr>
          <p:cNvSpPr txBox="1"/>
          <p:nvPr/>
        </p:nvSpPr>
        <p:spPr>
          <a:xfrm>
            <a:off x="22774984" y="18611587"/>
            <a:ext cx="5055391" cy="240065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UM Truck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Designed to house EV-1’s brake system: oil shear brake, hydraulic reservoir, and cog gear-driven flushing pump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E654EE0-DC43-17B8-5517-F460B2536944}"/>
              </a:ext>
            </a:extLst>
          </p:cNvPr>
          <p:cNvSpPr txBox="1"/>
          <p:nvPr/>
        </p:nvSpPr>
        <p:spPr>
          <a:xfrm>
            <a:off x="20069302" y="5600372"/>
            <a:ext cx="5525239" cy="252376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Chassis Bushings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Vibration-damping system for EV-1; Shore 60A durometer bushings allow 1/16” radial displacement under load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4C51C23-5CBF-3751-340D-E421AF948626}"/>
              </a:ext>
            </a:extLst>
          </p:cNvPr>
          <p:cNvSpPr txBox="1"/>
          <p:nvPr/>
        </p:nvSpPr>
        <p:spPr>
          <a:xfrm>
            <a:off x="10650058" y="30041529"/>
            <a:ext cx="5600272" cy="240065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Rescue Skates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In the event of a vehicle breakdown, removable rescue skates can lift EV-1 off the tracks to safely descend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D25E177F-DB60-CED1-A6BD-084048581AAC}"/>
              </a:ext>
            </a:extLst>
          </p:cNvPr>
          <p:cNvCxnSpPr>
            <a:cxnSpLocks/>
          </p:cNvCxnSpPr>
          <p:nvPr/>
        </p:nvCxnSpPr>
        <p:spPr>
          <a:xfrm flipH="1">
            <a:off x="10536302" y="30138859"/>
            <a:ext cx="12409" cy="224895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B97EFE8A-64A0-C458-16F1-A2D4D19ADF6F}"/>
              </a:ext>
            </a:extLst>
          </p:cNvPr>
          <p:cNvCxnSpPr>
            <a:cxnSpLocks/>
          </p:cNvCxnSpPr>
          <p:nvPr/>
        </p:nvCxnSpPr>
        <p:spPr>
          <a:xfrm>
            <a:off x="10488541" y="23038850"/>
            <a:ext cx="0" cy="240065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1A7D4058-327E-E025-081D-43F48047B34F}"/>
              </a:ext>
            </a:extLst>
          </p:cNvPr>
          <p:cNvCxnSpPr>
            <a:cxnSpLocks/>
          </p:cNvCxnSpPr>
          <p:nvPr/>
        </p:nvCxnSpPr>
        <p:spPr>
          <a:xfrm>
            <a:off x="10461038" y="9888569"/>
            <a:ext cx="27503" cy="281924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A12DF4CF-F775-B590-3694-B0E65FC65CBF}"/>
              </a:ext>
            </a:extLst>
          </p:cNvPr>
          <p:cNvCxnSpPr>
            <a:cxnSpLocks/>
          </p:cNvCxnSpPr>
          <p:nvPr/>
        </p:nvCxnSpPr>
        <p:spPr>
          <a:xfrm flipH="1">
            <a:off x="10461038" y="5712475"/>
            <a:ext cx="29460" cy="28845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010414C8-92A8-F02C-A934-2966562B1551}"/>
              </a:ext>
            </a:extLst>
          </p:cNvPr>
          <p:cNvCxnSpPr>
            <a:cxnSpLocks/>
          </p:cNvCxnSpPr>
          <p:nvPr/>
        </p:nvCxnSpPr>
        <p:spPr>
          <a:xfrm>
            <a:off x="33381405" y="14520208"/>
            <a:ext cx="0" cy="193899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24E7F4A-C573-87AB-8DE0-A440A4E2B007}"/>
              </a:ext>
            </a:extLst>
          </p:cNvPr>
          <p:cNvCxnSpPr>
            <a:cxnSpLocks/>
          </p:cNvCxnSpPr>
          <p:nvPr/>
        </p:nvCxnSpPr>
        <p:spPr>
          <a:xfrm>
            <a:off x="33383270" y="9334526"/>
            <a:ext cx="0" cy="242228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F1E4BDA6-B668-C49B-6C42-48A49978675E}"/>
              </a:ext>
            </a:extLst>
          </p:cNvPr>
          <p:cNvCxnSpPr>
            <a:cxnSpLocks/>
          </p:cNvCxnSpPr>
          <p:nvPr/>
        </p:nvCxnSpPr>
        <p:spPr>
          <a:xfrm>
            <a:off x="33335933" y="22016570"/>
            <a:ext cx="0" cy="27744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E8825BF6-DEF1-65A9-2838-9C0D1E1E6D99}"/>
              </a:ext>
            </a:extLst>
          </p:cNvPr>
          <p:cNvCxnSpPr>
            <a:cxnSpLocks/>
          </p:cNvCxnSpPr>
          <p:nvPr/>
        </p:nvCxnSpPr>
        <p:spPr>
          <a:xfrm>
            <a:off x="22656268" y="18722078"/>
            <a:ext cx="0" cy="222077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5BCAE8A2-BFCD-9F44-8AA1-A1B9F1D0A509}"/>
              </a:ext>
            </a:extLst>
          </p:cNvPr>
          <p:cNvCxnSpPr>
            <a:cxnSpLocks/>
          </p:cNvCxnSpPr>
          <p:nvPr/>
        </p:nvCxnSpPr>
        <p:spPr>
          <a:xfrm flipH="1">
            <a:off x="25672222" y="5687123"/>
            <a:ext cx="7018" cy="243474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Picture 58" descr="A metal object with a black background&#10;&#10;AI-generated content may be incorrect.">
            <a:extLst>
              <a:ext uri="{FF2B5EF4-FFF2-40B4-BE49-F238E27FC236}">
                <a16:creationId xmlns:a16="http://schemas.microsoft.com/office/drawing/2014/main" id="{30CFB220-F8AA-B9D5-19E9-2200C4CE12D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5" t="14607" r="13353" b="4756"/>
          <a:stretch/>
        </p:blipFill>
        <p:spPr>
          <a:xfrm>
            <a:off x="27760520" y="5509345"/>
            <a:ext cx="4550519" cy="2933742"/>
          </a:xfrm>
          <a:prstGeom prst="ellipse">
            <a:avLst/>
          </a:prstGeom>
          <a:ln w="28575">
            <a:solidFill>
              <a:schemeClr val="tx1"/>
            </a:solidFill>
          </a:ln>
        </p:spPr>
      </p:pic>
      <p:pic>
        <p:nvPicPr>
          <p:cNvPr id="61" name="Picture 60" descr="A grey box with a pipe and connectors&#10;&#10;AI-generated content may be incorrect.">
            <a:extLst>
              <a:ext uri="{FF2B5EF4-FFF2-40B4-BE49-F238E27FC236}">
                <a16:creationId xmlns:a16="http://schemas.microsoft.com/office/drawing/2014/main" id="{7305DDB0-A83D-5C97-2DD9-19D7D9C1477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64" t="4807" r="28664"/>
          <a:stretch/>
        </p:blipFill>
        <p:spPr>
          <a:xfrm>
            <a:off x="26288913" y="24800304"/>
            <a:ext cx="4865350" cy="5126789"/>
          </a:xfrm>
          <a:prstGeom prst="rect">
            <a:avLst/>
          </a:prstGeom>
        </p:spPr>
      </p:pic>
      <p:sp>
        <p:nvSpPr>
          <p:cNvPr id="7171" name="Text Placeholder 6">
            <a:extLst>
              <a:ext uri="{FF2B5EF4-FFF2-40B4-BE49-F238E27FC236}">
                <a16:creationId xmlns:a16="http://schemas.microsoft.com/office/drawing/2014/main" id="{C1ED1C86-1F91-52C9-2E4E-691D4B886F4B}"/>
              </a:ext>
            </a:extLst>
          </p:cNvPr>
          <p:cNvSpPr txBox="1">
            <a:spLocks/>
          </p:cNvSpPr>
          <p:nvPr/>
        </p:nvSpPr>
        <p:spPr>
          <a:xfrm>
            <a:off x="33887664" y="30231330"/>
            <a:ext cx="9546336" cy="822960"/>
          </a:xfrm>
          <a:prstGeom prst="round1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365760" tIns="45720" rIns="91440" bIns="45720" rtlCol="0" anchor="ctr">
            <a:noAutofit/>
          </a:bodyPr>
          <a:lstStyle>
            <a:lvl1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marR="0" lvl="0" indent="0" algn="ctr" defTabSz="4389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D8F67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0" i="0" u="none" strike="noStrike" kern="1200" cap="all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Demi"/>
                <a:ea typeface="+mn-ea"/>
                <a:cs typeface="+mn-cs"/>
              </a:rPr>
              <a:t>Collaboration/Acknowledgments</a:t>
            </a:r>
            <a:endParaRPr kumimoji="0" lang="en-US" sz="40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Demi" panose="020B0703020102020204" pitchFamily="34" charset="0"/>
              <a:ea typeface="+mn-ea"/>
              <a:cs typeface="+mn-cs"/>
            </a:endParaRPr>
          </a:p>
        </p:txBody>
      </p:sp>
      <p:sp>
        <p:nvSpPr>
          <p:cNvPr id="7172" name="Text Placeholder 6">
            <a:extLst>
              <a:ext uri="{FF2B5EF4-FFF2-40B4-BE49-F238E27FC236}">
                <a16:creationId xmlns:a16="http://schemas.microsoft.com/office/drawing/2014/main" id="{3AFBDA3E-9C6F-842E-1BC4-F107B1040475}"/>
              </a:ext>
            </a:extLst>
          </p:cNvPr>
          <p:cNvSpPr txBox="1">
            <a:spLocks/>
          </p:cNvSpPr>
          <p:nvPr/>
        </p:nvSpPr>
        <p:spPr>
          <a:xfrm>
            <a:off x="33887664" y="27634535"/>
            <a:ext cx="9546336" cy="822960"/>
          </a:xfrm>
          <a:prstGeom prst="round1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365760" tIns="45720" rIns="91440" bIns="45720" rtlCol="0" anchor="ctr">
            <a:noAutofit/>
          </a:bodyPr>
          <a:lstStyle>
            <a:lvl1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marR="0" lvl="0" indent="0" algn="ctr" defTabSz="4389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D8F67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0" i="0" u="none" strike="noStrike" kern="1200" cap="all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 Project outlook</a:t>
            </a:r>
          </a:p>
        </p:txBody>
      </p:sp>
      <p:sp>
        <p:nvSpPr>
          <p:cNvPr id="7173" name="Text Placeholder 6">
            <a:extLst>
              <a:ext uri="{FF2B5EF4-FFF2-40B4-BE49-F238E27FC236}">
                <a16:creationId xmlns:a16="http://schemas.microsoft.com/office/drawing/2014/main" id="{C123BDD3-9275-6B6A-820E-C010F4356805}"/>
              </a:ext>
            </a:extLst>
          </p:cNvPr>
          <p:cNvSpPr txBox="1">
            <a:spLocks/>
          </p:cNvSpPr>
          <p:nvPr/>
        </p:nvSpPr>
        <p:spPr>
          <a:xfrm>
            <a:off x="450786" y="24659626"/>
            <a:ext cx="9549711" cy="822960"/>
          </a:xfrm>
          <a:prstGeom prst="round1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365760" tIns="45720" rIns="91440" bIns="45720" rtlCol="0" anchor="ctr">
            <a:noAutofit/>
          </a:bodyPr>
          <a:lstStyle>
            <a:lvl1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marR="0" lvl="0" indent="0" algn="ctr" defTabSz="4389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D8F67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0" i="0" u="none" strike="noStrike" kern="1200" cap="all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Manufacturing/fabrication</a:t>
            </a:r>
          </a:p>
        </p:txBody>
      </p:sp>
      <p:sp>
        <p:nvSpPr>
          <p:cNvPr id="7175" name="Content Placeholder 31">
            <a:extLst>
              <a:ext uri="{FF2B5EF4-FFF2-40B4-BE49-F238E27FC236}">
                <a16:creationId xmlns:a16="http://schemas.microsoft.com/office/drawing/2014/main" id="{06CDFF2B-9018-4B31-E65C-3B990CAEDD48}"/>
              </a:ext>
            </a:extLst>
          </p:cNvPr>
          <p:cNvSpPr txBox="1">
            <a:spLocks/>
          </p:cNvSpPr>
          <p:nvPr/>
        </p:nvSpPr>
        <p:spPr>
          <a:xfrm>
            <a:off x="454307" y="25482586"/>
            <a:ext cx="9549711" cy="700408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tx1"/>
            </a:solidFill>
          </a:ln>
        </p:spPr>
        <p:txBody>
          <a:bodyPr vert="horz" lIns="365760" tIns="182880" rIns="91440" bIns="45720" rtlCol="0" anchor="t">
            <a:noAutofit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389120" rtl="0" eaLnBrk="1" fontAlgn="auto" latinLnBrk="0" hangingPunct="1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"/>
              <a:tabLst>
                <a:tab pos="457200" algn="l"/>
              </a:tabLst>
              <a:defRPr/>
            </a:pPr>
            <a:r>
              <a:rPr kumimoji="0" lang="en-US" sz="3200" b="0" i="0" u="none" strike="noStrike" kern="1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Times New Roman" panose="02020603050405020304" pitchFamily="18" charset="0"/>
              </a:rPr>
              <a:t>Raw material plasma-cut and precision machined based on detailed manufacturing drawings</a:t>
            </a:r>
          </a:p>
          <a:p>
            <a:pPr marL="342900" marR="0" lvl="0" indent="-342900" algn="l" defTabSz="4389120" rtl="0" eaLnBrk="1" fontAlgn="auto" latinLnBrk="0" hangingPunct="1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"/>
              <a:tabLst>
                <a:tab pos="457200" algn="l"/>
              </a:tabLst>
              <a:defRPr/>
            </a:pPr>
            <a:r>
              <a:rPr kumimoji="0" lang="en-US" sz="3200" b="0" i="0" u="none" strike="noStrike" kern="1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Times New Roman" panose="02020603050405020304" pitchFamily="18" charset="0"/>
              </a:rPr>
              <a:t>Machining split between the Cog Railway and UNH; all components undergo rigorous safety testing</a:t>
            </a:r>
            <a:endParaRPr kumimoji="0" lang="en-US" sz="2800" b="0" i="0" u="none" strike="noStrike" kern="1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176" name="Content Placeholder 31">
            <a:extLst>
              <a:ext uri="{FF2B5EF4-FFF2-40B4-BE49-F238E27FC236}">
                <a16:creationId xmlns:a16="http://schemas.microsoft.com/office/drawing/2014/main" id="{438DFA95-895E-D879-6D05-3A10E197B51F}"/>
              </a:ext>
            </a:extLst>
          </p:cNvPr>
          <p:cNvSpPr txBox="1">
            <a:spLocks/>
          </p:cNvSpPr>
          <p:nvPr/>
        </p:nvSpPr>
        <p:spPr>
          <a:xfrm>
            <a:off x="33887664" y="28457496"/>
            <a:ext cx="9546336" cy="1575996"/>
          </a:xfrm>
          <a:prstGeom prst="rect">
            <a:avLst/>
          </a:prstGeom>
          <a:solidFill>
            <a:srgbClr val="3E4652"/>
          </a:solidFill>
          <a:ln>
            <a:solidFill>
              <a:schemeClr val="tx1"/>
            </a:solidFill>
          </a:ln>
        </p:spPr>
        <p:txBody>
          <a:bodyPr vert="horz" lIns="365760" tIns="182880" rIns="91440" bIns="45720" rtlCol="0" anchor="t">
            <a:noAutofit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389120" rtl="0" eaLnBrk="1" fontAlgn="auto" latinLnBrk="0" hangingPunct="1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"/>
              <a:tabLst>
                <a:tab pos="457200" algn="l"/>
              </a:tabLst>
              <a:defRPr/>
            </a:pPr>
            <a:r>
              <a:rPr kumimoji="0" lang="en-US" sz="3200" b="0" i="0" u="none" strike="noStrike" kern="1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Times New Roman" panose="02020603050405020304" pitchFamily="18" charset="0"/>
              </a:rPr>
              <a:t>Project to be continued by the next Capstone Team</a:t>
            </a:r>
          </a:p>
          <a:p>
            <a:pPr marL="342900" marR="0" lvl="0" indent="-342900" algn="l" defTabSz="4389120" rtl="0" eaLnBrk="1" fontAlgn="auto" latinLnBrk="0" hangingPunct="1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"/>
              <a:tabLst>
                <a:tab pos="457200" algn="l"/>
              </a:tabLst>
              <a:defRPr/>
            </a:pPr>
            <a:r>
              <a:rPr kumimoji="0" lang="en-US" sz="3200" b="0" i="0" u="none" strike="noStrike" kern="1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Times New Roman" panose="02020603050405020304" pitchFamily="18" charset="0"/>
              </a:rPr>
              <a:t>Targeting vehicle completion by July 2026</a:t>
            </a:r>
          </a:p>
        </p:txBody>
      </p:sp>
      <p:sp>
        <p:nvSpPr>
          <p:cNvPr id="7177" name="Content Placeholder 31">
            <a:extLst>
              <a:ext uri="{FF2B5EF4-FFF2-40B4-BE49-F238E27FC236}">
                <a16:creationId xmlns:a16="http://schemas.microsoft.com/office/drawing/2014/main" id="{1DCF956E-EBBA-F829-2C01-9AF41E130729}"/>
              </a:ext>
            </a:extLst>
          </p:cNvPr>
          <p:cNvSpPr txBox="1">
            <a:spLocks/>
          </p:cNvSpPr>
          <p:nvPr/>
        </p:nvSpPr>
        <p:spPr>
          <a:xfrm>
            <a:off x="33887664" y="31054291"/>
            <a:ext cx="9546336" cy="1461856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tx1"/>
            </a:solidFill>
          </a:ln>
        </p:spPr>
        <p:txBody>
          <a:bodyPr vert="horz" lIns="365760" tIns="182880" rIns="91440" bIns="45720" rtlCol="0" anchor="t">
            <a:noAutofit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89120" rtl="0" eaLnBrk="1" fontAlgn="auto" latinLnBrk="0" hangingPunct="1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Tx/>
              <a:buFont typeface="Arial" panose="020B0604020202020204" pitchFamily="34" charset="0"/>
              <a:buNone/>
              <a:tabLst>
                <a:tab pos="457200" algn="l"/>
              </a:tabLst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Caleb Gross, Prof. Ivaylo Nedyalkov, Earl Duval, Wayne Presby, Cog Railway Shop Crew, TURBOCAM Int.</a:t>
            </a:r>
          </a:p>
        </p:txBody>
      </p:sp>
      <p:sp>
        <p:nvSpPr>
          <p:cNvPr id="7180" name="Text Placeholder 6">
            <a:extLst>
              <a:ext uri="{FF2B5EF4-FFF2-40B4-BE49-F238E27FC236}">
                <a16:creationId xmlns:a16="http://schemas.microsoft.com/office/drawing/2014/main" id="{E79D6A28-2EBA-70AF-9976-65677673DF4E}"/>
              </a:ext>
            </a:extLst>
          </p:cNvPr>
          <p:cNvSpPr txBox="1">
            <a:spLocks/>
          </p:cNvSpPr>
          <p:nvPr/>
        </p:nvSpPr>
        <p:spPr>
          <a:xfrm>
            <a:off x="33887664" y="10556031"/>
            <a:ext cx="9546336" cy="822960"/>
          </a:xfrm>
          <a:prstGeom prst="round1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tx1"/>
            </a:solidFill>
          </a:ln>
        </p:spPr>
        <p:txBody>
          <a:bodyPr vert="horz" lIns="365760" tIns="45720" rIns="91440" bIns="45720" rtlCol="0" anchor="ctr">
            <a:noAutofit/>
          </a:bodyPr>
          <a:lstStyle>
            <a:lvl1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marR="0" lvl="0" indent="0" algn="ctr" defTabSz="4389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D8F67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0" i="0" u="none" strike="noStrike" kern="1200" cap="all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Brake system</a:t>
            </a:r>
          </a:p>
        </p:txBody>
      </p:sp>
      <p:sp>
        <p:nvSpPr>
          <p:cNvPr id="7182" name="Content Placeholder 31">
            <a:extLst>
              <a:ext uri="{FF2B5EF4-FFF2-40B4-BE49-F238E27FC236}">
                <a16:creationId xmlns:a16="http://schemas.microsoft.com/office/drawing/2014/main" id="{3485A49C-6606-5698-FFF1-AA410AB56003}"/>
              </a:ext>
            </a:extLst>
          </p:cNvPr>
          <p:cNvSpPr txBox="1">
            <a:spLocks/>
          </p:cNvSpPr>
          <p:nvPr/>
        </p:nvSpPr>
        <p:spPr>
          <a:xfrm>
            <a:off x="33887664" y="11366075"/>
            <a:ext cx="9546336" cy="359455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tx1"/>
            </a:solidFill>
          </a:ln>
        </p:spPr>
        <p:txBody>
          <a:bodyPr vert="horz" lIns="365760" tIns="182880" rIns="91440" bIns="45720" rtlCol="0" anchor="t">
            <a:noAutofit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algn="l" defTabSz="438912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3200" b="0" i="0" u="none" strike="noStrike" kern="1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Times New Roman" panose="02020603050405020304" pitchFamily="18" charset="0"/>
              </a:rPr>
              <a:t>Emergency brake: full speed </a:t>
            </a:r>
            <a:r>
              <a:rPr kumimoji="0" lang="en-US" sz="3200" b="0" i="0" u="none" strike="noStrike" kern="1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ucherie Block" panose="020F0502020204030204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→</a:t>
            </a:r>
            <a:r>
              <a:rPr kumimoji="0" lang="en-US" sz="3200" b="0" i="0" u="none" strike="noStrike" kern="1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Times New Roman" panose="02020603050405020304" pitchFamily="18" charset="0"/>
              </a:rPr>
              <a:t> stop &lt; 1.5 seconds</a:t>
            </a:r>
          </a:p>
          <a:p>
            <a:pPr marL="457200" marR="0" lvl="0" indent="-457200" algn="l" defTabSz="438912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3200" b="0" i="0" u="none" strike="noStrike" kern="1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Times New Roman"/>
              </a:rPr>
              <a:t>5500 ft-lbs of torque at 200 HP</a:t>
            </a:r>
          </a:p>
          <a:p>
            <a:pPr marL="457200" marR="0" lvl="0" indent="-457200" algn="l" defTabSz="438912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3200" b="0" i="0" u="none" strike="noStrike" kern="1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Times New Roman" panose="02020603050405020304" pitchFamily="18" charset="0"/>
              </a:rPr>
              <a:t>Custom unit utilizes oil-shear technology</a:t>
            </a:r>
          </a:p>
          <a:p>
            <a:pPr marL="457200" marR="0" lvl="0" indent="-457200" algn="l" defTabSz="438912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3200" b="0" i="0" u="none" strike="noStrike" kern="1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Times New Roman"/>
              </a:rPr>
              <a:t>High-flow flushing powered by vehicle motion</a:t>
            </a:r>
          </a:p>
          <a:p>
            <a:pPr marL="457200" marR="0" lvl="0" indent="-457200" algn="l" defTabSz="438912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3200" b="0" i="0" u="none" strike="noStrike" kern="1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Times New Roman"/>
              </a:rPr>
              <a:t>Control and cooling integrated into single hydraulic circuit</a:t>
            </a:r>
          </a:p>
        </p:txBody>
      </p:sp>
      <p:sp>
        <p:nvSpPr>
          <p:cNvPr id="7184" name="Text Placeholder 6">
            <a:extLst>
              <a:ext uri="{FF2B5EF4-FFF2-40B4-BE49-F238E27FC236}">
                <a16:creationId xmlns:a16="http://schemas.microsoft.com/office/drawing/2014/main" id="{1971BB5E-58F7-AA0D-EC05-04E4EBDC46EE}"/>
              </a:ext>
            </a:extLst>
          </p:cNvPr>
          <p:cNvSpPr txBox="1">
            <a:spLocks/>
          </p:cNvSpPr>
          <p:nvPr/>
        </p:nvSpPr>
        <p:spPr>
          <a:xfrm>
            <a:off x="33887664" y="15146425"/>
            <a:ext cx="9546336" cy="822960"/>
          </a:xfrm>
          <a:prstGeom prst="round1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365760" tIns="45720" rIns="91440" bIns="45720" rtlCol="0" anchor="ctr">
            <a:noAutofit/>
          </a:bodyPr>
          <a:lstStyle>
            <a:lvl1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marR="0" lvl="0" indent="0" algn="ctr" defTabSz="4389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D8F67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0" i="0" u="none" strike="noStrike" kern="1200" cap="all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 Control System</a:t>
            </a:r>
          </a:p>
        </p:txBody>
      </p:sp>
      <p:sp>
        <p:nvSpPr>
          <p:cNvPr id="7185" name="Content Placeholder 31">
            <a:extLst>
              <a:ext uri="{FF2B5EF4-FFF2-40B4-BE49-F238E27FC236}">
                <a16:creationId xmlns:a16="http://schemas.microsoft.com/office/drawing/2014/main" id="{41D8A3AA-6A03-E2B6-E4C8-E672928EE731}"/>
              </a:ext>
            </a:extLst>
          </p:cNvPr>
          <p:cNvSpPr txBox="1">
            <a:spLocks/>
          </p:cNvSpPr>
          <p:nvPr/>
        </p:nvSpPr>
        <p:spPr>
          <a:xfrm>
            <a:off x="33887664" y="15969385"/>
            <a:ext cx="9546336" cy="2924431"/>
          </a:xfrm>
          <a:prstGeom prst="rect">
            <a:avLst/>
          </a:prstGeom>
          <a:solidFill>
            <a:srgbClr val="3E4652"/>
          </a:solidFill>
          <a:ln>
            <a:solidFill>
              <a:schemeClr val="tx1"/>
            </a:solidFill>
          </a:ln>
        </p:spPr>
        <p:txBody>
          <a:bodyPr vert="horz" lIns="365760" tIns="182880" rIns="91440" bIns="45720" rtlCol="0" anchor="t">
            <a:noAutofit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algn="l" defTabSz="438912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Centralized control system designed for seamless integration into future electric locomotives</a:t>
            </a:r>
          </a:p>
          <a:p>
            <a:pPr marL="457200" marR="0" lvl="0" indent="-457200" algn="l" defTabSz="438912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Parker MD5 Master Controller and integrated XC-43 extension module controls all powered components and returns diagnostics via IQAN</a:t>
            </a:r>
          </a:p>
        </p:txBody>
      </p:sp>
      <p:sp>
        <p:nvSpPr>
          <p:cNvPr id="7186" name="Text Placeholder 6">
            <a:extLst>
              <a:ext uri="{FF2B5EF4-FFF2-40B4-BE49-F238E27FC236}">
                <a16:creationId xmlns:a16="http://schemas.microsoft.com/office/drawing/2014/main" id="{F2DB34B4-9A5C-9148-A540-DFBCAE70F690}"/>
              </a:ext>
            </a:extLst>
          </p:cNvPr>
          <p:cNvSpPr txBox="1">
            <a:spLocks/>
          </p:cNvSpPr>
          <p:nvPr/>
        </p:nvSpPr>
        <p:spPr>
          <a:xfrm>
            <a:off x="33887664" y="19077951"/>
            <a:ext cx="9546336" cy="822960"/>
          </a:xfrm>
          <a:prstGeom prst="round1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365760" tIns="45720" rIns="91440" bIns="45720" rtlCol="0" anchor="ctr">
            <a:noAutofit/>
          </a:bodyPr>
          <a:lstStyle>
            <a:lvl1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l" defTabSz="438912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marR="0" lvl="0" indent="0" algn="ctr" defTabSz="43891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D8F67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0" i="0" u="none" strike="noStrike" kern="1200" cap="all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Analysis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05E7FEE-CE99-070E-0E4D-BDF4CC6789E4}"/>
              </a:ext>
            </a:extLst>
          </p:cNvPr>
          <p:cNvCxnSpPr>
            <a:cxnSpLocks/>
          </p:cNvCxnSpPr>
          <p:nvPr/>
        </p:nvCxnSpPr>
        <p:spPr>
          <a:xfrm flipH="1">
            <a:off x="17759734" y="17419668"/>
            <a:ext cx="234629" cy="107632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13" name="Straight Arrow Connector 7212">
            <a:extLst>
              <a:ext uri="{FF2B5EF4-FFF2-40B4-BE49-F238E27FC236}">
                <a16:creationId xmlns:a16="http://schemas.microsoft.com/office/drawing/2014/main" id="{491253A1-71AD-E90B-CD95-3D8207B23156}"/>
              </a:ext>
            </a:extLst>
          </p:cNvPr>
          <p:cNvCxnSpPr>
            <a:cxnSpLocks/>
          </p:cNvCxnSpPr>
          <p:nvPr/>
        </p:nvCxnSpPr>
        <p:spPr>
          <a:xfrm>
            <a:off x="27725262" y="13850760"/>
            <a:ext cx="907721" cy="200243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68" name="Straight Arrow Connector 7167">
            <a:extLst>
              <a:ext uri="{FF2B5EF4-FFF2-40B4-BE49-F238E27FC236}">
                <a16:creationId xmlns:a16="http://schemas.microsoft.com/office/drawing/2014/main" id="{E989D5F3-3C36-5326-FAA0-1F06E089EB14}"/>
              </a:ext>
            </a:extLst>
          </p:cNvPr>
          <p:cNvCxnSpPr>
            <a:cxnSpLocks/>
          </p:cNvCxnSpPr>
          <p:nvPr/>
        </p:nvCxnSpPr>
        <p:spPr>
          <a:xfrm flipH="1">
            <a:off x="21234933" y="18099884"/>
            <a:ext cx="641518" cy="231083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83FA60D4-C873-4EAE-5A6B-6543E1F39A11}"/>
              </a:ext>
            </a:extLst>
          </p:cNvPr>
          <p:cNvCxnSpPr>
            <a:cxnSpLocks/>
          </p:cNvCxnSpPr>
          <p:nvPr/>
        </p:nvCxnSpPr>
        <p:spPr>
          <a:xfrm>
            <a:off x="23984909" y="24886153"/>
            <a:ext cx="3043264" cy="162792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 descr="A machine with gears and wheels&#10;&#10;AI-generated content may be incorrect.">
            <a:extLst>
              <a:ext uri="{FF2B5EF4-FFF2-40B4-BE49-F238E27FC236}">
                <a16:creationId xmlns:a16="http://schemas.microsoft.com/office/drawing/2014/main" id="{DB54F7EC-A68E-B21B-90A6-9849A069215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00" t="29975" r="31100" b="19147"/>
          <a:stretch/>
        </p:blipFill>
        <p:spPr>
          <a:xfrm>
            <a:off x="10705877" y="13744130"/>
            <a:ext cx="4242178" cy="3259555"/>
          </a:xfrm>
          <a:prstGeom prst="ellipse">
            <a:avLst/>
          </a:prstGeom>
          <a:ln w="28575">
            <a:solidFill>
              <a:schemeClr val="tx1"/>
            </a:solidFill>
          </a:ln>
        </p:spPr>
      </p:pic>
      <p:sp>
        <p:nvSpPr>
          <p:cNvPr id="34" name="Oval 33">
            <a:extLst>
              <a:ext uri="{FF2B5EF4-FFF2-40B4-BE49-F238E27FC236}">
                <a16:creationId xmlns:a16="http://schemas.microsoft.com/office/drawing/2014/main" id="{3E4D1D30-A43F-ADFA-9CB8-DC12795B0EF1}"/>
              </a:ext>
            </a:extLst>
          </p:cNvPr>
          <p:cNvSpPr/>
          <p:nvPr/>
        </p:nvSpPr>
        <p:spPr>
          <a:xfrm>
            <a:off x="13679950" y="19799081"/>
            <a:ext cx="1755983" cy="170807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BC5425AB-9B39-6641-7772-926CC1F63028}"/>
              </a:ext>
            </a:extLst>
          </p:cNvPr>
          <p:cNvCxnSpPr>
            <a:cxnSpLocks/>
          </p:cNvCxnSpPr>
          <p:nvPr/>
        </p:nvCxnSpPr>
        <p:spPr>
          <a:xfrm>
            <a:off x="10887213" y="16061480"/>
            <a:ext cx="2869290" cy="495076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10" name="Arrow: Curved Down 7209">
            <a:extLst>
              <a:ext uri="{FF2B5EF4-FFF2-40B4-BE49-F238E27FC236}">
                <a16:creationId xmlns:a16="http://schemas.microsoft.com/office/drawing/2014/main" id="{934A39C6-62B4-2C3C-C3C6-09384F2792EB}"/>
              </a:ext>
            </a:extLst>
          </p:cNvPr>
          <p:cNvSpPr/>
          <p:nvPr/>
        </p:nvSpPr>
        <p:spPr>
          <a:xfrm rot="4498621">
            <a:off x="15096379" y="27801577"/>
            <a:ext cx="1028358" cy="336194"/>
          </a:xfrm>
          <a:prstGeom prst="curved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err="1">
              <a:ln>
                <a:noFill/>
              </a:ln>
              <a:solidFill>
                <a:srgbClr val="29293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9" name="TextBox 1028">
            <a:extLst>
              <a:ext uri="{FF2B5EF4-FFF2-40B4-BE49-F238E27FC236}">
                <a16:creationId xmlns:a16="http://schemas.microsoft.com/office/drawing/2014/main" id="{45BCE05E-3E7E-D61F-AE1E-D03AC66AB656}"/>
              </a:ext>
            </a:extLst>
          </p:cNvPr>
          <p:cNvSpPr txBox="1"/>
          <p:nvPr/>
        </p:nvSpPr>
        <p:spPr>
          <a:xfrm>
            <a:off x="989455" y="31459432"/>
            <a:ext cx="49774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Plasma-cutting truck wheel plates</a:t>
            </a:r>
          </a:p>
        </p:txBody>
      </p:sp>
      <p:sp>
        <p:nvSpPr>
          <p:cNvPr id="1036" name="Oval 1035">
            <a:extLst>
              <a:ext uri="{FF2B5EF4-FFF2-40B4-BE49-F238E27FC236}">
                <a16:creationId xmlns:a16="http://schemas.microsoft.com/office/drawing/2014/main" id="{CD493F4D-009D-A64F-05DF-DEB6B4CACAE8}"/>
              </a:ext>
            </a:extLst>
          </p:cNvPr>
          <p:cNvSpPr/>
          <p:nvPr/>
        </p:nvSpPr>
        <p:spPr>
          <a:xfrm>
            <a:off x="24713504" y="9820905"/>
            <a:ext cx="610269" cy="574453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40" name="Straight Connector 1039">
            <a:extLst>
              <a:ext uri="{FF2B5EF4-FFF2-40B4-BE49-F238E27FC236}">
                <a16:creationId xmlns:a16="http://schemas.microsoft.com/office/drawing/2014/main" id="{39E8EC9E-F7DE-9C87-F968-E23B97140484}"/>
              </a:ext>
            </a:extLst>
          </p:cNvPr>
          <p:cNvCxnSpPr>
            <a:cxnSpLocks/>
            <a:stCxn id="1036" idx="1"/>
          </p:cNvCxnSpPr>
          <p:nvPr/>
        </p:nvCxnSpPr>
        <p:spPr>
          <a:xfrm flipV="1">
            <a:off x="24802876" y="6244176"/>
            <a:ext cx="3235739" cy="366085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8" name="Straight Connector 1047">
            <a:extLst>
              <a:ext uri="{FF2B5EF4-FFF2-40B4-BE49-F238E27FC236}">
                <a16:creationId xmlns:a16="http://schemas.microsoft.com/office/drawing/2014/main" id="{1E805310-E807-DAF1-A67C-3DED57C2BCDE}"/>
              </a:ext>
            </a:extLst>
          </p:cNvPr>
          <p:cNvCxnSpPr>
            <a:cxnSpLocks/>
            <a:stCxn id="1036" idx="5"/>
          </p:cNvCxnSpPr>
          <p:nvPr/>
        </p:nvCxnSpPr>
        <p:spPr>
          <a:xfrm flipV="1">
            <a:off x="25234401" y="8251243"/>
            <a:ext cx="5968823" cy="20599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A laser cutting machine with sparks&#10;&#10;AI-generated content may be incorrect.">
            <a:extLst>
              <a:ext uri="{FF2B5EF4-FFF2-40B4-BE49-F238E27FC236}">
                <a16:creationId xmlns:a16="http://schemas.microsoft.com/office/drawing/2014/main" id="{59A94E1E-C290-084B-D808-F8C222D89F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4" t="3505" r="12815" b="16091"/>
          <a:stretch/>
        </p:blipFill>
        <p:spPr bwMode="auto">
          <a:xfrm>
            <a:off x="813742" y="28478488"/>
            <a:ext cx="5790485" cy="2763370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ontent Placeholder 31">
            <a:extLst>
              <a:ext uri="{FF2B5EF4-FFF2-40B4-BE49-F238E27FC236}">
                <a16:creationId xmlns:a16="http://schemas.microsoft.com/office/drawing/2014/main" id="{0D0A1788-D909-372E-F268-E18C95247A6B}"/>
              </a:ext>
            </a:extLst>
          </p:cNvPr>
          <p:cNvSpPr txBox="1">
            <a:spLocks/>
          </p:cNvSpPr>
          <p:nvPr/>
        </p:nvSpPr>
        <p:spPr>
          <a:xfrm>
            <a:off x="33887664" y="19900910"/>
            <a:ext cx="9546336" cy="75520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tx1"/>
            </a:solidFill>
          </a:ln>
        </p:spPr>
        <p:txBody>
          <a:bodyPr vert="horz" lIns="365760" tIns="182880" rIns="91440" bIns="45720" rtlCol="0" anchor="t">
            <a:noAutofit/>
          </a:bodyPr>
          <a:lstStyle>
            <a:lvl1pPr marL="45720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97280" indent="-457200" algn="l" defTabSz="438912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389120" rtl="0" eaLnBrk="1" fontAlgn="auto" latinLnBrk="0" hangingPunct="1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Tx/>
              <a:buFont typeface="Arial" panose="020B0604020202020204" pitchFamily="34" charset="0"/>
              <a:buNone/>
              <a:tabLst>
                <a:tab pos="457200" algn="l"/>
              </a:tabLst>
              <a:defRPr/>
            </a:pPr>
            <a:endParaRPr kumimoji="0" lang="en-US" sz="2800" b="0" i="0" u="none" strike="noStrike" kern="1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7227" name="Straight Arrow Connector 7226">
            <a:extLst>
              <a:ext uri="{FF2B5EF4-FFF2-40B4-BE49-F238E27FC236}">
                <a16:creationId xmlns:a16="http://schemas.microsoft.com/office/drawing/2014/main" id="{A200C852-4F8A-8D1D-D93F-D2F6C47BD67A}"/>
              </a:ext>
            </a:extLst>
          </p:cNvPr>
          <p:cNvCxnSpPr>
            <a:cxnSpLocks/>
          </p:cNvCxnSpPr>
          <p:nvPr/>
        </p:nvCxnSpPr>
        <p:spPr>
          <a:xfrm>
            <a:off x="22030380" y="25824131"/>
            <a:ext cx="391886" cy="226689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drawing of a machine&#10;&#10;AI-generated content may be incorrect.">
            <a:extLst>
              <a:ext uri="{FF2B5EF4-FFF2-40B4-BE49-F238E27FC236}">
                <a16:creationId xmlns:a16="http://schemas.microsoft.com/office/drawing/2014/main" id="{FA30E5FC-EBC4-FAAD-0530-88BC83FE647E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l="15629" t="349" r="12828" b="-1027"/>
          <a:stretch/>
        </p:blipFill>
        <p:spPr>
          <a:xfrm>
            <a:off x="15902720" y="20081058"/>
            <a:ext cx="10164785" cy="7509474"/>
          </a:xfrm>
          <a:prstGeom prst="rect">
            <a:avLst/>
          </a:prstGeom>
        </p:spPr>
      </p:pic>
      <p:sp>
        <p:nvSpPr>
          <p:cNvPr id="1050" name="TextBox 1049">
            <a:extLst>
              <a:ext uri="{FF2B5EF4-FFF2-40B4-BE49-F238E27FC236}">
                <a16:creationId xmlns:a16="http://schemas.microsoft.com/office/drawing/2014/main" id="{993086DB-BE4E-FEC8-EE85-787631C44184}"/>
              </a:ext>
            </a:extLst>
          </p:cNvPr>
          <p:cNvSpPr txBox="1"/>
          <p:nvPr/>
        </p:nvSpPr>
        <p:spPr>
          <a:xfrm>
            <a:off x="25672222" y="30323927"/>
            <a:ext cx="62523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Oil Shear Brake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29293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Provides 100% duty-cycle emergency braking; internal springs preloaded for instant hydraulic engagement</a:t>
            </a:r>
          </a:p>
        </p:txBody>
      </p:sp>
      <p:cxnSp>
        <p:nvCxnSpPr>
          <p:cNvPr id="1051" name="Straight Connector 1050">
            <a:extLst>
              <a:ext uri="{FF2B5EF4-FFF2-40B4-BE49-F238E27FC236}">
                <a16:creationId xmlns:a16="http://schemas.microsoft.com/office/drawing/2014/main" id="{E61CBCAC-3E02-2F07-2E61-BE541F8383C0}"/>
              </a:ext>
            </a:extLst>
          </p:cNvPr>
          <p:cNvCxnSpPr>
            <a:cxnSpLocks/>
          </p:cNvCxnSpPr>
          <p:nvPr/>
        </p:nvCxnSpPr>
        <p:spPr>
          <a:xfrm>
            <a:off x="25600397" y="30437518"/>
            <a:ext cx="0" cy="169944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98" name="Picture 1097" descr="A metal cylinder with holes&#10;&#10;AI-generated content may be incorrect.">
            <a:extLst>
              <a:ext uri="{FF2B5EF4-FFF2-40B4-BE49-F238E27FC236}">
                <a16:creationId xmlns:a16="http://schemas.microsoft.com/office/drawing/2014/main" id="{454CC5D6-E8BC-CC21-CB1B-F846D966CEB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57942" y="28758529"/>
            <a:ext cx="3032369" cy="2274277"/>
          </a:xfrm>
          <a:prstGeom prst="rect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</p:pic>
      <p:sp>
        <p:nvSpPr>
          <p:cNvPr id="1099" name="TextBox 1098">
            <a:extLst>
              <a:ext uri="{FF2B5EF4-FFF2-40B4-BE49-F238E27FC236}">
                <a16:creationId xmlns:a16="http://schemas.microsoft.com/office/drawing/2014/main" id="{66E619E7-150F-A9E1-6480-9CCA2C0E82BE}"/>
              </a:ext>
            </a:extLst>
          </p:cNvPr>
          <p:cNvSpPr txBox="1"/>
          <p:nvPr/>
        </p:nvSpPr>
        <p:spPr>
          <a:xfrm>
            <a:off x="5635416" y="31582640"/>
            <a:ext cx="49774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CNC turning of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Reservoir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Piston</a:t>
            </a: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2C7593FD-CC19-F4CD-1108-2C5837811E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08156" y="16128929"/>
            <a:ext cx="9021545" cy="7908909"/>
          </a:xfrm>
          <a:prstGeom prst="rect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5F819FD-5D3C-3B2E-A98A-864A055B050E}"/>
              </a:ext>
            </a:extLst>
          </p:cNvPr>
          <p:cNvPicPr>
            <a:picLocks noChangeAspect="1"/>
          </p:cNvPicPr>
          <p:nvPr/>
        </p:nvPicPr>
        <p:blipFill>
          <a:blip r:embed="rId18">
            <a:alphaModFix amt="85000"/>
          </a:blip>
          <a:stretch>
            <a:fillRect/>
          </a:stretch>
        </p:blipFill>
        <p:spPr>
          <a:xfrm>
            <a:off x="34098539" y="20402848"/>
            <a:ext cx="5366746" cy="2541320"/>
          </a:xfrm>
          <a:prstGeom prst="rect">
            <a:avLst/>
          </a:prstGeom>
          <a:ln w="28575">
            <a:solidFill>
              <a:schemeClr val="accent5"/>
            </a:solidFill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B5DC7B4-4FED-B180-9285-BFCCD040E15A}"/>
              </a:ext>
            </a:extLst>
          </p:cNvPr>
          <p:cNvSpPr txBox="1"/>
          <p:nvPr/>
        </p:nvSpPr>
        <p:spPr>
          <a:xfrm>
            <a:off x="39942312" y="25696957"/>
            <a:ext cx="32414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Reservoir Flow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Simulation</a:t>
            </a:r>
          </a:p>
        </p:txBody>
      </p:sp>
      <p:pic>
        <p:nvPicPr>
          <p:cNvPr id="25" name="Picture 6">
            <a:extLst>
              <a:ext uri="{FF2B5EF4-FFF2-40B4-BE49-F238E27FC236}">
                <a16:creationId xmlns:a16="http://schemas.microsoft.com/office/drawing/2014/main" id="{EFAC2183-AD37-5FFC-DC43-0AFDBF04DD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68923" y="21395646"/>
            <a:ext cx="3477921" cy="4094128"/>
          </a:xfrm>
          <a:prstGeom prst="rect">
            <a:avLst/>
          </a:prstGeom>
          <a:noFill/>
          <a:ln w="28575">
            <a:solidFill>
              <a:schemeClr val="accent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D9982F07-51F4-0C2A-58A7-64D1E2F2C28A}"/>
              </a:ext>
            </a:extLst>
          </p:cNvPr>
          <p:cNvSpPr txBox="1"/>
          <p:nvPr/>
        </p:nvSpPr>
        <p:spPr>
          <a:xfrm>
            <a:off x="34090114" y="23087567"/>
            <a:ext cx="5383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DM Truck Stress Analysis</a:t>
            </a:r>
          </a:p>
        </p:txBody>
      </p:sp>
      <p:pic>
        <p:nvPicPr>
          <p:cNvPr id="41" name="Picture 2" descr="A blue metal object with holes&#10;&#10;Description automatically generated">
            <a:extLst>
              <a:ext uri="{FF2B5EF4-FFF2-40B4-BE49-F238E27FC236}">
                <a16:creationId xmlns:a16="http://schemas.microsoft.com/office/drawing/2014/main" id="{848A0610-6460-6273-6DE0-821A222B7A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76"/>
          <a:stretch/>
        </p:blipFill>
        <p:spPr bwMode="auto">
          <a:xfrm>
            <a:off x="34112482" y="23606758"/>
            <a:ext cx="5323488" cy="2962572"/>
          </a:xfrm>
          <a:prstGeom prst="rect">
            <a:avLst/>
          </a:prstGeom>
          <a:noFill/>
          <a:ln w="28575">
            <a:solidFill>
              <a:schemeClr val="accent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B55AA801-AED0-E7CE-AF91-6251E63260A4}"/>
              </a:ext>
            </a:extLst>
          </p:cNvPr>
          <p:cNvSpPr txBox="1"/>
          <p:nvPr/>
        </p:nvSpPr>
        <p:spPr>
          <a:xfrm>
            <a:off x="34109823" y="26732594"/>
            <a:ext cx="53441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Rescue Skate Stress Analysis</a:t>
            </a:r>
          </a:p>
        </p:txBody>
      </p:sp>
      <p:pic>
        <p:nvPicPr>
          <p:cNvPr id="7169" name="Picture 7168" descr="A grey box with a black background&#10;&#10;AI-generated content may be incorrect.">
            <a:extLst>
              <a:ext uri="{FF2B5EF4-FFF2-40B4-BE49-F238E27FC236}">
                <a16:creationId xmlns:a16="http://schemas.microsoft.com/office/drawing/2014/main" id="{CF41E4E5-6D77-60C3-D55F-2E994735AFF8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9" r="10141"/>
          <a:stretch/>
        </p:blipFill>
        <p:spPr>
          <a:xfrm>
            <a:off x="14776955" y="5191518"/>
            <a:ext cx="4195456" cy="3497724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2C9B1B63-CD4B-3907-1020-B388445EC31C}"/>
              </a:ext>
            </a:extLst>
          </p:cNvPr>
          <p:cNvSpPr/>
          <p:nvPr/>
        </p:nvSpPr>
        <p:spPr>
          <a:xfrm>
            <a:off x="18745920" y="25295808"/>
            <a:ext cx="2441783" cy="227957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7BAE367E-5C1F-7C06-9B80-140AE47A717B}"/>
              </a:ext>
            </a:extLst>
          </p:cNvPr>
          <p:cNvCxnSpPr>
            <a:cxnSpLocks/>
          </p:cNvCxnSpPr>
          <p:nvPr/>
        </p:nvCxnSpPr>
        <p:spPr>
          <a:xfrm flipV="1">
            <a:off x="14087612" y="25326124"/>
            <a:ext cx="5610901" cy="69850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728DC08-1651-1516-0289-00F49133B56E}"/>
              </a:ext>
            </a:extLst>
          </p:cNvPr>
          <p:cNvCxnSpPr>
            <a:cxnSpLocks/>
          </p:cNvCxnSpPr>
          <p:nvPr/>
        </p:nvCxnSpPr>
        <p:spPr>
          <a:xfrm flipH="1" flipV="1">
            <a:off x="14909954" y="15034192"/>
            <a:ext cx="499986" cy="540153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7169">
            <a:extLst>
              <a:ext uri="{FF2B5EF4-FFF2-40B4-BE49-F238E27FC236}">
                <a16:creationId xmlns:a16="http://schemas.microsoft.com/office/drawing/2014/main" id="{8F5AD196-1333-0ECB-CC85-5FB337BDB65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8454688" y="28301181"/>
            <a:ext cx="8029575" cy="4076700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EF05089-5E09-74D7-B4D9-5D56D0A27980}"/>
              </a:ext>
            </a:extLst>
          </p:cNvPr>
          <p:cNvCxnSpPr/>
          <p:nvPr/>
        </p:nvCxnSpPr>
        <p:spPr>
          <a:xfrm flipV="1">
            <a:off x="15035842" y="27492383"/>
            <a:ext cx="5417389" cy="2329132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2529182"/>
      </p:ext>
    </p:extLst>
  </p:cSld>
  <p:clrMapOvr>
    <a:masterClrMapping/>
  </p:clrMapOvr>
</p:sld>
</file>

<file path=ppt/theme/theme1.xml><?xml version="1.0" encoding="utf-8"?>
<a:theme xmlns:a="http://schemas.openxmlformats.org/drawingml/2006/main" name="1_Medical Poster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6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6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55A68E73-61CB-4542-8C48-DCBB2482A3D5}" vid="{6A3CA63D-1E3C-4681-8668-89277FEB3FE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601</Words>
  <Application>Microsoft Office PowerPoint</Application>
  <PresentationFormat>Custom</PresentationFormat>
  <Paragraphs>97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Aptos</vt:lpstr>
      <vt:lpstr>Arial</vt:lpstr>
      <vt:lpstr>Boucherie Block</vt:lpstr>
      <vt:lpstr>Calibri</vt:lpstr>
      <vt:lpstr>Cambria</vt:lpstr>
      <vt:lpstr>Franklin Gothic Demi</vt:lpstr>
      <vt:lpstr>Wingdings</vt:lpstr>
      <vt:lpstr>1_Medical Poster</vt:lpstr>
      <vt:lpstr>Cog Railway EV-1: Fully Electric Locomotive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Joseph Bailey</dc:creator>
  <cp:lastModifiedBy>Joseph Bailey</cp:lastModifiedBy>
  <cp:revision>2</cp:revision>
  <dcterms:created xsi:type="dcterms:W3CDTF">2025-04-15T13:27:25Z</dcterms:created>
  <dcterms:modified xsi:type="dcterms:W3CDTF">2025-04-16T13:36:51Z</dcterms:modified>
</cp:coreProperties>
</file>