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808DC9D9.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BD982C-8105-CCCE-D1D5-C5F3C2BD3CDE}" name="Donna Perkins" initials="DP" userId="S::donna@usnh.edu::1020f492-4ed2-4afc-bd4f-31f52e7edc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1"/>
    <a:srgbClr val="0B61B3"/>
    <a:srgbClr val="4E9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18" d="100"/>
          <a:sy n="18" d="100"/>
        </p:scale>
        <p:origin x="7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modernComment_103_808DC9D9.xml><?xml version="1.0" encoding="utf-8"?>
<p188:cmLst xmlns:a="http://schemas.openxmlformats.org/drawingml/2006/main" xmlns:r="http://schemas.openxmlformats.org/officeDocument/2006/relationships" xmlns:p188="http://schemas.microsoft.com/office/powerpoint/2018/8/main">
  <p188:cm id="{D9A5BFAC-FFCD-45D5-8605-4CC7C46E6A3E}" authorId="{14BD982C-8105-CCCE-D1D5-C5F3C2BD3CDE}" created="2025-04-07T16:38:11.779">
    <ac:deMkLst xmlns:ac="http://schemas.microsoft.com/office/drawing/2013/main/command">
      <pc:docMk xmlns:pc="http://schemas.microsoft.com/office/powerpoint/2013/main/command"/>
      <pc:sldMk xmlns:pc="http://schemas.microsoft.com/office/powerpoint/2013/main/command" cId="2156775897" sldId="259"/>
      <ac:spMk id="20" creationId="{C54E36D4-71A7-CF37-A13B-4D711B34CAC7}"/>
    </ac:deMkLst>
    <p188:txBody>
      <a:bodyPr/>
      <a:lstStyle/>
      <a:p>
        <a:r>
          <a:rPr lang="en-US"/>
          <a:t>You need to fix the references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92F45-E839-4D5A-9A08-1A477AAD9443}" type="datetimeFigureOut">
              <a:rPr lang="en-US" smtClean="0"/>
              <a:t>4/9/25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217C3-DCB9-4F1D-AD01-EEAC07822184}" type="slidenum">
              <a:rPr lang="en-US" smtClean="0"/>
              <a:t>‹#›</a:t>
            </a:fld>
            <a:endParaRPr lang="en-US"/>
          </a:p>
        </p:txBody>
      </p:sp>
    </p:spTree>
    <p:extLst>
      <p:ext uri="{BB962C8B-B14F-4D97-AF65-F5344CB8AC3E}">
        <p14:creationId xmlns:p14="http://schemas.microsoft.com/office/powerpoint/2010/main" val="174639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BBC51-6D1F-8F10-EB86-815AF864B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40F3E-B54A-C113-A9F1-CCA78ED9B3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643AAF-54DB-9B9E-9166-60CD1AE2B1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D35714-9222-EA0E-0FBF-E07660E50943}"/>
              </a:ext>
            </a:extLst>
          </p:cNvPr>
          <p:cNvSpPr>
            <a:spLocks noGrp="1"/>
          </p:cNvSpPr>
          <p:nvPr>
            <p:ph type="sldNum" sz="quarter" idx="5"/>
          </p:nvPr>
        </p:nvSpPr>
        <p:spPr/>
        <p:txBody>
          <a:bodyPr/>
          <a:lstStyle/>
          <a:p>
            <a:fld id="{53A217C3-DCB9-4F1D-AD01-EEAC07822184}" type="slidenum">
              <a:rPr lang="en-US" smtClean="0"/>
              <a:t>1</a:t>
            </a:fld>
            <a:endParaRPr lang="en-US"/>
          </a:p>
        </p:txBody>
      </p:sp>
    </p:spTree>
    <p:extLst>
      <p:ext uri="{BB962C8B-B14F-4D97-AF65-F5344CB8AC3E}">
        <p14:creationId xmlns:p14="http://schemas.microsoft.com/office/powerpoint/2010/main" val="400607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344"/>
            <a:ext cx="32918400" cy="11460482"/>
          </a:xfrm>
        </p:spPr>
        <p:txBody>
          <a:bodyPr anchor="b"/>
          <a:lstStyle>
            <a:lvl1pPr algn="ctr">
              <a:defRPr sz="3713"/>
            </a:lvl1pPr>
          </a:lstStyle>
          <a:p>
            <a:r>
              <a:rPr lang="en-US"/>
              <a:t>Click to edit Master title style</a:t>
            </a:r>
          </a:p>
        </p:txBody>
      </p:sp>
      <p:sp>
        <p:nvSpPr>
          <p:cNvPr id="3" name="Subtitle 2"/>
          <p:cNvSpPr>
            <a:spLocks noGrp="1"/>
          </p:cNvSpPr>
          <p:nvPr>
            <p:ph type="subTitle" idx="1"/>
          </p:nvPr>
        </p:nvSpPr>
        <p:spPr>
          <a:xfrm>
            <a:off x="5486400" y="17289784"/>
            <a:ext cx="32918400" cy="7947656"/>
          </a:xfrm>
        </p:spPr>
        <p:txBody>
          <a:bodyPr/>
          <a:lstStyle>
            <a:lvl1pPr marL="0" indent="0" algn="ctr">
              <a:buNone/>
              <a:defRPr sz="1485"/>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1" y="1752600"/>
            <a:ext cx="9464043" cy="278968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1" y="1752600"/>
            <a:ext cx="27843483" cy="278968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59" y="8206748"/>
            <a:ext cx="37856160" cy="13693138"/>
          </a:xfrm>
        </p:spPr>
        <p:txBody>
          <a:bodyPr anchor="b"/>
          <a:lstStyle>
            <a:lvl1pPr>
              <a:defRPr sz="3713"/>
            </a:lvl1pPr>
          </a:lstStyle>
          <a:p>
            <a:r>
              <a:rPr lang="en-US"/>
              <a:t>Click to edit Master title style</a:t>
            </a:r>
          </a:p>
        </p:txBody>
      </p:sp>
      <p:sp>
        <p:nvSpPr>
          <p:cNvPr id="3" name="Text Placeholder 2"/>
          <p:cNvSpPr>
            <a:spLocks noGrp="1"/>
          </p:cNvSpPr>
          <p:nvPr>
            <p:ph type="body" idx="1"/>
          </p:nvPr>
        </p:nvSpPr>
        <p:spPr>
          <a:xfrm>
            <a:off x="2994659" y="22029426"/>
            <a:ext cx="37856160" cy="7200898"/>
          </a:xfrm>
        </p:spPr>
        <p:txBody>
          <a:bodyPr/>
          <a:lstStyle>
            <a:lvl1pPr marL="0" indent="0">
              <a:buNone/>
              <a:defRPr sz="1485">
                <a:solidFill>
                  <a:schemeClr val="tx1">
                    <a:tint val="82000"/>
                  </a:schemeClr>
                </a:solidFill>
              </a:defRPr>
            </a:lvl1pPr>
            <a:lvl2pPr marL="282893" indent="0">
              <a:buNone/>
              <a:defRPr sz="1238">
                <a:solidFill>
                  <a:schemeClr val="tx1">
                    <a:tint val="82000"/>
                  </a:schemeClr>
                </a:solidFill>
              </a:defRPr>
            </a:lvl2pPr>
            <a:lvl3pPr marL="565785" indent="0">
              <a:buNone/>
              <a:defRPr sz="1114">
                <a:solidFill>
                  <a:schemeClr val="tx1">
                    <a:tint val="82000"/>
                  </a:schemeClr>
                </a:solidFill>
              </a:defRPr>
            </a:lvl3pPr>
            <a:lvl4pPr marL="848678" indent="0">
              <a:buNone/>
              <a:defRPr sz="990">
                <a:solidFill>
                  <a:schemeClr val="tx1">
                    <a:tint val="82000"/>
                  </a:schemeClr>
                </a:solidFill>
              </a:defRPr>
            </a:lvl4pPr>
            <a:lvl5pPr marL="1131570" indent="0">
              <a:buNone/>
              <a:defRPr sz="990">
                <a:solidFill>
                  <a:schemeClr val="tx1">
                    <a:tint val="82000"/>
                  </a:schemeClr>
                </a:solidFill>
              </a:defRPr>
            </a:lvl5pPr>
            <a:lvl6pPr marL="1414463" indent="0">
              <a:buNone/>
              <a:defRPr sz="990">
                <a:solidFill>
                  <a:schemeClr val="tx1">
                    <a:tint val="82000"/>
                  </a:schemeClr>
                </a:solidFill>
              </a:defRPr>
            </a:lvl6pPr>
            <a:lvl7pPr marL="1697355" indent="0">
              <a:buNone/>
              <a:defRPr sz="990">
                <a:solidFill>
                  <a:schemeClr val="tx1">
                    <a:tint val="82000"/>
                  </a:schemeClr>
                </a:solidFill>
              </a:defRPr>
            </a:lvl7pPr>
            <a:lvl8pPr marL="1980248" indent="0">
              <a:buNone/>
              <a:defRPr sz="990">
                <a:solidFill>
                  <a:schemeClr val="tx1">
                    <a:tint val="82000"/>
                  </a:schemeClr>
                </a:solidFill>
              </a:defRPr>
            </a:lvl8pPr>
            <a:lvl9pPr marL="2263140" indent="0">
              <a:buNone/>
              <a:defRPr sz="99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3"/>
            <a:ext cx="18653760" cy="20886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3"/>
            <a:ext cx="18653760" cy="20886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6" y="1752606"/>
            <a:ext cx="37856160" cy="6362704"/>
          </a:xfrm>
        </p:spPr>
        <p:txBody>
          <a:bodyPr/>
          <a:lstStyle/>
          <a:p>
            <a:r>
              <a:rPr lang="en-US"/>
              <a:t>Click to edit Master title style</a:t>
            </a:r>
          </a:p>
        </p:txBody>
      </p:sp>
      <p:sp>
        <p:nvSpPr>
          <p:cNvPr id="3" name="Text Placeholder 2"/>
          <p:cNvSpPr>
            <a:spLocks noGrp="1"/>
          </p:cNvSpPr>
          <p:nvPr>
            <p:ph type="body" idx="1"/>
          </p:nvPr>
        </p:nvSpPr>
        <p:spPr>
          <a:xfrm>
            <a:off x="3023241" y="8069586"/>
            <a:ext cx="18568032" cy="3954778"/>
          </a:xfr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4" name="Content Placeholder 3"/>
          <p:cNvSpPr>
            <a:spLocks noGrp="1"/>
          </p:cNvSpPr>
          <p:nvPr>
            <p:ph sz="half" idx="2"/>
          </p:nvPr>
        </p:nvSpPr>
        <p:spPr>
          <a:xfrm>
            <a:off x="3023241" y="12024361"/>
            <a:ext cx="18568032" cy="17686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6"/>
            <a:ext cx="18659476" cy="3954778"/>
          </a:xfr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6" name="Content Placeholder 5"/>
          <p:cNvSpPr>
            <a:spLocks noGrp="1"/>
          </p:cNvSpPr>
          <p:nvPr>
            <p:ph sz="quarter" idx="4"/>
          </p:nvPr>
        </p:nvSpPr>
        <p:spPr>
          <a:xfrm>
            <a:off x="22219922" y="12024361"/>
            <a:ext cx="18659476" cy="17686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5" cy="7680960"/>
          </a:xfrm>
        </p:spPr>
        <p:txBody>
          <a:bodyPr anchor="b"/>
          <a:lstStyle>
            <a:lvl1pPr>
              <a:defRPr sz="1980"/>
            </a:lvl1pPr>
          </a:lstStyle>
          <a:p>
            <a:r>
              <a:rPr lang="en-US"/>
              <a:t>Click to edit Master title style</a:t>
            </a:r>
          </a:p>
        </p:txBody>
      </p:sp>
      <p:sp>
        <p:nvSpPr>
          <p:cNvPr id="3" name="Content Placeholder 2"/>
          <p:cNvSpPr>
            <a:spLocks noGrp="1"/>
          </p:cNvSpPr>
          <p:nvPr>
            <p:ph idx="1"/>
          </p:nvPr>
        </p:nvSpPr>
        <p:spPr>
          <a:xfrm>
            <a:off x="18659479" y="4739641"/>
            <a:ext cx="22219920" cy="23393402"/>
          </a:xfrm>
        </p:spPr>
        <p:txBody>
          <a:bodyPr/>
          <a:lstStyle>
            <a:lvl1pPr>
              <a:defRPr sz="1980"/>
            </a:lvl1pPr>
            <a:lvl2pPr>
              <a:defRPr sz="1733"/>
            </a:lvl2pPr>
            <a:lvl3pPr>
              <a:defRPr sz="1485"/>
            </a:lvl3pPr>
            <a:lvl4pPr>
              <a:defRPr sz="1238"/>
            </a:lvl4pPr>
            <a:lvl5pPr>
              <a:defRPr sz="1238"/>
            </a:lvl5pPr>
            <a:lvl6pPr>
              <a:defRPr sz="1238"/>
            </a:lvl6pPr>
            <a:lvl7pPr>
              <a:defRPr sz="1238"/>
            </a:lvl7pPr>
            <a:lvl8pPr>
              <a:defRPr sz="1238"/>
            </a:lvl8pPr>
            <a:lvl9pPr>
              <a:defRPr sz="12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9" y="9875520"/>
            <a:ext cx="14156055" cy="18295624"/>
          </a:xfrm>
        </p:spPr>
        <p:txBody>
          <a:bodyPr/>
          <a:lstStyle>
            <a:lvl1pPr marL="0" indent="0">
              <a:buNone/>
              <a:defRPr sz="990"/>
            </a:lvl1pPr>
            <a:lvl2pPr marL="282893" indent="0">
              <a:buNone/>
              <a:defRPr sz="866"/>
            </a:lvl2pPr>
            <a:lvl3pPr marL="565785" indent="0">
              <a:buNone/>
              <a:defRPr sz="743"/>
            </a:lvl3pPr>
            <a:lvl4pPr marL="848678" indent="0">
              <a:buNone/>
              <a:defRPr sz="619"/>
            </a:lvl4pPr>
            <a:lvl5pPr marL="1131570" indent="0">
              <a:buNone/>
              <a:defRPr sz="619"/>
            </a:lvl5pPr>
            <a:lvl6pPr marL="1414463" indent="0">
              <a:buNone/>
              <a:defRPr sz="619"/>
            </a:lvl6pPr>
            <a:lvl7pPr marL="1697355" indent="0">
              <a:buNone/>
              <a:defRPr sz="619"/>
            </a:lvl7pPr>
            <a:lvl8pPr marL="1980248" indent="0">
              <a:buNone/>
              <a:defRPr sz="619"/>
            </a:lvl8pPr>
            <a:lvl9pPr marL="2263140" indent="0">
              <a:buNone/>
              <a:defRPr sz="619"/>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5" cy="7680960"/>
          </a:xfrm>
        </p:spPr>
        <p:txBody>
          <a:bodyPr anchor="b"/>
          <a:lstStyle>
            <a:lvl1pPr>
              <a:defRPr sz="1980"/>
            </a:lvl1pPr>
          </a:lstStyle>
          <a:p>
            <a:r>
              <a:rPr lang="en-US"/>
              <a:t>Click to edit Master title style</a:t>
            </a:r>
          </a:p>
        </p:txBody>
      </p:sp>
      <p:sp>
        <p:nvSpPr>
          <p:cNvPr id="3" name="Picture Placeholder 2"/>
          <p:cNvSpPr>
            <a:spLocks noGrp="1" noChangeAspect="1"/>
          </p:cNvSpPr>
          <p:nvPr>
            <p:ph type="pic" idx="1"/>
          </p:nvPr>
        </p:nvSpPr>
        <p:spPr>
          <a:xfrm>
            <a:off x="18659479" y="4739641"/>
            <a:ext cx="22219920" cy="23393402"/>
          </a:xfrm>
        </p:spPr>
        <p:txBody>
          <a:bodyPr anchor="t"/>
          <a:lstStyle>
            <a:lvl1pPr marL="0" indent="0">
              <a:buNone/>
              <a:defRPr sz="1980"/>
            </a:lvl1pPr>
            <a:lvl2pPr marL="282893" indent="0">
              <a:buNone/>
              <a:defRPr sz="1733"/>
            </a:lvl2pPr>
            <a:lvl3pPr marL="565785" indent="0">
              <a:buNone/>
              <a:defRPr sz="1485"/>
            </a:lvl3pPr>
            <a:lvl4pPr marL="848678" indent="0">
              <a:buNone/>
              <a:defRPr sz="1238"/>
            </a:lvl4pPr>
            <a:lvl5pPr marL="1131570" indent="0">
              <a:buNone/>
              <a:defRPr sz="1238"/>
            </a:lvl5pPr>
            <a:lvl6pPr marL="1414463" indent="0">
              <a:buNone/>
              <a:defRPr sz="1238"/>
            </a:lvl6pPr>
            <a:lvl7pPr marL="1697355" indent="0">
              <a:buNone/>
              <a:defRPr sz="1238"/>
            </a:lvl7pPr>
            <a:lvl8pPr marL="1980248" indent="0">
              <a:buNone/>
              <a:defRPr sz="1238"/>
            </a:lvl8pPr>
            <a:lvl9pPr marL="2263140" indent="0">
              <a:buNone/>
              <a:defRPr sz="1238"/>
            </a:lvl9pPr>
          </a:lstStyle>
          <a:p>
            <a:r>
              <a:rPr lang="en-US"/>
              <a:t>Click icon to add picture</a:t>
            </a:r>
          </a:p>
        </p:txBody>
      </p:sp>
      <p:sp>
        <p:nvSpPr>
          <p:cNvPr id="4" name="Text Placeholder 3"/>
          <p:cNvSpPr>
            <a:spLocks noGrp="1"/>
          </p:cNvSpPr>
          <p:nvPr>
            <p:ph type="body" sz="half" idx="2"/>
          </p:nvPr>
        </p:nvSpPr>
        <p:spPr>
          <a:xfrm>
            <a:off x="3023239" y="9875520"/>
            <a:ext cx="14156055" cy="18295624"/>
          </a:xfrm>
        </p:spPr>
        <p:txBody>
          <a:bodyPr/>
          <a:lstStyle>
            <a:lvl1pPr marL="0" indent="0">
              <a:buNone/>
              <a:defRPr sz="990"/>
            </a:lvl1pPr>
            <a:lvl2pPr marL="282893" indent="0">
              <a:buNone/>
              <a:defRPr sz="866"/>
            </a:lvl2pPr>
            <a:lvl3pPr marL="565785" indent="0">
              <a:buNone/>
              <a:defRPr sz="743"/>
            </a:lvl3pPr>
            <a:lvl4pPr marL="848678" indent="0">
              <a:buNone/>
              <a:defRPr sz="619"/>
            </a:lvl4pPr>
            <a:lvl5pPr marL="1131570" indent="0">
              <a:buNone/>
              <a:defRPr sz="619"/>
            </a:lvl5pPr>
            <a:lvl6pPr marL="1414463" indent="0">
              <a:buNone/>
              <a:defRPr sz="619"/>
            </a:lvl6pPr>
            <a:lvl7pPr marL="1697355" indent="0">
              <a:buNone/>
              <a:defRPr sz="619"/>
            </a:lvl7pPr>
            <a:lvl8pPr marL="1980248" indent="0">
              <a:buNone/>
              <a:defRPr sz="619"/>
            </a:lvl8pPr>
            <a:lvl9pPr marL="2263140" indent="0">
              <a:buNone/>
              <a:defRPr sz="619"/>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6"/>
            <a:ext cx="37856160" cy="636270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3"/>
            <a:ext cx="37856160" cy="208864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4"/>
            <a:ext cx="9875520" cy="1752599"/>
          </a:xfrm>
          <a:prstGeom prst="rect">
            <a:avLst/>
          </a:prstGeom>
        </p:spPr>
        <p:txBody>
          <a:bodyPr vert="horz" lIns="91440" tIns="45720" rIns="91440" bIns="45720" rtlCol="0" anchor="ctr"/>
          <a:lstStyle>
            <a:lvl1pPr algn="l">
              <a:defRPr sz="743">
                <a:solidFill>
                  <a:schemeClr val="tx1">
                    <a:tint val="82000"/>
                  </a:schemeClr>
                </a:solidFill>
              </a:defRPr>
            </a:lvl1pPr>
          </a:lstStyle>
          <a:p>
            <a:fld id="{846CE7D5-CF57-46EF-B807-FDD0502418D4}" type="datetimeFigureOut">
              <a:rPr lang="en-US" smtClean="0"/>
              <a:t>4/9/25</a:t>
            </a:fld>
            <a:endParaRPr lang="en-US"/>
          </a:p>
        </p:txBody>
      </p:sp>
      <p:sp>
        <p:nvSpPr>
          <p:cNvPr id="5" name="Footer Placeholder 4"/>
          <p:cNvSpPr>
            <a:spLocks noGrp="1"/>
          </p:cNvSpPr>
          <p:nvPr>
            <p:ph type="ftr" sz="quarter" idx="3"/>
          </p:nvPr>
        </p:nvSpPr>
        <p:spPr>
          <a:xfrm>
            <a:off x="14538960" y="30510484"/>
            <a:ext cx="14813280" cy="1752599"/>
          </a:xfrm>
          <a:prstGeom prst="rect">
            <a:avLst/>
          </a:prstGeom>
        </p:spPr>
        <p:txBody>
          <a:bodyPr vert="horz" lIns="91440" tIns="45720" rIns="91440" bIns="45720" rtlCol="0" anchor="ctr"/>
          <a:lstStyle>
            <a:lvl1pPr algn="ctr">
              <a:defRPr sz="743">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4"/>
            <a:ext cx="9875520" cy="1752599"/>
          </a:xfrm>
          <a:prstGeom prst="rect">
            <a:avLst/>
          </a:prstGeom>
        </p:spPr>
        <p:txBody>
          <a:bodyPr vert="horz" lIns="91440" tIns="45720" rIns="91440" bIns="45720" rtlCol="0" anchor="ctr"/>
          <a:lstStyle>
            <a:lvl1pPr algn="r">
              <a:defRPr sz="743">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microsoft.com/office/2018/10/relationships/comments" Target="../comments/modernComment_103_808DC9D9.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tiff"/><Relationship Id="rId5" Type="http://schemas.openxmlformats.org/officeDocument/2006/relationships/image" Target="../media/image2.sv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79CF8-7F7F-6040-BB81-391B393B4F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4330736-AC22-0F7C-C95F-70C2D2F26EB5}"/>
              </a:ext>
            </a:extLst>
          </p:cNvPr>
          <p:cNvSpPr/>
          <p:nvPr/>
        </p:nvSpPr>
        <p:spPr>
          <a:xfrm>
            <a:off x="1331" y="2657"/>
            <a:ext cx="43889869" cy="6455419"/>
          </a:xfrm>
          <a:prstGeom prst="rect">
            <a:avLst/>
          </a:prstGeom>
          <a:solidFill>
            <a:srgbClr val="003591"/>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90000"/>
                  <a:lumOff val="10000"/>
                </a:schemeClr>
              </a:solidFill>
            </a:endParaRPr>
          </a:p>
        </p:txBody>
      </p:sp>
      <p:sp>
        <p:nvSpPr>
          <p:cNvPr id="5" name="TextBox 4">
            <a:extLst>
              <a:ext uri="{FF2B5EF4-FFF2-40B4-BE49-F238E27FC236}">
                <a16:creationId xmlns:a16="http://schemas.microsoft.com/office/drawing/2014/main" id="{EC70297C-3112-D9FD-217F-2E21B54E9455}"/>
              </a:ext>
            </a:extLst>
          </p:cNvPr>
          <p:cNvSpPr txBox="1"/>
          <p:nvPr/>
        </p:nvSpPr>
        <p:spPr>
          <a:xfrm>
            <a:off x="4337700" y="583093"/>
            <a:ext cx="35206767" cy="5570756"/>
          </a:xfrm>
          <a:prstGeom prst="rect">
            <a:avLst/>
          </a:prstGeom>
          <a:solidFill>
            <a:srgbClr val="00359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500" b="1" i="1" dirty="0">
                <a:solidFill>
                  <a:schemeClr val="bg1"/>
                </a:solidFill>
                <a:latin typeface="Times New Roman"/>
                <a:cs typeface="Times New Roman"/>
              </a:rPr>
              <a:t>New Hampshire Juvenile Court Diversion Network: </a:t>
            </a:r>
          </a:p>
          <a:p>
            <a:pPr algn="ctr"/>
            <a:r>
              <a:rPr lang="en-US" sz="8500" i="1" dirty="0">
                <a:solidFill>
                  <a:schemeClr val="bg1"/>
                </a:solidFill>
                <a:latin typeface="Times New Roman"/>
                <a:cs typeface="Times New Roman"/>
              </a:rPr>
              <a:t>Substance Use, Mental Health, and Factors that </a:t>
            </a:r>
          </a:p>
          <a:p>
            <a:pPr algn="ctr"/>
            <a:r>
              <a:rPr lang="en-US" sz="8500" i="1" dirty="0">
                <a:solidFill>
                  <a:schemeClr val="bg1"/>
                </a:solidFill>
                <a:latin typeface="Times New Roman"/>
                <a:cs typeface="Times New Roman"/>
              </a:rPr>
              <a:t>Predict Program Completion</a:t>
            </a:r>
          </a:p>
          <a:p>
            <a:pPr algn="ctr"/>
            <a:r>
              <a:rPr lang="en-US" sz="3200" b="1" dirty="0">
                <a:latin typeface="Times New Roman" panose="02020603050405020304" pitchFamily="18" charset="0"/>
                <a:cs typeface="Times New Roman" panose="02020603050405020304" pitchFamily="18" charset="0"/>
              </a:rPr>
              <a:t> </a:t>
            </a:r>
            <a:r>
              <a:rPr lang="en-US" sz="3200" b="1" dirty="0">
                <a:solidFill>
                  <a:schemeClr val="bg1"/>
                </a:solidFill>
                <a:latin typeface="Times New Roman" panose="02020603050405020304" pitchFamily="18" charset="0"/>
                <a:cs typeface="Times New Roman" panose="02020603050405020304" pitchFamily="18" charset="0"/>
              </a:rPr>
              <a:t>Kayley </a:t>
            </a:r>
            <a:r>
              <a:rPr lang="en-US" sz="3200" b="1" dirty="0" err="1">
                <a:solidFill>
                  <a:schemeClr val="bg1"/>
                </a:solidFill>
                <a:latin typeface="Times New Roman" panose="02020603050405020304" pitchFamily="18" charset="0"/>
                <a:cs typeface="Times New Roman" panose="02020603050405020304" pitchFamily="18" charset="0"/>
              </a:rPr>
              <a:t>Mikuleza</a:t>
            </a:r>
            <a:r>
              <a:rPr lang="en-US" sz="3200" b="1" dirty="0">
                <a:solidFill>
                  <a:schemeClr val="bg1"/>
                </a:solidFill>
                <a:latin typeface="Times New Roman" panose="02020603050405020304" pitchFamily="18" charset="0"/>
                <a:cs typeface="Times New Roman" panose="02020603050405020304" pitchFamily="18" charset="0"/>
              </a:rPr>
              <a:t>, Kacey Fleming, Rachel Long, Natalie Mandes</a:t>
            </a:r>
            <a:endParaRPr lang="en-US" sz="3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gn="ct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a:solidFill>
                  <a:schemeClr val="bg1"/>
                </a:solidFill>
                <a:latin typeface="Times New Roman" panose="02020603050405020304" pitchFamily="18" charset="0"/>
                <a:ea typeface="Times New Roman"/>
                <a:cs typeface="Times New Roman" panose="02020603050405020304" pitchFamily="18" charset="0"/>
                <a:sym typeface="Times New Roman"/>
              </a:rPr>
              <a:t>Under the Supervision of  Donna M. Perkins, Ph.D.</a:t>
            </a:r>
          </a:p>
          <a:p>
            <a:pPr algn="ctr">
              <a:spcBef>
                <a:spcPts val="560"/>
              </a:spcBef>
              <a:buSzPts val="2800"/>
            </a:pPr>
            <a:r>
              <a:rPr lang="en-US" sz="3200" b="1" dirty="0">
                <a:solidFill>
                  <a:schemeClr val="bg1"/>
                </a:solidFill>
                <a:latin typeface="Times New Roman" panose="02020603050405020304" pitchFamily="18" charset="0"/>
                <a:ea typeface="Times New Roman"/>
                <a:cs typeface="Times New Roman" panose="02020603050405020304" pitchFamily="18" charset="0"/>
                <a:sym typeface="Times New Roman"/>
              </a:rPr>
              <a:t>Justice Studies Program</a:t>
            </a:r>
          </a:p>
        </p:txBody>
      </p:sp>
      <p:pic>
        <p:nvPicPr>
          <p:cNvPr id="3" name="Graphic 2">
            <a:extLst>
              <a:ext uri="{FF2B5EF4-FFF2-40B4-BE49-F238E27FC236}">
                <a16:creationId xmlns:a16="http://schemas.microsoft.com/office/drawing/2014/main" id="{8342E360-0ECF-62F7-E54C-C8C42B3B6D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407600" y="249348"/>
            <a:ext cx="7251668" cy="5570756"/>
          </a:xfrm>
          <a:prstGeom prst="rect">
            <a:avLst/>
          </a:prstGeom>
        </p:spPr>
      </p:pic>
      <p:pic>
        <p:nvPicPr>
          <p:cNvPr id="7" name="Picture 6" descr="A black and white logo&#10;&#10;AI-generated content may be incorrect.">
            <a:extLst>
              <a:ext uri="{FF2B5EF4-FFF2-40B4-BE49-F238E27FC236}">
                <a16:creationId xmlns:a16="http://schemas.microsoft.com/office/drawing/2014/main" id="{52312EF3-8BDC-2C13-973E-ECBAAC29D022}"/>
              </a:ext>
            </a:extLst>
          </p:cNvPr>
          <p:cNvPicPr>
            <a:picLocks noChangeAspect="1"/>
          </p:cNvPicPr>
          <p:nvPr/>
        </p:nvPicPr>
        <p:blipFill>
          <a:blip r:embed="rId6"/>
          <a:stretch>
            <a:fillRect/>
          </a:stretch>
        </p:blipFill>
        <p:spPr>
          <a:xfrm>
            <a:off x="816463" y="894166"/>
            <a:ext cx="8308332" cy="4291732"/>
          </a:xfrm>
          <a:prstGeom prst="rect">
            <a:avLst/>
          </a:prstGeom>
        </p:spPr>
      </p:pic>
      <p:sp>
        <p:nvSpPr>
          <p:cNvPr id="8" name="Rectangle 7">
            <a:extLst>
              <a:ext uri="{FF2B5EF4-FFF2-40B4-BE49-F238E27FC236}">
                <a16:creationId xmlns:a16="http://schemas.microsoft.com/office/drawing/2014/main" id="{1CE5E752-67F5-3439-9715-CF41CAB42CF5}"/>
              </a:ext>
            </a:extLst>
          </p:cNvPr>
          <p:cNvSpPr/>
          <p:nvPr/>
        </p:nvSpPr>
        <p:spPr>
          <a:xfrm>
            <a:off x="431091" y="6628743"/>
            <a:ext cx="10729670" cy="1027895"/>
          </a:xfrm>
          <a:prstGeom prst="rect">
            <a:avLst/>
          </a:prstGeom>
          <a:solidFill>
            <a:srgbClr val="003591"/>
          </a:solidFill>
          <a:ln>
            <a:solidFill>
              <a:srgbClr val="4E95D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a:latin typeface="Times New Roman"/>
                <a:cs typeface="Times New Roman"/>
              </a:rPr>
              <a:t>Introduction</a:t>
            </a:r>
          </a:p>
        </p:txBody>
      </p:sp>
      <p:sp>
        <p:nvSpPr>
          <p:cNvPr id="10" name="Rectangle 9">
            <a:extLst>
              <a:ext uri="{FF2B5EF4-FFF2-40B4-BE49-F238E27FC236}">
                <a16:creationId xmlns:a16="http://schemas.microsoft.com/office/drawing/2014/main" id="{8398F3BB-A92E-E848-0846-0E1FC42CBC8B}"/>
              </a:ext>
            </a:extLst>
          </p:cNvPr>
          <p:cNvSpPr/>
          <p:nvPr/>
        </p:nvSpPr>
        <p:spPr>
          <a:xfrm>
            <a:off x="22524494" y="6642709"/>
            <a:ext cx="20935616" cy="1072725"/>
          </a:xfrm>
          <a:prstGeom prst="rect">
            <a:avLst/>
          </a:prstGeom>
          <a:solidFill>
            <a:srgbClr val="003591"/>
          </a:solidFill>
          <a:ln>
            <a:solidFill>
              <a:srgbClr val="4E95D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latin typeface="Times New Roman"/>
                <a:cs typeface="Times New Roman"/>
              </a:rPr>
              <a:t>Results</a:t>
            </a:r>
          </a:p>
        </p:txBody>
      </p:sp>
      <p:sp>
        <p:nvSpPr>
          <p:cNvPr id="13" name="Rectangle 12">
            <a:extLst>
              <a:ext uri="{FF2B5EF4-FFF2-40B4-BE49-F238E27FC236}">
                <a16:creationId xmlns:a16="http://schemas.microsoft.com/office/drawing/2014/main" id="{B345E9E4-9A09-6DBF-1441-1F1416FE2CDC}"/>
              </a:ext>
            </a:extLst>
          </p:cNvPr>
          <p:cNvSpPr/>
          <p:nvPr/>
        </p:nvSpPr>
        <p:spPr>
          <a:xfrm>
            <a:off x="11568841" y="26408843"/>
            <a:ext cx="31738308" cy="981878"/>
          </a:xfrm>
          <a:prstGeom prst="rect">
            <a:avLst/>
          </a:prstGeom>
          <a:solidFill>
            <a:srgbClr val="003591"/>
          </a:solidFill>
          <a:ln>
            <a:solidFill>
              <a:srgbClr val="4E95D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a:latin typeface="Times New Roman"/>
                <a:cs typeface="Times New Roman"/>
              </a:rPr>
              <a:t>Discussion</a:t>
            </a:r>
          </a:p>
        </p:txBody>
      </p:sp>
      <p:sp>
        <p:nvSpPr>
          <p:cNvPr id="15" name="TextBox 14">
            <a:extLst>
              <a:ext uri="{FF2B5EF4-FFF2-40B4-BE49-F238E27FC236}">
                <a16:creationId xmlns:a16="http://schemas.microsoft.com/office/drawing/2014/main" id="{D8F3A194-FC9E-348A-FB42-E17D461E525C}"/>
              </a:ext>
            </a:extLst>
          </p:cNvPr>
          <p:cNvSpPr txBox="1"/>
          <p:nvPr/>
        </p:nvSpPr>
        <p:spPr>
          <a:xfrm>
            <a:off x="11396726" y="27615930"/>
            <a:ext cx="3273324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Times New Roman"/>
                <a:cs typeface="Times New Roman"/>
              </a:rPr>
              <a:t>Conclusion</a:t>
            </a:r>
          </a:p>
          <a:p>
            <a:pPr marL="571500" indent="-571500">
              <a:buFont typeface="Arial"/>
              <a:buChar char="•"/>
            </a:pPr>
            <a:r>
              <a:rPr lang="en-US" sz="3200" dirty="0">
                <a:latin typeface="Times New Roman"/>
                <a:cs typeface="Times New Roman"/>
              </a:rPr>
              <a:t>Efforts be made to refer juveniles to diversion programs as soon as possible after they commit an offense to increase the likelihood that they will complete the program. However, once they are referred to the diversion program, imposing targeted and a limited number of restorative justice practices may be more beneficial for program completion. </a:t>
            </a:r>
          </a:p>
          <a:p>
            <a:pPr marL="571500" indent="-571500">
              <a:buFont typeface="Arial"/>
              <a:buChar char="•"/>
            </a:pPr>
            <a:r>
              <a:rPr lang="en-US" sz="3200" dirty="0">
                <a:latin typeface="Times New Roman"/>
                <a:cs typeface="Times New Roman"/>
              </a:rPr>
              <a:t>Imposing mental health and substance use screening, and addressing issues identified by the screening are beneficial for program completion. It appears that the longer they are in the program receiving mental health and substance use interventions is effective in terms of getting juveniles to stay in the program and, ultimately, complete the program. However, caution should be taken in the number of restorative justice requirements imposed on juveniles as it may increase the likelihood of noncompliance.</a:t>
            </a:r>
          </a:p>
          <a:p>
            <a:r>
              <a:rPr lang="en-US" sz="3200" b="1" dirty="0">
                <a:latin typeface="Times New Roman"/>
                <a:cs typeface="Times New Roman"/>
              </a:rPr>
              <a:t>Future Research</a:t>
            </a:r>
          </a:p>
          <a:p>
            <a:pPr marL="457200" indent="-457200">
              <a:buFont typeface="Arial"/>
              <a:buChar char="•"/>
            </a:pPr>
            <a:r>
              <a:rPr lang="en-US" sz="3200" dirty="0">
                <a:latin typeface="Times New Roman"/>
                <a:ea typeface="+mn-lt"/>
                <a:cs typeface="+mn-lt"/>
              </a:rPr>
              <a:t>This project was exploratory in nature and will be continued over the next few years. The Justice Studies department will be continuing research efforts with the addition of future data. Future directions include gender differences in mental health issues as they effect program completion, further research in the effects of the number of days from referral to program completion, and more. </a:t>
            </a:r>
            <a:endParaRPr lang="en-US" sz="3600" dirty="0">
              <a:latin typeface="Times New Roman"/>
              <a:cs typeface="Times New Roman"/>
            </a:endParaRPr>
          </a:p>
        </p:txBody>
      </p:sp>
      <p:sp>
        <p:nvSpPr>
          <p:cNvPr id="6" name="Rectangle 5">
            <a:extLst>
              <a:ext uri="{FF2B5EF4-FFF2-40B4-BE49-F238E27FC236}">
                <a16:creationId xmlns:a16="http://schemas.microsoft.com/office/drawing/2014/main" id="{66302317-6472-9B80-6EB6-71056A6E6A14}"/>
              </a:ext>
            </a:extLst>
          </p:cNvPr>
          <p:cNvSpPr/>
          <p:nvPr/>
        </p:nvSpPr>
        <p:spPr>
          <a:xfrm>
            <a:off x="11477792" y="6645036"/>
            <a:ext cx="10729670" cy="1027895"/>
          </a:xfrm>
          <a:prstGeom prst="rect">
            <a:avLst/>
          </a:prstGeom>
          <a:solidFill>
            <a:srgbClr val="003591"/>
          </a:solidFill>
          <a:ln>
            <a:solidFill>
              <a:srgbClr val="4E95D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latin typeface="Times New Roman"/>
                <a:cs typeface="Times New Roman"/>
              </a:rPr>
              <a:t>Methods</a:t>
            </a:r>
          </a:p>
        </p:txBody>
      </p:sp>
      <p:sp>
        <p:nvSpPr>
          <p:cNvPr id="21" name="TextBox 20">
            <a:extLst>
              <a:ext uri="{FF2B5EF4-FFF2-40B4-BE49-F238E27FC236}">
                <a16:creationId xmlns:a16="http://schemas.microsoft.com/office/drawing/2014/main" id="{21A19390-A2DB-FCAD-DAB7-A30D7C445636}"/>
              </a:ext>
            </a:extLst>
          </p:cNvPr>
          <p:cNvSpPr txBox="1"/>
          <p:nvPr/>
        </p:nvSpPr>
        <p:spPr>
          <a:xfrm>
            <a:off x="23333464" y="8348869"/>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8" name="TextBox 17">
            <a:extLst>
              <a:ext uri="{FF2B5EF4-FFF2-40B4-BE49-F238E27FC236}">
                <a16:creationId xmlns:a16="http://schemas.microsoft.com/office/drawing/2014/main" id="{363FF54B-74CB-E7E8-3FC2-C005361E0A83}"/>
              </a:ext>
            </a:extLst>
          </p:cNvPr>
          <p:cNvSpPr txBox="1"/>
          <p:nvPr/>
        </p:nvSpPr>
        <p:spPr>
          <a:xfrm>
            <a:off x="11616977" y="8091381"/>
            <a:ext cx="10729670"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63563" indent="-563563">
              <a:spcBef>
                <a:spcPts val="600"/>
              </a:spcBef>
              <a:buClr>
                <a:schemeClr val="tx2">
                  <a:lumMod val="75000"/>
                  <a:lumOff val="25000"/>
                </a:schemeClr>
              </a:buClr>
              <a:buFont typeface="Wingdings" panose="05000000000000000000" pitchFamily="2" charset="2"/>
              <a:buChar char="Ø"/>
            </a:pPr>
            <a:r>
              <a:rPr lang="en-US" sz="3500" dirty="0">
                <a:latin typeface="Times New Roman"/>
                <a:ea typeface="+mn-lt"/>
                <a:cs typeface="+mn-lt"/>
              </a:rPr>
              <a:t>New Hampshire Juvenile Court Diversion Network </a:t>
            </a:r>
          </a:p>
          <a:p>
            <a:pPr marL="1381125" lvl="1" indent="-584200">
              <a:spcBef>
                <a:spcPts val="600"/>
              </a:spcBef>
              <a:buClr>
                <a:schemeClr val="tx2">
                  <a:lumMod val="75000"/>
                  <a:lumOff val="25000"/>
                </a:schemeClr>
              </a:buClr>
              <a:buFont typeface="Wingdings" panose="05000000000000000000" pitchFamily="2" charset="2"/>
              <a:buChar char="Ø"/>
            </a:pPr>
            <a:r>
              <a:rPr lang="en-US" sz="3500" dirty="0" err="1">
                <a:latin typeface="Times New Roman"/>
                <a:ea typeface="+mn-lt"/>
                <a:cs typeface="+mn-lt"/>
              </a:rPr>
              <a:t>REDCap</a:t>
            </a:r>
            <a:r>
              <a:rPr lang="en-US" sz="3500" dirty="0">
                <a:latin typeface="Times New Roman"/>
                <a:ea typeface="+mn-lt"/>
                <a:cs typeface="+mn-lt"/>
              </a:rPr>
              <a:t> Database (</a:t>
            </a:r>
            <a:r>
              <a:rPr lang="en-US" sz="3500" i="1" dirty="0">
                <a:latin typeface="Times New Roman"/>
                <a:ea typeface="+mn-lt"/>
                <a:cs typeface="+mn-lt"/>
              </a:rPr>
              <a:t>N</a:t>
            </a:r>
            <a:r>
              <a:rPr lang="en-US" sz="3500" dirty="0">
                <a:latin typeface="Times New Roman"/>
                <a:ea typeface="+mn-lt"/>
                <a:cs typeface="+mn-lt"/>
              </a:rPr>
              <a:t> = 626). </a:t>
            </a:r>
          </a:p>
        </p:txBody>
      </p:sp>
      <p:sp>
        <p:nvSpPr>
          <p:cNvPr id="19" name="Content Placeholder 2">
            <a:extLst>
              <a:ext uri="{FF2B5EF4-FFF2-40B4-BE49-F238E27FC236}">
                <a16:creationId xmlns:a16="http://schemas.microsoft.com/office/drawing/2014/main" id="{2F8CEB9C-99D8-F499-8210-C680AD9235B3}"/>
              </a:ext>
            </a:extLst>
          </p:cNvPr>
          <p:cNvSpPr txBox="1">
            <a:spLocks/>
          </p:cNvSpPr>
          <p:nvPr/>
        </p:nvSpPr>
        <p:spPr>
          <a:xfrm>
            <a:off x="467775" y="8063597"/>
            <a:ext cx="10729670" cy="5377875"/>
          </a:xfrm>
          <a:prstGeom prst="rect">
            <a:avLst/>
          </a:prstGeom>
          <a:noFill/>
          <a:ln>
            <a:noFill/>
          </a:ln>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588" indent="0" algn="ctr">
              <a:spcBef>
                <a:spcPts val="500"/>
              </a:spcBef>
              <a:buClr>
                <a:srgbClr val="003591"/>
              </a:buClr>
              <a:buNone/>
            </a:pPr>
            <a:r>
              <a:rPr lang="en-US" sz="4000" b="1" dirty="0">
                <a:solidFill>
                  <a:srgbClr val="003591"/>
                </a:solidFill>
                <a:latin typeface="Times New Roman"/>
                <a:cs typeface="Times New Roman"/>
              </a:rPr>
              <a:t>Mental Health and Juvenile Diversion</a:t>
            </a:r>
          </a:p>
          <a:p>
            <a:pPr marL="636588" lvl="1" indent="-633413">
              <a:spcBef>
                <a:spcPts val="500"/>
              </a:spcBef>
              <a:buClr>
                <a:srgbClr val="003591"/>
              </a:buClr>
              <a:buSzPct val="100000"/>
              <a:buFont typeface="Wingdings" panose="05000000000000000000" pitchFamily="2" charset="2"/>
              <a:buChar char="Ø"/>
            </a:pPr>
            <a:r>
              <a:rPr lang="en-US" sz="3500" dirty="0">
                <a:latin typeface="Times New Roman"/>
                <a:cs typeface="Times New Roman"/>
              </a:rPr>
              <a:t>94% Justice-Involved Juveniles have MH Issues</a:t>
            </a:r>
            <a:r>
              <a:rPr lang="en-US" sz="3500" baseline="30000" dirty="0">
                <a:latin typeface="Times New Roman"/>
                <a:cs typeface="Times New Roman"/>
              </a:rPr>
              <a:t>1</a:t>
            </a:r>
          </a:p>
          <a:p>
            <a:pPr marL="636588" lvl="1" indent="-633413">
              <a:spcBef>
                <a:spcPts val="500"/>
              </a:spcBef>
              <a:buClr>
                <a:srgbClr val="003591"/>
              </a:buClr>
              <a:buSzPct val="100000"/>
              <a:buFont typeface="Wingdings" panose="05000000000000000000" pitchFamily="2" charset="2"/>
              <a:buChar char="Ø"/>
            </a:pPr>
            <a:r>
              <a:rPr lang="en-US" sz="3500" dirty="0">
                <a:latin typeface="Times New Roman"/>
                <a:cs typeface="Times New Roman"/>
              </a:rPr>
              <a:t>30% Incarcerated Youth MH Issues</a:t>
            </a:r>
            <a:r>
              <a:rPr lang="en-US" sz="3500" baseline="30000" dirty="0">
                <a:latin typeface="Times New Roman"/>
                <a:cs typeface="Times New Roman"/>
              </a:rPr>
              <a:t>3</a:t>
            </a:r>
            <a:r>
              <a:rPr lang="en-US" sz="3500" dirty="0">
                <a:latin typeface="Times New Roman"/>
                <a:cs typeface="Times New Roman"/>
              </a:rPr>
              <a:t> </a:t>
            </a:r>
          </a:p>
          <a:p>
            <a:pPr marL="1381125" lvl="2" indent="-574675">
              <a:spcBef>
                <a:spcPts val="500"/>
              </a:spcBef>
              <a:buClr>
                <a:srgbClr val="003591"/>
              </a:buClr>
              <a:buSzPct val="100000"/>
              <a:buFont typeface="Wingdings" panose="05000000000000000000" pitchFamily="2" charset="2"/>
              <a:buChar char="Ø"/>
            </a:pPr>
            <a:r>
              <a:rPr lang="en-US" sz="3500" dirty="0">
                <a:latin typeface="Times New Roman"/>
                <a:cs typeface="Times New Roman"/>
              </a:rPr>
              <a:t>Severity for Immediate, Significant Treatment</a:t>
            </a:r>
            <a:endParaRPr lang="en-US" sz="3500" baseline="30000" dirty="0">
              <a:latin typeface="Times New Roman"/>
              <a:cs typeface="Times New Roman"/>
            </a:endParaRPr>
          </a:p>
          <a:p>
            <a:pPr marL="685800" lvl="1" indent="-627063">
              <a:spcBef>
                <a:spcPts val="500"/>
              </a:spcBef>
              <a:buClr>
                <a:srgbClr val="003591"/>
              </a:buClr>
              <a:buSzPct val="100000"/>
              <a:buFont typeface="Wingdings" panose="05000000000000000000" pitchFamily="2" charset="2"/>
              <a:buChar char="Ø"/>
            </a:pPr>
            <a:r>
              <a:rPr lang="en-US" sz="3500" dirty="0">
                <a:latin typeface="Times New Roman"/>
                <a:cs typeface="Times New Roman"/>
              </a:rPr>
              <a:t>Incarceration Exacerbates MH Symptoms</a:t>
            </a:r>
            <a:r>
              <a:rPr lang="en-US" sz="3500" baseline="30000" dirty="0">
                <a:latin typeface="Times New Roman"/>
                <a:cs typeface="Times New Roman"/>
              </a:rPr>
              <a:t>2</a:t>
            </a:r>
          </a:p>
          <a:p>
            <a:pPr marL="1381125" lvl="2" indent="-584200">
              <a:spcBef>
                <a:spcPts val="500"/>
              </a:spcBef>
              <a:buClr>
                <a:srgbClr val="003591"/>
              </a:buClr>
              <a:buSzPct val="100000"/>
              <a:buFont typeface="Wingdings" panose="05000000000000000000" pitchFamily="2" charset="2"/>
              <a:buChar char="Ø"/>
            </a:pPr>
            <a:r>
              <a:rPr lang="en-US" sz="3500" dirty="0">
                <a:latin typeface="Times New Roman"/>
                <a:cs typeface="Times New Roman"/>
              </a:rPr>
              <a:t>Lack of Treatment, Separation from Support</a:t>
            </a:r>
          </a:p>
          <a:p>
            <a:pPr marL="636588" lvl="2" indent="-633413">
              <a:spcBef>
                <a:spcPts val="500"/>
              </a:spcBef>
              <a:buClr>
                <a:srgbClr val="003591"/>
              </a:buClr>
              <a:buSzPct val="100000"/>
              <a:buFont typeface="Wingdings" panose="05000000000000000000" pitchFamily="2" charset="2"/>
              <a:buChar char="Ø"/>
            </a:pPr>
            <a:r>
              <a:rPr lang="en-US" sz="3500" dirty="0">
                <a:latin typeface="Times New Roman"/>
                <a:cs typeface="Times New Roman"/>
              </a:rPr>
              <a:t>Diversion Effective Addressing MH Issues</a:t>
            </a:r>
            <a:r>
              <a:rPr lang="en-US" sz="3500" baseline="30000" dirty="0">
                <a:latin typeface="Times New Roman"/>
                <a:cs typeface="Times New Roman"/>
              </a:rPr>
              <a:t>4</a:t>
            </a:r>
          </a:p>
          <a:p>
            <a:pPr marL="1381125" lvl="3" indent="-584200">
              <a:spcBef>
                <a:spcPts val="500"/>
              </a:spcBef>
              <a:buClr>
                <a:srgbClr val="003591"/>
              </a:buClr>
              <a:buSzPct val="100000"/>
              <a:buFont typeface="Wingdings" panose="05000000000000000000" pitchFamily="2" charset="2"/>
              <a:buChar char="Ø"/>
            </a:pPr>
            <a:r>
              <a:rPr lang="en-US" sz="3500" dirty="0">
                <a:latin typeface="Times New Roman"/>
                <a:cs typeface="Times New Roman"/>
              </a:rPr>
              <a:t>Improved Psychosocial Functioning </a:t>
            </a:r>
            <a:r>
              <a:rPr lang="en-US" sz="3500" i="1" dirty="0">
                <a:latin typeface="Times New Roman"/>
                <a:cs typeface="Times New Roman"/>
              </a:rPr>
              <a:t>Longitudinally</a:t>
            </a:r>
          </a:p>
          <a:p>
            <a:pPr marL="1381125" lvl="3" indent="-584200">
              <a:spcBef>
                <a:spcPts val="500"/>
              </a:spcBef>
              <a:buClr>
                <a:srgbClr val="003591"/>
              </a:buClr>
              <a:buSzPct val="100000"/>
              <a:buFont typeface="Wingdings" panose="05000000000000000000" pitchFamily="2" charset="2"/>
              <a:buChar char="Ø"/>
            </a:pPr>
            <a:r>
              <a:rPr lang="en-US" sz="3500" dirty="0">
                <a:latin typeface="Times New Roman"/>
                <a:cs typeface="Times New Roman"/>
              </a:rPr>
              <a:t>Reduced Recidivism</a:t>
            </a:r>
            <a:r>
              <a:rPr lang="en-US" sz="3500" baseline="30000" dirty="0">
                <a:latin typeface="Times New Roman"/>
                <a:cs typeface="Times New Roman"/>
              </a:rPr>
              <a:t>5</a:t>
            </a:r>
            <a:endParaRPr lang="en-US" sz="3500" dirty="0">
              <a:latin typeface="Times New Roman"/>
              <a:cs typeface="Times New Roman"/>
            </a:endParaRPr>
          </a:p>
        </p:txBody>
      </p:sp>
      <p:sp>
        <p:nvSpPr>
          <p:cNvPr id="20" name="Rectangle 19">
            <a:extLst>
              <a:ext uri="{FF2B5EF4-FFF2-40B4-BE49-F238E27FC236}">
                <a16:creationId xmlns:a16="http://schemas.microsoft.com/office/drawing/2014/main" id="{C54E36D4-71A7-CF37-A13B-4D711B34CAC7}"/>
              </a:ext>
            </a:extLst>
          </p:cNvPr>
          <p:cNvSpPr/>
          <p:nvPr/>
        </p:nvSpPr>
        <p:spPr>
          <a:xfrm>
            <a:off x="463714" y="31564627"/>
            <a:ext cx="10729670" cy="1097736"/>
          </a:xfrm>
          <a:prstGeom prst="rect">
            <a:avLst/>
          </a:prstGeom>
          <a:solidFill>
            <a:srgbClr val="003591"/>
          </a:solidFill>
          <a:ln>
            <a:solidFill>
              <a:srgbClr val="4E95D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400" dirty="0">
              <a:latin typeface="Times New Roman"/>
              <a:cs typeface="Times New Roman"/>
            </a:endParaRPr>
          </a:p>
        </p:txBody>
      </p:sp>
      <p:sp>
        <p:nvSpPr>
          <p:cNvPr id="22" name="TextBox 21">
            <a:extLst>
              <a:ext uri="{FF2B5EF4-FFF2-40B4-BE49-F238E27FC236}">
                <a16:creationId xmlns:a16="http://schemas.microsoft.com/office/drawing/2014/main" id="{1A7191A6-85EC-B355-DB84-4A10CBE016B7}"/>
              </a:ext>
            </a:extLst>
          </p:cNvPr>
          <p:cNvSpPr txBox="1"/>
          <p:nvPr/>
        </p:nvSpPr>
        <p:spPr>
          <a:xfrm>
            <a:off x="1084984" y="31564627"/>
            <a:ext cx="3005808" cy="954107"/>
          </a:xfrm>
          <a:prstGeom prst="rect">
            <a:avLst/>
          </a:prstGeom>
          <a:noFill/>
        </p:spPr>
        <p:txBody>
          <a:bodyPr wrap="square" lIns="91440" tIns="45720" rIns="91440" bIns="45720" rtlCol="0" anchor="t">
            <a:spAutoFit/>
          </a:bodyPr>
          <a:lstStyle/>
          <a:p>
            <a:r>
              <a:rPr lang="en-US" sz="1400" baseline="30000" dirty="0">
                <a:solidFill>
                  <a:schemeClr val="bg1"/>
                </a:solidFill>
                <a:latin typeface="Times New Roman" panose="02020603050405020304" pitchFamily="18" charset="0"/>
                <a:cs typeface="Times New Roman" panose="02020603050405020304" pitchFamily="18" charset="0"/>
              </a:rPr>
              <a:t>1 </a:t>
            </a:r>
            <a:r>
              <a:rPr lang="en-US" sz="1400" dirty="0">
                <a:solidFill>
                  <a:schemeClr val="bg1"/>
                </a:solidFill>
                <a:latin typeface="Times New Roman" panose="02020603050405020304" pitchFamily="18" charset="0"/>
                <a:cs typeface="Times New Roman" panose="02020603050405020304" pitchFamily="18" charset="0"/>
              </a:rPr>
              <a:t>Moran et al. (2024)</a:t>
            </a:r>
          </a:p>
          <a:p>
            <a:r>
              <a:rPr lang="en-US" sz="1400" baseline="30000" dirty="0">
                <a:solidFill>
                  <a:schemeClr val="bg1"/>
                </a:solidFill>
                <a:latin typeface="Times New Roman" panose="02020603050405020304" pitchFamily="18" charset="0"/>
                <a:cs typeface="Times New Roman" panose="02020603050405020304" pitchFamily="18" charset="0"/>
              </a:rPr>
              <a:t>2</a:t>
            </a:r>
            <a:r>
              <a:rPr lang="en-US" sz="1400" dirty="0">
                <a:solidFill>
                  <a:schemeClr val="bg1"/>
                </a:solidFill>
                <a:latin typeface="Times New Roman" panose="02020603050405020304" pitchFamily="18" charset="0"/>
                <a:cs typeface="Times New Roman" panose="02020603050405020304" pitchFamily="18" charset="0"/>
              </a:rPr>
              <a:t> Zettler &amp; Craig (2024)</a:t>
            </a:r>
          </a:p>
          <a:p>
            <a:r>
              <a:rPr lang="en-US" sz="1400" baseline="30000" dirty="0">
                <a:solidFill>
                  <a:schemeClr val="bg1"/>
                </a:solidFill>
                <a:latin typeface="Times New Roman" panose="02020603050405020304" pitchFamily="18" charset="0"/>
                <a:ea typeface="+mn-lt"/>
                <a:cs typeface="Times New Roman" panose="02020603050405020304" pitchFamily="18" charset="0"/>
              </a:rPr>
              <a:t>3 </a:t>
            </a:r>
            <a:r>
              <a:rPr lang="en-US" sz="1400" dirty="0" err="1">
                <a:solidFill>
                  <a:schemeClr val="bg1"/>
                </a:solidFill>
                <a:latin typeface="Times New Roman" panose="02020603050405020304" pitchFamily="18" charset="0"/>
                <a:ea typeface="+mn-lt"/>
                <a:cs typeface="Times New Roman" panose="02020603050405020304" pitchFamily="18" charset="0"/>
              </a:rPr>
              <a:t>LeBelle</a:t>
            </a:r>
            <a:r>
              <a:rPr lang="en-US" sz="1400" dirty="0">
                <a:solidFill>
                  <a:schemeClr val="bg1"/>
                </a:solidFill>
                <a:latin typeface="Times New Roman" panose="02020603050405020304" pitchFamily="18" charset="0"/>
                <a:ea typeface="+mn-lt"/>
                <a:cs typeface="Times New Roman" panose="02020603050405020304" pitchFamily="18" charset="0"/>
              </a:rPr>
              <a:t> et al. (2024)</a:t>
            </a:r>
          </a:p>
          <a:p>
            <a:r>
              <a:rPr lang="en-US" sz="1400" baseline="30000" dirty="0">
                <a:solidFill>
                  <a:schemeClr val="bg1"/>
                </a:solidFill>
                <a:latin typeface="Times New Roman" panose="02020603050405020304" pitchFamily="18" charset="0"/>
                <a:ea typeface="+mn-lt"/>
                <a:cs typeface="Times New Roman" panose="02020603050405020304" pitchFamily="18" charset="0"/>
              </a:rPr>
              <a:t>4</a:t>
            </a:r>
            <a:r>
              <a:rPr lang="en-US" sz="1400" dirty="0">
                <a:solidFill>
                  <a:schemeClr val="bg1"/>
                </a:solidFill>
                <a:latin typeface="Times New Roman" panose="02020603050405020304" pitchFamily="18" charset="0"/>
                <a:ea typeface="+mn-lt"/>
                <a:cs typeface="Times New Roman" panose="02020603050405020304" pitchFamily="18" charset="0"/>
              </a:rPr>
              <a:t> </a:t>
            </a:r>
            <a:r>
              <a:rPr lang="en-US" sz="1400" kern="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Hodges et al. (2011)</a:t>
            </a:r>
          </a:p>
        </p:txBody>
      </p:sp>
      <p:sp>
        <p:nvSpPr>
          <p:cNvPr id="23" name="Content Placeholder 2">
            <a:extLst>
              <a:ext uri="{FF2B5EF4-FFF2-40B4-BE49-F238E27FC236}">
                <a16:creationId xmlns:a16="http://schemas.microsoft.com/office/drawing/2014/main" id="{973AA499-2D00-7609-1764-3ED6342AF6A3}"/>
              </a:ext>
            </a:extLst>
          </p:cNvPr>
          <p:cNvSpPr txBox="1">
            <a:spLocks/>
          </p:cNvSpPr>
          <p:nvPr/>
        </p:nvSpPr>
        <p:spPr>
          <a:xfrm>
            <a:off x="463714" y="13875010"/>
            <a:ext cx="10729670" cy="4069077"/>
          </a:xfrm>
          <a:prstGeom prst="rect">
            <a:avLst/>
          </a:prstGeom>
          <a:noFill/>
          <a:ln>
            <a:noFill/>
          </a:ln>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gn="ctr">
              <a:spcBef>
                <a:spcPts val="600"/>
              </a:spcBef>
              <a:buClr>
                <a:srgbClr val="003591"/>
              </a:buClr>
              <a:buNone/>
            </a:pPr>
            <a:r>
              <a:rPr lang="en-US" sz="4000" b="1" dirty="0">
                <a:solidFill>
                  <a:srgbClr val="003591"/>
                </a:solidFill>
                <a:latin typeface="Times New Roman"/>
                <a:cs typeface="Times New Roman"/>
              </a:rPr>
              <a:t>Substance Use and Juvenile Diversion</a:t>
            </a:r>
            <a:endParaRPr lang="en-US" sz="4000" b="1" baseline="30000" dirty="0">
              <a:solidFill>
                <a:srgbClr val="003591"/>
              </a:solidFill>
              <a:latin typeface="Times New Roman"/>
              <a:cs typeface="Times New Roman"/>
            </a:endParaRPr>
          </a:p>
          <a:p>
            <a:pPr marL="636588" lvl="1" indent="-636588">
              <a:spcBef>
                <a:spcPts val="600"/>
              </a:spcBef>
              <a:buClr>
                <a:srgbClr val="003591"/>
              </a:buClr>
              <a:buSzPct val="100000"/>
              <a:buFont typeface="Wingdings" panose="05000000000000000000" pitchFamily="2" charset="2"/>
              <a:buChar char="Ø"/>
            </a:pPr>
            <a:r>
              <a:rPr lang="en-US" sz="3500" dirty="0">
                <a:latin typeface="Times New Roman"/>
                <a:cs typeface="Times New Roman"/>
              </a:rPr>
              <a:t> 6.3% Juveniles meet Criteria for SUD</a:t>
            </a:r>
            <a:r>
              <a:rPr lang="en-US" sz="3500" baseline="30000" dirty="0">
                <a:latin typeface="Times New Roman"/>
                <a:cs typeface="Times New Roman"/>
              </a:rPr>
              <a:t>6</a:t>
            </a:r>
          </a:p>
          <a:p>
            <a:pPr marL="677863" lvl="1" indent="-674688">
              <a:spcBef>
                <a:spcPts val="600"/>
              </a:spcBef>
              <a:buClr>
                <a:srgbClr val="003591"/>
              </a:buClr>
              <a:buSzPct val="100000"/>
              <a:buFont typeface="Wingdings" panose="05000000000000000000" pitchFamily="2" charset="2"/>
              <a:buChar char="Ø"/>
            </a:pPr>
            <a:r>
              <a:rPr lang="en-US" sz="3500" dirty="0">
                <a:latin typeface="Times New Roman"/>
                <a:cs typeface="Times New Roman"/>
              </a:rPr>
              <a:t>Disproportionate Justice-Involved Juveniles</a:t>
            </a:r>
          </a:p>
          <a:p>
            <a:pPr marL="677863" lvl="1" indent="-677863">
              <a:spcBef>
                <a:spcPts val="600"/>
              </a:spcBef>
              <a:buClr>
                <a:srgbClr val="003591"/>
              </a:buClr>
              <a:buSzPct val="100000"/>
              <a:buFont typeface="Wingdings" panose="05000000000000000000" pitchFamily="2" charset="2"/>
              <a:buChar char="Ø"/>
            </a:pPr>
            <a:r>
              <a:rPr lang="en-US" sz="3500" dirty="0">
                <a:latin typeface="Times New Roman"/>
                <a:cs typeface="Times New Roman"/>
              </a:rPr>
              <a:t>Diversion Effective for SUD Issues </a:t>
            </a:r>
            <a:r>
              <a:rPr lang="en-US" sz="3500" i="1" dirty="0">
                <a:latin typeface="Times New Roman"/>
                <a:cs typeface="Times New Roman"/>
              </a:rPr>
              <a:t>Longitudinally</a:t>
            </a:r>
            <a:r>
              <a:rPr lang="en-US" sz="3500" i="1" baseline="30000" dirty="0">
                <a:latin typeface="Times New Roman"/>
                <a:cs typeface="Times New Roman"/>
              </a:rPr>
              <a:t>6</a:t>
            </a:r>
            <a:endParaRPr lang="en-US" sz="3500" i="1" dirty="0">
              <a:latin typeface="Times New Roman"/>
              <a:cs typeface="Times New Roman"/>
            </a:endParaRPr>
          </a:p>
          <a:p>
            <a:pPr marL="1422400" lvl="3" indent="-671513">
              <a:spcBef>
                <a:spcPts val="600"/>
              </a:spcBef>
              <a:buClr>
                <a:srgbClr val="003591"/>
              </a:buClr>
              <a:buSzPct val="100000"/>
              <a:buFont typeface="Wingdings" panose="05000000000000000000" pitchFamily="2" charset="2"/>
              <a:buChar char="Ø"/>
            </a:pPr>
            <a:r>
              <a:rPr lang="en-US" sz="3500" dirty="0">
                <a:latin typeface="Times New Roman"/>
                <a:cs typeface="Times New Roman"/>
              </a:rPr>
              <a:t>33% Decreased SU v. 17% Court Processed</a:t>
            </a:r>
          </a:p>
          <a:p>
            <a:pPr marL="1422400" lvl="3" indent="-671513">
              <a:spcBef>
                <a:spcPts val="600"/>
              </a:spcBef>
              <a:buClr>
                <a:srgbClr val="003591"/>
              </a:buClr>
              <a:buSzPct val="100000"/>
              <a:buFont typeface="Wingdings" panose="05000000000000000000" pitchFamily="2" charset="2"/>
              <a:buChar char="Ø"/>
            </a:pPr>
            <a:r>
              <a:rPr lang="en-US" sz="3500" dirty="0">
                <a:latin typeface="Times New Roman"/>
                <a:cs typeface="Times New Roman"/>
              </a:rPr>
              <a:t>32% Rearrested v. 60% Court Processed</a:t>
            </a:r>
          </a:p>
          <a:p>
            <a:pPr marL="114300" indent="0">
              <a:spcBef>
                <a:spcPts val="500"/>
              </a:spcBef>
              <a:buClr>
                <a:srgbClr val="003591"/>
              </a:buClr>
              <a:buNone/>
            </a:pPr>
            <a:endParaRPr lang="en-US" sz="3500" baseline="30000" dirty="0">
              <a:highlight>
                <a:srgbClr val="FFFF00"/>
              </a:highlight>
              <a:latin typeface="Times New Roman"/>
              <a:cs typeface="Times New Roman"/>
            </a:endParaRPr>
          </a:p>
        </p:txBody>
      </p:sp>
      <p:sp>
        <p:nvSpPr>
          <p:cNvPr id="24" name="TextBox 23">
            <a:extLst>
              <a:ext uri="{FF2B5EF4-FFF2-40B4-BE49-F238E27FC236}">
                <a16:creationId xmlns:a16="http://schemas.microsoft.com/office/drawing/2014/main" id="{75A50A19-7049-9C87-36BD-FC48773206A1}"/>
              </a:ext>
            </a:extLst>
          </p:cNvPr>
          <p:cNvSpPr txBox="1"/>
          <p:nvPr/>
        </p:nvSpPr>
        <p:spPr>
          <a:xfrm>
            <a:off x="3403124" y="31593439"/>
            <a:ext cx="2706341" cy="954107"/>
          </a:xfrm>
          <a:prstGeom prst="rect">
            <a:avLst/>
          </a:prstGeom>
          <a:noFill/>
        </p:spPr>
        <p:txBody>
          <a:bodyPr wrap="square" lIns="91440" tIns="45720" rIns="91440" bIns="45720" rtlCol="0" anchor="t">
            <a:spAutoFit/>
          </a:bodyPr>
          <a:lstStyle/>
          <a:p>
            <a:r>
              <a:rPr lang="en-US" sz="1400" baseline="30000" dirty="0">
                <a:solidFill>
                  <a:schemeClr val="bg1"/>
                </a:solidFill>
                <a:latin typeface="Times New Roman" panose="02020603050405020304" pitchFamily="18" charset="0"/>
                <a:ea typeface="+mn-lt"/>
                <a:cs typeface="Times New Roman" panose="02020603050405020304" pitchFamily="18" charset="0"/>
              </a:rPr>
              <a:t>4</a:t>
            </a:r>
            <a:r>
              <a:rPr lang="en-US" sz="1400" dirty="0">
                <a:solidFill>
                  <a:schemeClr val="bg1"/>
                </a:solidFill>
                <a:latin typeface="Times New Roman" panose="02020603050405020304" pitchFamily="18" charset="0"/>
                <a:ea typeface="+mn-lt"/>
                <a:cs typeface="Times New Roman" panose="02020603050405020304" pitchFamily="18" charset="0"/>
              </a:rPr>
              <a:t> </a:t>
            </a:r>
            <a:r>
              <a:rPr lang="en-US" sz="1400" kern="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Hodges et al. (2011)</a:t>
            </a:r>
          </a:p>
          <a:p>
            <a:r>
              <a:rPr lang="en-US" sz="1400" baseline="30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5 </a:t>
            </a:r>
            <a:r>
              <a:rPr lang="en-US" sz="1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Cuellar</a:t>
            </a:r>
            <a:r>
              <a:rPr lang="en-US" sz="1400" dirty="0">
                <a:solidFill>
                  <a:schemeClr val="bg1"/>
                </a:solidFill>
                <a:effectLst/>
                <a:latin typeface="Times New Roman" panose="02020603050405020304" pitchFamily="18" charset="0"/>
                <a:cs typeface="Times New Roman" panose="02020603050405020304" pitchFamily="18" charset="0"/>
              </a:rPr>
              <a:t> et al. (2005)</a:t>
            </a:r>
            <a:r>
              <a:rPr lang="en-US" sz="1400" dirty="0">
                <a:solidFill>
                  <a:schemeClr val="bg1"/>
                </a:solidFill>
                <a:latin typeface="Times New Roman" panose="02020603050405020304" pitchFamily="18" charset="0"/>
                <a:cs typeface="Times New Roman" panose="02020603050405020304" pitchFamily="18" charset="0"/>
              </a:rPr>
              <a:t>)</a:t>
            </a:r>
            <a:endParaRPr lang="en-US" sz="1400" baseline="30000" dirty="0">
              <a:solidFill>
                <a:schemeClr val="bg1"/>
              </a:solidFill>
              <a:effectLst/>
              <a:latin typeface="Times New Roman" panose="02020603050405020304" pitchFamily="18" charset="0"/>
              <a:cs typeface="Times New Roman" panose="02020603050405020304" pitchFamily="18" charset="0"/>
            </a:endParaRPr>
          </a:p>
          <a:p>
            <a:r>
              <a:rPr lang="en-US" sz="1400" baseline="30000" dirty="0">
                <a:solidFill>
                  <a:schemeClr val="bg1"/>
                </a:solidFill>
                <a:latin typeface="Times New Roman" panose="02020603050405020304" pitchFamily="18" charset="0"/>
                <a:cs typeface="Times New Roman" panose="02020603050405020304" pitchFamily="18" charset="0"/>
              </a:rPr>
              <a:t>6 </a:t>
            </a:r>
            <a:r>
              <a:rPr lang="en-US" sz="1400" dirty="0" err="1">
                <a:solidFill>
                  <a:schemeClr val="bg1"/>
                </a:solidFill>
                <a:latin typeface="Times New Roman" panose="02020603050405020304" pitchFamily="18" charset="0"/>
                <a:cs typeface="Times New Roman" panose="02020603050405020304" pitchFamily="18" charset="0"/>
              </a:rPr>
              <a:t>Belenko</a:t>
            </a:r>
            <a:r>
              <a:rPr lang="en-US" sz="1400" dirty="0">
                <a:solidFill>
                  <a:schemeClr val="bg1"/>
                </a:solidFill>
                <a:latin typeface="Times New Roman" panose="02020603050405020304" pitchFamily="18" charset="0"/>
                <a:cs typeface="Times New Roman" panose="02020603050405020304" pitchFamily="18" charset="0"/>
              </a:rPr>
              <a:t> et al.  (2022)</a:t>
            </a:r>
          </a:p>
          <a:p>
            <a:r>
              <a:rPr lang="en-US" sz="1400" baseline="30000" dirty="0">
                <a:solidFill>
                  <a:schemeClr val="bg1"/>
                </a:solidFill>
                <a:effectLst/>
                <a:latin typeface="Times New Roman" panose="02020603050405020304" pitchFamily="18" charset="0"/>
                <a:cs typeface="Times New Roman" panose="02020603050405020304" pitchFamily="18" charset="0"/>
              </a:rPr>
              <a:t>7 </a:t>
            </a:r>
            <a:r>
              <a:rPr lang="en-US" sz="1400" dirty="0">
                <a:solidFill>
                  <a:schemeClr val="bg1"/>
                </a:solidFill>
                <a:effectLst/>
                <a:latin typeface="Times New Roman" panose="02020603050405020304" pitchFamily="18" charset="0"/>
                <a:cs typeface="Times New Roman" panose="02020603050405020304" pitchFamily="18" charset="0"/>
              </a:rPr>
              <a:t>Moran et al (2024)</a:t>
            </a:r>
            <a:endParaRPr lang="en-US" sz="1400" baseline="30000" dirty="0">
              <a:solidFill>
                <a:schemeClr val="bg1"/>
              </a:solidFill>
              <a:effectLst/>
              <a:latin typeface="Times New Roman" panose="02020603050405020304" pitchFamily="18" charset="0"/>
              <a:cs typeface="Times New Roman" panose="02020603050405020304" pitchFamily="18" charset="0"/>
            </a:endParaRPr>
          </a:p>
        </p:txBody>
      </p:sp>
      <p:pic>
        <p:nvPicPr>
          <p:cNvPr id="27" name="Picture 26" descr="A graph of a number of blue rectangular bars&#10;&#10;Description automatically generated with medium confidence">
            <a:extLst>
              <a:ext uri="{FF2B5EF4-FFF2-40B4-BE49-F238E27FC236}">
                <a16:creationId xmlns:a16="http://schemas.microsoft.com/office/drawing/2014/main" id="{C0AE1E16-73E7-2CED-A2DC-D6817855B81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981812" y="12633905"/>
            <a:ext cx="3674993" cy="2806833"/>
          </a:xfrm>
          <a:prstGeom prst="rect">
            <a:avLst/>
          </a:prstGeom>
          <a:noFill/>
          <a:ln>
            <a:noFill/>
          </a:ln>
        </p:spPr>
      </p:pic>
      <p:pic>
        <p:nvPicPr>
          <p:cNvPr id="28" name="Picture 27" descr="A graph of a number of days between offense and referral&#10;&#10;Description automatically generated">
            <a:extLst>
              <a:ext uri="{FF2B5EF4-FFF2-40B4-BE49-F238E27FC236}">
                <a16:creationId xmlns:a16="http://schemas.microsoft.com/office/drawing/2014/main" id="{118AEA99-AF65-84F8-48ED-9A638E4255E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228770" y="12928305"/>
            <a:ext cx="3674993" cy="2512433"/>
          </a:xfrm>
          <a:prstGeom prst="rect">
            <a:avLst/>
          </a:prstGeom>
          <a:noFill/>
          <a:ln>
            <a:noFill/>
          </a:ln>
        </p:spPr>
      </p:pic>
      <p:pic>
        <p:nvPicPr>
          <p:cNvPr id="29" name="Picture 28" descr="A graph of a number of days between referral and completion&#10;&#10;Description automatically generated">
            <a:extLst>
              <a:ext uri="{FF2B5EF4-FFF2-40B4-BE49-F238E27FC236}">
                <a16:creationId xmlns:a16="http://schemas.microsoft.com/office/drawing/2014/main" id="{529562FC-DA47-6B62-B69F-3532FC73E01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228770" y="15880879"/>
            <a:ext cx="4144603" cy="3036143"/>
          </a:xfrm>
          <a:prstGeom prst="rect">
            <a:avLst/>
          </a:prstGeom>
          <a:noFill/>
          <a:ln>
            <a:noFill/>
          </a:ln>
        </p:spPr>
      </p:pic>
      <p:pic>
        <p:nvPicPr>
          <p:cNvPr id="30" name="Picture 29" descr="A graph with blue bars&#10;&#10;Description automatically generated with medium confidence">
            <a:extLst>
              <a:ext uri="{FF2B5EF4-FFF2-40B4-BE49-F238E27FC236}">
                <a16:creationId xmlns:a16="http://schemas.microsoft.com/office/drawing/2014/main" id="{38D33C0B-481C-85FA-9156-8230FF3C1D3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981812" y="15970204"/>
            <a:ext cx="4144603" cy="2806833"/>
          </a:xfrm>
          <a:prstGeom prst="rect">
            <a:avLst/>
          </a:prstGeom>
          <a:noFill/>
          <a:ln>
            <a:noFill/>
          </a:ln>
        </p:spPr>
      </p:pic>
      <p:pic>
        <p:nvPicPr>
          <p:cNvPr id="31" name="Picture 30" descr="A graph of a patient questionnaire&#10;&#10;Description automatically generated">
            <a:extLst>
              <a:ext uri="{FF2B5EF4-FFF2-40B4-BE49-F238E27FC236}">
                <a16:creationId xmlns:a16="http://schemas.microsoft.com/office/drawing/2014/main" id="{0C65A2D0-A5A6-C2B1-50AF-CF712C510E04}"/>
              </a:ext>
            </a:extLst>
          </p:cNvPr>
          <p:cNvPicPr>
            <a:picLocks noChangeAspect="1"/>
          </p:cNvPicPr>
          <p:nvPr/>
        </p:nvPicPr>
        <p:blipFill>
          <a:blip r:embed="rId11"/>
          <a:stretch>
            <a:fillRect/>
          </a:stretch>
        </p:blipFill>
        <p:spPr>
          <a:xfrm>
            <a:off x="12066197" y="22845844"/>
            <a:ext cx="4427506" cy="2744993"/>
          </a:xfrm>
          <a:prstGeom prst="rect">
            <a:avLst/>
          </a:prstGeom>
        </p:spPr>
      </p:pic>
      <p:pic>
        <p:nvPicPr>
          <p:cNvPr id="16" name="Picture 15" descr=" graph with blue squares">
            <a:extLst>
              <a:ext uri="{FF2B5EF4-FFF2-40B4-BE49-F238E27FC236}">
                <a16:creationId xmlns:a16="http://schemas.microsoft.com/office/drawing/2014/main" id="{069CF1BF-4CAF-38ED-AB95-8F6B2766A99F}"/>
              </a:ext>
            </a:extLst>
          </p:cNvPr>
          <p:cNvPicPr>
            <a:picLocks noChangeAspect="1"/>
          </p:cNvPicPr>
          <p:nvPr/>
        </p:nvPicPr>
        <p:blipFill>
          <a:blip r:embed="rId12"/>
          <a:stretch>
            <a:fillRect/>
          </a:stretch>
        </p:blipFill>
        <p:spPr>
          <a:xfrm>
            <a:off x="11287637" y="9677100"/>
            <a:ext cx="3560838" cy="2682253"/>
          </a:xfrm>
          <a:prstGeom prst="rect">
            <a:avLst/>
          </a:prstGeom>
        </p:spPr>
      </p:pic>
      <p:pic>
        <p:nvPicPr>
          <p:cNvPr id="26" name="Picture 25" descr="A graph of a bar graph&#10;&#10;Description automatically generated">
            <a:extLst>
              <a:ext uri="{FF2B5EF4-FFF2-40B4-BE49-F238E27FC236}">
                <a16:creationId xmlns:a16="http://schemas.microsoft.com/office/drawing/2014/main" id="{B8B0F77F-DB35-8281-413B-C591AC0F7FBF}"/>
              </a:ext>
            </a:extLst>
          </p:cNvPr>
          <p:cNvPicPr>
            <a:picLocks noChangeAspect="1"/>
          </p:cNvPicPr>
          <p:nvPr/>
        </p:nvPicPr>
        <p:blipFill>
          <a:blip r:embed="rId13"/>
          <a:stretch>
            <a:fillRect/>
          </a:stretch>
        </p:blipFill>
        <p:spPr>
          <a:xfrm>
            <a:off x="14585666" y="9714964"/>
            <a:ext cx="3871485" cy="2512434"/>
          </a:xfrm>
          <a:prstGeom prst="rect">
            <a:avLst/>
          </a:prstGeom>
        </p:spPr>
      </p:pic>
      <p:pic>
        <p:nvPicPr>
          <p:cNvPr id="32" name="Picture 31" descr="A graph with a bar and a number of blue squares&#10;&#10;Description automatically generated with medium confidence">
            <a:extLst>
              <a:ext uri="{FF2B5EF4-FFF2-40B4-BE49-F238E27FC236}">
                <a16:creationId xmlns:a16="http://schemas.microsoft.com/office/drawing/2014/main" id="{EE7BD5CE-FB19-CBE0-25EB-56397D8F4E56}"/>
              </a:ext>
            </a:extLst>
          </p:cNvPr>
          <p:cNvPicPr>
            <a:picLocks noChangeAspect="1"/>
          </p:cNvPicPr>
          <p:nvPr/>
        </p:nvPicPr>
        <p:blipFill>
          <a:blip r:embed="rId14"/>
          <a:stretch>
            <a:fillRect/>
          </a:stretch>
        </p:blipFill>
        <p:spPr>
          <a:xfrm>
            <a:off x="18158161" y="9704138"/>
            <a:ext cx="3870798" cy="2512434"/>
          </a:xfrm>
          <a:prstGeom prst="rect">
            <a:avLst/>
          </a:prstGeom>
        </p:spPr>
      </p:pic>
      <p:pic>
        <p:nvPicPr>
          <p:cNvPr id="33" name="Picture 32" descr="A graph showing a bar graph&#10;&#10;AI-generated content may be incorrect.">
            <a:extLst>
              <a:ext uri="{FF2B5EF4-FFF2-40B4-BE49-F238E27FC236}">
                <a16:creationId xmlns:a16="http://schemas.microsoft.com/office/drawing/2014/main" id="{6A74A4E5-ABDD-F20E-FFEB-57722F62C81A}"/>
              </a:ext>
            </a:extLst>
          </p:cNvPr>
          <p:cNvPicPr>
            <a:picLocks noChangeAspect="1"/>
          </p:cNvPicPr>
          <p:nvPr/>
        </p:nvPicPr>
        <p:blipFill>
          <a:blip r:embed="rId15"/>
          <a:stretch>
            <a:fillRect/>
          </a:stretch>
        </p:blipFill>
        <p:spPr>
          <a:xfrm>
            <a:off x="12047048" y="19397927"/>
            <a:ext cx="4326325" cy="2808512"/>
          </a:xfrm>
          <a:prstGeom prst="rect">
            <a:avLst/>
          </a:prstGeom>
        </p:spPr>
      </p:pic>
      <p:pic>
        <p:nvPicPr>
          <p:cNvPr id="34" name="Picture 33" descr="A graph showing a service&#10;&#10;Description automatically generated">
            <a:extLst>
              <a:ext uri="{FF2B5EF4-FFF2-40B4-BE49-F238E27FC236}">
                <a16:creationId xmlns:a16="http://schemas.microsoft.com/office/drawing/2014/main" id="{0CA9A725-0897-4EFC-35AD-7F60B352E735}"/>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981812" y="19183889"/>
            <a:ext cx="4227916" cy="3022550"/>
          </a:xfrm>
          <a:prstGeom prst="rect">
            <a:avLst/>
          </a:prstGeom>
          <a:noFill/>
          <a:ln>
            <a:noFill/>
          </a:ln>
        </p:spPr>
      </p:pic>
      <p:pic>
        <p:nvPicPr>
          <p:cNvPr id="35" name="Picture 34" descr="A graph of a diagram&#10;&#10;Description automatically generated with medium confidence">
            <a:extLst>
              <a:ext uri="{FF2B5EF4-FFF2-40B4-BE49-F238E27FC236}">
                <a16:creationId xmlns:a16="http://schemas.microsoft.com/office/drawing/2014/main" id="{455E55A7-EECC-0633-F77B-5EC3EC0C503E}"/>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006445" y="22732127"/>
            <a:ext cx="5381571" cy="2744992"/>
          </a:xfrm>
          <a:prstGeom prst="rect">
            <a:avLst/>
          </a:prstGeom>
          <a:noFill/>
          <a:ln>
            <a:noFill/>
          </a:ln>
        </p:spPr>
      </p:pic>
      <p:sp>
        <p:nvSpPr>
          <p:cNvPr id="36" name="Title 1">
            <a:extLst>
              <a:ext uri="{FF2B5EF4-FFF2-40B4-BE49-F238E27FC236}">
                <a16:creationId xmlns:a16="http://schemas.microsoft.com/office/drawing/2014/main" id="{59C8CE67-71F2-AAEC-589D-9474309ADA8A}"/>
              </a:ext>
            </a:extLst>
          </p:cNvPr>
          <p:cNvSpPr txBox="1">
            <a:spLocks/>
          </p:cNvSpPr>
          <p:nvPr/>
        </p:nvSpPr>
        <p:spPr>
          <a:xfrm>
            <a:off x="23071695" y="8007370"/>
            <a:ext cx="2200311" cy="4069078"/>
          </a:xfrm>
          <a:prstGeom prst="rect">
            <a:avLst/>
          </a:prstGeom>
          <a:solidFill>
            <a:srgbClr val="003591"/>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2459038" algn="l"/>
              </a:tabLst>
            </a:pPr>
            <a:r>
              <a:rPr lang="en-US" sz="2400" dirty="0">
                <a:solidFill>
                  <a:schemeClr val="bg1"/>
                </a:solidFill>
                <a:latin typeface="Times New Roman" panose="02020603050405020304" pitchFamily="18" charset="0"/>
                <a:cs typeface="Times New Roman" panose="02020603050405020304" pitchFamily="18" charset="0"/>
              </a:rPr>
              <a:t>Independent Samples </a:t>
            </a:r>
            <a:r>
              <a:rPr lang="en-US" sz="2400" i="1" dirty="0">
                <a:solidFill>
                  <a:schemeClr val="bg1"/>
                </a:solidFill>
                <a:latin typeface="Times New Roman" panose="02020603050405020304" pitchFamily="18" charset="0"/>
                <a:cs typeface="Times New Roman" panose="02020603050405020304" pitchFamily="18" charset="0"/>
              </a:rPr>
              <a:t>t-</a:t>
            </a:r>
            <a:r>
              <a:rPr lang="en-US" sz="2400" dirty="0">
                <a:solidFill>
                  <a:schemeClr val="bg1"/>
                </a:solidFill>
                <a:latin typeface="Times New Roman" panose="02020603050405020304" pitchFamily="18" charset="0"/>
                <a:cs typeface="Times New Roman" panose="02020603050405020304" pitchFamily="18" charset="0"/>
              </a:rPr>
              <a:t>Tests</a:t>
            </a:r>
          </a:p>
          <a:p>
            <a:pPr algn="ctr">
              <a:tabLst>
                <a:tab pos="2459038" algn="l"/>
              </a:tabLst>
            </a:pPr>
            <a:endParaRPr lang="en-US" sz="2400" dirty="0">
              <a:solidFill>
                <a:schemeClr val="bg1"/>
              </a:solidFill>
              <a:latin typeface="Times New Roman" panose="02020603050405020304" pitchFamily="18" charset="0"/>
              <a:cs typeface="Times New Roman" panose="02020603050405020304" pitchFamily="18" charset="0"/>
            </a:endParaRP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Differences Diversion Program Completion Status</a:t>
            </a:r>
            <a:endParaRPr lang="en-US" sz="1800" i="1"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37" name="Table 36">
            <a:extLst>
              <a:ext uri="{FF2B5EF4-FFF2-40B4-BE49-F238E27FC236}">
                <a16:creationId xmlns:a16="http://schemas.microsoft.com/office/drawing/2014/main" id="{0F5F1325-D506-6BE8-6367-9AFD79F3E124}"/>
              </a:ext>
            </a:extLst>
          </p:cNvPr>
          <p:cNvGraphicFramePr>
            <a:graphicFrameLocks noGrp="1"/>
          </p:cNvGraphicFramePr>
          <p:nvPr>
            <p:extLst>
              <p:ext uri="{D42A27DB-BD31-4B8C-83A1-F6EECF244321}">
                <p14:modId xmlns:p14="http://schemas.microsoft.com/office/powerpoint/2010/main" val="2461373902"/>
              </p:ext>
            </p:extLst>
          </p:nvPr>
        </p:nvGraphicFramePr>
        <p:xfrm>
          <a:off x="25824793" y="8063597"/>
          <a:ext cx="6653360" cy="4400659"/>
        </p:xfrm>
        <a:graphic>
          <a:graphicData uri="http://schemas.openxmlformats.org/drawingml/2006/table">
            <a:tbl>
              <a:tblPr firstRow="1" firstCol="1" bandRow="1"/>
              <a:tblGrid>
                <a:gridCol w="1936696">
                  <a:extLst>
                    <a:ext uri="{9D8B030D-6E8A-4147-A177-3AD203B41FA5}">
                      <a16:colId xmlns:a16="http://schemas.microsoft.com/office/drawing/2014/main" val="1473055138"/>
                    </a:ext>
                  </a:extLst>
                </a:gridCol>
                <a:gridCol w="639513">
                  <a:extLst>
                    <a:ext uri="{9D8B030D-6E8A-4147-A177-3AD203B41FA5}">
                      <a16:colId xmlns:a16="http://schemas.microsoft.com/office/drawing/2014/main" val="11722488"/>
                    </a:ext>
                  </a:extLst>
                </a:gridCol>
                <a:gridCol w="573612">
                  <a:extLst>
                    <a:ext uri="{9D8B030D-6E8A-4147-A177-3AD203B41FA5}">
                      <a16:colId xmlns:a16="http://schemas.microsoft.com/office/drawing/2014/main" val="223600095"/>
                    </a:ext>
                  </a:extLst>
                </a:gridCol>
                <a:gridCol w="416816">
                  <a:extLst>
                    <a:ext uri="{9D8B030D-6E8A-4147-A177-3AD203B41FA5}">
                      <a16:colId xmlns:a16="http://schemas.microsoft.com/office/drawing/2014/main" val="3374517881"/>
                    </a:ext>
                  </a:extLst>
                </a:gridCol>
                <a:gridCol w="726374">
                  <a:extLst>
                    <a:ext uri="{9D8B030D-6E8A-4147-A177-3AD203B41FA5}">
                      <a16:colId xmlns:a16="http://schemas.microsoft.com/office/drawing/2014/main" val="1102217982"/>
                    </a:ext>
                  </a:extLst>
                </a:gridCol>
                <a:gridCol w="548731">
                  <a:extLst>
                    <a:ext uri="{9D8B030D-6E8A-4147-A177-3AD203B41FA5}">
                      <a16:colId xmlns:a16="http://schemas.microsoft.com/office/drawing/2014/main" val="3792358639"/>
                    </a:ext>
                  </a:extLst>
                </a:gridCol>
                <a:gridCol w="518470">
                  <a:extLst>
                    <a:ext uri="{9D8B030D-6E8A-4147-A177-3AD203B41FA5}">
                      <a16:colId xmlns:a16="http://schemas.microsoft.com/office/drawing/2014/main" val="2172461014"/>
                    </a:ext>
                  </a:extLst>
                </a:gridCol>
                <a:gridCol w="529229">
                  <a:extLst>
                    <a:ext uri="{9D8B030D-6E8A-4147-A177-3AD203B41FA5}">
                      <a16:colId xmlns:a16="http://schemas.microsoft.com/office/drawing/2014/main" val="2140600326"/>
                    </a:ext>
                  </a:extLst>
                </a:gridCol>
                <a:gridCol w="763919">
                  <a:extLst>
                    <a:ext uri="{9D8B030D-6E8A-4147-A177-3AD203B41FA5}">
                      <a16:colId xmlns:a16="http://schemas.microsoft.com/office/drawing/2014/main" val="960185838"/>
                    </a:ext>
                  </a:extLst>
                </a:gridCol>
              </a:tblGrid>
              <a:tr h="377213">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Variable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Completed Program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Not Completed Program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t</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df</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p</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Cohen’s </a:t>
                      </a: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d</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03672421"/>
                  </a:ext>
                </a:extLst>
              </a:tr>
              <a:tr h="180624">
                <a:tc>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M</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SD</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M</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SD</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4967771"/>
                  </a:ext>
                </a:extLst>
              </a:tr>
              <a:tr h="180624">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Age</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15.24 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1.68 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15.16 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1.65 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-.35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496 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.363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-.05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02846920"/>
                  </a:ext>
                </a:extLst>
              </a:tr>
              <a:tr h="180624">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Offense to Referral</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41.82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2381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48.12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61.36</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143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72.96</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2000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2.11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74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.019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4235915178"/>
                  </a:ext>
                </a:extLst>
              </a:tr>
              <a:tr h="180624">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Offense to Completion </a:t>
                      </a:r>
                    </a:p>
                  </a:txBody>
                  <a:tcPr marL="0" marR="0" marT="0" marB="0">
                    <a:lnL>
                      <a:noFill/>
                    </a:lnL>
                    <a:lnR>
                      <a:noFill/>
                    </a:lnR>
                    <a:lnT>
                      <a:noFill/>
                    </a:lnT>
                    <a:lnB>
                      <a:noFill/>
                    </a:lnB>
                    <a:noFill/>
                  </a:tcPr>
                </a:tc>
                <a:tc>
                  <a:txBody>
                    <a:bodyPr/>
                    <a:lstStyle/>
                    <a:p>
                      <a:pPr marL="0" marR="0" indent="-857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173.80 </a:t>
                      </a:r>
                    </a:p>
                  </a:txBody>
                  <a:tcPr marL="0" marR="0" marT="0" marB="0">
                    <a:lnL>
                      <a:noFill/>
                    </a:lnL>
                    <a:lnR>
                      <a:noFill/>
                    </a:lnR>
                    <a:lnT>
                      <a:noFill/>
                    </a:lnT>
                    <a:lnB>
                      <a:noFill/>
                    </a:lnB>
                    <a:noFill/>
                  </a:tcPr>
                </a:tc>
                <a:tc>
                  <a:txBody>
                    <a:bodyPr/>
                    <a:lstStyle/>
                    <a:p>
                      <a:pPr marL="0" marR="0" indent="-1047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87.46 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188.72 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90.70 </a:t>
                      </a:r>
                    </a:p>
                  </a:txBody>
                  <a:tcPr marL="0" marR="0" marT="0" marB="0">
                    <a:lnL>
                      <a:noFill/>
                    </a:lnL>
                    <a:lnR>
                      <a:noFill/>
                    </a:lnR>
                    <a:lnT>
                      <a:noFill/>
                    </a:lnT>
                    <a:lnB>
                      <a:noFill/>
                    </a:lnB>
                    <a:noFill/>
                  </a:tcPr>
                </a:tc>
                <a:tc>
                  <a:txBody>
                    <a:bodyPr/>
                    <a:lstStyle/>
                    <a:p>
                      <a:pPr marL="0" marR="0" indent="2000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1.14 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470 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.128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.17 </a:t>
                      </a:r>
                    </a:p>
                  </a:txBody>
                  <a:tcPr marL="0" marR="0" marT="0" marB="0">
                    <a:lnL>
                      <a:noFill/>
                    </a:lnL>
                    <a:lnR>
                      <a:noFill/>
                    </a:lnR>
                    <a:lnT>
                      <a:noFill/>
                    </a:lnT>
                    <a:lnB>
                      <a:noFill/>
                    </a:lnB>
                    <a:noFill/>
                  </a:tcPr>
                </a:tc>
                <a:extLst>
                  <a:ext uri="{0D108BD9-81ED-4DB2-BD59-A6C34878D82A}">
                    <a16:rowId xmlns:a16="http://schemas.microsoft.com/office/drawing/2014/main" val="3673026647"/>
                  </a:ext>
                </a:extLst>
              </a:tr>
              <a:tr h="180624">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Referral to Panel</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857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40.24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2952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27.14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49.27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238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31.45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2.09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464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.019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2852572068"/>
                  </a:ext>
                </a:extLst>
              </a:tr>
              <a:tr h="180624">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Referral to Completion  </a:t>
                      </a:r>
                    </a:p>
                  </a:txBody>
                  <a:tcPr marL="0" marR="0" marT="0" marB="0">
                    <a:lnL>
                      <a:noFill/>
                    </a:lnL>
                    <a:lnR>
                      <a:noFill/>
                    </a:lnR>
                    <a:lnT>
                      <a:noFill/>
                    </a:lnT>
                    <a:lnB>
                      <a:noFill/>
                    </a:lnB>
                    <a:noFill/>
                  </a:tcPr>
                </a:tc>
                <a:tc>
                  <a:txBody>
                    <a:bodyPr/>
                    <a:lstStyle/>
                    <a:p>
                      <a:pPr marL="0" marR="0" indent="-857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131.65 </a:t>
                      </a:r>
                    </a:p>
                  </a:txBody>
                  <a:tcPr marL="0" marR="0" marT="0" marB="0">
                    <a:lnL>
                      <a:noFill/>
                    </a:lnL>
                    <a:lnR>
                      <a:noFill/>
                    </a:lnR>
                    <a:lnT>
                      <a:noFill/>
                    </a:lnT>
                    <a:lnB>
                      <a:noFill/>
                    </a:lnB>
                    <a:noFill/>
                  </a:tcPr>
                </a:tc>
                <a:tc>
                  <a:txBody>
                    <a:bodyPr/>
                    <a:lstStyle/>
                    <a:p>
                      <a:pPr marL="0" marR="0" indent="-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60.57 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121.02 </a:t>
                      </a:r>
                    </a:p>
                  </a:txBody>
                  <a:tcPr marL="0" marR="0" marT="0" marB="0">
                    <a:lnL>
                      <a:noFill/>
                    </a:lnL>
                    <a:lnR>
                      <a:noFill/>
                    </a:lnR>
                    <a:lnT>
                      <a:noFill/>
                    </a:lnT>
                    <a:lnB>
                      <a:noFill/>
                    </a:lnB>
                    <a:noFill/>
                  </a:tcPr>
                </a:tc>
                <a:tc>
                  <a:txBody>
                    <a:bodyPr/>
                    <a:lstStyle/>
                    <a:p>
                      <a:pPr marL="0" marR="0" indent="-1238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78.45 </a:t>
                      </a:r>
                    </a:p>
                  </a:txBody>
                  <a:tcPr marL="0" marR="0" marT="0" marB="0">
                    <a:lnL>
                      <a:noFill/>
                    </a:lnL>
                    <a:lnR>
                      <a:noFill/>
                    </a:lnR>
                    <a:lnT>
                      <a:noFill/>
                    </a:lnT>
                    <a:lnB>
                      <a:noFill/>
                    </a:lnB>
                    <a:noFill/>
                  </a:tcPr>
                </a:tc>
                <a:tc>
                  <a:txBody>
                    <a:bodyPr/>
                    <a:lstStyle/>
                    <a:p>
                      <a:pPr marL="0" marR="0" indent="-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-.93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56 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.179 </a:t>
                      </a:r>
                    </a:p>
                  </a:txBody>
                  <a:tcPr marL="0" marR="0" marT="0" marB="0">
                    <a:lnL>
                      <a:noFill/>
                    </a:lnL>
                    <a:lnR>
                      <a:noFill/>
                    </a:lnR>
                    <a:lnT>
                      <a:noFill/>
                    </a:lnT>
                    <a:lnB>
                      <a:noFill/>
                    </a:lnB>
                    <a:noFill/>
                  </a:tcPr>
                </a:tc>
                <a:tc>
                  <a:txBody>
                    <a:bodyPr/>
                    <a:lstStyle/>
                    <a:p>
                      <a:pPr marL="0" marR="0" indent="476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-.17 </a:t>
                      </a:r>
                    </a:p>
                  </a:txBody>
                  <a:tcPr marL="0" marR="0" marT="0" marB="0">
                    <a:lnL>
                      <a:noFill/>
                    </a:lnL>
                    <a:lnR>
                      <a:noFill/>
                    </a:lnR>
                    <a:lnT>
                      <a:noFill/>
                    </a:lnT>
                    <a:lnB>
                      <a:noFill/>
                    </a:lnB>
                    <a:noFill/>
                  </a:tcPr>
                </a:tc>
                <a:extLst>
                  <a:ext uri="{0D108BD9-81ED-4DB2-BD59-A6C34878D82A}">
                    <a16:rowId xmlns:a16="http://schemas.microsoft.com/office/drawing/2014/main" val="1436282698"/>
                  </a:ext>
                </a:extLst>
              </a:tr>
              <a:tr h="377213">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Panel to Completion </a:t>
                      </a:r>
                    </a:p>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857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94.96 </a:t>
                      </a:r>
                    </a:p>
                  </a:txBody>
                  <a:tcPr marL="0" marR="0" marT="0" marB="0">
                    <a:lnL>
                      <a:noFill/>
                    </a:lnL>
                    <a:lnR>
                      <a:noFill/>
                    </a:lnR>
                    <a:lnT>
                      <a:noFill/>
                    </a:lnT>
                    <a:lnB>
                      <a:noFill/>
                    </a:lnB>
                    <a:noFill/>
                  </a:tcPr>
                </a:tc>
                <a:tc>
                  <a:txBody>
                    <a:bodyPr/>
                    <a:lstStyle/>
                    <a:p>
                      <a:pPr marL="0" marR="0" indent="-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69.46 </a:t>
                      </a:r>
                    </a:p>
                  </a:txBody>
                  <a:tcPr marL="0" marR="0" marT="0" marB="0">
                    <a:lnL>
                      <a:noFill/>
                    </a:lnL>
                    <a:lnR>
                      <a:noFill/>
                    </a:lnR>
                    <a:lnT>
                      <a:noFill/>
                    </a:lnT>
                    <a:lnB>
                      <a:noFill/>
                    </a:lnB>
                    <a:noFill/>
                  </a:tcPr>
                </a:tc>
                <a:tc>
                  <a:txBody>
                    <a:bodyPr/>
                    <a:lstStyle/>
                    <a:p>
                      <a:pPr marL="0" marR="0" indent="-95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91.37 </a:t>
                      </a:r>
                    </a:p>
                  </a:txBody>
                  <a:tcPr marL="0" marR="0" marT="0" marB="0">
                    <a:lnL>
                      <a:noFill/>
                    </a:lnL>
                    <a:lnR>
                      <a:noFill/>
                    </a:lnR>
                    <a:lnT>
                      <a:noFill/>
                    </a:lnT>
                    <a:lnB>
                      <a:noFill/>
                    </a:lnB>
                    <a:noFill/>
                  </a:tcPr>
                </a:tc>
                <a:tc>
                  <a:txBody>
                    <a:bodyPr/>
                    <a:lstStyle/>
                    <a:p>
                      <a:pPr marL="0" marR="0" indent="-1238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41.44 </a:t>
                      </a:r>
                    </a:p>
                  </a:txBody>
                  <a:tcPr marL="0" marR="0" marT="0" marB="0">
                    <a:lnL>
                      <a:noFill/>
                    </a:lnL>
                    <a:lnR>
                      <a:noFill/>
                    </a:lnR>
                    <a:lnT>
                      <a:noFill/>
                    </a:lnT>
                    <a:lnB>
                      <a:noFill/>
                    </a:lnB>
                    <a:noFill/>
                  </a:tcPr>
                </a:tc>
                <a:tc>
                  <a:txBody>
                    <a:bodyPr/>
                    <a:lstStyle/>
                    <a:p>
                      <a:pPr marL="0" marR="0" indent="-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-.38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423 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.352 </a:t>
                      </a:r>
                    </a:p>
                  </a:txBody>
                  <a:tcPr marL="0" marR="0" marT="0" marB="0">
                    <a:lnL>
                      <a:noFill/>
                    </a:lnL>
                    <a:lnR>
                      <a:noFill/>
                    </a:lnR>
                    <a:lnT>
                      <a:noFill/>
                    </a:lnT>
                    <a:lnB>
                      <a:noFill/>
                    </a:lnB>
                    <a:noFill/>
                  </a:tcPr>
                </a:tc>
                <a:tc>
                  <a:txBody>
                    <a:bodyPr/>
                    <a:lstStyle/>
                    <a:p>
                      <a:pPr marL="0" marR="0" indent="666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-.05 </a:t>
                      </a:r>
                    </a:p>
                  </a:txBody>
                  <a:tcPr marL="0" marR="0" marT="0" marB="0">
                    <a:lnL>
                      <a:noFill/>
                    </a:lnL>
                    <a:lnR>
                      <a:noFill/>
                    </a:lnR>
                    <a:lnT>
                      <a:noFill/>
                    </a:lnT>
                    <a:lnB>
                      <a:noFill/>
                    </a:lnB>
                    <a:noFill/>
                  </a:tcPr>
                </a:tc>
                <a:extLst>
                  <a:ext uri="{0D108BD9-81ED-4DB2-BD59-A6C34878D82A}">
                    <a16:rowId xmlns:a16="http://schemas.microsoft.com/office/drawing/2014/main" val="3460800913"/>
                  </a:ext>
                </a:extLst>
              </a:tr>
              <a:tr h="180624">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Little Interest, Pleasure</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95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809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2286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-2.17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453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.015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1794946843"/>
                  </a:ext>
                </a:extLst>
              </a:tr>
              <a:tr h="180624">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Feeling Down, Depressed</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95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809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.94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2286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-2.45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453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723722321"/>
                  </a:ext>
                </a:extLst>
              </a:tr>
              <a:tr h="377213">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Better Off Dead, Hurting Self</a:t>
                      </a:r>
                    </a:p>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9525" algn="r" fontAlgn="base">
                        <a:lnSpc>
                          <a:spcPct val="115000"/>
                        </a:lnSpc>
                      </a:pPr>
                      <a:r>
                        <a:rPr lang="en-US" sz="1100" kern="100" dirty="0">
                          <a:effectLst/>
                          <a:latin typeface="Times New Roman" panose="02020603050405020304" pitchFamily="18" charset="0"/>
                          <a:ea typeface="Arial" panose="020B0604020202020204" pitchFamily="34" charset="0"/>
                          <a:cs typeface="Times New Roman" panose="02020603050405020304" pitchFamily="18" charset="0"/>
                        </a:rPr>
                        <a:t>.15 </a:t>
                      </a:r>
                    </a:p>
                  </a:txBody>
                  <a:tcPr marL="0" marR="0" marT="0" marB="0">
                    <a:lnL>
                      <a:noFill/>
                    </a:lnL>
                    <a:lnR>
                      <a:noFill/>
                    </a:lnR>
                    <a:lnT>
                      <a:noFill/>
                    </a:lnT>
                    <a:lnB>
                      <a:noFill/>
                    </a:lnB>
                    <a:noFill/>
                  </a:tcPr>
                </a:tc>
                <a:tc>
                  <a:txBody>
                    <a:bodyPr/>
                    <a:lstStyle/>
                    <a:p>
                      <a:pPr marL="0" marR="0" indent="-1333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.50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.24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.56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1.18 </a:t>
                      </a:r>
                    </a:p>
                  </a:txBody>
                  <a:tcPr marL="0" marR="0" marT="0" marB="0">
                    <a:lnL>
                      <a:noFill/>
                    </a:lnL>
                    <a:lnR>
                      <a:noFill/>
                    </a:lnR>
                    <a:lnT>
                      <a:noFill/>
                    </a:lnT>
                    <a:lnB>
                      <a:noFill/>
                    </a:lnB>
                    <a:noFill/>
                  </a:tcPr>
                </a:tc>
                <a:tc>
                  <a:txBody>
                    <a:bodyPr/>
                    <a:lstStyle/>
                    <a:p>
                      <a:pPr marL="0" marR="0" algn="r" fontAlgn="base">
                        <a:lnSpc>
                          <a:spcPct val="115000"/>
                        </a:lnSpc>
                      </a:pPr>
                      <a:r>
                        <a:rPr lang="en-US" sz="1100" kern="100" dirty="0">
                          <a:effectLst/>
                          <a:latin typeface="Times New Roman" panose="02020603050405020304" pitchFamily="18" charset="0"/>
                          <a:ea typeface="Arial" panose="020B0604020202020204" pitchFamily="34" charset="0"/>
                          <a:cs typeface="Times New Roman" panose="02020603050405020304" pitchFamily="18" charset="0"/>
                        </a:rPr>
                        <a:t>57 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.122 </a:t>
                      </a:r>
                    </a:p>
                  </a:txBody>
                  <a:tcPr marL="0" marR="0" marT="0" marB="0">
                    <a:lnL>
                      <a:noFill/>
                    </a:lnL>
                    <a:lnR>
                      <a:noFill/>
                    </a:lnR>
                    <a:lnT>
                      <a:noFill/>
                    </a:lnT>
                    <a:lnB>
                      <a:noFill/>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.19</a:t>
                      </a:r>
                    </a:p>
                  </a:txBody>
                  <a:tcPr marL="0" marR="0" marT="0" marB="0">
                    <a:lnL>
                      <a:noFill/>
                    </a:lnL>
                    <a:lnR>
                      <a:noFill/>
                    </a:lnR>
                    <a:lnT>
                      <a:noFill/>
                    </a:lnT>
                    <a:lnB>
                      <a:noFill/>
                    </a:lnB>
                    <a:noFill/>
                  </a:tcPr>
                </a:tc>
                <a:extLst>
                  <a:ext uri="{0D108BD9-81ED-4DB2-BD59-A6C34878D82A}">
                    <a16:rowId xmlns:a16="http://schemas.microsoft.com/office/drawing/2014/main" val="1550449011"/>
                  </a:ext>
                </a:extLst>
              </a:tr>
              <a:tr h="180624">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Tobacco Use</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95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333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.71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.80</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1.12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3.09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857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.66</a:t>
                      </a:r>
                      <a:endParaRPr lang="en-US" sz="11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1776012041"/>
                  </a:ext>
                </a:extLst>
              </a:tr>
              <a:tr h="180624">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Vaper Use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1.43 </a:t>
                      </a:r>
                    </a:p>
                  </a:txBody>
                  <a:tcPr marL="0" marR="0" marT="0" marB="0">
                    <a:lnL>
                      <a:noFill/>
                    </a:lnL>
                    <a:lnR>
                      <a:noFill/>
                    </a:lnR>
                    <a:lnT>
                      <a:noFill/>
                    </a:lnT>
                    <a:lnB>
                      <a:noFill/>
                    </a:lnB>
                    <a:noFill/>
                  </a:tcPr>
                </a:tc>
                <a:tc>
                  <a:txBody>
                    <a:bodyPr/>
                    <a:lstStyle/>
                    <a:p>
                      <a:pPr marL="0" marR="0" indent="-1809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1.08 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1.57 </a:t>
                      </a:r>
                    </a:p>
                  </a:txBody>
                  <a:tcPr marL="0" marR="0" marT="0" marB="0">
                    <a:lnL>
                      <a:noFill/>
                    </a:lnL>
                    <a:lnR>
                      <a:noFill/>
                    </a:lnR>
                    <a:lnT>
                      <a:noFill/>
                    </a:lnT>
                    <a:lnB>
                      <a:noFill/>
                    </a:lnB>
                    <a:noFill/>
                  </a:tcPr>
                </a:tc>
                <a:tc>
                  <a:txBody>
                    <a:bodyPr/>
                    <a:lstStyle/>
                    <a:p>
                      <a:pPr marL="0" marR="0" indent="-666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1.06 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.85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452 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.197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.13 </a:t>
                      </a:r>
                    </a:p>
                  </a:txBody>
                  <a:tcPr marL="0" marR="0" marT="0" marB="0">
                    <a:lnL>
                      <a:noFill/>
                    </a:lnL>
                    <a:lnR>
                      <a:noFill/>
                    </a:lnR>
                    <a:lnT>
                      <a:noFill/>
                    </a:lnT>
                    <a:lnB>
                      <a:noFill/>
                    </a:lnB>
                    <a:noFill/>
                  </a:tcPr>
                </a:tc>
                <a:extLst>
                  <a:ext uri="{0D108BD9-81ED-4DB2-BD59-A6C34878D82A}">
                    <a16:rowId xmlns:a16="http://schemas.microsoft.com/office/drawing/2014/main" val="1100990198"/>
                  </a:ext>
                </a:extLst>
              </a:tr>
              <a:tr h="180624">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Alcohol Use</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1.24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809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1.12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47625"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.83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666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-2.39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449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238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-.37</a:t>
                      </a:r>
                      <a:endParaRPr lang="en-US" sz="11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1727469640"/>
                  </a:ext>
                </a:extLst>
              </a:tr>
              <a:tr h="180624">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Marijuana Use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1.35 </a:t>
                      </a:r>
                    </a:p>
                  </a:txBody>
                  <a:tcPr marL="0" marR="0" marT="0" marB="0">
                    <a:lnL>
                      <a:noFill/>
                    </a:lnL>
                    <a:lnR>
                      <a:noFill/>
                    </a:lnR>
                    <a:lnT>
                      <a:noFill/>
                    </a:lnT>
                    <a:lnB>
                      <a:noFill/>
                    </a:lnB>
                    <a:noFill/>
                  </a:tcPr>
                </a:tc>
                <a:tc>
                  <a:txBody>
                    <a:bodyPr/>
                    <a:lstStyle/>
                    <a:p>
                      <a:pPr marL="0" marR="0" indent="-1809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1.10 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1.15 </a:t>
                      </a:r>
                    </a:p>
                  </a:txBody>
                  <a:tcPr marL="0" marR="0" marT="0" marB="0">
                    <a:lnL>
                      <a:noFill/>
                    </a:lnL>
                    <a:lnR>
                      <a:noFill/>
                    </a:lnR>
                    <a:lnT>
                      <a:noFill/>
                    </a:lnT>
                    <a:lnB>
                      <a:noFill/>
                    </a:lnB>
                    <a:noFill/>
                  </a:tcPr>
                </a:tc>
                <a:tc>
                  <a:txBody>
                    <a:bodyPr/>
                    <a:lstStyle/>
                    <a:p>
                      <a:pPr marL="0" marR="0" indent="-666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1.13 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-1.24 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449 </a:t>
                      </a:r>
                    </a:p>
                  </a:txBody>
                  <a:tcPr marL="0" marR="0" marT="0" marB="0">
                    <a:lnL>
                      <a:noFill/>
                    </a:lnL>
                    <a:lnR>
                      <a:noFill/>
                    </a:lnR>
                    <a:lnT>
                      <a:noFill/>
                    </a:lnT>
                    <a:lnB>
                      <a:noFill/>
                    </a:lnB>
                    <a:noFill/>
                  </a:tcPr>
                </a:tc>
                <a:tc>
                  <a:txBody>
                    <a:bodyPr/>
                    <a:lstStyle/>
                    <a:p>
                      <a:pPr marL="0" marR="0" indent="1238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.108 </a:t>
                      </a:r>
                    </a:p>
                  </a:txBody>
                  <a:tcPr marL="0" marR="0" marT="0" marB="0">
                    <a:lnL>
                      <a:noFill/>
                    </a:lnL>
                    <a:lnR>
                      <a:noFill/>
                    </a:lnR>
                    <a:lnT>
                      <a:noFill/>
                    </a:lnT>
                    <a:lnB>
                      <a:noFill/>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-.19</a:t>
                      </a:r>
                    </a:p>
                  </a:txBody>
                  <a:tcPr marL="0" marR="0" marT="0" marB="0">
                    <a:lnL>
                      <a:noFill/>
                    </a:lnL>
                    <a:lnR>
                      <a:noFill/>
                    </a:lnR>
                    <a:lnT>
                      <a:noFill/>
                    </a:lnT>
                    <a:lnB>
                      <a:noFill/>
                    </a:lnB>
                    <a:noFill/>
                  </a:tcPr>
                </a:tc>
                <a:extLst>
                  <a:ext uri="{0D108BD9-81ED-4DB2-BD59-A6C34878D82A}">
                    <a16:rowId xmlns:a16="http://schemas.microsoft.com/office/drawing/2014/main" val="246939590"/>
                  </a:ext>
                </a:extLst>
              </a:tr>
              <a:tr h="180624">
                <a:tc>
                  <a:txBody>
                    <a:bodyPr/>
                    <a:lstStyle/>
                    <a:p>
                      <a:pPr marL="0" marR="0" fontAlgn="base">
                        <a:lnSpc>
                          <a:spcPct val="115000"/>
                        </a:lnSpc>
                      </a:pPr>
                      <a:r>
                        <a:rPr lang="en-US" sz="1100" kern="100" dirty="0">
                          <a:effectLst/>
                          <a:latin typeface="Times New Roman" panose="02020603050405020304" pitchFamily="18" charset="0"/>
                          <a:ea typeface="Arial" panose="020B0604020202020204" pitchFamily="34" charset="0"/>
                          <a:cs typeface="Times New Roman" panose="02020603050405020304" pitchFamily="18" charset="0"/>
                        </a:rPr>
                        <a:t>Prescription Drug Use </a:t>
                      </a:r>
                    </a:p>
                  </a:txBody>
                  <a:tcPr marL="0" marR="0" marT="0" marB="0">
                    <a:lnL>
                      <a:noFill/>
                    </a:lnL>
                    <a:lnR>
                      <a:noFill/>
                    </a:lnR>
                    <a:lnT>
                      <a:noFill/>
                    </a:lnT>
                    <a:lnB>
                      <a:noFill/>
                    </a:lnB>
                    <a:noFill/>
                  </a:tcPr>
                </a:tc>
                <a:tc>
                  <a:txBody>
                    <a:bodyPr/>
                    <a:lstStyle/>
                    <a:p>
                      <a:pPr marL="0" marR="0" indent="-95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.05 </a:t>
                      </a:r>
                    </a:p>
                  </a:txBody>
                  <a:tcPr marL="0" marR="0" marT="0" marB="0">
                    <a:lnL>
                      <a:noFill/>
                    </a:lnL>
                    <a:lnR>
                      <a:noFill/>
                    </a:lnR>
                    <a:lnT>
                      <a:noFill/>
                    </a:lnT>
                    <a:lnB>
                      <a:noFill/>
                    </a:lnB>
                    <a:noFill/>
                  </a:tcPr>
                </a:tc>
                <a:tc>
                  <a:txBody>
                    <a:bodyPr/>
                    <a:lstStyle/>
                    <a:p>
                      <a:pPr marL="0" marR="0" indent="-1333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.32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.04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.20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-.29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452 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.386 </a:t>
                      </a:r>
                    </a:p>
                  </a:txBody>
                  <a:tcPr marL="0" marR="0" marT="0" marB="0">
                    <a:lnL>
                      <a:noFill/>
                    </a:lnL>
                    <a:lnR>
                      <a:noFill/>
                    </a:lnR>
                    <a:lnT>
                      <a:noFill/>
                    </a:lnT>
                    <a:lnB>
                      <a:noFill/>
                    </a:lnB>
                    <a:noFill/>
                  </a:tcPr>
                </a:tc>
                <a:tc>
                  <a:txBody>
                    <a:bodyPr/>
                    <a:lstStyle/>
                    <a:p>
                      <a:pPr marL="0" marR="5461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-.04</a:t>
                      </a:r>
                    </a:p>
                  </a:txBody>
                  <a:tcPr marL="0" marR="0" marT="0" marB="0">
                    <a:lnL>
                      <a:noFill/>
                    </a:lnL>
                    <a:lnR>
                      <a:noFill/>
                    </a:lnR>
                    <a:lnT>
                      <a:noFill/>
                    </a:lnT>
                    <a:lnB>
                      <a:noFill/>
                    </a:lnB>
                    <a:noFill/>
                  </a:tcPr>
                </a:tc>
                <a:extLst>
                  <a:ext uri="{0D108BD9-81ED-4DB2-BD59-A6C34878D82A}">
                    <a16:rowId xmlns:a16="http://schemas.microsoft.com/office/drawing/2014/main" val="1590257637"/>
                  </a:ext>
                </a:extLst>
              </a:tr>
              <a:tr h="180624">
                <a:tc>
                  <a:txBody>
                    <a:bodyPr/>
                    <a:lstStyle/>
                    <a:p>
                      <a:pPr marL="0" marR="0" fontAlgn="base">
                        <a:lnSpc>
                          <a:spcPct val="115000"/>
                        </a:lnSpc>
                      </a:pPr>
                      <a:r>
                        <a:rPr lang="en-US" sz="1100" kern="100" dirty="0">
                          <a:effectLst/>
                          <a:latin typeface="Times New Roman" panose="02020603050405020304" pitchFamily="18" charset="0"/>
                          <a:ea typeface="Arial" panose="020B0604020202020204" pitchFamily="34" charset="0"/>
                          <a:cs typeface="Times New Roman" panose="02020603050405020304" pitchFamily="18" charset="0"/>
                        </a:rPr>
                        <a:t>Illegal Drug Use </a:t>
                      </a:r>
                    </a:p>
                  </a:txBody>
                  <a:tcPr marL="0" marR="0" marT="0" marB="0">
                    <a:lnL>
                      <a:noFill/>
                    </a:lnL>
                    <a:lnR>
                      <a:noFill/>
                    </a:lnR>
                    <a:lnT>
                      <a:noFill/>
                    </a:lnT>
                    <a:lnB>
                      <a:noFill/>
                    </a:lnB>
                    <a:noFill/>
                  </a:tcPr>
                </a:tc>
                <a:tc>
                  <a:txBody>
                    <a:bodyPr/>
                    <a:lstStyle/>
                    <a:p>
                      <a:pPr marL="0" marR="0" indent="-95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.04 </a:t>
                      </a:r>
                    </a:p>
                  </a:txBody>
                  <a:tcPr marL="0" marR="0" marT="0" marB="0">
                    <a:lnL>
                      <a:noFill/>
                    </a:lnL>
                    <a:lnR>
                      <a:noFill/>
                    </a:lnR>
                    <a:lnT>
                      <a:noFill/>
                    </a:lnT>
                    <a:lnB>
                      <a:noFill/>
                    </a:lnB>
                    <a:noFill/>
                  </a:tcPr>
                </a:tc>
                <a:tc>
                  <a:txBody>
                    <a:bodyPr/>
                    <a:lstStyle/>
                    <a:p>
                      <a:pPr marL="0" marR="0" indent="-1333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.29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.08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.45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.89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449 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.186 </a:t>
                      </a:r>
                    </a:p>
                  </a:txBody>
                  <a:tcPr marL="0" marR="0" marT="0" marB="0">
                    <a:lnL>
                      <a:noFill/>
                    </a:lnL>
                    <a:lnR>
                      <a:noFill/>
                    </a:lnR>
                    <a:lnT>
                      <a:noFill/>
                    </a:lnT>
                    <a:lnB>
                      <a:noFill/>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.14</a:t>
                      </a:r>
                    </a:p>
                  </a:txBody>
                  <a:tcPr marL="0" marR="0" marT="0" marB="0">
                    <a:lnL>
                      <a:noFill/>
                    </a:lnL>
                    <a:lnR>
                      <a:noFill/>
                    </a:lnR>
                    <a:lnT>
                      <a:noFill/>
                    </a:lnT>
                    <a:lnB>
                      <a:noFill/>
                    </a:lnB>
                    <a:noFill/>
                  </a:tcPr>
                </a:tc>
                <a:extLst>
                  <a:ext uri="{0D108BD9-81ED-4DB2-BD59-A6C34878D82A}">
                    <a16:rowId xmlns:a16="http://schemas.microsoft.com/office/drawing/2014/main" val="1938166376"/>
                  </a:ext>
                </a:extLst>
              </a:tr>
              <a:tr h="180624">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Inhalants Use </a:t>
                      </a:r>
                    </a:p>
                  </a:txBody>
                  <a:tcPr marL="0" marR="0" marT="0" marB="0">
                    <a:lnL>
                      <a:noFill/>
                    </a:lnL>
                    <a:lnR>
                      <a:noFill/>
                    </a:lnR>
                    <a:lnT>
                      <a:noFill/>
                    </a:lnT>
                    <a:lnB>
                      <a:noFill/>
                    </a:lnB>
                    <a:noFill/>
                  </a:tcPr>
                </a:tc>
                <a:tc>
                  <a:txBody>
                    <a:bodyPr/>
                    <a:lstStyle/>
                    <a:p>
                      <a:pPr marL="0" marR="0" indent="-95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.02 </a:t>
                      </a:r>
                    </a:p>
                  </a:txBody>
                  <a:tcPr marL="0" marR="0" marT="0" marB="0">
                    <a:lnL>
                      <a:noFill/>
                    </a:lnL>
                    <a:lnR>
                      <a:noFill/>
                    </a:lnR>
                    <a:lnT>
                      <a:noFill/>
                    </a:lnT>
                    <a:lnB>
                      <a:noFill/>
                    </a:lnB>
                    <a:noFill/>
                  </a:tcPr>
                </a:tc>
                <a:tc>
                  <a:txBody>
                    <a:bodyPr/>
                    <a:lstStyle/>
                    <a:p>
                      <a:pPr marL="0" marR="0" indent="-1333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.14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.06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.24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1.09 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56 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.141 </a:t>
                      </a:r>
                    </a:p>
                  </a:txBody>
                  <a:tcPr marL="0" marR="0" marT="0" marB="0">
                    <a:lnL>
                      <a:noFill/>
                    </a:lnL>
                    <a:lnR>
                      <a:noFill/>
                    </a:lnR>
                    <a:lnT>
                      <a:noFill/>
                    </a:lnT>
                    <a:lnB>
                      <a:noFill/>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.20</a:t>
                      </a:r>
                    </a:p>
                  </a:txBody>
                  <a:tcPr marL="0" marR="0" marT="0" marB="0">
                    <a:lnL>
                      <a:noFill/>
                    </a:lnL>
                    <a:lnR>
                      <a:noFill/>
                    </a:lnR>
                    <a:lnT>
                      <a:noFill/>
                    </a:lnT>
                    <a:lnB>
                      <a:noFill/>
                    </a:lnB>
                    <a:noFill/>
                  </a:tcPr>
                </a:tc>
                <a:extLst>
                  <a:ext uri="{0D108BD9-81ED-4DB2-BD59-A6C34878D82A}">
                    <a16:rowId xmlns:a16="http://schemas.microsoft.com/office/drawing/2014/main" val="3631522163"/>
                  </a:ext>
                </a:extLst>
              </a:tr>
              <a:tr h="180624">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Herbs, Synthetic Use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indent="-95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.02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indent="-1333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.20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.02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.14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.03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449 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.487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pPr>
                      <a:r>
                        <a:rPr lang="en-US" sz="1100" kern="100" dirty="0">
                          <a:effectLst/>
                          <a:latin typeface="Times New Roman" panose="02020603050405020304" pitchFamily="18" charset="0"/>
                          <a:ea typeface="Arial" panose="020B0604020202020204" pitchFamily="34" charset="0"/>
                          <a:cs typeface="Times New Roman" panose="02020603050405020304" pitchFamily="18" charset="0"/>
                        </a:rPr>
                        <a:t>      .01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8725557"/>
                  </a:ext>
                </a:extLst>
              </a:tr>
            </a:tbl>
          </a:graphicData>
        </a:graphic>
      </p:graphicFrame>
      <p:sp>
        <p:nvSpPr>
          <p:cNvPr id="38" name="Title 1">
            <a:extLst>
              <a:ext uri="{FF2B5EF4-FFF2-40B4-BE49-F238E27FC236}">
                <a16:creationId xmlns:a16="http://schemas.microsoft.com/office/drawing/2014/main" id="{8C3DF84D-8AFB-27FB-D26C-479A098FC0C2}"/>
              </a:ext>
            </a:extLst>
          </p:cNvPr>
          <p:cNvSpPr txBox="1">
            <a:spLocks/>
          </p:cNvSpPr>
          <p:nvPr/>
        </p:nvSpPr>
        <p:spPr>
          <a:xfrm>
            <a:off x="23083003" y="12662030"/>
            <a:ext cx="2200311" cy="4069078"/>
          </a:xfrm>
          <a:prstGeom prst="rect">
            <a:avLst/>
          </a:prstGeom>
          <a:solidFill>
            <a:srgbClr val="003591"/>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2459038" algn="l"/>
              </a:tabLst>
            </a:pPr>
            <a:r>
              <a:rPr lang="en-US" sz="2400" dirty="0">
                <a:solidFill>
                  <a:schemeClr val="bg1"/>
                </a:solidFill>
                <a:latin typeface="Times New Roman" panose="02020603050405020304" pitchFamily="18" charset="0"/>
                <a:cs typeface="Times New Roman" panose="02020603050405020304" pitchFamily="18" charset="0"/>
              </a:rPr>
              <a:t>Independent Samples </a:t>
            </a:r>
            <a:r>
              <a:rPr lang="en-US" sz="2400" i="1" dirty="0">
                <a:solidFill>
                  <a:schemeClr val="bg1"/>
                </a:solidFill>
                <a:latin typeface="Times New Roman" panose="02020603050405020304" pitchFamily="18" charset="0"/>
                <a:cs typeface="Times New Roman" panose="02020603050405020304" pitchFamily="18" charset="0"/>
              </a:rPr>
              <a:t>t-</a:t>
            </a:r>
            <a:r>
              <a:rPr lang="en-US" sz="2400" dirty="0">
                <a:solidFill>
                  <a:schemeClr val="bg1"/>
                </a:solidFill>
                <a:latin typeface="Times New Roman" panose="02020603050405020304" pitchFamily="18" charset="0"/>
                <a:cs typeface="Times New Roman" panose="02020603050405020304" pitchFamily="18" charset="0"/>
              </a:rPr>
              <a:t>Tests</a:t>
            </a:r>
          </a:p>
          <a:p>
            <a:pPr algn="ctr">
              <a:tabLst>
                <a:tab pos="2459038" algn="l"/>
              </a:tabLst>
            </a:pPr>
            <a:endParaRPr lang="en-US" sz="2400" dirty="0">
              <a:solidFill>
                <a:schemeClr val="bg1"/>
              </a:solidFill>
              <a:latin typeface="Times New Roman" panose="02020603050405020304" pitchFamily="18" charset="0"/>
              <a:cs typeface="Times New Roman" panose="02020603050405020304" pitchFamily="18" charset="0"/>
            </a:endParaRP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Differences by Restorative Justice Practice of Community Panels</a:t>
            </a:r>
            <a:endParaRPr lang="en-US" sz="1800" i="1"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39" name="Table 38">
            <a:extLst>
              <a:ext uri="{FF2B5EF4-FFF2-40B4-BE49-F238E27FC236}">
                <a16:creationId xmlns:a16="http://schemas.microsoft.com/office/drawing/2014/main" id="{AA994F9C-EEA1-B52E-9C13-78DE58633446}"/>
              </a:ext>
            </a:extLst>
          </p:cNvPr>
          <p:cNvGraphicFramePr>
            <a:graphicFrameLocks noGrp="1"/>
          </p:cNvGraphicFramePr>
          <p:nvPr>
            <p:extLst>
              <p:ext uri="{D42A27DB-BD31-4B8C-83A1-F6EECF244321}">
                <p14:modId xmlns:p14="http://schemas.microsoft.com/office/powerpoint/2010/main" val="309489435"/>
              </p:ext>
            </p:extLst>
          </p:nvPr>
        </p:nvGraphicFramePr>
        <p:xfrm>
          <a:off x="25698102" y="12732628"/>
          <a:ext cx="6667016" cy="4091948"/>
        </p:xfrm>
        <a:graphic>
          <a:graphicData uri="http://schemas.openxmlformats.org/drawingml/2006/table">
            <a:tbl>
              <a:tblPr firstRow="1" firstCol="1" bandRow="1"/>
              <a:tblGrid>
                <a:gridCol w="2042149">
                  <a:extLst>
                    <a:ext uri="{9D8B030D-6E8A-4147-A177-3AD203B41FA5}">
                      <a16:colId xmlns:a16="http://schemas.microsoft.com/office/drawing/2014/main" val="1744536081"/>
                    </a:ext>
                  </a:extLst>
                </a:gridCol>
                <a:gridCol w="499859">
                  <a:extLst>
                    <a:ext uri="{9D8B030D-6E8A-4147-A177-3AD203B41FA5}">
                      <a16:colId xmlns:a16="http://schemas.microsoft.com/office/drawing/2014/main" val="2567079032"/>
                    </a:ext>
                  </a:extLst>
                </a:gridCol>
                <a:gridCol w="571935">
                  <a:extLst>
                    <a:ext uri="{9D8B030D-6E8A-4147-A177-3AD203B41FA5}">
                      <a16:colId xmlns:a16="http://schemas.microsoft.com/office/drawing/2014/main" val="764485052"/>
                    </a:ext>
                  </a:extLst>
                </a:gridCol>
                <a:gridCol w="607306">
                  <a:extLst>
                    <a:ext uri="{9D8B030D-6E8A-4147-A177-3AD203B41FA5}">
                      <a16:colId xmlns:a16="http://schemas.microsoft.com/office/drawing/2014/main" val="615749936"/>
                    </a:ext>
                  </a:extLst>
                </a:gridCol>
                <a:gridCol w="541236">
                  <a:extLst>
                    <a:ext uri="{9D8B030D-6E8A-4147-A177-3AD203B41FA5}">
                      <a16:colId xmlns:a16="http://schemas.microsoft.com/office/drawing/2014/main" val="4039637338"/>
                    </a:ext>
                  </a:extLst>
                </a:gridCol>
                <a:gridCol w="625992">
                  <a:extLst>
                    <a:ext uri="{9D8B030D-6E8A-4147-A177-3AD203B41FA5}">
                      <a16:colId xmlns:a16="http://schemas.microsoft.com/office/drawing/2014/main" val="3181484702"/>
                    </a:ext>
                  </a:extLst>
                </a:gridCol>
                <a:gridCol w="463154">
                  <a:extLst>
                    <a:ext uri="{9D8B030D-6E8A-4147-A177-3AD203B41FA5}">
                      <a16:colId xmlns:a16="http://schemas.microsoft.com/office/drawing/2014/main" val="360922482"/>
                    </a:ext>
                  </a:extLst>
                </a:gridCol>
                <a:gridCol w="555919">
                  <a:extLst>
                    <a:ext uri="{9D8B030D-6E8A-4147-A177-3AD203B41FA5}">
                      <a16:colId xmlns:a16="http://schemas.microsoft.com/office/drawing/2014/main" val="787285638"/>
                    </a:ext>
                  </a:extLst>
                </a:gridCol>
                <a:gridCol w="759466">
                  <a:extLst>
                    <a:ext uri="{9D8B030D-6E8A-4147-A177-3AD203B41FA5}">
                      <a16:colId xmlns:a16="http://schemas.microsoft.com/office/drawing/2014/main" val="395583938"/>
                    </a:ext>
                  </a:extLst>
                </a:gridCol>
              </a:tblGrid>
              <a:tr h="371560">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Variable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Community Panel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No Community Panel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      t</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   df</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    p</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Cohen’s </a:t>
                      </a: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d</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9788891"/>
                  </a:ext>
                </a:extLst>
              </a:tr>
              <a:tr h="178008">
                <a:tc>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M</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SD</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M</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SD</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2487011"/>
                  </a:ext>
                </a:extLst>
              </a:tr>
              <a:tr h="307148">
                <a:tc>
                  <a:txBody>
                    <a:bodyPr/>
                    <a:lstStyle/>
                    <a:p>
                      <a:pPr marL="0" marR="0" fontAlgn="base">
                        <a:lnSpc>
                          <a:spcPct val="115000"/>
                        </a:lnSpc>
                      </a:pPr>
                      <a:r>
                        <a:rPr lang="en-US" sz="1100" b="1" kern="100" dirty="0">
                          <a:effectLst/>
                          <a:latin typeface="Times New Roman" panose="02020603050405020304" pitchFamily="18" charset="0"/>
                          <a:ea typeface="Arial" panose="020B0604020202020204" pitchFamily="34" charset="0"/>
                          <a:cs typeface="Times New Roman" panose="02020603050405020304" pitchFamily="18" charset="0"/>
                        </a:rPr>
                        <a:t>Age</a:t>
                      </a:r>
                      <a:endParaRPr lang="en-US" sz="1100"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15.12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1.71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15.54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1.41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3.11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358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.26</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18577561"/>
                  </a:ext>
                </a:extLst>
              </a:tr>
              <a:tr h="178008">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Offense to Referral</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46.14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2381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47.62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35.58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143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55.71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2000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-2.32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608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.010</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3634317323"/>
                  </a:ext>
                </a:extLst>
              </a:tr>
              <a:tr h="178008">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Offense to Completion</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857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190.76</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047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78.23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100.05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89.78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2000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-9.21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138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-1.12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3604497784"/>
                  </a:ext>
                </a:extLst>
              </a:tr>
              <a:tr h="178008">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Referral to Panel </a:t>
                      </a:r>
                    </a:p>
                  </a:txBody>
                  <a:tcPr marL="0" marR="0" marT="0" marB="0">
                    <a:lnL>
                      <a:noFill/>
                    </a:lnL>
                    <a:lnR>
                      <a:noFill/>
                    </a:lnR>
                    <a:lnT>
                      <a:noFill/>
                    </a:lnT>
                    <a:lnB>
                      <a:noFill/>
                    </a:lnB>
                    <a:noFill/>
                  </a:tcPr>
                </a:tc>
                <a:tc>
                  <a:txBody>
                    <a:bodyPr/>
                    <a:lstStyle/>
                    <a:p>
                      <a:pPr marL="0" marR="0" indent="-857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41.68 </a:t>
                      </a:r>
                    </a:p>
                  </a:txBody>
                  <a:tcPr marL="0" marR="0" marT="0" marB="0">
                    <a:lnL>
                      <a:noFill/>
                    </a:lnL>
                    <a:lnR>
                      <a:noFill/>
                    </a:lnR>
                    <a:lnT>
                      <a:noFill/>
                    </a:lnT>
                    <a:lnB>
                      <a:noFill/>
                    </a:lnB>
                    <a:noFill/>
                  </a:tcPr>
                </a:tc>
                <a:tc>
                  <a:txBody>
                    <a:bodyPr/>
                    <a:lstStyle/>
                    <a:p>
                      <a:pPr marL="0" marR="0" indent="-2952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26.50 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39.84 </a:t>
                      </a:r>
                    </a:p>
                  </a:txBody>
                  <a:tcPr marL="0" marR="0" marT="0" marB="0">
                    <a:lnL>
                      <a:noFill/>
                    </a:lnL>
                    <a:lnR>
                      <a:noFill/>
                    </a:lnR>
                    <a:lnT>
                      <a:noFill/>
                    </a:lnT>
                    <a:lnB>
                      <a:noFill/>
                    </a:lnB>
                    <a:noFill/>
                  </a:tcPr>
                </a:tc>
                <a:tc>
                  <a:txBody>
                    <a:bodyPr/>
                    <a:lstStyle/>
                    <a:p>
                      <a:pPr marL="0" marR="0" indent="-1238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32.12 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-.61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530 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.273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-.07 </a:t>
                      </a:r>
                    </a:p>
                  </a:txBody>
                  <a:tcPr marL="0" marR="0" marT="0" marB="0">
                    <a:lnL>
                      <a:noFill/>
                    </a:lnL>
                    <a:lnR>
                      <a:noFill/>
                    </a:lnR>
                    <a:lnT>
                      <a:noFill/>
                    </a:lnT>
                    <a:lnB>
                      <a:noFill/>
                    </a:lnB>
                    <a:noFill/>
                  </a:tcPr>
                </a:tc>
                <a:extLst>
                  <a:ext uri="{0D108BD9-81ED-4DB2-BD59-A6C34878D82A}">
                    <a16:rowId xmlns:a16="http://schemas.microsoft.com/office/drawing/2014/main" val="2181970995"/>
                  </a:ext>
                </a:extLst>
              </a:tr>
              <a:tr h="178008">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Referral to Completion </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857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143.69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53.06</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68.76</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238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65.23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-10.59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132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476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-1.35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3889011020"/>
                  </a:ext>
                </a:extLst>
              </a:tr>
              <a:tr h="371560">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Panel to Completion</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857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99.67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65.87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95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64.30</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238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49.11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-5.12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479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666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1693894365"/>
                  </a:ext>
                </a:extLst>
              </a:tr>
              <a:tr h="178008">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Little Interest, Pleasure</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95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.99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809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428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.79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2286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-5.75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226</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4231153705"/>
                  </a:ext>
                </a:extLst>
              </a:tr>
              <a:tr h="178008">
                <a:tc>
                  <a:txBody>
                    <a:bodyPr/>
                    <a:lstStyle/>
                    <a:p>
                      <a:pPr marL="0" marR="0" fontAlgn="base">
                        <a:lnSpc>
                          <a:spcPct val="115000"/>
                        </a:lnSpc>
                      </a:pPr>
                      <a:r>
                        <a:rPr lang="en-US" sz="1100" b="1" kern="100" dirty="0">
                          <a:effectLst/>
                          <a:latin typeface="Times New Roman" panose="02020603050405020304" pitchFamily="18" charset="0"/>
                          <a:ea typeface="Arial" panose="020B0604020202020204" pitchFamily="34" charset="0"/>
                          <a:cs typeface="Times New Roman" panose="02020603050405020304" pitchFamily="18" charset="0"/>
                        </a:rPr>
                        <a:t>Feeling Down, Depressed</a:t>
                      </a:r>
                      <a:r>
                        <a:rPr lang="en-US" sz="1100" kern="100" dirty="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95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1.00</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809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1.00</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.75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2286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-5.89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231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1280147977"/>
                  </a:ext>
                </a:extLst>
              </a:tr>
              <a:tr h="371560">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Better Off Dead, Hurting Self </a:t>
                      </a:r>
                    </a:p>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95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.14 </a:t>
                      </a:r>
                    </a:p>
                  </a:txBody>
                  <a:tcPr marL="0" marR="0" marT="0" marB="0">
                    <a:lnL>
                      <a:noFill/>
                    </a:lnL>
                    <a:lnR>
                      <a:noFill/>
                    </a:lnR>
                    <a:lnT>
                      <a:noFill/>
                    </a:lnT>
                    <a:lnB>
                      <a:noFill/>
                    </a:lnB>
                    <a:noFill/>
                  </a:tcPr>
                </a:tc>
                <a:tc>
                  <a:txBody>
                    <a:bodyPr/>
                    <a:lstStyle/>
                    <a:p>
                      <a:pPr marL="0" marR="0" indent="-1333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.48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.18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.49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.80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565 </a:t>
                      </a:r>
                    </a:p>
                  </a:txBody>
                  <a:tcPr marL="0" marR="0" marT="0" marB="0">
                    <a:lnL>
                      <a:noFill/>
                    </a:lnL>
                    <a:lnR>
                      <a:noFill/>
                    </a:lnR>
                    <a:lnT>
                      <a:noFill/>
                    </a:lnT>
                    <a:lnB>
                      <a:noFill/>
                    </a:lnB>
                    <a:noFill/>
                  </a:tcPr>
                </a:tc>
                <a:tc>
                  <a:txBody>
                    <a:bodyPr/>
                    <a:lstStyle/>
                    <a:p>
                      <a:pPr marL="0" marR="0" indent="857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.212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.08 </a:t>
                      </a:r>
                    </a:p>
                  </a:txBody>
                  <a:tcPr marL="0" marR="0" marT="0" marB="0">
                    <a:lnL>
                      <a:noFill/>
                    </a:lnL>
                    <a:lnR>
                      <a:noFill/>
                    </a:lnR>
                    <a:lnT>
                      <a:noFill/>
                    </a:lnT>
                    <a:lnB>
                      <a:noFill/>
                    </a:lnB>
                    <a:noFill/>
                  </a:tcPr>
                </a:tc>
                <a:extLst>
                  <a:ext uri="{0D108BD9-81ED-4DB2-BD59-A6C34878D82A}">
                    <a16:rowId xmlns:a16="http://schemas.microsoft.com/office/drawing/2014/main" val="3978333679"/>
                  </a:ext>
                </a:extLst>
              </a:tr>
              <a:tr h="178008">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Tobacco Use</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95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333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.75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.92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2.81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157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857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2588540937"/>
                  </a:ext>
                </a:extLst>
              </a:tr>
              <a:tr h="178008">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Vaper Use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1.38 </a:t>
                      </a:r>
                    </a:p>
                  </a:txBody>
                  <a:tcPr marL="0" marR="0" marT="0" marB="0">
                    <a:lnL>
                      <a:noFill/>
                    </a:lnL>
                    <a:lnR>
                      <a:noFill/>
                    </a:lnR>
                    <a:lnT>
                      <a:noFill/>
                    </a:lnT>
                    <a:lnB>
                      <a:noFill/>
                    </a:lnB>
                    <a:noFill/>
                  </a:tcPr>
                </a:tc>
                <a:tc>
                  <a:txBody>
                    <a:bodyPr/>
                    <a:lstStyle/>
                    <a:p>
                      <a:pPr marL="0" marR="0" indent="-1809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1.10 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1.48 </a:t>
                      </a:r>
                    </a:p>
                  </a:txBody>
                  <a:tcPr marL="0" marR="0" marT="0" marB="0">
                    <a:lnL>
                      <a:noFill/>
                    </a:lnL>
                    <a:lnR>
                      <a:noFill/>
                    </a:lnR>
                    <a:lnT>
                      <a:noFill/>
                    </a:lnT>
                    <a:lnB>
                      <a:noFill/>
                    </a:lnB>
                    <a:noFill/>
                  </a:tcPr>
                </a:tc>
                <a:tc>
                  <a:txBody>
                    <a:bodyPr/>
                    <a:lstStyle/>
                    <a:p>
                      <a:pPr marL="0" marR="0" indent="-666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.95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.92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199 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.179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.09 </a:t>
                      </a:r>
                    </a:p>
                  </a:txBody>
                  <a:tcPr marL="0" marR="0" marT="0" marB="0">
                    <a:lnL>
                      <a:noFill/>
                    </a:lnL>
                    <a:lnR>
                      <a:noFill/>
                    </a:lnR>
                    <a:lnT>
                      <a:noFill/>
                    </a:lnT>
                    <a:lnB>
                      <a:noFill/>
                    </a:lnB>
                    <a:noFill/>
                  </a:tcPr>
                </a:tc>
                <a:extLst>
                  <a:ext uri="{0D108BD9-81ED-4DB2-BD59-A6C34878D82A}">
                    <a16:rowId xmlns:a16="http://schemas.microsoft.com/office/drawing/2014/main" val="1679509592"/>
                  </a:ext>
                </a:extLst>
              </a:tr>
              <a:tr h="178008">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Alcohol Use</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1.17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809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.76</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666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-3.64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564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238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3242105613"/>
                  </a:ext>
                </a:extLst>
              </a:tr>
              <a:tr h="178008">
                <a:tc>
                  <a:txBody>
                    <a:bodyPr/>
                    <a:lstStyle/>
                    <a:p>
                      <a:pPr marL="0" marR="0"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Marijuana Use</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1.34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809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1.10</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1.13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666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1.10</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-1.86</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564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indent="1238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.032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545138543"/>
                  </a:ext>
                </a:extLst>
              </a:tr>
              <a:tr h="178008">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Prescription Drug Use </a:t>
                      </a:r>
                    </a:p>
                  </a:txBody>
                  <a:tcPr marL="0" marR="0" marT="0" marB="0">
                    <a:lnL>
                      <a:noFill/>
                    </a:lnL>
                    <a:lnR>
                      <a:noFill/>
                    </a:lnR>
                    <a:lnT>
                      <a:noFill/>
                    </a:lnT>
                    <a:lnB>
                      <a:noFill/>
                    </a:lnB>
                    <a:noFill/>
                  </a:tcPr>
                </a:tc>
                <a:tc>
                  <a:txBody>
                    <a:bodyPr/>
                    <a:lstStyle/>
                    <a:p>
                      <a:pPr marL="0" marR="0" indent="-95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.05 </a:t>
                      </a:r>
                    </a:p>
                  </a:txBody>
                  <a:tcPr marL="0" marR="0" marT="0" marB="0">
                    <a:lnL>
                      <a:noFill/>
                    </a:lnL>
                    <a:lnR>
                      <a:noFill/>
                    </a:lnR>
                    <a:lnT>
                      <a:noFill/>
                    </a:lnT>
                    <a:lnB>
                      <a:noFill/>
                    </a:lnB>
                    <a:noFill/>
                  </a:tcPr>
                </a:tc>
                <a:tc>
                  <a:txBody>
                    <a:bodyPr/>
                    <a:lstStyle/>
                    <a:p>
                      <a:pPr marL="0" marR="0" indent="-1333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.29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.08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.42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.76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565 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.224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.08 </a:t>
                      </a:r>
                    </a:p>
                  </a:txBody>
                  <a:tcPr marL="0" marR="0" marT="0" marB="0">
                    <a:lnL>
                      <a:noFill/>
                    </a:lnL>
                    <a:lnR>
                      <a:noFill/>
                    </a:lnR>
                    <a:lnT>
                      <a:noFill/>
                    </a:lnT>
                    <a:lnB>
                      <a:noFill/>
                    </a:lnB>
                    <a:noFill/>
                  </a:tcPr>
                </a:tc>
                <a:extLst>
                  <a:ext uri="{0D108BD9-81ED-4DB2-BD59-A6C34878D82A}">
                    <a16:rowId xmlns:a16="http://schemas.microsoft.com/office/drawing/2014/main" val="3705556940"/>
                  </a:ext>
                </a:extLst>
              </a:tr>
              <a:tr h="178008">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Illegal Drug Use </a:t>
                      </a:r>
                    </a:p>
                  </a:txBody>
                  <a:tcPr marL="0" marR="0" marT="0" marB="0">
                    <a:lnL>
                      <a:noFill/>
                    </a:lnL>
                    <a:lnR>
                      <a:noFill/>
                    </a:lnR>
                    <a:lnT>
                      <a:noFill/>
                    </a:lnT>
                    <a:lnB>
                      <a:noFill/>
                    </a:lnB>
                    <a:noFill/>
                  </a:tcPr>
                </a:tc>
                <a:tc>
                  <a:txBody>
                    <a:bodyPr/>
                    <a:lstStyle/>
                    <a:p>
                      <a:pPr marL="0" marR="0" indent="-95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.05 </a:t>
                      </a:r>
                    </a:p>
                  </a:txBody>
                  <a:tcPr marL="0" marR="0" marT="0" marB="0">
                    <a:lnL>
                      <a:noFill/>
                    </a:lnL>
                    <a:lnR>
                      <a:noFill/>
                    </a:lnR>
                    <a:lnT>
                      <a:noFill/>
                    </a:lnT>
                    <a:lnB>
                      <a:noFill/>
                    </a:lnB>
                    <a:noFill/>
                  </a:tcPr>
                </a:tc>
                <a:tc>
                  <a:txBody>
                    <a:bodyPr/>
                    <a:lstStyle/>
                    <a:p>
                      <a:pPr marL="0" marR="0" indent="-1333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.31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.03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.23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-.40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563 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.346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-.04 </a:t>
                      </a:r>
                    </a:p>
                  </a:txBody>
                  <a:tcPr marL="0" marR="0" marT="0" marB="0">
                    <a:lnL>
                      <a:noFill/>
                    </a:lnL>
                    <a:lnR>
                      <a:noFill/>
                    </a:lnR>
                    <a:lnT>
                      <a:noFill/>
                    </a:lnT>
                    <a:lnB>
                      <a:noFill/>
                    </a:lnB>
                    <a:noFill/>
                  </a:tcPr>
                </a:tc>
                <a:extLst>
                  <a:ext uri="{0D108BD9-81ED-4DB2-BD59-A6C34878D82A}">
                    <a16:rowId xmlns:a16="http://schemas.microsoft.com/office/drawing/2014/main" val="1429539337"/>
                  </a:ext>
                </a:extLst>
              </a:tr>
              <a:tr h="178008">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Inhalants Use </a:t>
                      </a:r>
                    </a:p>
                  </a:txBody>
                  <a:tcPr marL="0" marR="0" marT="0" marB="0">
                    <a:lnL>
                      <a:noFill/>
                    </a:lnL>
                    <a:lnR>
                      <a:noFill/>
                    </a:lnR>
                    <a:lnT>
                      <a:noFill/>
                    </a:lnT>
                    <a:lnB>
                      <a:noFill/>
                    </a:lnB>
                    <a:noFill/>
                  </a:tcPr>
                </a:tc>
                <a:tc>
                  <a:txBody>
                    <a:bodyPr/>
                    <a:lstStyle/>
                    <a:p>
                      <a:pPr marL="0" marR="0" indent="-95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.01 </a:t>
                      </a:r>
                    </a:p>
                  </a:txBody>
                  <a:tcPr marL="0" marR="0" marT="0" marB="0">
                    <a:lnL>
                      <a:noFill/>
                    </a:lnL>
                    <a:lnR>
                      <a:noFill/>
                    </a:lnR>
                    <a:lnT>
                      <a:noFill/>
                    </a:lnT>
                    <a:lnB>
                      <a:noFill/>
                    </a:lnB>
                    <a:noFill/>
                  </a:tcPr>
                </a:tc>
                <a:tc>
                  <a:txBody>
                    <a:bodyPr/>
                    <a:lstStyle/>
                    <a:p>
                      <a:pPr marL="0" marR="0" indent="-1333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.11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.06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.33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1.51 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122 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.067 </a:t>
                      </a:r>
                    </a:p>
                  </a:txBody>
                  <a:tcPr marL="0" marR="0" marT="0" marB="0">
                    <a:lnL>
                      <a:noFill/>
                    </a:lnL>
                    <a:lnR>
                      <a:noFill/>
                    </a:lnR>
                    <a:lnT>
                      <a:noFill/>
                    </a:lnT>
                    <a:lnB>
                      <a:noFill/>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.26 </a:t>
                      </a:r>
                    </a:p>
                  </a:txBody>
                  <a:tcPr marL="0" marR="0" marT="0" marB="0">
                    <a:lnL>
                      <a:noFill/>
                    </a:lnL>
                    <a:lnR>
                      <a:noFill/>
                    </a:lnR>
                    <a:lnT>
                      <a:noFill/>
                    </a:lnT>
                    <a:lnB>
                      <a:noFill/>
                    </a:lnB>
                    <a:noFill/>
                  </a:tcPr>
                </a:tc>
                <a:extLst>
                  <a:ext uri="{0D108BD9-81ED-4DB2-BD59-A6C34878D82A}">
                    <a16:rowId xmlns:a16="http://schemas.microsoft.com/office/drawing/2014/main" val="4162712245"/>
                  </a:ext>
                </a:extLst>
              </a:tr>
              <a:tr h="178008">
                <a:tc>
                  <a:txBody>
                    <a:bodyPr/>
                    <a:lstStyle/>
                    <a:p>
                      <a:pPr marL="0" marR="0"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Herbs, Synthetic Use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indent="-95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.02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indent="-1333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.19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.03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.21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.28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561 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.390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pPr>
                      <a:r>
                        <a:rPr lang="en-US" sz="1100" kern="100" dirty="0">
                          <a:effectLst/>
                          <a:latin typeface="Times New Roman" panose="02020603050405020304" pitchFamily="18" charset="0"/>
                          <a:ea typeface="Arial" panose="020B0604020202020204" pitchFamily="34" charset="0"/>
                          <a:cs typeface="Times New Roman" panose="02020603050405020304" pitchFamily="18" charset="0"/>
                        </a:rPr>
                        <a:t>.03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3012321"/>
                  </a:ext>
                </a:extLst>
              </a:tr>
            </a:tbl>
          </a:graphicData>
        </a:graphic>
      </p:graphicFrame>
      <p:sp>
        <p:nvSpPr>
          <p:cNvPr id="40" name="Title 1">
            <a:extLst>
              <a:ext uri="{FF2B5EF4-FFF2-40B4-BE49-F238E27FC236}">
                <a16:creationId xmlns:a16="http://schemas.microsoft.com/office/drawing/2014/main" id="{B64EA8CE-A203-B070-8303-4EAFBCFCF642}"/>
              </a:ext>
            </a:extLst>
          </p:cNvPr>
          <p:cNvSpPr txBox="1">
            <a:spLocks/>
          </p:cNvSpPr>
          <p:nvPr/>
        </p:nvSpPr>
        <p:spPr>
          <a:xfrm>
            <a:off x="23071694" y="17360574"/>
            <a:ext cx="2200311" cy="4069078"/>
          </a:xfrm>
          <a:prstGeom prst="rect">
            <a:avLst/>
          </a:prstGeom>
          <a:solidFill>
            <a:srgbClr val="003591"/>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2459038" algn="l"/>
              </a:tabLst>
            </a:pPr>
            <a:r>
              <a:rPr lang="en-US" sz="2400" dirty="0">
                <a:solidFill>
                  <a:schemeClr val="bg1"/>
                </a:solidFill>
                <a:latin typeface="Times New Roman" panose="02020603050405020304" pitchFamily="18" charset="0"/>
                <a:cs typeface="Times New Roman" panose="02020603050405020304" pitchFamily="18" charset="0"/>
              </a:rPr>
              <a:t>Independent Samples </a:t>
            </a:r>
            <a:r>
              <a:rPr lang="en-US" sz="2400" i="1" dirty="0">
                <a:solidFill>
                  <a:schemeClr val="bg1"/>
                </a:solidFill>
                <a:latin typeface="Times New Roman" panose="02020603050405020304" pitchFamily="18" charset="0"/>
                <a:cs typeface="Times New Roman" panose="02020603050405020304" pitchFamily="18" charset="0"/>
              </a:rPr>
              <a:t>t-</a:t>
            </a:r>
            <a:r>
              <a:rPr lang="en-US" sz="2400" dirty="0">
                <a:solidFill>
                  <a:schemeClr val="bg1"/>
                </a:solidFill>
                <a:latin typeface="Times New Roman" panose="02020603050405020304" pitchFamily="18" charset="0"/>
                <a:cs typeface="Times New Roman" panose="02020603050405020304" pitchFamily="18" charset="0"/>
              </a:rPr>
              <a:t>Tests</a:t>
            </a:r>
          </a:p>
          <a:p>
            <a:pPr algn="ctr">
              <a:tabLst>
                <a:tab pos="2459038" algn="l"/>
              </a:tabLst>
            </a:pPr>
            <a:endParaRPr lang="en-US" sz="2400" dirty="0">
              <a:solidFill>
                <a:schemeClr val="bg1"/>
              </a:solidFill>
              <a:latin typeface="Times New Roman" panose="02020603050405020304" pitchFamily="18" charset="0"/>
              <a:cs typeface="Times New Roman" panose="02020603050405020304" pitchFamily="18" charset="0"/>
            </a:endParaRP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Differences by Restorative Justice Practice of Community Service</a:t>
            </a:r>
            <a:endParaRPr lang="en-US" sz="1800" i="1"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41" name="Table 40">
            <a:extLst>
              <a:ext uri="{FF2B5EF4-FFF2-40B4-BE49-F238E27FC236}">
                <a16:creationId xmlns:a16="http://schemas.microsoft.com/office/drawing/2014/main" id="{DCB3878E-E827-B4B0-8943-8AF5E0788230}"/>
              </a:ext>
            </a:extLst>
          </p:cNvPr>
          <p:cNvGraphicFramePr>
            <a:graphicFrameLocks noGrp="1"/>
          </p:cNvGraphicFramePr>
          <p:nvPr>
            <p:extLst>
              <p:ext uri="{D42A27DB-BD31-4B8C-83A1-F6EECF244321}">
                <p14:modId xmlns:p14="http://schemas.microsoft.com/office/powerpoint/2010/main" val="2914846844"/>
              </p:ext>
            </p:extLst>
          </p:nvPr>
        </p:nvGraphicFramePr>
        <p:xfrm>
          <a:off x="25820282" y="17391336"/>
          <a:ext cx="6657871" cy="4287404"/>
        </p:xfrm>
        <a:graphic>
          <a:graphicData uri="http://schemas.openxmlformats.org/drawingml/2006/table">
            <a:tbl>
              <a:tblPr firstRow="1" firstCol="1" bandRow="1"/>
              <a:tblGrid>
                <a:gridCol w="2099330">
                  <a:extLst>
                    <a:ext uri="{9D8B030D-6E8A-4147-A177-3AD203B41FA5}">
                      <a16:colId xmlns:a16="http://schemas.microsoft.com/office/drawing/2014/main" val="2805630794"/>
                    </a:ext>
                  </a:extLst>
                </a:gridCol>
                <a:gridCol w="608470">
                  <a:extLst>
                    <a:ext uri="{9D8B030D-6E8A-4147-A177-3AD203B41FA5}">
                      <a16:colId xmlns:a16="http://schemas.microsoft.com/office/drawing/2014/main" val="2737838078"/>
                    </a:ext>
                  </a:extLst>
                </a:gridCol>
                <a:gridCol w="531164">
                  <a:extLst>
                    <a:ext uri="{9D8B030D-6E8A-4147-A177-3AD203B41FA5}">
                      <a16:colId xmlns:a16="http://schemas.microsoft.com/office/drawing/2014/main" val="2347715871"/>
                    </a:ext>
                  </a:extLst>
                </a:gridCol>
                <a:gridCol w="585147">
                  <a:extLst>
                    <a:ext uri="{9D8B030D-6E8A-4147-A177-3AD203B41FA5}">
                      <a16:colId xmlns:a16="http://schemas.microsoft.com/office/drawing/2014/main" val="4209719741"/>
                    </a:ext>
                  </a:extLst>
                </a:gridCol>
                <a:gridCol w="494507">
                  <a:extLst>
                    <a:ext uri="{9D8B030D-6E8A-4147-A177-3AD203B41FA5}">
                      <a16:colId xmlns:a16="http://schemas.microsoft.com/office/drawing/2014/main" val="3619214900"/>
                    </a:ext>
                  </a:extLst>
                </a:gridCol>
                <a:gridCol w="557821">
                  <a:extLst>
                    <a:ext uri="{9D8B030D-6E8A-4147-A177-3AD203B41FA5}">
                      <a16:colId xmlns:a16="http://schemas.microsoft.com/office/drawing/2014/main" val="3540308656"/>
                    </a:ext>
                  </a:extLst>
                </a:gridCol>
                <a:gridCol w="581813">
                  <a:extLst>
                    <a:ext uri="{9D8B030D-6E8A-4147-A177-3AD203B41FA5}">
                      <a16:colId xmlns:a16="http://schemas.microsoft.com/office/drawing/2014/main" val="2670247977"/>
                    </a:ext>
                  </a:extLst>
                </a:gridCol>
                <a:gridCol w="497842">
                  <a:extLst>
                    <a:ext uri="{9D8B030D-6E8A-4147-A177-3AD203B41FA5}">
                      <a16:colId xmlns:a16="http://schemas.microsoft.com/office/drawing/2014/main" val="1274334669"/>
                    </a:ext>
                  </a:extLst>
                </a:gridCol>
                <a:gridCol w="701777">
                  <a:extLst>
                    <a:ext uri="{9D8B030D-6E8A-4147-A177-3AD203B41FA5}">
                      <a16:colId xmlns:a16="http://schemas.microsoft.com/office/drawing/2014/main" val="3608475804"/>
                    </a:ext>
                  </a:extLst>
                </a:gridCol>
              </a:tblGrid>
              <a:tr h="333812">
                <a:tc>
                  <a:txBody>
                    <a:bodyPr/>
                    <a:lstStyle/>
                    <a:p>
                      <a:pPr marL="0" marR="0" algn="l"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Variable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marL="0" marR="26670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Community Service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marL="0" marR="0" algn="ct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No Community Service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11430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t</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7620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   df</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p</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l"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Cohen’s d</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93854922"/>
                  </a:ext>
                </a:extLst>
              </a:tr>
              <a:tr h="159948">
                <a:tc>
                  <a:txBody>
                    <a:bodyPr/>
                    <a:lstStyle/>
                    <a:p>
                      <a:pPr marL="133350" marR="0" indent="-133350" algn="l"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  M</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9525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    SD</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47625"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M</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SD</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143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1047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4297019"/>
                  </a:ext>
                </a:extLst>
              </a:tr>
              <a:tr h="169785">
                <a:tc>
                  <a:txBody>
                    <a:bodyPr/>
                    <a:lstStyle/>
                    <a:p>
                      <a:pPr marL="133350" marR="0" indent="-133350" algn="l"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Age</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15.43 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952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1.55 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476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15.18 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1.67 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1143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-1.48 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620</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.069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1047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-.15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99231830"/>
                  </a:ext>
                </a:extLst>
              </a:tr>
              <a:tr h="159948">
                <a:tc>
                  <a:txBody>
                    <a:bodyPr/>
                    <a:lstStyle/>
                    <a:p>
                      <a:pPr marL="133350" marR="0" indent="-133350" algn="l"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952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476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143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7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3702905807"/>
                  </a:ext>
                </a:extLst>
              </a:tr>
              <a:tr h="169785">
                <a:tc>
                  <a:txBody>
                    <a:bodyPr/>
                    <a:lstStyle/>
                    <a:p>
                      <a:pPr marL="133350" marR="0" indent="-133350" algn="l"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Offense to Referral </a:t>
                      </a:r>
                    </a:p>
                  </a:txBody>
                  <a:tcPr marL="0" marR="0" marT="0" marB="0">
                    <a:lnL>
                      <a:noFill/>
                    </a:lnL>
                    <a:lnR>
                      <a:noFill/>
                    </a:lnR>
                    <a:lnT>
                      <a:noFill/>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49.45 </a:t>
                      </a:r>
                    </a:p>
                  </a:txBody>
                  <a:tcPr marL="0" marR="0" marT="0" marB="0">
                    <a:lnL>
                      <a:noFill/>
                    </a:lnL>
                    <a:lnR>
                      <a:noFill/>
                    </a:lnR>
                    <a:lnT>
                      <a:noFill/>
                    </a:lnT>
                    <a:lnB>
                      <a:noFill/>
                    </a:lnB>
                    <a:noFill/>
                  </a:tcPr>
                </a:tc>
                <a:tc>
                  <a:txBody>
                    <a:bodyPr/>
                    <a:lstStyle/>
                    <a:p>
                      <a:pPr marL="0" marR="952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48.75 </a:t>
                      </a:r>
                    </a:p>
                  </a:txBody>
                  <a:tcPr marL="0" marR="0" marT="0" marB="0">
                    <a:lnL>
                      <a:noFill/>
                    </a:lnL>
                    <a:lnR>
                      <a:noFill/>
                    </a:lnR>
                    <a:lnT>
                      <a:noFill/>
                    </a:lnT>
                    <a:lnB>
                      <a:noFill/>
                    </a:lnB>
                    <a:noFill/>
                  </a:tcPr>
                </a:tc>
                <a:tc>
                  <a:txBody>
                    <a:bodyPr/>
                    <a:lstStyle/>
                    <a:p>
                      <a:pPr marL="0" marR="476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41.78 </a:t>
                      </a:r>
                    </a:p>
                  </a:txBody>
                  <a:tcPr marL="0" marR="0" marT="0" marB="0">
                    <a:lnL>
                      <a:noFill/>
                    </a:lnL>
                    <a:lnR>
                      <a:noFill/>
                    </a:lnR>
                    <a:lnT>
                      <a:noFill/>
                    </a:lnT>
                    <a:lnB>
                      <a:noFill/>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50.37 </a:t>
                      </a:r>
                    </a:p>
                  </a:txBody>
                  <a:tcPr marL="0" marR="0" marT="0" marB="0">
                    <a:lnL>
                      <a:noFill/>
                    </a:lnL>
                    <a:lnR>
                      <a:noFill/>
                    </a:lnR>
                    <a:lnT>
                      <a:noFill/>
                    </a:lnT>
                    <a:lnB>
                      <a:noFill/>
                    </a:lnB>
                    <a:noFill/>
                  </a:tcPr>
                </a:tc>
                <a:tc>
                  <a:txBody>
                    <a:bodyPr/>
                    <a:lstStyle/>
                    <a:p>
                      <a:pPr marL="0" marR="1143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-1.50 </a:t>
                      </a:r>
                    </a:p>
                  </a:txBody>
                  <a:tcPr marL="0" marR="0" marT="0" marB="0">
                    <a:lnL>
                      <a:noFill/>
                    </a:lnL>
                    <a:lnR>
                      <a:noFill/>
                    </a:lnR>
                    <a:lnT>
                      <a:noFill/>
                    </a:lnT>
                    <a:lnB>
                      <a:noFill/>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608 </a:t>
                      </a:r>
                    </a:p>
                  </a:txBody>
                  <a:tcPr marL="0" marR="0" marT="0" marB="0">
                    <a:lnL>
                      <a:noFill/>
                    </a:lnL>
                    <a:lnR>
                      <a:noFill/>
                    </a:lnR>
                    <a:lnT>
                      <a:noFill/>
                    </a:lnT>
                    <a:lnB>
                      <a:noFill/>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.067 </a:t>
                      </a:r>
                    </a:p>
                  </a:txBody>
                  <a:tcPr marL="0" marR="0" marT="0" marB="0">
                    <a:lnL>
                      <a:noFill/>
                    </a:lnL>
                    <a:lnR>
                      <a:noFill/>
                    </a:lnR>
                    <a:lnT>
                      <a:noFill/>
                    </a:lnT>
                    <a:lnB>
                      <a:noFill/>
                    </a:lnB>
                    <a:noFill/>
                  </a:tcPr>
                </a:tc>
                <a:tc>
                  <a:txBody>
                    <a:bodyPr/>
                    <a:lstStyle/>
                    <a:p>
                      <a:pPr marL="0" marR="1047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-.15 </a:t>
                      </a:r>
                    </a:p>
                  </a:txBody>
                  <a:tcPr marL="0" marR="0" marT="0" marB="0">
                    <a:lnL>
                      <a:noFill/>
                    </a:lnL>
                    <a:lnR>
                      <a:noFill/>
                    </a:lnR>
                    <a:lnT>
                      <a:noFill/>
                    </a:lnT>
                    <a:lnB>
                      <a:noFill/>
                    </a:lnB>
                    <a:noFill/>
                  </a:tcPr>
                </a:tc>
                <a:extLst>
                  <a:ext uri="{0D108BD9-81ED-4DB2-BD59-A6C34878D82A}">
                    <a16:rowId xmlns:a16="http://schemas.microsoft.com/office/drawing/2014/main" val="3961126675"/>
                  </a:ext>
                </a:extLst>
              </a:tr>
              <a:tr h="169785">
                <a:tc>
                  <a:txBody>
                    <a:bodyPr/>
                    <a:lstStyle/>
                    <a:p>
                      <a:pPr marL="133350" marR="0" indent="-133350" algn="l"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Offense to Completion </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206.15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952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86.29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476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165.11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87.30</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143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-4.00</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489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7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339399294"/>
                  </a:ext>
                </a:extLst>
              </a:tr>
              <a:tr h="159948">
                <a:tc>
                  <a:txBody>
                    <a:bodyPr/>
                    <a:lstStyle/>
                    <a:p>
                      <a:pPr marL="133350" marR="0" indent="-133350" algn="l"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Referral to Panel </a:t>
                      </a:r>
                    </a:p>
                  </a:txBody>
                  <a:tcPr marL="0" marR="0" marT="0" marB="0">
                    <a:lnL>
                      <a:noFill/>
                    </a:lnL>
                    <a:lnR>
                      <a:noFill/>
                    </a:lnR>
                    <a:lnT>
                      <a:noFill/>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40.05 </a:t>
                      </a:r>
                    </a:p>
                  </a:txBody>
                  <a:tcPr marL="0" marR="0" marT="0" marB="0">
                    <a:lnL>
                      <a:noFill/>
                    </a:lnL>
                    <a:lnR>
                      <a:noFill/>
                    </a:lnR>
                    <a:lnT>
                      <a:noFill/>
                    </a:lnT>
                    <a:lnB>
                      <a:noFill/>
                    </a:lnB>
                    <a:noFill/>
                  </a:tcPr>
                </a:tc>
                <a:tc>
                  <a:txBody>
                    <a:bodyPr/>
                    <a:lstStyle/>
                    <a:p>
                      <a:pPr marL="0" marR="952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22.94 </a:t>
                      </a:r>
                    </a:p>
                  </a:txBody>
                  <a:tcPr marL="0" marR="0" marT="0" marB="0">
                    <a:lnL>
                      <a:noFill/>
                    </a:lnL>
                    <a:lnR>
                      <a:noFill/>
                    </a:lnR>
                    <a:lnT>
                      <a:noFill/>
                    </a:lnT>
                    <a:lnB>
                      <a:noFill/>
                    </a:lnB>
                    <a:noFill/>
                  </a:tcPr>
                </a:tc>
                <a:tc>
                  <a:txBody>
                    <a:bodyPr/>
                    <a:lstStyle/>
                    <a:p>
                      <a:pPr marL="0" marR="476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41.69 </a:t>
                      </a:r>
                    </a:p>
                  </a:txBody>
                  <a:tcPr marL="0" marR="0" marT="0" marB="0">
                    <a:lnL>
                      <a:noFill/>
                    </a:lnL>
                    <a:lnR>
                      <a:noFill/>
                    </a:lnR>
                    <a:lnT>
                      <a:noFill/>
                    </a:lnT>
                    <a:lnB>
                      <a:noFill/>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28.53 </a:t>
                      </a:r>
                    </a:p>
                  </a:txBody>
                  <a:tcPr marL="0" marR="0" marT="0" marB="0">
                    <a:lnL>
                      <a:noFill/>
                    </a:lnL>
                    <a:lnR>
                      <a:noFill/>
                    </a:lnR>
                    <a:lnT>
                      <a:noFill/>
                    </a:lnT>
                    <a:lnB>
                      <a:noFill/>
                    </a:lnB>
                    <a:noFill/>
                  </a:tcPr>
                </a:tc>
                <a:tc>
                  <a:txBody>
                    <a:bodyPr/>
                    <a:lstStyle/>
                    <a:p>
                      <a:pPr marL="0" marR="1143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.57 </a:t>
                      </a:r>
                    </a:p>
                  </a:txBody>
                  <a:tcPr marL="0" marR="0" marT="0" marB="0">
                    <a:lnL>
                      <a:noFill/>
                    </a:lnL>
                    <a:lnR>
                      <a:noFill/>
                    </a:lnR>
                    <a:lnT>
                      <a:noFill/>
                    </a:lnT>
                    <a:lnB>
                      <a:noFill/>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530 </a:t>
                      </a:r>
                    </a:p>
                  </a:txBody>
                  <a:tcPr marL="0" marR="0" marT="0" marB="0">
                    <a:lnL>
                      <a:noFill/>
                    </a:lnL>
                    <a:lnR>
                      <a:noFill/>
                    </a:lnR>
                    <a:lnT>
                      <a:noFill/>
                    </a:lnT>
                    <a:lnB>
                      <a:noFill/>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.286 </a:t>
                      </a:r>
                    </a:p>
                  </a:txBody>
                  <a:tcPr marL="0" marR="0" marT="0" marB="0">
                    <a:lnL>
                      <a:noFill/>
                    </a:lnL>
                    <a:lnR>
                      <a:noFill/>
                    </a:lnR>
                    <a:lnT>
                      <a:noFill/>
                    </a:lnT>
                    <a:lnB>
                      <a:noFill/>
                    </a:lnB>
                    <a:noFill/>
                  </a:tcPr>
                </a:tc>
                <a:tc>
                  <a:txBody>
                    <a:bodyPr/>
                    <a:lstStyle/>
                    <a:p>
                      <a:pPr marL="0" marR="1047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.06 </a:t>
                      </a:r>
                    </a:p>
                  </a:txBody>
                  <a:tcPr marL="0" marR="0" marT="0" marB="0">
                    <a:lnL>
                      <a:noFill/>
                    </a:lnL>
                    <a:lnR>
                      <a:noFill/>
                    </a:lnR>
                    <a:lnT>
                      <a:noFill/>
                    </a:lnT>
                    <a:lnB>
                      <a:noFill/>
                    </a:lnB>
                    <a:noFill/>
                  </a:tcPr>
                </a:tc>
                <a:extLst>
                  <a:ext uri="{0D108BD9-81ED-4DB2-BD59-A6C34878D82A}">
                    <a16:rowId xmlns:a16="http://schemas.microsoft.com/office/drawing/2014/main" val="3545648989"/>
                  </a:ext>
                </a:extLst>
              </a:tr>
              <a:tr h="169785">
                <a:tc>
                  <a:txBody>
                    <a:bodyPr/>
                    <a:lstStyle/>
                    <a:p>
                      <a:pPr marL="133350" marR="0" indent="-133350" algn="l"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Referral to Completion</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151.44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952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62.96</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476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123.74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62.27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143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-3.78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492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7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3974316739"/>
                  </a:ext>
                </a:extLst>
              </a:tr>
              <a:tr h="159948">
                <a:tc>
                  <a:txBody>
                    <a:bodyPr/>
                    <a:lstStyle/>
                    <a:p>
                      <a:pPr marL="133350" marR="0" indent="-133350" algn="l"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Panel to Completion </a:t>
                      </a:r>
                    </a:p>
                  </a:txBody>
                  <a:tcPr marL="0" marR="0" marT="0" marB="0">
                    <a:lnL>
                      <a:noFill/>
                    </a:lnL>
                    <a:lnR>
                      <a:noFill/>
                    </a:lnR>
                    <a:lnT>
                      <a:noFill/>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94.00  </a:t>
                      </a:r>
                    </a:p>
                  </a:txBody>
                  <a:tcPr marL="0" marR="0" marT="0" marB="0">
                    <a:lnL>
                      <a:noFill/>
                    </a:lnL>
                    <a:lnR>
                      <a:noFill/>
                    </a:lnR>
                    <a:lnT>
                      <a:noFill/>
                    </a:lnT>
                    <a:lnB>
                      <a:noFill/>
                    </a:lnB>
                    <a:noFill/>
                  </a:tcPr>
                </a:tc>
                <a:tc>
                  <a:txBody>
                    <a:bodyPr/>
                    <a:lstStyle/>
                    <a:p>
                      <a:pPr marL="0" marR="952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78.23 </a:t>
                      </a:r>
                    </a:p>
                  </a:txBody>
                  <a:tcPr marL="0" marR="0" marT="0" marB="0">
                    <a:lnL>
                      <a:noFill/>
                    </a:lnL>
                    <a:lnR>
                      <a:noFill/>
                    </a:lnR>
                    <a:lnT>
                      <a:noFill/>
                    </a:lnT>
                    <a:lnB>
                      <a:noFill/>
                    </a:lnB>
                    <a:noFill/>
                  </a:tcPr>
                </a:tc>
                <a:tc>
                  <a:txBody>
                    <a:bodyPr/>
                    <a:lstStyle/>
                    <a:p>
                      <a:pPr marL="0" marR="476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91.47 </a:t>
                      </a:r>
                    </a:p>
                  </a:txBody>
                  <a:tcPr marL="0" marR="0" marT="0" marB="0">
                    <a:lnL>
                      <a:noFill/>
                    </a:lnL>
                    <a:lnR>
                      <a:noFill/>
                    </a:lnR>
                    <a:lnT>
                      <a:noFill/>
                    </a:lnT>
                    <a:lnB>
                      <a:noFill/>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60.67 </a:t>
                      </a:r>
                    </a:p>
                  </a:txBody>
                  <a:tcPr marL="0" marR="0" marT="0" marB="0">
                    <a:lnL>
                      <a:noFill/>
                    </a:lnL>
                    <a:lnR>
                      <a:noFill/>
                    </a:lnR>
                    <a:lnT>
                      <a:noFill/>
                    </a:lnT>
                    <a:lnB>
                      <a:noFill/>
                    </a:lnB>
                    <a:noFill/>
                  </a:tcPr>
                </a:tc>
                <a:tc>
                  <a:txBody>
                    <a:bodyPr/>
                    <a:lstStyle/>
                    <a:p>
                      <a:pPr marL="0" marR="1143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-.34 </a:t>
                      </a:r>
                    </a:p>
                  </a:txBody>
                  <a:tcPr marL="0" marR="0" marT="0" marB="0">
                    <a:lnL>
                      <a:noFill/>
                    </a:lnL>
                    <a:lnR>
                      <a:noFill/>
                    </a:lnR>
                    <a:lnT>
                      <a:noFill/>
                    </a:lnT>
                    <a:lnB>
                      <a:noFill/>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479 </a:t>
                      </a:r>
                    </a:p>
                  </a:txBody>
                  <a:tcPr marL="0" marR="0" marT="0" marB="0">
                    <a:lnL>
                      <a:noFill/>
                    </a:lnL>
                    <a:lnR>
                      <a:noFill/>
                    </a:lnR>
                    <a:lnT>
                      <a:noFill/>
                    </a:lnT>
                    <a:lnB>
                      <a:noFill/>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.368 </a:t>
                      </a:r>
                    </a:p>
                  </a:txBody>
                  <a:tcPr marL="0" marR="0" marT="0" marB="0">
                    <a:lnL>
                      <a:noFill/>
                    </a:lnL>
                    <a:lnR>
                      <a:noFill/>
                    </a:lnR>
                    <a:lnT>
                      <a:noFill/>
                    </a:lnT>
                    <a:lnB>
                      <a:noFill/>
                    </a:lnB>
                    <a:noFill/>
                  </a:tcPr>
                </a:tc>
                <a:tc>
                  <a:txBody>
                    <a:bodyPr/>
                    <a:lstStyle/>
                    <a:p>
                      <a:pPr marL="0" marR="1047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.04 </a:t>
                      </a:r>
                    </a:p>
                  </a:txBody>
                  <a:tcPr marL="0" marR="0" marT="0" marB="0">
                    <a:lnL>
                      <a:noFill/>
                    </a:lnL>
                    <a:lnR>
                      <a:noFill/>
                    </a:lnR>
                    <a:lnT>
                      <a:noFill/>
                    </a:lnT>
                    <a:lnB>
                      <a:noFill/>
                    </a:lnB>
                    <a:noFill/>
                  </a:tcPr>
                </a:tc>
                <a:extLst>
                  <a:ext uri="{0D108BD9-81ED-4DB2-BD59-A6C34878D82A}">
                    <a16:rowId xmlns:a16="http://schemas.microsoft.com/office/drawing/2014/main" val="1385128464"/>
                  </a:ext>
                </a:extLst>
              </a:tr>
              <a:tr h="159948">
                <a:tc>
                  <a:txBody>
                    <a:bodyPr/>
                    <a:lstStyle/>
                    <a:p>
                      <a:pPr marL="133350" marR="0" indent="-133350" algn="l"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952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476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143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7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2357079105"/>
                  </a:ext>
                </a:extLst>
              </a:tr>
              <a:tr h="159948">
                <a:tc>
                  <a:txBody>
                    <a:bodyPr/>
                    <a:lstStyle/>
                    <a:p>
                      <a:pPr marL="133350" marR="0" indent="-133350" algn="l"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Little Interest, Pleasure</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.72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952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.97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476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.94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143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2.19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568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.014 </a:t>
                      </a:r>
                      <a:endParaRPr lang="en-US" sz="11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noFill/>
                  </a:tcPr>
                </a:tc>
                <a:tc>
                  <a:txBody>
                    <a:bodyPr/>
                    <a:lstStyle/>
                    <a:p>
                      <a:pPr marL="0" marR="1047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3173231326"/>
                  </a:ext>
                </a:extLst>
              </a:tr>
              <a:tr h="159948">
                <a:tc>
                  <a:txBody>
                    <a:bodyPr/>
                    <a:lstStyle/>
                    <a:p>
                      <a:pPr marL="0" marR="0" algn="l"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Feeling Down, Depressed</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952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.93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476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.97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.98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l"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     2.93 </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567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7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.30</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1122266659"/>
                  </a:ext>
                </a:extLst>
              </a:tr>
              <a:tr h="169785">
                <a:tc>
                  <a:txBody>
                    <a:bodyPr/>
                    <a:lstStyle/>
                    <a:p>
                      <a:pPr marL="133350" marR="0" indent="-133350" algn="l"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Better Off Dead, Hurting Self</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952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476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143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-2.45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  148.83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7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4076537864"/>
                  </a:ext>
                </a:extLst>
              </a:tr>
              <a:tr h="159948">
                <a:tc>
                  <a:txBody>
                    <a:bodyPr/>
                    <a:lstStyle/>
                    <a:p>
                      <a:pPr marL="133350" marR="0" indent="-133350" algn="l"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952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476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143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7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1483981655"/>
                  </a:ext>
                </a:extLst>
              </a:tr>
              <a:tr h="169785">
                <a:tc>
                  <a:txBody>
                    <a:bodyPr/>
                    <a:lstStyle/>
                    <a:p>
                      <a:pPr marL="133350" marR="0" indent="-133350" algn="l"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Tobacco Use</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952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.84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476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.78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dirty="0">
                          <a:effectLst/>
                          <a:latin typeface="Times New Roman" panose="02020603050405020304" pitchFamily="18" charset="0"/>
                          <a:ea typeface="Arial" panose="020B0604020202020204" pitchFamily="34" charset="0"/>
                          <a:cs typeface="Times New Roman" panose="02020603050405020304" pitchFamily="18" charset="0"/>
                        </a:rPr>
                        <a:t>  -2.07 </a:t>
                      </a:r>
                      <a:r>
                        <a:rPr lang="en-US" sz="1100" kern="100" dirty="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185.08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.015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7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3044403377"/>
                  </a:ext>
                </a:extLst>
              </a:tr>
              <a:tr h="159948">
                <a:tc>
                  <a:txBody>
                    <a:bodyPr/>
                    <a:lstStyle/>
                    <a:p>
                      <a:pPr marL="133350" marR="0" indent="-133350" algn="l"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Vaping Use</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1.18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952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1.11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476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1.47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14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2.68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0" algn="l"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        566</a:t>
                      </a:r>
                      <a:endParaRPr lang="en-US" sz="11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7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3276350600"/>
                  </a:ext>
                </a:extLst>
              </a:tr>
              <a:tr h="159948">
                <a:tc>
                  <a:txBody>
                    <a:bodyPr/>
                    <a:lstStyle/>
                    <a:p>
                      <a:pPr marL="133350" marR="0" indent="-133350" algn="l"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Alcohol Use</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.68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952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.95</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476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1.20</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1.11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14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5.13</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220.62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7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.48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1714339420"/>
                  </a:ext>
                </a:extLst>
              </a:tr>
              <a:tr h="159948">
                <a:tc>
                  <a:txBody>
                    <a:bodyPr/>
                    <a:lstStyle/>
                    <a:p>
                      <a:pPr marL="133350" marR="0" indent="-133350" algn="l"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Marijuana Use</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.98</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952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1.04</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4762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1.39</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381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1.10</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14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3.76</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7620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202.42</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57150"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.001</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tc>
                  <a:txBody>
                    <a:bodyPr/>
                    <a:lstStyle/>
                    <a:p>
                      <a:pPr marL="0" marR="104775" algn="r" fontAlgn="base">
                        <a:lnSpc>
                          <a:spcPct val="115000"/>
                        </a:lnSpc>
                      </a:pPr>
                      <a:r>
                        <a:rPr lang="en-US" sz="1100" b="1" kern="100">
                          <a:effectLst/>
                          <a:latin typeface="Times New Roman" panose="02020603050405020304" pitchFamily="18" charset="0"/>
                          <a:ea typeface="Arial" panose="020B0604020202020204" pitchFamily="34" charset="0"/>
                          <a:cs typeface="Times New Roman" panose="02020603050405020304" pitchFamily="18" charset="0"/>
                        </a:rPr>
                        <a:t>.37</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413678369"/>
                  </a:ext>
                </a:extLst>
              </a:tr>
              <a:tr h="159948">
                <a:tc>
                  <a:txBody>
                    <a:bodyPr/>
                    <a:lstStyle/>
                    <a:p>
                      <a:pPr marL="133350" marR="0" indent="-133350" algn="l"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Prescription Drug Use </a:t>
                      </a:r>
                    </a:p>
                  </a:txBody>
                  <a:tcPr marL="0" marR="0" marT="0" marB="0">
                    <a:lnL>
                      <a:noFill/>
                    </a:lnL>
                    <a:lnR>
                      <a:noFill/>
                    </a:lnR>
                    <a:lnT>
                      <a:noFill/>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.07 </a:t>
                      </a:r>
                    </a:p>
                  </a:txBody>
                  <a:tcPr marL="0" marR="0" marT="0" marB="0">
                    <a:lnL>
                      <a:noFill/>
                    </a:lnL>
                    <a:lnR>
                      <a:noFill/>
                    </a:lnR>
                    <a:lnT>
                      <a:noFill/>
                    </a:lnT>
                    <a:lnB>
                      <a:noFill/>
                    </a:lnB>
                    <a:noFill/>
                  </a:tcPr>
                </a:tc>
                <a:tc>
                  <a:txBody>
                    <a:bodyPr/>
                    <a:lstStyle/>
                    <a:p>
                      <a:pPr marL="0" marR="952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.36 </a:t>
                      </a:r>
                    </a:p>
                  </a:txBody>
                  <a:tcPr marL="0" marR="0" marT="0" marB="0">
                    <a:lnL>
                      <a:noFill/>
                    </a:lnL>
                    <a:lnR>
                      <a:noFill/>
                    </a:lnR>
                    <a:lnT>
                      <a:noFill/>
                    </a:lnT>
                    <a:lnB>
                      <a:noFill/>
                    </a:lnB>
                    <a:noFill/>
                  </a:tcPr>
                </a:tc>
                <a:tc>
                  <a:txBody>
                    <a:bodyPr/>
                    <a:lstStyle/>
                    <a:p>
                      <a:pPr marL="0" marR="476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.06 </a:t>
                      </a:r>
                    </a:p>
                  </a:txBody>
                  <a:tcPr marL="0" marR="0" marT="0" marB="0">
                    <a:lnL>
                      <a:noFill/>
                    </a:lnL>
                    <a:lnR>
                      <a:noFill/>
                    </a:lnR>
                    <a:lnT>
                      <a:noFill/>
                    </a:lnT>
                    <a:lnB>
                      <a:noFill/>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.31 </a:t>
                      </a:r>
                    </a:p>
                  </a:txBody>
                  <a:tcPr marL="0" marR="0" marT="0" marB="0">
                    <a:lnL>
                      <a:noFill/>
                    </a:lnL>
                    <a:lnR>
                      <a:noFill/>
                    </a:lnR>
                    <a:lnT>
                      <a:noFill/>
                    </a:lnT>
                    <a:lnB>
                      <a:noFill/>
                    </a:lnB>
                    <a:noFill/>
                  </a:tcPr>
                </a:tc>
                <a:tc>
                  <a:txBody>
                    <a:bodyPr/>
                    <a:lstStyle/>
                    <a:p>
                      <a:pPr marL="0" marR="1143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-.30 </a:t>
                      </a:r>
                    </a:p>
                  </a:txBody>
                  <a:tcPr marL="0" marR="0" marT="0" marB="0">
                    <a:lnL>
                      <a:noFill/>
                    </a:lnL>
                    <a:lnR>
                      <a:noFill/>
                    </a:lnR>
                    <a:lnT>
                      <a:noFill/>
                    </a:lnT>
                    <a:lnB>
                      <a:noFill/>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565 </a:t>
                      </a:r>
                    </a:p>
                  </a:txBody>
                  <a:tcPr marL="0" marR="0" marT="0" marB="0">
                    <a:lnL>
                      <a:noFill/>
                    </a:lnL>
                    <a:lnR>
                      <a:noFill/>
                    </a:lnR>
                    <a:lnT>
                      <a:noFill/>
                    </a:lnT>
                    <a:lnB>
                      <a:noFill/>
                    </a:lnB>
                    <a:noFill/>
                  </a:tcPr>
                </a:tc>
                <a:tc>
                  <a:txBody>
                    <a:bodyPr/>
                    <a:lstStyle/>
                    <a:p>
                      <a:pPr marL="0" marR="730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.386 </a:t>
                      </a:r>
                    </a:p>
                  </a:txBody>
                  <a:tcPr marL="0" marR="0" marT="0" marB="0">
                    <a:lnL>
                      <a:noFill/>
                    </a:lnL>
                    <a:lnR>
                      <a:noFill/>
                    </a:lnR>
                    <a:lnT>
                      <a:noFill/>
                    </a:lnT>
                    <a:lnB>
                      <a:noFill/>
                    </a:lnB>
                    <a:noFill/>
                  </a:tcPr>
                </a:tc>
                <a:tc>
                  <a:txBody>
                    <a:bodyPr/>
                    <a:lstStyle/>
                    <a:p>
                      <a:pPr marL="0" marR="1047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-.03 </a:t>
                      </a:r>
                    </a:p>
                  </a:txBody>
                  <a:tcPr marL="0" marR="0" marT="0" marB="0">
                    <a:lnL>
                      <a:noFill/>
                    </a:lnL>
                    <a:lnR>
                      <a:noFill/>
                    </a:lnR>
                    <a:lnT>
                      <a:noFill/>
                    </a:lnT>
                    <a:lnB>
                      <a:noFill/>
                    </a:lnB>
                    <a:noFill/>
                  </a:tcPr>
                </a:tc>
                <a:extLst>
                  <a:ext uri="{0D108BD9-81ED-4DB2-BD59-A6C34878D82A}">
                    <a16:rowId xmlns:a16="http://schemas.microsoft.com/office/drawing/2014/main" val="435618977"/>
                  </a:ext>
                </a:extLst>
              </a:tr>
              <a:tr h="159948">
                <a:tc>
                  <a:txBody>
                    <a:bodyPr/>
                    <a:lstStyle/>
                    <a:p>
                      <a:pPr marL="133350" marR="0" indent="-133350" algn="l"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Illegal Drug Use </a:t>
                      </a:r>
                    </a:p>
                  </a:txBody>
                  <a:tcPr marL="0" marR="0" marT="0" marB="0">
                    <a:lnL>
                      <a:noFill/>
                    </a:lnL>
                    <a:lnR>
                      <a:noFill/>
                    </a:lnR>
                    <a:lnT>
                      <a:noFill/>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.07 </a:t>
                      </a:r>
                    </a:p>
                  </a:txBody>
                  <a:tcPr marL="0" marR="0" marT="0" marB="0">
                    <a:lnL>
                      <a:noFill/>
                    </a:lnL>
                    <a:lnR>
                      <a:noFill/>
                    </a:lnR>
                    <a:lnT>
                      <a:noFill/>
                    </a:lnT>
                    <a:lnB>
                      <a:noFill/>
                    </a:lnB>
                    <a:noFill/>
                  </a:tcPr>
                </a:tc>
                <a:tc>
                  <a:txBody>
                    <a:bodyPr/>
                    <a:lstStyle/>
                    <a:p>
                      <a:pPr marL="0" marR="952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.40 </a:t>
                      </a:r>
                    </a:p>
                  </a:txBody>
                  <a:tcPr marL="0" marR="0" marT="0" marB="0">
                    <a:lnL>
                      <a:noFill/>
                    </a:lnL>
                    <a:lnR>
                      <a:noFill/>
                    </a:lnR>
                    <a:lnT>
                      <a:noFill/>
                    </a:lnT>
                    <a:lnB>
                      <a:noFill/>
                    </a:lnB>
                    <a:noFill/>
                  </a:tcPr>
                </a:tc>
                <a:tc>
                  <a:txBody>
                    <a:bodyPr/>
                    <a:lstStyle/>
                    <a:p>
                      <a:pPr marL="0" marR="476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.04 </a:t>
                      </a:r>
                    </a:p>
                  </a:txBody>
                  <a:tcPr marL="0" marR="0" marT="0" marB="0">
                    <a:lnL>
                      <a:noFill/>
                    </a:lnL>
                    <a:lnR>
                      <a:noFill/>
                    </a:lnR>
                    <a:lnT>
                      <a:noFill/>
                    </a:lnT>
                    <a:lnB>
                      <a:noFill/>
                    </a:lnB>
                    <a:noFill/>
                  </a:tcPr>
                </a:tc>
                <a:tc>
                  <a:txBody>
                    <a:bodyPr/>
                    <a:lstStyle/>
                    <a:p>
                      <a:pPr marL="0" marR="38100" algn="r" fontAlgn="base">
                        <a:lnSpc>
                          <a:spcPct val="115000"/>
                        </a:lnSpc>
                      </a:pPr>
                      <a:r>
                        <a:rPr lang="en-US" sz="1100" i="1" kern="100">
                          <a:effectLst/>
                          <a:latin typeface="Times New Roman" panose="02020603050405020304" pitchFamily="18" charset="0"/>
                          <a:ea typeface="Arial" panose="020B0604020202020204" pitchFamily="34" charset="0"/>
                          <a:cs typeface="Times New Roman" panose="02020603050405020304" pitchFamily="18" charset="0"/>
                        </a:rPr>
                        <a:t>.</a:t>
                      </a: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26 </a:t>
                      </a:r>
                    </a:p>
                  </a:txBody>
                  <a:tcPr marL="0" marR="0" marT="0" marB="0">
                    <a:lnL>
                      <a:noFill/>
                    </a:lnL>
                    <a:lnR>
                      <a:noFill/>
                    </a:lnR>
                    <a:lnT>
                      <a:noFill/>
                    </a:lnT>
                    <a:lnB>
                      <a:noFill/>
                    </a:lnB>
                    <a:noFill/>
                  </a:tcPr>
                </a:tc>
                <a:tc>
                  <a:txBody>
                    <a:bodyPr/>
                    <a:lstStyle/>
                    <a:p>
                      <a:pPr marL="0" marR="1143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-.93 </a:t>
                      </a:r>
                    </a:p>
                  </a:txBody>
                  <a:tcPr marL="0" marR="0" marT="0" marB="0">
                    <a:lnL>
                      <a:noFill/>
                    </a:lnL>
                    <a:lnR>
                      <a:noFill/>
                    </a:lnR>
                    <a:lnT>
                      <a:noFill/>
                    </a:lnT>
                    <a:lnB>
                      <a:noFill/>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563 </a:t>
                      </a:r>
                    </a:p>
                  </a:txBody>
                  <a:tcPr marL="0" marR="0" marT="0" marB="0">
                    <a:lnL>
                      <a:noFill/>
                    </a:lnL>
                    <a:lnR>
                      <a:noFill/>
                    </a:lnR>
                    <a:lnT>
                      <a:noFill/>
                    </a:lnT>
                    <a:lnB>
                      <a:noFill/>
                    </a:lnB>
                    <a:noFill/>
                  </a:tcPr>
                </a:tc>
                <a:tc>
                  <a:txBody>
                    <a:bodyPr/>
                    <a:lstStyle/>
                    <a:p>
                      <a:pPr marL="0" marR="730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.176 </a:t>
                      </a:r>
                    </a:p>
                  </a:txBody>
                  <a:tcPr marL="0" marR="0" marT="0" marB="0">
                    <a:lnL>
                      <a:noFill/>
                    </a:lnL>
                    <a:lnR>
                      <a:noFill/>
                    </a:lnR>
                    <a:lnT>
                      <a:noFill/>
                    </a:lnT>
                    <a:lnB>
                      <a:noFill/>
                    </a:lnB>
                    <a:noFill/>
                  </a:tcPr>
                </a:tc>
                <a:tc>
                  <a:txBody>
                    <a:bodyPr/>
                    <a:lstStyle/>
                    <a:p>
                      <a:pPr marL="0" marR="1047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-.10 </a:t>
                      </a:r>
                    </a:p>
                  </a:txBody>
                  <a:tcPr marL="0" marR="0" marT="0" marB="0">
                    <a:lnL>
                      <a:noFill/>
                    </a:lnL>
                    <a:lnR>
                      <a:noFill/>
                    </a:lnR>
                    <a:lnT>
                      <a:noFill/>
                    </a:lnT>
                    <a:lnB>
                      <a:noFill/>
                    </a:lnB>
                    <a:noFill/>
                  </a:tcPr>
                </a:tc>
                <a:extLst>
                  <a:ext uri="{0D108BD9-81ED-4DB2-BD59-A6C34878D82A}">
                    <a16:rowId xmlns:a16="http://schemas.microsoft.com/office/drawing/2014/main" val="4058450545"/>
                  </a:ext>
                </a:extLst>
              </a:tr>
              <a:tr h="159948">
                <a:tc>
                  <a:txBody>
                    <a:bodyPr/>
                    <a:lstStyle/>
                    <a:p>
                      <a:pPr marL="133350" marR="0" indent="-133350" algn="l"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Inhalants Use </a:t>
                      </a:r>
                    </a:p>
                  </a:txBody>
                  <a:tcPr marL="0" marR="0" marT="0" marB="0">
                    <a:lnL>
                      <a:noFill/>
                    </a:lnL>
                    <a:lnR>
                      <a:noFill/>
                    </a:lnR>
                    <a:lnT>
                      <a:noFill/>
                    </a:lnT>
                    <a:lnB>
                      <a:noFill/>
                    </a:lnB>
                    <a:noFill/>
                  </a:tcPr>
                </a:tc>
                <a:tc>
                  <a:txBody>
                    <a:bodyPr/>
                    <a:lstStyle/>
                    <a:p>
                      <a:pPr marL="0" marR="762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.02 </a:t>
                      </a:r>
                    </a:p>
                  </a:txBody>
                  <a:tcPr marL="0" marR="0" marT="0" marB="0">
                    <a:lnL>
                      <a:noFill/>
                    </a:lnL>
                    <a:lnR>
                      <a:noFill/>
                    </a:lnR>
                    <a:lnT>
                      <a:noFill/>
                    </a:lnT>
                    <a:lnB>
                      <a:noFill/>
                    </a:lnB>
                    <a:noFill/>
                  </a:tcPr>
                </a:tc>
                <a:tc>
                  <a:txBody>
                    <a:bodyPr/>
                    <a:lstStyle/>
                    <a:p>
                      <a:pPr marL="0" marR="952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.15 </a:t>
                      </a:r>
                    </a:p>
                  </a:txBody>
                  <a:tcPr marL="0" marR="0" marT="0" marB="0">
                    <a:lnL>
                      <a:noFill/>
                    </a:lnL>
                    <a:lnR>
                      <a:noFill/>
                    </a:lnR>
                    <a:lnT>
                      <a:noFill/>
                    </a:lnT>
                    <a:lnB>
                      <a:noFill/>
                    </a:lnB>
                    <a:noFill/>
                  </a:tcPr>
                </a:tc>
                <a:tc>
                  <a:txBody>
                    <a:bodyPr/>
                    <a:lstStyle/>
                    <a:p>
                      <a:pPr marL="0" marR="476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.02 </a:t>
                      </a:r>
                    </a:p>
                  </a:txBody>
                  <a:tcPr marL="0" marR="0" marT="0" marB="0">
                    <a:lnL>
                      <a:noFill/>
                    </a:lnL>
                    <a:lnR>
                      <a:noFill/>
                    </a:lnR>
                    <a:lnT>
                      <a:noFill/>
                    </a:lnT>
                    <a:lnB>
                      <a:noFill/>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.19 </a:t>
                      </a:r>
                    </a:p>
                  </a:txBody>
                  <a:tcPr marL="0" marR="0" marT="0" marB="0">
                    <a:lnL>
                      <a:noFill/>
                    </a:lnL>
                    <a:lnR>
                      <a:noFill/>
                    </a:lnR>
                    <a:lnT>
                      <a:noFill/>
                    </a:lnT>
                    <a:lnB>
                      <a:noFill/>
                    </a:lnB>
                    <a:noFill/>
                  </a:tcPr>
                </a:tc>
                <a:tc>
                  <a:txBody>
                    <a:bodyPr/>
                    <a:lstStyle/>
                    <a:p>
                      <a:pPr marL="0" marR="1143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-.09 </a:t>
                      </a:r>
                    </a:p>
                  </a:txBody>
                  <a:tcPr marL="0" marR="0" marT="0" marB="0">
                    <a:lnL>
                      <a:noFill/>
                    </a:lnL>
                    <a:lnR>
                      <a:noFill/>
                    </a:lnR>
                    <a:lnT>
                      <a:noFill/>
                    </a:lnT>
                    <a:lnB>
                      <a:noFill/>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567 </a:t>
                      </a:r>
                    </a:p>
                  </a:txBody>
                  <a:tcPr marL="0" marR="0" marT="0" marB="0">
                    <a:lnL>
                      <a:noFill/>
                    </a:lnL>
                    <a:lnR>
                      <a:noFill/>
                    </a:lnR>
                    <a:lnT>
                      <a:noFill/>
                    </a:lnT>
                    <a:lnB>
                      <a:noFill/>
                    </a:lnB>
                    <a:noFill/>
                  </a:tcPr>
                </a:tc>
                <a:tc>
                  <a:txBody>
                    <a:bodyPr/>
                    <a:lstStyle/>
                    <a:p>
                      <a:pPr marL="0" marR="730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.463 </a:t>
                      </a:r>
                    </a:p>
                  </a:txBody>
                  <a:tcPr marL="0" marR="0" marT="0" marB="0">
                    <a:lnL>
                      <a:noFill/>
                    </a:lnL>
                    <a:lnR>
                      <a:noFill/>
                    </a:lnR>
                    <a:lnT>
                      <a:noFill/>
                    </a:lnT>
                    <a:lnB>
                      <a:noFill/>
                    </a:lnB>
                    <a:noFill/>
                  </a:tcPr>
                </a:tc>
                <a:tc>
                  <a:txBody>
                    <a:bodyPr/>
                    <a:lstStyle/>
                    <a:p>
                      <a:pPr marL="0" marR="1047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-.01 </a:t>
                      </a:r>
                    </a:p>
                  </a:txBody>
                  <a:tcPr marL="0" marR="0" marT="0" marB="0">
                    <a:lnL>
                      <a:noFill/>
                    </a:lnL>
                    <a:lnR>
                      <a:noFill/>
                    </a:lnR>
                    <a:lnT>
                      <a:noFill/>
                    </a:lnT>
                    <a:lnB>
                      <a:noFill/>
                    </a:lnB>
                    <a:noFill/>
                  </a:tcPr>
                </a:tc>
                <a:extLst>
                  <a:ext uri="{0D108BD9-81ED-4DB2-BD59-A6C34878D82A}">
                    <a16:rowId xmlns:a16="http://schemas.microsoft.com/office/drawing/2014/main" val="2791261007"/>
                  </a:ext>
                </a:extLst>
              </a:tr>
              <a:tr h="333812">
                <a:tc>
                  <a:txBody>
                    <a:bodyPr/>
                    <a:lstStyle/>
                    <a:p>
                      <a:pPr marL="133350" marR="0" indent="-133350" algn="l"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Herbs, Synthetic Drug Use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76200" indent="21907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.02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952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.20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476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.02 </a:t>
                      </a:r>
                    </a:p>
                    <a:p>
                      <a:pPr marL="0" marR="47625"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381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.20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11430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-.21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5715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561 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115570" algn="r" fontAlgn="base">
                        <a:lnSpc>
                          <a:spcPct val="115000"/>
                        </a:lnSpc>
                      </a:pPr>
                      <a:r>
                        <a:rPr lang="en-US" sz="1100" kern="100">
                          <a:effectLst/>
                          <a:latin typeface="Times New Roman" panose="02020603050405020304" pitchFamily="18" charset="0"/>
                          <a:ea typeface="Arial" panose="020B0604020202020204" pitchFamily="34" charset="0"/>
                          <a:cs typeface="Times New Roman" panose="02020603050405020304" pitchFamily="18" charset="0"/>
                        </a:rPr>
                        <a:t>.418</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104775" algn="r" fontAlgn="base">
                        <a:lnSpc>
                          <a:spcPct val="115000"/>
                        </a:lnSpc>
                      </a:pPr>
                      <a:r>
                        <a:rPr lang="en-US" sz="1100" kern="100" dirty="0">
                          <a:effectLst/>
                          <a:latin typeface="Times New Roman" panose="02020603050405020304" pitchFamily="18" charset="0"/>
                          <a:ea typeface="Arial" panose="020B0604020202020204" pitchFamily="34" charset="0"/>
                          <a:cs typeface="Times New Roman" panose="02020603050405020304" pitchFamily="18" charset="0"/>
                        </a:rPr>
                        <a:t>-.02 </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9066759"/>
                  </a:ext>
                </a:extLst>
              </a:tr>
            </a:tbl>
          </a:graphicData>
        </a:graphic>
      </p:graphicFrame>
      <p:sp>
        <p:nvSpPr>
          <p:cNvPr id="42" name="Title 1">
            <a:extLst>
              <a:ext uri="{FF2B5EF4-FFF2-40B4-BE49-F238E27FC236}">
                <a16:creationId xmlns:a16="http://schemas.microsoft.com/office/drawing/2014/main" id="{E6024576-0013-059F-B78E-C625839B0F3A}"/>
              </a:ext>
            </a:extLst>
          </p:cNvPr>
          <p:cNvSpPr txBox="1">
            <a:spLocks/>
          </p:cNvSpPr>
          <p:nvPr/>
        </p:nvSpPr>
        <p:spPr>
          <a:xfrm>
            <a:off x="23075066" y="22046433"/>
            <a:ext cx="2196939" cy="4069078"/>
          </a:xfrm>
          <a:prstGeom prst="rect">
            <a:avLst/>
          </a:prstGeom>
          <a:solidFill>
            <a:srgbClr val="003591"/>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2459038" algn="l"/>
              </a:tabLst>
            </a:pPr>
            <a:r>
              <a:rPr lang="en-US" sz="2400" dirty="0">
                <a:solidFill>
                  <a:schemeClr val="bg1"/>
                </a:solidFill>
                <a:latin typeface="Times New Roman" panose="02020603050405020304" pitchFamily="18" charset="0"/>
                <a:cs typeface="Times New Roman" panose="02020603050405020304" pitchFamily="18" charset="0"/>
              </a:rPr>
              <a:t>One-Way Analysis of Variance</a:t>
            </a:r>
          </a:p>
          <a:p>
            <a:pPr algn="ctr">
              <a:tabLst>
                <a:tab pos="2459038" algn="l"/>
              </a:tabLst>
            </a:pPr>
            <a:endParaRPr lang="en-US" sz="2400" dirty="0">
              <a:solidFill>
                <a:schemeClr val="bg1"/>
              </a:solidFill>
              <a:latin typeface="Times New Roman" panose="02020603050405020304" pitchFamily="18" charset="0"/>
              <a:cs typeface="Times New Roman" panose="02020603050405020304" pitchFamily="18" charset="0"/>
            </a:endParaRP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Number of Days from </a:t>
            </a: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Offense to Referral</a:t>
            </a: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and</a:t>
            </a: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Referral  to Completion</a:t>
            </a: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 based on </a:t>
            </a: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Offense Level</a:t>
            </a:r>
            <a:endParaRPr lang="en-US" sz="1800" i="1"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44" name="Table 43">
            <a:extLst>
              <a:ext uri="{FF2B5EF4-FFF2-40B4-BE49-F238E27FC236}">
                <a16:creationId xmlns:a16="http://schemas.microsoft.com/office/drawing/2014/main" id="{9821A7E5-C3C5-FD14-B8EA-519CB8FE3E20}"/>
              </a:ext>
            </a:extLst>
          </p:cNvPr>
          <p:cNvGraphicFramePr>
            <a:graphicFrameLocks noGrp="1"/>
          </p:cNvGraphicFramePr>
          <p:nvPr>
            <p:extLst>
              <p:ext uri="{D42A27DB-BD31-4B8C-83A1-F6EECF244321}">
                <p14:modId xmlns:p14="http://schemas.microsoft.com/office/powerpoint/2010/main" val="1986760936"/>
              </p:ext>
            </p:extLst>
          </p:nvPr>
        </p:nvGraphicFramePr>
        <p:xfrm>
          <a:off x="25478492" y="22271065"/>
          <a:ext cx="6644762" cy="1552704"/>
        </p:xfrm>
        <a:graphic>
          <a:graphicData uri="http://schemas.openxmlformats.org/drawingml/2006/table">
            <a:tbl>
              <a:tblPr firstRow="1" firstCol="1" bandRow="1"/>
              <a:tblGrid>
                <a:gridCol w="1660837">
                  <a:extLst>
                    <a:ext uri="{9D8B030D-6E8A-4147-A177-3AD203B41FA5}">
                      <a16:colId xmlns:a16="http://schemas.microsoft.com/office/drawing/2014/main" val="2642481938"/>
                    </a:ext>
                  </a:extLst>
                </a:gridCol>
                <a:gridCol w="1548975">
                  <a:extLst>
                    <a:ext uri="{9D8B030D-6E8A-4147-A177-3AD203B41FA5}">
                      <a16:colId xmlns:a16="http://schemas.microsoft.com/office/drawing/2014/main" val="542851295"/>
                    </a:ext>
                  </a:extLst>
                </a:gridCol>
                <a:gridCol w="1472080">
                  <a:extLst>
                    <a:ext uri="{9D8B030D-6E8A-4147-A177-3AD203B41FA5}">
                      <a16:colId xmlns:a16="http://schemas.microsoft.com/office/drawing/2014/main" val="2619707716"/>
                    </a:ext>
                  </a:extLst>
                </a:gridCol>
                <a:gridCol w="1962870">
                  <a:extLst>
                    <a:ext uri="{9D8B030D-6E8A-4147-A177-3AD203B41FA5}">
                      <a16:colId xmlns:a16="http://schemas.microsoft.com/office/drawing/2014/main" val="2538418043"/>
                    </a:ext>
                  </a:extLst>
                </a:gridCol>
              </a:tblGrid>
              <a:tr h="26383">
                <a:tc>
                  <a:txBody>
                    <a:bodyPr/>
                    <a:lstStyle/>
                    <a:p>
                      <a:pPr marL="0" marR="0"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 </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 </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fontAlgn="base">
                        <a:lnSpc>
                          <a:spcPct val="100000"/>
                        </a:lnSpc>
                      </a:pPr>
                      <a:r>
                        <a:rPr lang="en-US" sz="1400" i="1" kern="100" dirty="0">
                          <a:effectLst/>
                          <a:latin typeface="Times New Roman" panose="02020603050405020304" pitchFamily="18" charset="0"/>
                          <a:ea typeface="Arial" panose="020B0604020202020204" pitchFamily="34" charset="0"/>
                          <a:cs typeface="Arial" panose="020B0604020202020204" pitchFamily="34" charset="0"/>
                        </a:rPr>
                        <a:t>Number of</a:t>
                      </a:r>
                      <a:r>
                        <a:rPr lang="en-US" sz="1400" kern="100" dirty="0">
                          <a:effectLst/>
                          <a:latin typeface="Times New Roman" panose="02020603050405020304" pitchFamily="18" charset="0"/>
                          <a:ea typeface="Arial" panose="020B0604020202020204" pitchFamily="34" charset="0"/>
                          <a:cs typeface="Arial" panose="020B0604020202020204" pitchFamily="34" charset="0"/>
                        </a:rPr>
                        <a:t> </a:t>
                      </a:r>
                      <a:r>
                        <a:rPr lang="en-US" sz="1400" i="1" kern="100" dirty="0">
                          <a:effectLst/>
                          <a:latin typeface="Times New Roman" panose="02020603050405020304" pitchFamily="18" charset="0"/>
                          <a:ea typeface="Arial" panose="020B0604020202020204" pitchFamily="34" charset="0"/>
                          <a:cs typeface="Arial" panose="020B0604020202020204" pitchFamily="34" charset="0"/>
                        </a:rPr>
                        <a:t>Days from Offense to </a:t>
                      </a:r>
                    </a:p>
                    <a:p>
                      <a:pPr marL="0" marR="0" algn="ctr" fontAlgn="base">
                        <a:lnSpc>
                          <a:spcPct val="100000"/>
                        </a:lnSpc>
                      </a:pPr>
                      <a:r>
                        <a:rPr lang="en-US" sz="1400" i="1" kern="100" dirty="0">
                          <a:effectLst/>
                          <a:latin typeface="Times New Roman" panose="02020603050405020304" pitchFamily="18" charset="0"/>
                          <a:ea typeface="Arial" panose="020B0604020202020204" pitchFamily="34" charset="0"/>
                          <a:cs typeface="Arial" panose="020B0604020202020204" pitchFamily="34" charset="0"/>
                        </a:rPr>
                        <a:t>Referral</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74274352"/>
                  </a:ext>
                </a:extLst>
              </a:tr>
              <a:tr h="0">
                <a:tc>
                  <a:txBody>
                    <a:bodyPr/>
                    <a:lstStyle/>
                    <a:p>
                      <a:pPr marL="0" marR="0" fontAlgn="base">
                        <a:lnSpc>
                          <a:spcPct val="150000"/>
                        </a:lnSpc>
                      </a:pPr>
                      <a:r>
                        <a:rPr lang="en-US" sz="1400" i="1" kern="100">
                          <a:effectLst/>
                          <a:latin typeface="Times New Roman" panose="02020603050405020304" pitchFamily="18" charset="0"/>
                          <a:ea typeface="Arial" panose="020B0604020202020204" pitchFamily="34" charset="0"/>
                          <a:cs typeface="Arial" panose="020B0604020202020204" pitchFamily="34" charset="0"/>
                        </a:rPr>
                        <a:t>Offense Level</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base">
                        <a:lnSpc>
                          <a:spcPct val="150000"/>
                        </a:lnSpc>
                      </a:pPr>
                      <a:r>
                        <a:rPr lang="en-US" sz="1400" i="1" kern="100" dirty="0">
                          <a:effectLst/>
                          <a:latin typeface="Times New Roman" panose="02020603050405020304" pitchFamily="18" charset="0"/>
                          <a:ea typeface="Arial" panose="020B0604020202020204" pitchFamily="34" charset="0"/>
                          <a:cs typeface="Arial" panose="020B0604020202020204" pitchFamily="34" charset="0"/>
                        </a:rPr>
                        <a:t>  N</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base">
                        <a:lnSpc>
                          <a:spcPct val="150000"/>
                        </a:lnSpc>
                      </a:pPr>
                      <a:r>
                        <a:rPr lang="en-US" sz="1400" i="1" kern="100" dirty="0">
                          <a:effectLst/>
                          <a:latin typeface="Times New Roman" panose="02020603050405020304" pitchFamily="18" charset="0"/>
                          <a:ea typeface="Arial" panose="020B0604020202020204" pitchFamily="34" charset="0"/>
                          <a:cs typeface="Arial" panose="020B0604020202020204" pitchFamily="34" charset="0"/>
                        </a:rPr>
                        <a:t>  M</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base">
                        <a:lnSpc>
                          <a:spcPct val="150000"/>
                        </a:lnSpc>
                      </a:pPr>
                      <a:r>
                        <a:rPr lang="en-US" sz="1400" i="1" kern="100">
                          <a:effectLst/>
                          <a:latin typeface="Times New Roman" panose="02020603050405020304" pitchFamily="18" charset="0"/>
                          <a:ea typeface="Arial" panose="020B0604020202020204" pitchFamily="34" charset="0"/>
                          <a:cs typeface="Arial" panose="020B0604020202020204" pitchFamily="34" charset="0"/>
                        </a:rPr>
                        <a:t>SD</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21354109"/>
                  </a:ext>
                </a:extLst>
              </a:tr>
              <a:tr h="0">
                <a:tc>
                  <a:txBody>
                    <a:bodyPr/>
                    <a:lstStyle/>
                    <a:p>
                      <a:pPr marL="0" marR="0"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Violation</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ctr" fontAlgn="base">
                        <a:lnSpc>
                          <a:spcPct val="150000"/>
                        </a:lnSpc>
                      </a:pPr>
                      <a:r>
                        <a:rPr lang="en-US" sz="1400" kern="100" dirty="0">
                          <a:effectLst/>
                          <a:latin typeface="Times New Roman" panose="02020603050405020304" pitchFamily="18" charset="0"/>
                          <a:ea typeface="Arial" panose="020B0604020202020204" pitchFamily="34" charset="0"/>
                          <a:cs typeface="Arial" panose="020B0604020202020204" pitchFamily="34" charset="0"/>
                        </a:rPr>
                        <a:t>  141</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ctr" fontAlgn="base">
                        <a:lnSpc>
                          <a:spcPct val="150000"/>
                        </a:lnSpc>
                      </a:pPr>
                      <a:r>
                        <a:rPr lang="en-US" sz="1400" kern="100" dirty="0">
                          <a:effectLst/>
                          <a:latin typeface="Times New Roman" panose="02020603050405020304" pitchFamily="18" charset="0"/>
                          <a:ea typeface="Arial" panose="020B0604020202020204" pitchFamily="34" charset="0"/>
                          <a:cs typeface="Arial" panose="020B0604020202020204" pitchFamily="34" charset="0"/>
                        </a:rPr>
                        <a:t>    19.18</a:t>
                      </a:r>
                      <a:r>
                        <a:rPr lang="en-US" sz="1400" kern="100" baseline="30000" dirty="0">
                          <a:effectLst/>
                          <a:latin typeface="Times New Roman" panose="02020603050405020304" pitchFamily="18" charset="0"/>
                          <a:ea typeface="Arial" panose="020B0604020202020204" pitchFamily="34" charset="0"/>
                          <a:cs typeface="Arial" panose="020B0604020202020204" pitchFamily="34" charset="0"/>
                        </a:rPr>
                        <a:t>ab</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ctr"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29.57</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221082257"/>
                  </a:ext>
                </a:extLst>
              </a:tr>
              <a:tr h="0">
                <a:tc>
                  <a:txBody>
                    <a:bodyPr/>
                    <a:lstStyle/>
                    <a:p>
                      <a:pPr marL="0" marR="0" fontAlgn="base">
                        <a:lnSpc>
                          <a:spcPct val="150000"/>
                        </a:lnSpc>
                      </a:pPr>
                      <a:r>
                        <a:rPr lang="en-US" sz="1400" kern="100" dirty="0">
                          <a:effectLst/>
                          <a:latin typeface="Times New Roman" panose="02020603050405020304" pitchFamily="18" charset="0"/>
                          <a:ea typeface="Arial" panose="020B0604020202020204" pitchFamily="34" charset="0"/>
                          <a:cs typeface="Arial" panose="020B0604020202020204" pitchFamily="34" charset="0"/>
                        </a:rPr>
                        <a:t>Misdemeanor</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ctr" fontAlgn="base">
                        <a:lnSpc>
                          <a:spcPct val="150000"/>
                        </a:lnSpc>
                      </a:pPr>
                      <a:r>
                        <a:rPr lang="en-US" sz="1400" kern="100" dirty="0">
                          <a:effectLst/>
                          <a:latin typeface="Times New Roman" panose="02020603050405020304" pitchFamily="18" charset="0"/>
                          <a:ea typeface="Arial" panose="020B0604020202020204" pitchFamily="34" charset="0"/>
                          <a:cs typeface="Arial" panose="020B0604020202020204" pitchFamily="34" charset="0"/>
                        </a:rPr>
                        <a:t> 424</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ctr" fontAlgn="base">
                        <a:lnSpc>
                          <a:spcPct val="150000"/>
                        </a:lnSpc>
                      </a:pPr>
                      <a:r>
                        <a:rPr lang="en-US" sz="1400" kern="100" dirty="0">
                          <a:effectLst/>
                          <a:latin typeface="Times New Roman" panose="02020603050405020304" pitchFamily="18" charset="0"/>
                          <a:ea typeface="Arial" panose="020B0604020202020204" pitchFamily="34" charset="0"/>
                          <a:cs typeface="Arial" panose="020B0604020202020204" pitchFamily="34" charset="0"/>
                        </a:rPr>
                        <a:t>   50.02</a:t>
                      </a:r>
                      <a:r>
                        <a:rPr lang="en-US" sz="1400" kern="100" baseline="30000" dirty="0">
                          <a:effectLst/>
                          <a:latin typeface="Times New Roman" panose="02020603050405020304" pitchFamily="18" charset="0"/>
                          <a:ea typeface="Arial" panose="020B0604020202020204" pitchFamily="34" charset="0"/>
                          <a:cs typeface="Arial" panose="020B0604020202020204" pitchFamily="34" charset="0"/>
                        </a:rPr>
                        <a:t>a</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ctr" fontAlgn="base">
                        <a:lnSpc>
                          <a:spcPct val="150000"/>
                        </a:lnSpc>
                      </a:pPr>
                      <a:r>
                        <a:rPr lang="en-US" sz="1400" kern="100" dirty="0">
                          <a:effectLst/>
                          <a:latin typeface="Times New Roman" panose="02020603050405020304" pitchFamily="18" charset="0"/>
                          <a:ea typeface="Arial" panose="020B0604020202020204" pitchFamily="34" charset="0"/>
                          <a:cs typeface="Arial" panose="020B0604020202020204" pitchFamily="34" charset="0"/>
                        </a:rPr>
                        <a:t>52.07</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130035952"/>
                  </a:ext>
                </a:extLst>
              </a:tr>
              <a:tr h="0">
                <a:tc>
                  <a:txBody>
                    <a:bodyPr/>
                    <a:lstStyle/>
                    <a:p>
                      <a:pPr marL="0" marR="0"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Felony</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50000"/>
                        </a:lnSpc>
                      </a:pPr>
                      <a:r>
                        <a:rPr lang="en-US" sz="1400" kern="100" dirty="0">
                          <a:effectLst/>
                          <a:latin typeface="Times New Roman" panose="02020603050405020304" pitchFamily="18" charset="0"/>
                          <a:ea typeface="Arial" panose="020B0604020202020204" pitchFamily="34" charset="0"/>
                          <a:cs typeface="Arial" panose="020B0604020202020204" pitchFamily="34" charset="0"/>
                        </a:rPr>
                        <a:t>  38</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50000"/>
                        </a:lnSpc>
                      </a:pPr>
                      <a:r>
                        <a:rPr lang="en-US" sz="1400" kern="100" dirty="0">
                          <a:effectLst/>
                          <a:latin typeface="Times New Roman" panose="02020603050405020304" pitchFamily="18" charset="0"/>
                          <a:ea typeface="Arial" panose="020B0604020202020204" pitchFamily="34" charset="0"/>
                          <a:cs typeface="Arial" panose="020B0604020202020204" pitchFamily="34" charset="0"/>
                        </a:rPr>
                        <a:t>   58.71</a:t>
                      </a:r>
                      <a:r>
                        <a:rPr lang="en-US" sz="1400" kern="100" baseline="30000" dirty="0">
                          <a:effectLst/>
                          <a:latin typeface="Times New Roman" panose="02020603050405020304" pitchFamily="18" charset="0"/>
                          <a:ea typeface="Arial" panose="020B0604020202020204" pitchFamily="34" charset="0"/>
                          <a:cs typeface="Arial" panose="020B0604020202020204" pitchFamily="34" charset="0"/>
                        </a:rPr>
                        <a:t>b</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50000"/>
                        </a:lnSpc>
                      </a:pPr>
                      <a:r>
                        <a:rPr lang="en-US" sz="1400" kern="100" dirty="0">
                          <a:effectLst/>
                          <a:latin typeface="Times New Roman" panose="02020603050405020304" pitchFamily="18" charset="0"/>
                          <a:ea typeface="Arial" panose="020B0604020202020204" pitchFamily="34" charset="0"/>
                          <a:cs typeface="Arial" panose="020B0604020202020204" pitchFamily="34" charset="0"/>
                        </a:rPr>
                        <a:t>61.25</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6792735"/>
                  </a:ext>
                </a:extLst>
              </a:tr>
            </a:tbl>
          </a:graphicData>
        </a:graphic>
      </p:graphicFrame>
      <p:graphicFrame>
        <p:nvGraphicFramePr>
          <p:cNvPr id="45" name="Table 44">
            <a:extLst>
              <a:ext uri="{FF2B5EF4-FFF2-40B4-BE49-F238E27FC236}">
                <a16:creationId xmlns:a16="http://schemas.microsoft.com/office/drawing/2014/main" id="{65E0202B-4554-022D-0791-C20E679D52E9}"/>
              </a:ext>
            </a:extLst>
          </p:cNvPr>
          <p:cNvGraphicFramePr>
            <a:graphicFrameLocks noGrp="1"/>
          </p:cNvGraphicFramePr>
          <p:nvPr>
            <p:extLst>
              <p:ext uri="{D42A27DB-BD31-4B8C-83A1-F6EECF244321}">
                <p14:modId xmlns:p14="http://schemas.microsoft.com/office/powerpoint/2010/main" val="697523177"/>
              </p:ext>
            </p:extLst>
          </p:nvPr>
        </p:nvGraphicFramePr>
        <p:xfrm>
          <a:off x="25493580" y="24263814"/>
          <a:ext cx="6629674" cy="1552704"/>
        </p:xfrm>
        <a:graphic>
          <a:graphicData uri="http://schemas.openxmlformats.org/drawingml/2006/table">
            <a:tbl>
              <a:tblPr firstRow="1" firstCol="1" bandRow="1"/>
              <a:tblGrid>
                <a:gridCol w="1657064">
                  <a:extLst>
                    <a:ext uri="{9D8B030D-6E8A-4147-A177-3AD203B41FA5}">
                      <a16:colId xmlns:a16="http://schemas.microsoft.com/office/drawing/2014/main" val="1320426618"/>
                    </a:ext>
                  </a:extLst>
                </a:gridCol>
                <a:gridCol w="1657064">
                  <a:extLst>
                    <a:ext uri="{9D8B030D-6E8A-4147-A177-3AD203B41FA5}">
                      <a16:colId xmlns:a16="http://schemas.microsoft.com/office/drawing/2014/main" val="2400010308"/>
                    </a:ext>
                  </a:extLst>
                </a:gridCol>
                <a:gridCol w="1357133">
                  <a:extLst>
                    <a:ext uri="{9D8B030D-6E8A-4147-A177-3AD203B41FA5}">
                      <a16:colId xmlns:a16="http://schemas.microsoft.com/office/drawing/2014/main" val="1465831746"/>
                    </a:ext>
                  </a:extLst>
                </a:gridCol>
                <a:gridCol w="1958413">
                  <a:extLst>
                    <a:ext uri="{9D8B030D-6E8A-4147-A177-3AD203B41FA5}">
                      <a16:colId xmlns:a16="http://schemas.microsoft.com/office/drawing/2014/main" val="3527220941"/>
                    </a:ext>
                  </a:extLst>
                </a:gridCol>
              </a:tblGrid>
              <a:tr h="0">
                <a:tc>
                  <a:txBody>
                    <a:bodyPr/>
                    <a:lstStyle/>
                    <a:p>
                      <a:pPr marL="0" marR="0"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 </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 </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fontAlgn="base">
                        <a:lnSpc>
                          <a:spcPct val="100000"/>
                        </a:lnSpc>
                      </a:pPr>
                      <a:r>
                        <a:rPr lang="en-US" sz="1400" i="1" kern="100">
                          <a:effectLst/>
                          <a:latin typeface="Times New Roman" panose="02020603050405020304" pitchFamily="18" charset="0"/>
                          <a:ea typeface="Arial" panose="020B0604020202020204" pitchFamily="34" charset="0"/>
                          <a:cs typeface="Arial" panose="020B0604020202020204" pitchFamily="34" charset="0"/>
                        </a:rPr>
                        <a:t>Number of</a:t>
                      </a:r>
                      <a:r>
                        <a:rPr lang="en-US" sz="1400" kern="100">
                          <a:effectLst/>
                          <a:latin typeface="Times New Roman" panose="02020603050405020304" pitchFamily="18" charset="0"/>
                          <a:ea typeface="Arial" panose="020B0604020202020204" pitchFamily="34" charset="0"/>
                          <a:cs typeface="Arial" panose="020B0604020202020204" pitchFamily="34" charset="0"/>
                        </a:rPr>
                        <a:t> </a:t>
                      </a:r>
                      <a:r>
                        <a:rPr lang="en-US" sz="1400" i="1" kern="100">
                          <a:effectLst/>
                          <a:latin typeface="Times New Roman" panose="02020603050405020304" pitchFamily="18" charset="0"/>
                          <a:ea typeface="Arial" panose="020B0604020202020204" pitchFamily="34" charset="0"/>
                          <a:cs typeface="Arial" panose="020B0604020202020204" pitchFamily="34" charset="0"/>
                        </a:rPr>
                        <a:t>Days from Referral to Completion</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10919835"/>
                  </a:ext>
                </a:extLst>
              </a:tr>
              <a:tr h="0">
                <a:tc>
                  <a:txBody>
                    <a:bodyPr/>
                    <a:lstStyle/>
                    <a:p>
                      <a:pPr marL="0" marR="0" fontAlgn="base">
                        <a:lnSpc>
                          <a:spcPct val="150000"/>
                        </a:lnSpc>
                      </a:pPr>
                      <a:r>
                        <a:rPr lang="en-US" sz="1400" i="1" kern="100">
                          <a:effectLst/>
                          <a:latin typeface="Times New Roman" panose="02020603050405020304" pitchFamily="18" charset="0"/>
                          <a:ea typeface="Arial" panose="020B0604020202020204" pitchFamily="34" charset="0"/>
                          <a:cs typeface="Arial" panose="020B0604020202020204" pitchFamily="34" charset="0"/>
                        </a:rPr>
                        <a:t>Offense Level</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base">
                        <a:lnSpc>
                          <a:spcPct val="150000"/>
                        </a:lnSpc>
                      </a:pPr>
                      <a:r>
                        <a:rPr lang="en-US" sz="1400" i="1" kern="100">
                          <a:effectLst/>
                          <a:latin typeface="Times New Roman" panose="02020603050405020304" pitchFamily="18" charset="0"/>
                          <a:ea typeface="Arial" panose="020B0604020202020204" pitchFamily="34" charset="0"/>
                          <a:cs typeface="Arial" panose="020B0604020202020204" pitchFamily="34" charset="0"/>
                        </a:rPr>
                        <a:t>N</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base">
                        <a:lnSpc>
                          <a:spcPct val="150000"/>
                        </a:lnSpc>
                      </a:pPr>
                      <a:r>
                        <a:rPr lang="en-US" sz="1400" i="1" kern="100">
                          <a:effectLst/>
                          <a:latin typeface="Times New Roman" panose="02020603050405020304" pitchFamily="18" charset="0"/>
                          <a:ea typeface="Arial" panose="020B0604020202020204" pitchFamily="34" charset="0"/>
                          <a:cs typeface="Arial" panose="020B0604020202020204" pitchFamily="34" charset="0"/>
                        </a:rPr>
                        <a:t>M</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fontAlgn="base">
                        <a:lnSpc>
                          <a:spcPct val="150000"/>
                        </a:lnSpc>
                      </a:pPr>
                      <a:r>
                        <a:rPr lang="en-US" sz="1400" i="1" kern="100">
                          <a:effectLst/>
                          <a:latin typeface="Times New Roman" panose="02020603050405020304" pitchFamily="18" charset="0"/>
                          <a:ea typeface="Arial" panose="020B0604020202020204" pitchFamily="34" charset="0"/>
                          <a:cs typeface="Arial" panose="020B0604020202020204" pitchFamily="34" charset="0"/>
                        </a:rPr>
                        <a:t>SD</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3918377"/>
                  </a:ext>
                </a:extLst>
              </a:tr>
              <a:tr h="0">
                <a:tc>
                  <a:txBody>
                    <a:bodyPr/>
                    <a:lstStyle/>
                    <a:p>
                      <a:pPr marL="0" marR="0"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Violation</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ctr"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110</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ctr" fontAlgn="base">
                        <a:lnSpc>
                          <a:spcPct val="150000"/>
                        </a:lnSpc>
                      </a:pPr>
                      <a:r>
                        <a:rPr lang="en-US" sz="1400" kern="100" dirty="0">
                          <a:effectLst/>
                          <a:latin typeface="Times New Roman" panose="02020603050405020304" pitchFamily="18" charset="0"/>
                          <a:ea typeface="Arial" panose="020B0604020202020204" pitchFamily="34" charset="0"/>
                          <a:cs typeface="Arial" panose="020B0604020202020204" pitchFamily="34" charset="0"/>
                        </a:rPr>
                        <a:t>    88.05</a:t>
                      </a:r>
                      <a:r>
                        <a:rPr lang="en-US" sz="1400" kern="100" baseline="30000" dirty="0">
                          <a:effectLst/>
                          <a:latin typeface="Times New Roman" panose="02020603050405020304" pitchFamily="18" charset="0"/>
                          <a:ea typeface="Arial" panose="020B0604020202020204" pitchFamily="34" charset="0"/>
                          <a:cs typeface="Arial" panose="020B0604020202020204" pitchFamily="34" charset="0"/>
                        </a:rPr>
                        <a:t>ab</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ctr"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80.18</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471376137"/>
                  </a:ext>
                </a:extLst>
              </a:tr>
              <a:tr h="0">
                <a:tc>
                  <a:txBody>
                    <a:bodyPr/>
                    <a:lstStyle/>
                    <a:p>
                      <a:pPr marL="0" marR="0"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Misdemeanor</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ctr" fontAlgn="base">
                        <a:lnSpc>
                          <a:spcPct val="150000"/>
                        </a:lnSpc>
                      </a:pPr>
                      <a:r>
                        <a:rPr lang="en-US" sz="1400" kern="100" dirty="0">
                          <a:effectLst/>
                          <a:latin typeface="Times New Roman" panose="02020603050405020304" pitchFamily="18" charset="0"/>
                          <a:ea typeface="Arial" panose="020B0604020202020204" pitchFamily="34" charset="0"/>
                          <a:cs typeface="Arial" panose="020B0604020202020204" pitchFamily="34" charset="0"/>
                        </a:rPr>
                        <a:t>349</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ctr"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139.47</a:t>
                      </a:r>
                      <a:r>
                        <a:rPr lang="en-US" sz="1400" kern="100" baseline="30000">
                          <a:effectLst/>
                          <a:latin typeface="Times New Roman" panose="02020603050405020304" pitchFamily="18" charset="0"/>
                          <a:ea typeface="Arial" panose="020B0604020202020204" pitchFamily="34" charset="0"/>
                          <a:cs typeface="Arial" panose="020B0604020202020204" pitchFamily="34" charset="0"/>
                        </a:rPr>
                        <a:t>a</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ctr"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50.77</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867310068"/>
                  </a:ext>
                </a:extLst>
              </a:tr>
              <a:tr h="0">
                <a:tc>
                  <a:txBody>
                    <a:bodyPr/>
                    <a:lstStyle/>
                    <a:p>
                      <a:pPr marL="0" marR="0"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Felony</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35</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50000"/>
                        </a:lnSpc>
                      </a:pPr>
                      <a:r>
                        <a:rPr lang="en-US" sz="1400" kern="100">
                          <a:effectLst/>
                          <a:latin typeface="Times New Roman" panose="02020603050405020304" pitchFamily="18" charset="0"/>
                          <a:ea typeface="Arial" panose="020B0604020202020204" pitchFamily="34" charset="0"/>
                          <a:cs typeface="Arial" panose="020B0604020202020204" pitchFamily="34" charset="0"/>
                        </a:rPr>
                        <a:t>148.66</a:t>
                      </a:r>
                      <a:r>
                        <a:rPr lang="en-US" sz="1400" kern="100" baseline="30000">
                          <a:effectLst/>
                          <a:latin typeface="Times New Roman" panose="02020603050405020304" pitchFamily="18" charset="0"/>
                          <a:ea typeface="Arial" panose="020B0604020202020204" pitchFamily="34" charset="0"/>
                          <a:cs typeface="Arial" panose="020B0604020202020204" pitchFamily="34" charset="0"/>
                        </a:rPr>
                        <a:t>b</a:t>
                      </a: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fontAlgn="base">
                        <a:lnSpc>
                          <a:spcPct val="150000"/>
                        </a:lnSpc>
                      </a:pPr>
                      <a:r>
                        <a:rPr lang="en-US" sz="1400" kern="100" dirty="0">
                          <a:effectLst/>
                          <a:latin typeface="Times New Roman" panose="02020603050405020304" pitchFamily="18" charset="0"/>
                          <a:ea typeface="Arial" panose="020B0604020202020204" pitchFamily="34" charset="0"/>
                          <a:cs typeface="Arial" panose="020B0604020202020204" pitchFamily="34" charset="0"/>
                        </a:rPr>
                        <a:t>63.51</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3416801"/>
                  </a:ext>
                </a:extLst>
              </a:tr>
            </a:tbl>
          </a:graphicData>
        </a:graphic>
      </p:graphicFrame>
      <p:sp>
        <p:nvSpPr>
          <p:cNvPr id="51" name="Title 1">
            <a:extLst>
              <a:ext uri="{FF2B5EF4-FFF2-40B4-BE49-F238E27FC236}">
                <a16:creationId xmlns:a16="http://schemas.microsoft.com/office/drawing/2014/main" id="{BB3456A0-8083-5F4A-9188-C326D668F61F}"/>
              </a:ext>
            </a:extLst>
          </p:cNvPr>
          <p:cNvSpPr txBox="1">
            <a:spLocks/>
          </p:cNvSpPr>
          <p:nvPr/>
        </p:nvSpPr>
        <p:spPr>
          <a:xfrm>
            <a:off x="34053840" y="8073190"/>
            <a:ext cx="2395728" cy="4154208"/>
          </a:xfrm>
          <a:prstGeom prst="rect">
            <a:avLst/>
          </a:prstGeom>
          <a:solidFill>
            <a:srgbClr val="003591"/>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2459038" algn="l"/>
              </a:tabLst>
            </a:pPr>
            <a:r>
              <a:rPr lang="en-US" sz="2400" dirty="0">
                <a:solidFill>
                  <a:schemeClr val="bg1"/>
                </a:solidFill>
                <a:latin typeface="Times New Roman" panose="02020603050405020304" pitchFamily="18" charset="0"/>
                <a:cs typeface="Times New Roman" panose="02020603050405020304" pitchFamily="18" charset="0"/>
              </a:rPr>
              <a:t>Binary Logistic Regression</a:t>
            </a:r>
          </a:p>
          <a:p>
            <a:pPr algn="ctr">
              <a:tabLst>
                <a:tab pos="2459038" algn="l"/>
              </a:tabLst>
            </a:pPr>
            <a:endParaRPr lang="en-US" sz="2400" dirty="0">
              <a:solidFill>
                <a:schemeClr val="bg1"/>
              </a:solidFill>
              <a:latin typeface="Times New Roman" panose="02020603050405020304" pitchFamily="18" charset="0"/>
              <a:cs typeface="Times New Roman" panose="02020603050405020304" pitchFamily="18" charset="0"/>
            </a:endParaRP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Differences in Completion Status</a:t>
            </a: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 based on </a:t>
            </a: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Days from Offense to Referral Controlling Demographic Characteristics, Offense Level, Referral Source</a:t>
            </a:r>
            <a:endParaRPr lang="en-US" sz="1800" i="1"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54" name="Table 53">
            <a:extLst>
              <a:ext uri="{FF2B5EF4-FFF2-40B4-BE49-F238E27FC236}">
                <a16:creationId xmlns:a16="http://schemas.microsoft.com/office/drawing/2014/main" id="{5AE1E64F-BD85-1228-CAD0-6B0A1CF10971}"/>
              </a:ext>
            </a:extLst>
          </p:cNvPr>
          <p:cNvGraphicFramePr>
            <a:graphicFrameLocks noGrp="1"/>
          </p:cNvGraphicFramePr>
          <p:nvPr>
            <p:extLst>
              <p:ext uri="{D42A27DB-BD31-4B8C-83A1-F6EECF244321}">
                <p14:modId xmlns:p14="http://schemas.microsoft.com/office/powerpoint/2010/main" val="643576439"/>
              </p:ext>
            </p:extLst>
          </p:nvPr>
        </p:nvGraphicFramePr>
        <p:xfrm>
          <a:off x="36815498" y="8073190"/>
          <a:ext cx="6519672" cy="4154220"/>
        </p:xfrm>
        <a:graphic>
          <a:graphicData uri="http://schemas.openxmlformats.org/drawingml/2006/table">
            <a:tbl>
              <a:tblPr firstRow="1" firstCol="1" bandRow="1"/>
              <a:tblGrid>
                <a:gridCol w="2700052">
                  <a:extLst>
                    <a:ext uri="{9D8B030D-6E8A-4147-A177-3AD203B41FA5}">
                      <a16:colId xmlns:a16="http://schemas.microsoft.com/office/drawing/2014/main" val="3512278327"/>
                    </a:ext>
                  </a:extLst>
                </a:gridCol>
                <a:gridCol w="572056">
                  <a:extLst>
                    <a:ext uri="{9D8B030D-6E8A-4147-A177-3AD203B41FA5}">
                      <a16:colId xmlns:a16="http://schemas.microsoft.com/office/drawing/2014/main" val="3695320456"/>
                    </a:ext>
                  </a:extLst>
                </a:gridCol>
                <a:gridCol w="629332">
                  <a:extLst>
                    <a:ext uri="{9D8B030D-6E8A-4147-A177-3AD203B41FA5}">
                      <a16:colId xmlns:a16="http://schemas.microsoft.com/office/drawing/2014/main" val="1840151498"/>
                    </a:ext>
                  </a:extLst>
                </a:gridCol>
                <a:gridCol w="625239">
                  <a:extLst>
                    <a:ext uri="{9D8B030D-6E8A-4147-A177-3AD203B41FA5}">
                      <a16:colId xmlns:a16="http://schemas.microsoft.com/office/drawing/2014/main" val="192827925"/>
                    </a:ext>
                  </a:extLst>
                </a:gridCol>
                <a:gridCol w="642967">
                  <a:extLst>
                    <a:ext uri="{9D8B030D-6E8A-4147-A177-3AD203B41FA5}">
                      <a16:colId xmlns:a16="http://schemas.microsoft.com/office/drawing/2014/main" val="4061206901"/>
                    </a:ext>
                  </a:extLst>
                </a:gridCol>
                <a:gridCol w="1350026">
                  <a:extLst>
                    <a:ext uri="{9D8B030D-6E8A-4147-A177-3AD203B41FA5}">
                      <a16:colId xmlns:a16="http://schemas.microsoft.com/office/drawing/2014/main" val="83216390"/>
                    </a:ext>
                  </a:extLst>
                </a:gridCol>
              </a:tblGrid>
              <a:tr h="138474">
                <a:tc>
                  <a:txBody>
                    <a:bodyPr/>
                    <a:lstStyle/>
                    <a:p>
                      <a:pPr marL="0" marR="0">
                        <a:lnSpc>
                          <a:spcPct val="115000"/>
                        </a:lnSpc>
                        <a:spcAft>
                          <a:spcPts val="800"/>
                        </a:spcAft>
                      </a:pPr>
                      <a:r>
                        <a:rPr lang="en-US" sz="800" i="1" kern="100">
                          <a:effectLst/>
                          <a:latin typeface="Times New Roman" panose="02020603050405020304" pitchFamily="18" charset="0"/>
                          <a:ea typeface="Arial" panose="020B0604020202020204" pitchFamily="34" charset="0"/>
                          <a:cs typeface="Arial" panose="020B0604020202020204" pitchFamily="34" charset="0"/>
                        </a:rPr>
                        <a:t>Variable</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pPr>
                      <a:r>
                        <a:rPr lang="en-US" sz="800" i="1" kern="100" dirty="0">
                          <a:effectLst/>
                          <a:latin typeface="Times New Roman" panose="02020603050405020304" pitchFamily="18" charset="0"/>
                          <a:ea typeface="Arial" panose="020B0604020202020204" pitchFamily="34" charset="0"/>
                          <a:cs typeface="Arial" panose="020B0604020202020204" pitchFamily="34" charset="0"/>
                        </a:rPr>
                        <a:t>      B</a:t>
                      </a:r>
                      <a:r>
                        <a:rPr lang="en-US" sz="800" kern="100" dirty="0">
                          <a:effectLst/>
                          <a:latin typeface="Times New Roman" panose="02020603050405020304" pitchFamily="18" charset="0"/>
                          <a:ea typeface="Arial" panose="020B0604020202020204" pitchFamily="34" charset="0"/>
                          <a:cs typeface="Arial" panose="020B0604020202020204" pitchFamily="34" charset="0"/>
                        </a:rPr>
                        <a:t> </a:t>
                      </a:r>
                      <a:endParaRPr lang="en-US" sz="800" kern="100" dirty="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pPr>
                      <a:r>
                        <a:rPr lang="en-US" sz="800" i="1" kern="100" dirty="0">
                          <a:effectLst/>
                          <a:latin typeface="Times New Roman" panose="02020603050405020304" pitchFamily="18" charset="0"/>
                          <a:ea typeface="Arial" panose="020B0604020202020204" pitchFamily="34" charset="0"/>
                          <a:cs typeface="Arial" panose="020B0604020202020204" pitchFamily="34" charset="0"/>
                        </a:rPr>
                        <a:t>      SE</a:t>
                      </a:r>
                      <a:r>
                        <a:rPr lang="en-US" sz="800" kern="100" dirty="0">
                          <a:effectLst/>
                          <a:latin typeface="Times New Roman" panose="02020603050405020304" pitchFamily="18" charset="0"/>
                          <a:ea typeface="Arial" panose="020B0604020202020204" pitchFamily="34" charset="0"/>
                          <a:cs typeface="Arial" panose="020B0604020202020204" pitchFamily="34" charset="0"/>
                        </a:rPr>
                        <a:t> </a:t>
                      </a:r>
                      <a:endParaRPr lang="en-US" sz="800" kern="100" dirty="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pPr>
                      <a:r>
                        <a:rPr lang="en-US" sz="800" i="1" kern="100" dirty="0">
                          <a:effectLst/>
                          <a:latin typeface="Times New Roman" panose="02020603050405020304" pitchFamily="18" charset="0"/>
                          <a:ea typeface="Arial" panose="020B0604020202020204" pitchFamily="34" charset="0"/>
                          <a:cs typeface="Arial" panose="020B0604020202020204" pitchFamily="34" charset="0"/>
                        </a:rPr>
                        <a:t>       p</a:t>
                      </a:r>
                      <a:r>
                        <a:rPr lang="en-US" sz="800" kern="100" dirty="0">
                          <a:effectLst/>
                          <a:latin typeface="Times New Roman" panose="02020603050405020304" pitchFamily="18" charset="0"/>
                          <a:ea typeface="Arial" panose="020B0604020202020204" pitchFamily="34" charset="0"/>
                          <a:cs typeface="Arial" panose="020B0604020202020204" pitchFamily="34" charset="0"/>
                        </a:rPr>
                        <a:t> </a:t>
                      </a:r>
                      <a:endParaRPr lang="en-US" sz="800" kern="100" dirty="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pPr>
                      <a:r>
                        <a:rPr lang="en-US" sz="800" i="1" kern="100" dirty="0">
                          <a:effectLst/>
                          <a:latin typeface="Times New Roman" panose="02020603050405020304" pitchFamily="18" charset="0"/>
                          <a:ea typeface="Arial" panose="020B0604020202020204" pitchFamily="34" charset="0"/>
                          <a:cs typeface="Arial" panose="020B0604020202020204" pitchFamily="34" charset="0"/>
                        </a:rPr>
                        <a:t>Exp(B)</a:t>
                      </a:r>
                      <a:r>
                        <a:rPr lang="en-US" sz="800" kern="100" dirty="0">
                          <a:effectLst/>
                          <a:latin typeface="Times New Roman" panose="02020603050405020304" pitchFamily="18" charset="0"/>
                          <a:ea typeface="Arial" panose="020B0604020202020204" pitchFamily="34" charset="0"/>
                          <a:cs typeface="Arial" panose="020B0604020202020204" pitchFamily="34" charset="0"/>
                        </a:rPr>
                        <a:t> </a:t>
                      </a:r>
                      <a:endParaRPr lang="en-US" sz="800" kern="100" dirty="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pPr>
                      <a:r>
                        <a:rPr lang="en-US" sz="800" i="1" kern="100" dirty="0">
                          <a:effectLst/>
                          <a:latin typeface="Times New Roman" panose="02020603050405020304" pitchFamily="18" charset="0"/>
                          <a:ea typeface="Arial" panose="020B0604020202020204" pitchFamily="34" charset="0"/>
                          <a:cs typeface="Arial" panose="020B0604020202020204" pitchFamily="34" charset="0"/>
                        </a:rPr>
                        <a:t>       CI for Exp(B)</a:t>
                      </a:r>
                      <a:endParaRPr lang="en-US" sz="800" kern="100" dirty="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0509937"/>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Block 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99174708"/>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Age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.750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1.03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[.905, 1.254]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3657829814"/>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Gender Female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.771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1.09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[.525, 1.656]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3406974895"/>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Race White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.49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.205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.539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[.689, 4.777]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3892410513"/>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Block 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4133754085"/>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Age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.391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1.08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[.924, 1.304]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4040266594"/>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Gender Female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.894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1.04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[.539, 1.746]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1097762412"/>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Race White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.239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[.635, 4.625]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2406903132"/>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Felony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.119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2803848452"/>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Violation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.146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[.797, 2.982]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775830343"/>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Misdemeanor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.611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[.607, 7.970]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2530223942"/>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Additional Charges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.42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.140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1.86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[.248, 1.292]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3224887136"/>
                  </a:ext>
                </a:extLst>
              </a:tr>
              <a:tr h="138474">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Law Enforcement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4144125326"/>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Referral Source Court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-1.04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.064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[.484, 20.184]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3690291318"/>
                  </a:ext>
                </a:extLst>
              </a:tr>
              <a:tr h="138474">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JPPO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-1.15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.32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[.162, 11.030]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3325001555"/>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Referral Source Other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-1.06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.248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[.176, 8.599]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2637770897"/>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Block 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3607642210"/>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Age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.303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1.10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[.921, 1.304]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749766165"/>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Gender Female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.988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1.00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[.553, 1.791]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1318861276"/>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Race White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.257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[.207, 1.523]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3667857498"/>
                  </a:ext>
                </a:extLst>
              </a:tr>
              <a:tr h="138474">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Offense Level Violations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.038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3029957822"/>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Misdemeanors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-1.18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.076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[.083, 1.134]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2070353175"/>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Felonies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.589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[.223. 2.343]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1095986536"/>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Additional Charges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.42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.172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1.78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[.778, 4.086]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1136873836"/>
                  </a:ext>
                </a:extLst>
              </a:tr>
              <a:tr h="138474">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Law Enforcement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.039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1150822778"/>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Referral Source Court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.331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[.167, 1.829]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2698469692"/>
                  </a:ext>
                </a:extLst>
              </a:tr>
              <a:tr h="138474">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JPPO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-1.00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.36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.37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[.182, .745]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3677008383"/>
                  </a:ext>
                </a:extLst>
              </a:tr>
              <a:tr h="13847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Referral Source Other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-.87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.350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9525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.42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[.068, 2.589]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a:noFill/>
                    </a:lnB>
                    <a:noFill/>
                  </a:tcPr>
                </a:tc>
                <a:extLst>
                  <a:ext uri="{0D108BD9-81ED-4DB2-BD59-A6C34878D82A}">
                    <a16:rowId xmlns:a16="http://schemas.microsoft.com/office/drawing/2014/main" val="1067333264"/>
                  </a:ext>
                </a:extLst>
              </a:tr>
              <a:tr h="138474">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Days Offense to Referral</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.019</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9525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.99</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dirty="0">
                          <a:effectLst/>
                          <a:latin typeface="Times New Roman" panose="02020603050405020304" pitchFamily="18" charset="0"/>
                          <a:ea typeface="Arial" panose="020B0604020202020204" pitchFamily="34" charset="0"/>
                          <a:cs typeface="Arial" panose="020B0604020202020204" pitchFamily="34" charset="0"/>
                        </a:rPr>
                        <a:t>[.989, .999]</a:t>
                      </a:r>
                      <a:r>
                        <a:rPr lang="en-US" sz="800" kern="100" dirty="0">
                          <a:effectLst/>
                          <a:latin typeface="Times New Roman" panose="02020603050405020304" pitchFamily="18" charset="0"/>
                          <a:ea typeface="Arial" panose="020B0604020202020204" pitchFamily="34" charset="0"/>
                          <a:cs typeface="Arial" panose="020B0604020202020204" pitchFamily="34" charset="0"/>
                        </a:rPr>
                        <a:t> </a:t>
                      </a:r>
                      <a:endParaRPr lang="en-US" sz="800" kern="100" dirty="0">
                        <a:effectLst/>
                        <a:latin typeface="Arial" panose="020B0604020202020204" pitchFamily="34" charset="0"/>
                        <a:ea typeface="Arial" panose="020B0604020202020204" pitchFamily="34" charset="0"/>
                        <a:cs typeface="Arial" panose="020B0604020202020204" pitchFamily="34" charset="0"/>
                      </a:endParaRPr>
                    </a:p>
                  </a:txBody>
                  <a:tcPr marL="18581" marR="18581"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6472398"/>
                  </a:ext>
                </a:extLst>
              </a:tr>
            </a:tbl>
          </a:graphicData>
        </a:graphic>
      </p:graphicFrame>
      <p:sp>
        <p:nvSpPr>
          <p:cNvPr id="58" name="Title 1">
            <a:extLst>
              <a:ext uri="{FF2B5EF4-FFF2-40B4-BE49-F238E27FC236}">
                <a16:creationId xmlns:a16="http://schemas.microsoft.com/office/drawing/2014/main" id="{21AE69AF-2555-82EA-161E-D8834BD1CC65}"/>
              </a:ext>
            </a:extLst>
          </p:cNvPr>
          <p:cNvSpPr txBox="1">
            <a:spLocks/>
          </p:cNvSpPr>
          <p:nvPr/>
        </p:nvSpPr>
        <p:spPr>
          <a:xfrm>
            <a:off x="34080517" y="12732628"/>
            <a:ext cx="2395728" cy="4154208"/>
          </a:xfrm>
          <a:prstGeom prst="rect">
            <a:avLst/>
          </a:prstGeom>
          <a:solidFill>
            <a:srgbClr val="003591"/>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2459038" algn="l"/>
              </a:tabLst>
            </a:pPr>
            <a:r>
              <a:rPr lang="en-US" sz="2400" dirty="0">
                <a:solidFill>
                  <a:schemeClr val="bg1"/>
                </a:solidFill>
                <a:latin typeface="Times New Roman" panose="02020603050405020304" pitchFamily="18" charset="0"/>
                <a:cs typeface="Times New Roman" panose="02020603050405020304" pitchFamily="18" charset="0"/>
              </a:rPr>
              <a:t>Binary Logistic Regression</a:t>
            </a:r>
          </a:p>
          <a:p>
            <a:pPr algn="ctr">
              <a:tabLst>
                <a:tab pos="2459038" algn="l"/>
              </a:tabLst>
            </a:pPr>
            <a:endParaRPr lang="en-US" sz="2400" dirty="0">
              <a:solidFill>
                <a:schemeClr val="bg1"/>
              </a:solidFill>
              <a:latin typeface="Times New Roman" panose="02020603050405020304" pitchFamily="18" charset="0"/>
              <a:cs typeface="Times New Roman" panose="02020603050405020304" pitchFamily="18" charset="0"/>
            </a:endParaRP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Differences in Completion Status</a:t>
            </a: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 based on </a:t>
            </a: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Days from Referral to Completion Controlling Demographic Characteristics, Offense Level, Referral Source</a:t>
            </a:r>
            <a:endParaRPr lang="en-US" sz="1800" i="1"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59" name="Table 58">
            <a:extLst>
              <a:ext uri="{FF2B5EF4-FFF2-40B4-BE49-F238E27FC236}">
                <a16:creationId xmlns:a16="http://schemas.microsoft.com/office/drawing/2014/main" id="{6E8E6FF7-715A-B9AB-DC2D-C3B7D3539DD0}"/>
              </a:ext>
            </a:extLst>
          </p:cNvPr>
          <p:cNvGraphicFramePr>
            <a:graphicFrameLocks noGrp="1"/>
          </p:cNvGraphicFramePr>
          <p:nvPr>
            <p:extLst>
              <p:ext uri="{D42A27DB-BD31-4B8C-83A1-F6EECF244321}">
                <p14:modId xmlns:p14="http://schemas.microsoft.com/office/powerpoint/2010/main" val="3431934960"/>
              </p:ext>
            </p:extLst>
          </p:nvPr>
        </p:nvGraphicFramePr>
        <p:xfrm>
          <a:off x="36815498" y="12799878"/>
          <a:ext cx="6547103" cy="3931230"/>
        </p:xfrm>
        <a:graphic>
          <a:graphicData uri="http://schemas.openxmlformats.org/drawingml/2006/table">
            <a:tbl>
              <a:tblPr firstRow="1" firstCol="1" bandRow="1"/>
              <a:tblGrid>
                <a:gridCol w="2654232">
                  <a:extLst>
                    <a:ext uri="{9D8B030D-6E8A-4147-A177-3AD203B41FA5}">
                      <a16:colId xmlns:a16="http://schemas.microsoft.com/office/drawing/2014/main" val="2407956024"/>
                    </a:ext>
                  </a:extLst>
                </a:gridCol>
                <a:gridCol w="718937">
                  <a:extLst>
                    <a:ext uri="{9D8B030D-6E8A-4147-A177-3AD203B41FA5}">
                      <a16:colId xmlns:a16="http://schemas.microsoft.com/office/drawing/2014/main" val="450284297"/>
                    </a:ext>
                  </a:extLst>
                </a:gridCol>
                <a:gridCol w="686824">
                  <a:extLst>
                    <a:ext uri="{9D8B030D-6E8A-4147-A177-3AD203B41FA5}">
                      <a16:colId xmlns:a16="http://schemas.microsoft.com/office/drawing/2014/main" val="1639115929"/>
                    </a:ext>
                  </a:extLst>
                </a:gridCol>
                <a:gridCol w="629804">
                  <a:extLst>
                    <a:ext uri="{9D8B030D-6E8A-4147-A177-3AD203B41FA5}">
                      <a16:colId xmlns:a16="http://schemas.microsoft.com/office/drawing/2014/main" val="3167771567"/>
                    </a:ext>
                  </a:extLst>
                </a:gridCol>
                <a:gridCol w="618666">
                  <a:extLst>
                    <a:ext uri="{9D8B030D-6E8A-4147-A177-3AD203B41FA5}">
                      <a16:colId xmlns:a16="http://schemas.microsoft.com/office/drawing/2014/main" val="1118277291"/>
                    </a:ext>
                  </a:extLst>
                </a:gridCol>
                <a:gridCol w="1238640">
                  <a:extLst>
                    <a:ext uri="{9D8B030D-6E8A-4147-A177-3AD203B41FA5}">
                      <a16:colId xmlns:a16="http://schemas.microsoft.com/office/drawing/2014/main" val="124822327"/>
                    </a:ext>
                  </a:extLst>
                </a:gridCol>
              </a:tblGrid>
              <a:tr h="131041">
                <a:tc>
                  <a:txBody>
                    <a:bodyPr/>
                    <a:lstStyle/>
                    <a:p>
                      <a:pPr marL="0" marR="0">
                        <a:lnSpc>
                          <a:spcPct val="115000"/>
                        </a:lnSpc>
                      </a:pPr>
                      <a:r>
                        <a:rPr lang="en-US" sz="800" i="1" kern="100">
                          <a:effectLst/>
                          <a:latin typeface="Times New Roman" panose="02020603050405020304" pitchFamily="18" charset="0"/>
                          <a:ea typeface="Arial" panose="020B0604020202020204" pitchFamily="34" charset="0"/>
                          <a:cs typeface="Arial" panose="020B0604020202020204" pitchFamily="34" charset="0"/>
                        </a:rPr>
                        <a:t>Variable</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i="1" kern="100">
                          <a:effectLst/>
                          <a:latin typeface="Times New Roman" panose="02020603050405020304" pitchFamily="18" charset="0"/>
                          <a:ea typeface="Arial" panose="020B0604020202020204" pitchFamily="34" charset="0"/>
                          <a:cs typeface="Arial" panose="020B0604020202020204" pitchFamily="34" charset="0"/>
                        </a:rPr>
                        <a:t>B</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i="1" kern="100">
                          <a:effectLst/>
                          <a:latin typeface="Times New Roman" panose="02020603050405020304" pitchFamily="18" charset="0"/>
                          <a:ea typeface="Arial" panose="020B0604020202020204" pitchFamily="34" charset="0"/>
                          <a:cs typeface="Arial" panose="020B0604020202020204" pitchFamily="34" charset="0"/>
                        </a:rPr>
                        <a:t>SE</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i="1" kern="100">
                          <a:effectLst/>
                          <a:latin typeface="Times New Roman" panose="02020603050405020304" pitchFamily="18" charset="0"/>
                          <a:ea typeface="Arial" panose="020B0604020202020204" pitchFamily="34" charset="0"/>
                          <a:cs typeface="Arial" panose="020B0604020202020204" pitchFamily="34" charset="0"/>
                        </a:rPr>
                        <a:t>p</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i="1" kern="100">
                          <a:effectLst/>
                          <a:latin typeface="Times New Roman" panose="02020603050405020304" pitchFamily="18" charset="0"/>
                          <a:ea typeface="Arial" panose="020B0604020202020204" pitchFamily="34" charset="0"/>
                          <a:cs typeface="Arial" panose="020B0604020202020204" pitchFamily="34" charset="0"/>
                        </a:rPr>
                        <a:t>Exp(B)</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i="1" kern="100">
                          <a:effectLst/>
                          <a:latin typeface="Times New Roman" panose="02020603050405020304" pitchFamily="18" charset="0"/>
                          <a:ea typeface="Arial" panose="020B0604020202020204" pitchFamily="34" charset="0"/>
                          <a:cs typeface="Arial" panose="020B0604020202020204" pitchFamily="34" charset="0"/>
                        </a:rPr>
                        <a:t>CI for Exp(B)</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0725500"/>
                  </a:ext>
                </a:extLst>
              </a:tr>
              <a:tr h="131041">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Block 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26700398"/>
                  </a:ext>
                </a:extLst>
              </a:tr>
              <a:tr h="131041">
                <a:tc>
                  <a:txBody>
                    <a:bodyPr/>
                    <a:lstStyle/>
                    <a:p>
                      <a:pPr marL="10160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Age</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.18</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.09</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.046</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1.20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[1.003, 1.425]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783257818"/>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Gender Female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.616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1.18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[.621, 2.238]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3920664524"/>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Race White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.240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[.181, 1.533]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4024722944"/>
                  </a:ext>
                </a:extLst>
              </a:tr>
              <a:tr h="131041">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Block 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920320176"/>
                  </a:ext>
                </a:extLst>
              </a:tr>
              <a:tr h="131041">
                <a:tc>
                  <a:txBody>
                    <a:bodyPr/>
                    <a:lstStyle/>
                    <a:p>
                      <a:pPr marL="10160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Age</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.25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.010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1.29</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[1.062, 1.560]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211929054"/>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Gender Female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.706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1.14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[.585, 2.210]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2733730"/>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Race White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.232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[.168, 1.540]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423587953"/>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Offense Level Violations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.848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2536021734"/>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Offense Level Misdemeanors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-.42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.576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[.155, 2.823]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4111639541"/>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Offense Level Felonies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.708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[.230, 2.710]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621626835"/>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Additional Charges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.45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.100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2.11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[.866, 5.141]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3276335580"/>
                  </a:ext>
                </a:extLst>
              </a:tr>
              <a:tr h="131041">
                <a:tc>
                  <a:txBody>
                    <a:bodyPr/>
                    <a:lstStyle/>
                    <a:p>
                      <a:pPr marL="10160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Referral Source Law Enforcement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1919699337"/>
                  </a:ext>
                </a:extLst>
              </a:tr>
              <a:tr h="131041">
                <a:tc>
                  <a:txBody>
                    <a:bodyPr/>
                    <a:lstStyle/>
                    <a:p>
                      <a:pPr marL="10160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Referral Source Court</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-1.64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.59</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.20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[.062, .613]</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1616606138"/>
                  </a:ext>
                </a:extLst>
              </a:tr>
              <a:tr h="131041">
                <a:tc>
                  <a:txBody>
                    <a:bodyPr/>
                    <a:lstStyle/>
                    <a:p>
                      <a:pPr marL="10160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Referral Source JPPO</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-1.52</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.39</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.22</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[.102, .465]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1909623159"/>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Referral Source Other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-1.48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.112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[.036, 1.410]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2480936036"/>
                  </a:ext>
                </a:extLst>
              </a:tr>
              <a:tr h="131041">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Block 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3392875226"/>
                  </a:ext>
                </a:extLst>
              </a:tr>
              <a:tr h="131041">
                <a:tc>
                  <a:txBody>
                    <a:bodyPr/>
                    <a:lstStyle/>
                    <a:p>
                      <a:pPr marL="10160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Age</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.25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.014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1.28</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[1.052, 1.563]</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959888003"/>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Gender Female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.770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1.11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[.564, 2.169]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2746457056"/>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Race White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.199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.48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[.152, 1.478]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1170725420"/>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Offense Level Violations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.896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1261460375"/>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Offense Level Misdemeanors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.866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1.14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[.244, 5.337]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2725044589"/>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Offense Level Felonies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.893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[.261, 3.229]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626388925"/>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Additional Charges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.47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.120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2.07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[.827, 5.185]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645619275"/>
                  </a:ext>
                </a:extLst>
              </a:tr>
              <a:tr h="131041">
                <a:tc>
                  <a:txBody>
                    <a:bodyPr/>
                    <a:lstStyle/>
                    <a:p>
                      <a:pPr marL="10160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Referral Source Law Enforcement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1694724370"/>
                  </a:ext>
                </a:extLst>
              </a:tr>
              <a:tr h="131041">
                <a:tc>
                  <a:txBody>
                    <a:bodyPr/>
                    <a:lstStyle/>
                    <a:p>
                      <a:pPr marL="10160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Referral Source Court</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-1.65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.60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.006</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.19</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[.060, .620]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1813390314"/>
                  </a:ext>
                </a:extLst>
              </a:tr>
              <a:tr h="131041">
                <a:tc>
                  <a:txBody>
                    <a:bodyPr/>
                    <a:lstStyle/>
                    <a:p>
                      <a:pPr marL="10160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Referral Source JPPO</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-1.58</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.39</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.21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[.095, .442]</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1083780288"/>
                  </a:ext>
                </a:extLst>
              </a:tr>
              <a:tr h="131041">
                <a:tc>
                  <a:txBody>
                    <a:bodyPr/>
                    <a:lstStyle/>
                    <a:p>
                      <a:pPr marL="10160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Referral Source Other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-1.40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.138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[.039, 1.568]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a:noFill/>
                    </a:lnB>
                    <a:noFill/>
                  </a:tcPr>
                </a:tc>
                <a:extLst>
                  <a:ext uri="{0D108BD9-81ED-4DB2-BD59-A6C34878D82A}">
                    <a16:rowId xmlns:a16="http://schemas.microsoft.com/office/drawing/2014/main" val="728133626"/>
                  </a:ext>
                </a:extLst>
              </a:tr>
              <a:tr h="131041">
                <a:tc>
                  <a:txBody>
                    <a:bodyPr/>
                    <a:lstStyle/>
                    <a:p>
                      <a:pPr marL="10160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Days Referral to Completion</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dirty="0">
                          <a:effectLst/>
                          <a:latin typeface="Times New Roman" panose="02020603050405020304" pitchFamily="18" charset="0"/>
                          <a:ea typeface="Arial" panose="020B0604020202020204" pitchFamily="34" charset="0"/>
                          <a:cs typeface="Arial" panose="020B0604020202020204" pitchFamily="34" charset="0"/>
                        </a:rPr>
                        <a:t>.00</a:t>
                      </a:r>
                      <a:r>
                        <a:rPr lang="en-US" sz="800" kern="100" dirty="0">
                          <a:effectLst/>
                          <a:latin typeface="Times New Roman" panose="02020603050405020304" pitchFamily="18" charset="0"/>
                          <a:ea typeface="Arial" panose="020B0604020202020204" pitchFamily="34" charset="0"/>
                          <a:cs typeface="Arial" panose="020B0604020202020204" pitchFamily="34" charset="0"/>
                        </a:rPr>
                        <a:t> </a:t>
                      </a:r>
                      <a:endParaRPr lang="en-US" sz="800" kern="100" dirty="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.016</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1.01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dirty="0">
                          <a:effectLst/>
                          <a:latin typeface="Times New Roman" panose="02020603050405020304" pitchFamily="18" charset="0"/>
                          <a:ea typeface="Arial" panose="020B0604020202020204" pitchFamily="34" charset="0"/>
                          <a:cs typeface="Arial" panose="020B0604020202020204" pitchFamily="34" charset="0"/>
                        </a:rPr>
                        <a:t>[1.001, 1.014]</a:t>
                      </a:r>
                      <a:r>
                        <a:rPr lang="en-US" sz="800" kern="100" dirty="0">
                          <a:effectLst/>
                          <a:latin typeface="Times New Roman" panose="02020603050405020304" pitchFamily="18" charset="0"/>
                          <a:ea typeface="Arial" panose="020B0604020202020204" pitchFamily="34" charset="0"/>
                          <a:cs typeface="Arial" panose="020B0604020202020204" pitchFamily="34" charset="0"/>
                        </a:rPr>
                        <a:t> </a:t>
                      </a:r>
                      <a:endParaRPr lang="en-US" sz="800" kern="100" dirty="0">
                        <a:effectLst/>
                        <a:latin typeface="Arial" panose="020B0604020202020204" pitchFamily="34" charset="0"/>
                        <a:ea typeface="Arial" panose="020B0604020202020204" pitchFamily="34" charset="0"/>
                        <a:cs typeface="Arial" panose="020B0604020202020204" pitchFamily="34" charset="0"/>
                      </a:endParaRPr>
                    </a:p>
                  </a:txBody>
                  <a:tcPr marL="20284" marR="20284"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0901801"/>
                  </a:ext>
                </a:extLst>
              </a:tr>
            </a:tbl>
          </a:graphicData>
        </a:graphic>
      </p:graphicFrame>
      <p:sp>
        <p:nvSpPr>
          <p:cNvPr id="61" name="Content Placeholder 2">
            <a:extLst>
              <a:ext uri="{FF2B5EF4-FFF2-40B4-BE49-F238E27FC236}">
                <a16:creationId xmlns:a16="http://schemas.microsoft.com/office/drawing/2014/main" id="{797E3FD6-BDC8-A78E-2DD8-661BC6A35C81}"/>
              </a:ext>
            </a:extLst>
          </p:cNvPr>
          <p:cNvSpPr txBox="1">
            <a:spLocks/>
          </p:cNvSpPr>
          <p:nvPr/>
        </p:nvSpPr>
        <p:spPr>
          <a:xfrm>
            <a:off x="463714" y="18016029"/>
            <a:ext cx="10694240" cy="6173889"/>
          </a:xfrm>
          <a:prstGeom prst="rect">
            <a:avLst/>
          </a:prstGeom>
          <a:noFill/>
          <a:ln>
            <a:noFill/>
          </a:ln>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588" indent="0" algn="ctr">
              <a:spcBef>
                <a:spcPts val="600"/>
              </a:spcBef>
              <a:buClr>
                <a:srgbClr val="003591"/>
              </a:buClr>
              <a:buNone/>
            </a:pPr>
            <a:r>
              <a:rPr lang="en-US" sz="4000" b="1" dirty="0">
                <a:solidFill>
                  <a:srgbClr val="003591"/>
                </a:solidFill>
                <a:latin typeface="Times New Roman"/>
                <a:cs typeface="Times New Roman"/>
              </a:rPr>
              <a:t>Restorative Justice and Juvenile Diversion</a:t>
            </a:r>
          </a:p>
          <a:p>
            <a:pPr marL="736600" lvl="1" indent="-736600">
              <a:spcBef>
                <a:spcPts val="600"/>
              </a:spcBef>
              <a:buClr>
                <a:srgbClr val="003591"/>
              </a:buClr>
              <a:buSzPct val="100000"/>
              <a:buFont typeface="Wingdings" panose="05000000000000000000" pitchFamily="2" charset="2"/>
              <a:buChar char="Ø"/>
            </a:pPr>
            <a:r>
              <a:rPr lang="en-US" sz="3500" dirty="0">
                <a:latin typeface="Times New Roman"/>
                <a:cs typeface="Times New Roman"/>
              </a:rPr>
              <a:t>Restorative Justice Practices Emphasize</a:t>
            </a:r>
            <a:r>
              <a:rPr lang="en-US" sz="3500" baseline="30000" dirty="0">
                <a:latin typeface="Times New Roman"/>
                <a:cs typeface="Times New Roman"/>
              </a:rPr>
              <a:t>7</a:t>
            </a:r>
            <a:endParaRPr lang="en-US" sz="3500" dirty="0">
              <a:latin typeface="Times New Roman"/>
              <a:cs typeface="Times New Roman"/>
            </a:endParaRPr>
          </a:p>
          <a:p>
            <a:pPr lvl="2" indent="-558800">
              <a:spcBef>
                <a:spcPts val="600"/>
              </a:spcBef>
              <a:buClr>
                <a:srgbClr val="003591"/>
              </a:buClr>
              <a:buSzPct val="100000"/>
              <a:buFont typeface="Wingdings" panose="05000000000000000000" pitchFamily="2" charset="2"/>
              <a:buChar char="Ø"/>
            </a:pPr>
            <a:r>
              <a:rPr lang="en-US" sz="3500" dirty="0">
                <a:latin typeface="Times New Roman"/>
                <a:cs typeface="Times New Roman"/>
              </a:rPr>
              <a:t>Repairing Harm Caused</a:t>
            </a:r>
          </a:p>
          <a:p>
            <a:pPr lvl="2" indent="-558800">
              <a:spcBef>
                <a:spcPts val="600"/>
              </a:spcBef>
              <a:buClr>
                <a:srgbClr val="003591"/>
              </a:buClr>
              <a:buSzPct val="100000"/>
              <a:buFont typeface="Wingdings" panose="05000000000000000000" pitchFamily="2" charset="2"/>
              <a:buChar char="Ø"/>
            </a:pPr>
            <a:r>
              <a:rPr lang="en-US" sz="3500" dirty="0">
                <a:latin typeface="Times New Roman"/>
                <a:cs typeface="Times New Roman"/>
              </a:rPr>
              <a:t>Offender Accountability and Responsibility</a:t>
            </a:r>
          </a:p>
          <a:p>
            <a:pPr lvl="2" indent="-558800">
              <a:spcBef>
                <a:spcPts val="600"/>
              </a:spcBef>
              <a:buClr>
                <a:srgbClr val="003591"/>
              </a:buClr>
              <a:buSzPct val="100000"/>
              <a:buFont typeface="Wingdings" panose="05000000000000000000" pitchFamily="2" charset="2"/>
              <a:buChar char="Ø"/>
            </a:pPr>
            <a:r>
              <a:rPr lang="en-US" sz="3500" dirty="0">
                <a:latin typeface="Times New Roman"/>
                <a:cs typeface="Times New Roman"/>
              </a:rPr>
              <a:t>Reconcile w/Harmed Party/Community</a:t>
            </a:r>
          </a:p>
          <a:p>
            <a:pPr marL="736600" lvl="1" indent="-736600">
              <a:spcBef>
                <a:spcPts val="600"/>
              </a:spcBef>
              <a:buClr>
                <a:srgbClr val="003591"/>
              </a:buClr>
              <a:buSzPct val="100000"/>
              <a:buFont typeface="Wingdings" panose="05000000000000000000" pitchFamily="2" charset="2"/>
              <a:buChar char="Ø"/>
            </a:pPr>
            <a:r>
              <a:rPr lang="en-US" sz="3500" dirty="0">
                <a:latin typeface="Times New Roman"/>
                <a:cs typeface="Times New Roman"/>
              </a:rPr>
              <a:t>Outcomes of Restorative Justice Practices</a:t>
            </a:r>
          </a:p>
          <a:p>
            <a:pPr marL="1422400" lvl="1" indent="-609600">
              <a:spcBef>
                <a:spcPts val="600"/>
              </a:spcBef>
              <a:buClr>
                <a:srgbClr val="003591"/>
              </a:buClr>
              <a:buSzPct val="100000"/>
              <a:buFont typeface="Wingdings" panose="05000000000000000000" pitchFamily="2" charset="2"/>
              <a:buChar char="Ø"/>
            </a:pPr>
            <a:r>
              <a:rPr lang="en-US" sz="3500" dirty="0">
                <a:latin typeface="Times New Roman"/>
                <a:cs typeface="Times New Roman"/>
              </a:rPr>
              <a:t>Reduction in Juvenile Filings</a:t>
            </a:r>
            <a:r>
              <a:rPr lang="en-US" sz="3500" baseline="30000" dirty="0">
                <a:latin typeface="Times New Roman"/>
                <a:cs typeface="Times New Roman"/>
              </a:rPr>
              <a:t>7</a:t>
            </a:r>
            <a:endParaRPr lang="en-US" sz="3500" dirty="0">
              <a:latin typeface="Times New Roman"/>
              <a:cs typeface="Times New Roman"/>
            </a:endParaRPr>
          </a:p>
          <a:p>
            <a:pPr marL="1422400" lvl="1" indent="-609600">
              <a:spcBef>
                <a:spcPts val="600"/>
              </a:spcBef>
              <a:buClr>
                <a:srgbClr val="003591"/>
              </a:buClr>
              <a:buSzPct val="100000"/>
              <a:buFont typeface="Wingdings" panose="05000000000000000000" pitchFamily="2" charset="2"/>
              <a:buChar char="Ø"/>
            </a:pPr>
            <a:r>
              <a:rPr lang="en-US" sz="3500" dirty="0">
                <a:latin typeface="Times New Roman"/>
                <a:cs typeface="Times New Roman"/>
              </a:rPr>
              <a:t>Reduction in Recidivism</a:t>
            </a:r>
            <a:r>
              <a:rPr lang="en-US" sz="3500" baseline="30000" dirty="0">
                <a:latin typeface="Times New Roman"/>
                <a:cs typeface="Times New Roman"/>
              </a:rPr>
              <a:t>891011</a:t>
            </a:r>
          </a:p>
          <a:p>
            <a:pPr marL="1422400" lvl="1" indent="-609600">
              <a:spcBef>
                <a:spcPts val="600"/>
              </a:spcBef>
              <a:buClr>
                <a:srgbClr val="003591"/>
              </a:buClr>
              <a:buSzPct val="100000"/>
              <a:buFont typeface="Wingdings" panose="05000000000000000000" pitchFamily="2" charset="2"/>
              <a:buChar char="Ø"/>
            </a:pPr>
            <a:r>
              <a:rPr lang="en-US" sz="3500" dirty="0">
                <a:latin typeface="Times New Roman"/>
                <a:cs typeface="Times New Roman"/>
              </a:rPr>
              <a:t>Improved Social Functioning</a:t>
            </a:r>
            <a:r>
              <a:rPr lang="en-US" sz="3500" baseline="30000" dirty="0">
                <a:latin typeface="Times New Roman"/>
                <a:cs typeface="Times New Roman"/>
              </a:rPr>
              <a:t>11</a:t>
            </a:r>
            <a:endParaRPr lang="en-US" sz="3500" baseline="30000" dirty="0">
              <a:highlight>
                <a:srgbClr val="FFFF00"/>
              </a:highlight>
              <a:latin typeface="Times New Roman"/>
              <a:cs typeface="Times New Roman"/>
            </a:endParaRPr>
          </a:p>
        </p:txBody>
      </p:sp>
      <p:sp>
        <p:nvSpPr>
          <p:cNvPr id="62" name="Content Placeholder 2">
            <a:extLst>
              <a:ext uri="{FF2B5EF4-FFF2-40B4-BE49-F238E27FC236}">
                <a16:creationId xmlns:a16="http://schemas.microsoft.com/office/drawing/2014/main" id="{DDADDF01-DBDF-32C5-519D-8A08F5FB5086}"/>
              </a:ext>
            </a:extLst>
          </p:cNvPr>
          <p:cNvSpPr txBox="1">
            <a:spLocks/>
          </p:cNvSpPr>
          <p:nvPr/>
        </p:nvSpPr>
        <p:spPr>
          <a:xfrm>
            <a:off x="416845" y="23952394"/>
            <a:ext cx="11012017" cy="6735879"/>
          </a:xfrm>
          <a:prstGeom prst="rect">
            <a:avLst/>
          </a:prstGeom>
          <a:noFill/>
          <a:ln>
            <a:noFill/>
          </a:ln>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175" indent="0" algn="ctr">
              <a:spcBef>
                <a:spcPts val="600"/>
              </a:spcBef>
              <a:buClr>
                <a:srgbClr val="003591"/>
              </a:buClr>
              <a:buNone/>
            </a:pPr>
            <a:r>
              <a:rPr lang="en-US" sz="4000" b="1" dirty="0">
                <a:solidFill>
                  <a:srgbClr val="003591"/>
                </a:solidFill>
                <a:latin typeface="Times New Roman"/>
                <a:cs typeface="Times New Roman"/>
              </a:rPr>
              <a:t>Factors that Predict Diversion Completion</a:t>
            </a:r>
          </a:p>
          <a:p>
            <a:pPr marL="676275" lvl="1" indent="-673100">
              <a:spcBef>
                <a:spcPts val="400"/>
              </a:spcBef>
              <a:buClr>
                <a:srgbClr val="003591"/>
              </a:buClr>
              <a:buSzPct val="100000"/>
              <a:buFont typeface="Wingdings" panose="05000000000000000000" pitchFamily="2" charset="2"/>
              <a:buChar char="Ø"/>
            </a:pPr>
            <a:r>
              <a:rPr lang="en-US" sz="3500" dirty="0">
                <a:latin typeface="Times New Roman"/>
                <a:cs typeface="Times New Roman"/>
              </a:rPr>
              <a:t>Criminal History</a:t>
            </a:r>
            <a:r>
              <a:rPr lang="en-US" sz="3500" baseline="30000" dirty="0">
                <a:latin typeface="Times New Roman"/>
                <a:cs typeface="Times New Roman"/>
              </a:rPr>
              <a:t>1213</a:t>
            </a:r>
            <a:endParaRPr lang="en-US" sz="3500" dirty="0">
              <a:latin typeface="Times New Roman"/>
              <a:cs typeface="Times New Roman"/>
            </a:endParaRPr>
          </a:p>
          <a:p>
            <a:pPr marL="1311275" lvl="2" indent="-555625">
              <a:spcBef>
                <a:spcPts val="300"/>
              </a:spcBef>
              <a:buClr>
                <a:srgbClr val="003591"/>
              </a:buClr>
              <a:buSzPct val="100000"/>
              <a:buFont typeface="Wingdings" panose="05000000000000000000" pitchFamily="2" charset="2"/>
              <a:buChar char="Ø"/>
            </a:pPr>
            <a:r>
              <a:rPr lang="en-US" sz="3500" dirty="0">
                <a:latin typeface="Times New Roman"/>
                <a:cs typeface="Times New Roman"/>
              </a:rPr>
              <a:t>More Prior Arrests, Less likely Complete</a:t>
            </a:r>
            <a:r>
              <a:rPr lang="en-US" sz="3500" baseline="30000" dirty="0">
                <a:latin typeface="Times New Roman"/>
                <a:cs typeface="Times New Roman"/>
              </a:rPr>
              <a:t>13</a:t>
            </a:r>
            <a:endParaRPr lang="en-US" sz="3500" dirty="0">
              <a:latin typeface="Times New Roman"/>
              <a:cs typeface="Times New Roman"/>
            </a:endParaRPr>
          </a:p>
          <a:p>
            <a:pPr marL="676275" lvl="1" indent="-676275">
              <a:spcBef>
                <a:spcPts val="300"/>
              </a:spcBef>
              <a:buClr>
                <a:srgbClr val="003591"/>
              </a:buClr>
              <a:buSzPct val="100000"/>
              <a:buFont typeface="Wingdings" panose="05000000000000000000" pitchFamily="2" charset="2"/>
              <a:buChar char="Ø"/>
            </a:pPr>
            <a:r>
              <a:rPr lang="en-US" sz="3500" dirty="0">
                <a:latin typeface="Times New Roman"/>
                <a:cs typeface="Times New Roman"/>
              </a:rPr>
              <a:t>Number of Conditions Imposed</a:t>
            </a:r>
            <a:r>
              <a:rPr lang="en-US" sz="3500" baseline="30000" dirty="0">
                <a:latin typeface="Times New Roman"/>
                <a:cs typeface="Times New Roman"/>
              </a:rPr>
              <a:t>12</a:t>
            </a:r>
            <a:endParaRPr lang="en-US" sz="3500" dirty="0">
              <a:latin typeface="Times New Roman"/>
              <a:cs typeface="Times New Roman"/>
            </a:endParaRPr>
          </a:p>
          <a:p>
            <a:pPr marL="1311275" lvl="2" indent="-555625">
              <a:spcBef>
                <a:spcPts val="300"/>
              </a:spcBef>
              <a:buClr>
                <a:srgbClr val="003591"/>
              </a:buClr>
              <a:buSzPct val="100000"/>
              <a:buFont typeface="Wingdings" panose="05000000000000000000" pitchFamily="2" charset="2"/>
              <a:buChar char="Ø"/>
            </a:pPr>
            <a:r>
              <a:rPr lang="en-US" sz="3500" dirty="0">
                <a:latin typeface="Times New Roman"/>
                <a:cs typeface="Times New Roman"/>
              </a:rPr>
              <a:t>More Conditions Imposed, Less likely Complete</a:t>
            </a:r>
          </a:p>
          <a:p>
            <a:pPr marL="1271588" lvl="3" indent="-515938">
              <a:spcBef>
                <a:spcPts val="300"/>
              </a:spcBef>
              <a:buClr>
                <a:srgbClr val="003591"/>
              </a:buClr>
              <a:buSzPct val="100000"/>
              <a:buFont typeface="Wingdings" panose="05000000000000000000" pitchFamily="2" charset="2"/>
              <a:buChar char="Ø"/>
            </a:pPr>
            <a:r>
              <a:rPr lang="en-US" sz="3500" dirty="0">
                <a:latin typeface="Times New Roman"/>
                <a:cs typeface="Times New Roman"/>
              </a:rPr>
              <a:t>Due to Developing Executive Functioning</a:t>
            </a:r>
          </a:p>
          <a:p>
            <a:pPr marL="636588" lvl="2" indent="-596900">
              <a:spcBef>
                <a:spcPts val="300"/>
              </a:spcBef>
              <a:buClr>
                <a:srgbClr val="003591"/>
              </a:buClr>
              <a:buSzPct val="100000"/>
              <a:buFont typeface="Wingdings" panose="05000000000000000000" pitchFamily="2" charset="2"/>
              <a:buChar char="Ø"/>
            </a:pPr>
            <a:r>
              <a:rPr lang="en-US" sz="3500" dirty="0">
                <a:latin typeface="Times New Roman"/>
                <a:cs typeface="Times New Roman"/>
              </a:rPr>
              <a:t>Caution Imposing Too Many Conditions</a:t>
            </a:r>
          </a:p>
          <a:p>
            <a:pPr marL="1271588" lvl="3" indent="-515938">
              <a:spcBef>
                <a:spcPts val="300"/>
              </a:spcBef>
              <a:buClr>
                <a:srgbClr val="003591"/>
              </a:buClr>
              <a:buSzPct val="100000"/>
              <a:buFont typeface="Wingdings" panose="05000000000000000000" pitchFamily="2" charset="2"/>
              <a:buChar char="Ø"/>
            </a:pPr>
            <a:r>
              <a:rPr lang="en-US" sz="3500" dirty="0">
                <a:latin typeface="Times New Roman"/>
                <a:cs typeface="Times New Roman"/>
              </a:rPr>
              <a:t>3-5 Maximum to Avoid Overwhelming Juveniles</a:t>
            </a:r>
          </a:p>
          <a:p>
            <a:pPr marL="1271588" lvl="3" indent="-515938">
              <a:spcBef>
                <a:spcPts val="300"/>
              </a:spcBef>
              <a:buClr>
                <a:srgbClr val="003591"/>
              </a:buClr>
              <a:buSzPct val="100000"/>
              <a:buFont typeface="Wingdings" panose="05000000000000000000" pitchFamily="2" charset="2"/>
              <a:buChar char="Ø"/>
            </a:pPr>
            <a:r>
              <a:rPr lang="en-US" sz="3500" dirty="0">
                <a:latin typeface="Times New Roman"/>
                <a:cs typeface="Times New Roman"/>
              </a:rPr>
              <a:t>May be Confounded with Risk Level</a:t>
            </a:r>
          </a:p>
          <a:p>
            <a:pPr marL="557213" lvl="1" indent="-557213">
              <a:spcBef>
                <a:spcPts val="300"/>
              </a:spcBef>
              <a:buClr>
                <a:srgbClr val="003591"/>
              </a:buClr>
              <a:buSzPct val="100000"/>
              <a:buFont typeface="Wingdings" panose="05000000000000000000" pitchFamily="2" charset="2"/>
              <a:buChar char="Ø"/>
            </a:pPr>
            <a:r>
              <a:rPr lang="en-US" sz="3500" dirty="0">
                <a:latin typeface="Times New Roman"/>
                <a:cs typeface="Times New Roman"/>
              </a:rPr>
              <a:t>Participant Involvement</a:t>
            </a:r>
            <a:r>
              <a:rPr lang="en-US" sz="3500" baseline="30000" dirty="0">
                <a:latin typeface="Times New Roman"/>
                <a:cs typeface="Times New Roman"/>
              </a:rPr>
              <a:t>14</a:t>
            </a:r>
            <a:endParaRPr lang="en-US" sz="3500" dirty="0">
              <a:latin typeface="Times New Roman"/>
              <a:cs typeface="Times New Roman"/>
            </a:endParaRPr>
          </a:p>
          <a:p>
            <a:pPr marL="1311275" lvl="2" indent="-555625">
              <a:spcBef>
                <a:spcPts val="300"/>
              </a:spcBef>
              <a:buClr>
                <a:srgbClr val="003591"/>
              </a:buClr>
              <a:buSzPct val="100000"/>
              <a:buFont typeface="Wingdings" panose="05000000000000000000" pitchFamily="2" charset="2"/>
              <a:buChar char="Ø"/>
            </a:pPr>
            <a:r>
              <a:rPr lang="en-US" sz="3500" dirty="0">
                <a:latin typeface="Times New Roman"/>
                <a:cs typeface="Times New Roman"/>
              </a:rPr>
              <a:t>Inconsistent Engagement, Less likely Complete</a:t>
            </a:r>
          </a:p>
          <a:p>
            <a:pPr marL="114300" indent="0">
              <a:spcBef>
                <a:spcPts val="600"/>
              </a:spcBef>
              <a:buClr>
                <a:srgbClr val="003591"/>
              </a:buClr>
              <a:buNone/>
            </a:pPr>
            <a:endParaRPr lang="en-US" baseline="30000" dirty="0">
              <a:highlight>
                <a:srgbClr val="FFFF00"/>
              </a:highlight>
              <a:latin typeface="Times New Roman"/>
              <a:cs typeface="Times New Roman"/>
            </a:endParaRPr>
          </a:p>
        </p:txBody>
      </p:sp>
      <p:sp>
        <p:nvSpPr>
          <p:cNvPr id="63" name="Title 1">
            <a:extLst>
              <a:ext uri="{FF2B5EF4-FFF2-40B4-BE49-F238E27FC236}">
                <a16:creationId xmlns:a16="http://schemas.microsoft.com/office/drawing/2014/main" id="{EA889CE0-4880-A415-E931-7CBA1904B734}"/>
              </a:ext>
            </a:extLst>
          </p:cNvPr>
          <p:cNvSpPr txBox="1">
            <a:spLocks/>
          </p:cNvSpPr>
          <p:nvPr/>
        </p:nvSpPr>
        <p:spPr>
          <a:xfrm>
            <a:off x="34093329" y="17373620"/>
            <a:ext cx="2395728" cy="4154208"/>
          </a:xfrm>
          <a:prstGeom prst="rect">
            <a:avLst/>
          </a:prstGeom>
          <a:solidFill>
            <a:srgbClr val="003591"/>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2459038" algn="l"/>
              </a:tabLst>
            </a:pPr>
            <a:r>
              <a:rPr lang="en-US" sz="2400" dirty="0">
                <a:solidFill>
                  <a:schemeClr val="bg1"/>
                </a:solidFill>
                <a:latin typeface="Times New Roman" panose="02020603050405020304" pitchFamily="18" charset="0"/>
                <a:cs typeface="Times New Roman" panose="02020603050405020304" pitchFamily="18" charset="0"/>
              </a:rPr>
              <a:t>Binary Logistic Regression</a:t>
            </a:r>
          </a:p>
          <a:p>
            <a:pPr algn="ctr">
              <a:tabLst>
                <a:tab pos="2459038" algn="l"/>
              </a:tabLst>
            </a:pPr>
            <a:endParaRPr lang="en-US" sz="2400" dirty="0">
              <a:solidFill>
                <a:schemeClr val="bg1"/>
              </a:solidFill>
              <a:latin typeface="Times New Roman" panose="02020603050405020304" pitchFamily="18" charset="0"/>
              <a:cs typeface="Times New Roman" panose="02020603050405020304" pitchFamily="18" charset="0"/>
            </a:endParaRP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Differences in Completion Status</a:t>
            </a: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 based on </a:t>
            </a: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PHQ Numeric Score Controlling Demographic Characteristics, Offense Level, Referral Source</a:t>
            </a:r>
            <a:endParaRPr lang="en-US" sz="1800" i="1"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64" name="Table 63">
            <a:extLst>
              <a:ext uri="{FF2B5EF4-FFF2-40B4-BE49-F238E27FC236}">
                <a16:creationId xmlns:a16="http://schemas.microsoft.com/office/drawing/2014/main" id="{7B0A441B-B9D8-DE61-46C7-F35D189EED9F}"/>
              </a:ext>
            </a:extLst>
          </p:cNvPr>
          <p:cNvGraphicFramePr>
            <a:graphicFrameLocks noGrp="1"/>
          </p:cNvGraphicFramePr>
          <p:nvPr>
            <p:extLst>
              <p:ext uri="{D42A27DB-BD31-4B8C-83A1-F6EECF244321}">
                <p14:modId xmlns:p14="http://schemas.microsoft.com/office/powerpoint/2010/main" val="3462789967"/>
              </p:ext>
            </p:extLst>
          </p:nvPr>
        </p:nvGraphicFramePr>
        <p:xfrm>
          <a:off x="36820069" y="17398950"/>
          <a:ext cx="6537960" cy="4121852"/>
        </p:xfrm>
        <a:graphic>
          <a:graphicData uri="http://schemas.openxmlformats.org/drawingml/2006/table">
            <a:tbl>
              <a:tblPr firstRow="1" firstCol="1" bandRow="1"/>
              <a:tblGrid>
                <a:gridCol w="2711866">
                  <a:extLst>
                    <a:ext uri="{9D8B030D-6E8A-4147-A177-3AD203B41FA5}">
                      <a16:colId xmlns:a16="http://schemas.microsoft.com/office/drawing/2014/main" val="383211030"/>
                    </a:ext>
                  </a:extLst>
                </a:gridCol>
                <a:gridCol w="535515">
                  <a:extLst>
                    <a:ext uri="{9D8B030D-6E8A-4147-A177-3AD203B41FA5}">
                      <a16:colId xmlns:a16="http://schemas.microsoft.com/office/drawing/2014/main" val="1443386475"/>
                    </a:ext>
                  </a:extLst>
                </a:gridCol>
                <a:gridCol w="583517">
                  <a:extLst>
                    <a:ext uri="{9D8B030D-6E8A-4147-A177-3AD203B41FA5}">
                      <a16:colId xmlns:a16="http://schemas.microsoft.com/office/drawing/2014/main" val="2755512554"/>
                    </a:ext>
                  </a:extLst>
                </a:gridCol>
                <a:gridCol w="670593">
                  <a:extLst>
                    <a:ext uri="{9D8B030D-6E8A-4147-A177-3AD203B41FA5}">
                      <a16:colId xmlns:a16="http://schemas.microsoft.com/office/drawing/2014/main" val="95148478"/>
                    </a:ext>
                  </a:extLst>
                </a:gridCol>
                <a:gridCol w="761787">
                  <a:extLst>
                    <a:ext uri="{9D8B030D-6E8A-4147-A177-3AD203B41FA5}">
                      <a16:colId xmlns:a16="http://schemas.microsoft.com/office/drawing/2014/main" val="3887287288"/>
                    </a:ext>
                  </a:extLst>
                </a:gridCol>
                <a:gridCol w="1274682">
                  <a:extLst>
                    <a:ext uri="{9D8B030D-6E8A-4147-A177-3AD203B41FA5}">
                      <a16:colId xmlns:a16="http://schemas.microsoft.com/office/drawing/2014/main" val="2447221667"/>
                    </a:ext>
                  </a:extLst>
                </a:gridCol>
              </a:tblGrid>
              <a:tr h="105785">
                <a:tc>
                  <a:txBody>
                    <a:bodyPr/>
                    <a:lstStyle/>
                    <a:p>
                      <a:pPr marL="0" marR="0">
                        <a:lnSpc>
                          <a:spcPct val="115000"/>
                        </a:lnSpc>
                      </a:pPr>
                      <a:r>
                        <a:rPr lang="en-US" sz="800" i="1" kern="100">
                          <a:effectLst/>
                          <a:latin typeface="Times New Roman" panose="02020603050405020304" pitchFamily="18" charset="0"/>
                          <a:ea typeface="Arial" panose="020B0604020202020204" pitchFamily="34" charset="0"/>
                          <a:cs typeface="Arial" panose="020B0604020202020204" pitchFamily="34" charset="0"/>
                        </a:rPr>
                        <a:t>Variable</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i="1" kern="100">
                          <a:effectLst/>
                          <a:latin typeface="Times New Roman" panose="02020603050405020304" pitchFamily="18" charset="0"/>
                          <a:ea typeface="Arial" panose="020B0604020202020204" pitchFamily="34" charset="0"/>
                          <a:cs typeface="Arial" panose="020B0604020202020204" pitchFamily="34" charset="0"/>
                        </a:rPr>
                        <a:t> B</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i="1" kern="100">
                          <a:effectLst/>
                          <a:latin typeface="Times New Roman" panose="02020603050405020304" pitchFamily="18" charset="0"/>
                          <a:ea typeface="Arial" panose="020B0604020202020204" pitchFamily="34" charset="0"/>
                          <a:cs typeface="Arial" panose="020B0604020202020204" pitchFamily="34" charset="0"/>
                        </a:rPr>
                        <a:t>  SE</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i="1" kern="100">
                          <a:effectLst/>
                          <a:latin typeface="Times New Roman" panose="02020603050405020304" pitchFamily="18" charset="0"/>
                          <a:ea typeface="Arial" panose="020B0604020202020204" pitchFamily="34" charset="0"/>
                          <a:cs typeface="Arial" panose="020B0604020202020204" pitchFamily="34" charset="0"/>
                        </a:rPr>
                        <a:t>  p</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i="1" kern="100">
                          <a:effectLst/>
                          <a:latin typeface="Times New Roman" panose="02020603050405020304" pitchFamily="18" charset="0"/>
                          <a:ea typeface="Arial" panose="020B0604020202020204" pitchFamily="34" charset="0"/>
                          <a:cs typeface="Arial" panose="020B0604020202020204" pitchFamily="34" charset="0"/>
                        </a:rPr>
                        <a:t>Exp(B)</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i="1" kern="100">
                          <a:effectLst/>
                          <a:latin typeface="Times New Roman" panose="02020603050405020304" pitchFamily="18" charset="0"/>
                          <a:ea typeface="Arial" panose="020B0604020202020204" pitchFamily="34" charset="0"/>
                          <a:cs typeface="Arial" panose="020B0604020202020204" pitchFamily="34" charset="0"/>
                        </a:rPr>
                        <a:t>  CI for Exp(B)</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1487035"/>
                  </a:ext>
                </a:extLst>
              </a:tr>
              <a:tr h="5065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Block 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71110359"/>
                  </a:ext>
                </a:extLst>
              </a:tr>
              <a:tr h="105785">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Age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.238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1.11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[.932, 1.326]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982127581"/>
                  </a:ext>
                </a:extLst>
              </a:tr>
              <a:tr h="105785">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Gender Female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.42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.213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1.52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[.786, 2.947]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2861924861"/>
                  </a:ext>
                </a:extLst>
              </a:tr>
              <a:tr h="105785">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Race White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.217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.511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[.176, 1.483]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2791871408"/>
                  </a:ext>
                </a:extLst>
              </a:tr>
              <a:tr h="5065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Block 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276654406"/>
                  </a:ext>
                </a:extLst>
              </a:tr>
              <a:tr h="105785">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Age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1.00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.080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1.19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[.980, 1.435]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1773834181"/>
                  </a:ext>
                </a:extLst>
              </a:tr>
              <a:tr h="105785">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Gender Female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.282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1.45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[.735, 2.877]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703844161"/>
                  </a:ext>
                </a:extLst>
              </a:tr>
              <a:tr h="105785">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Race White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.220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[.166, 1.510]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2572320577"/>
                  </a:ext>
                </a:extLst>
              </a:tr>
              <a:tr h="5065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Felony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.417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3367836028"/>
                  </a:ext>
                </a:extLst>
              </a:tr>
              <a:tr h="160916">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Violation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-1.04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.80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.191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[.074, 1.683]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2431124473"/>
                  </a:ext>
                </a:extLst>
              </a:tr>
              <a:tr h="105785">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Misdemeanor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.328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[.131, 1.972]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3398310251"/>
                  </a:ext>
                </a:extLst>
              </a:tr>
              <a:tr h="105785">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Additional Charges</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.88</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.44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.044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2.40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[1.024, 5.645]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2502693007"/>
                  </a:ext>
                </a:extLst>
              </a:tr>
              <a:tr h="105785">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Law Enforcement</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3535701532"/>
                  </a:ext>
                </a:extLst>
              </a:tr>
              <a:tr h="160916">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Court</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-1.40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.58</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.016</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.25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[.080, .774]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1692263626"/>
                  </a:ext>
                </a:extLst>
              </a:tr>
              <a:tr h="160916">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JPPO</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-1.34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.39</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.26</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[.122, .564]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3806500154"/>
                  </a:ext>
                </a:extLst>
              </a:tr>
              <a:tr h="160916">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Referral Source Other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.151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[.042, 1.630]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3356196692"/>
                  </a:ext>
                </a:extLst>
              </a:tr>
              <a:tr h="50654">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Block 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1503893168"/>
                  </a:ext>
                </a:extLst>
              </a:tr>
              <a:tr h="105785">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Age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.082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1.19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[.978, 1.440]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2761338001"/>
                  </a:ext>
                </a:extLst>
              </a:tr>
              <a:tr h="105785">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Gender Female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1.40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[.705, 2.790]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3314139621"/>
                  </a:ext>
                </a:extLst>
              </a:tr>
              <a:tr h="105785">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Race White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-.62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.281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.54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[.176, 1.657]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870994731"/>
                  </a:ext>
                </a:extLst>
              </a:tr>
              <a:tr h="105785">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Violations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.379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2514520552"/>
                  </a:ext>
                </a:extLst>
              </a:tr>
              <a:tr h="160916">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Misdemeanors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-1.11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.81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.169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[.068, 1.601]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1267807762"/>
                  </a:ext>
                </a:extLst>
              </a:tr>
              <a:tr h="105785">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Felonies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.70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.303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.49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[.124. 1.915]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4229342360"/>
                  </a:ext>
                </a:extLst>
              </a:tr>
              <a:tr h="105785">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Additional Charges</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.86</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.44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.051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2.35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[.996, 5.551]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4060536225"/>
                  </a:ext>
                </a:extLst>
              </a:tr>
              <a:tr h="105785">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Law Enforcement</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360754109"/>
                  </a:ext>
                </a:extLst>
              </a:tr>
              <a:tr h="160916">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Court</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-1.45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.58</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.013</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.23</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[.075, .733]</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1640286452"/>
                  </a:ext>
                </a:extLst>
              </a:tr>
              <a:tr h="160916">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JPPO</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-1.32</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.40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.001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.27</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[.124, .582]</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3713948454"/>
                  </a:ext>
                </a:extLst>
              </a:tr>
              <a:tr h="160916">
                <a:tc>
                  <a:txBody>
                    <a:bodyPr/>
                    <a:lstStyle/>
                    <a:p>
                      <a:pPr marL="0" marR="0">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   Referral Source Other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-1.32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.95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.165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.27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tc>
                  <a:txBody>
                    <a:bodyPr/>
                    <a:lstStyle/>
                    <a:p>
                      <a:pPr marL="0" marR="0" algn="r">
                        <a:lnSpc>
                          <a:spcPct val="115000"/>
                        </a:lnSpc>
                      </a:pPr>
                      <a:r>
                        <a:rPr lang="en-US" sz="800" kern="100">
                          <a:effectLst/>
                          <a:latin typeface="Times New Roman" panose="02020603050405020304" pitchFamily="18" charset="0"/>
                          <a:ea typeface="Arial" panose="020B0604020202020204" pitchFamily="34" charset="0"/>
                          <a:cs typeface="Arial" panose="020B0604020202020204" pitchFamily="34" charset="0"/>
                        </a:rPr>
                        <a:t>[.041, 1.726]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a:noFill/>
                    </a:lnB>
                    <a:noFill/>
                  </a:tcPr>
                </a:tc>
                <a:extLst>
                  <a:ext uri="{0D108BD9-81ED-4DB2-BD59-A6C34878D82A}">
                    <a16:rowId xmlns:a16="http://schemas.microsoft.com/office/drawing/2014/main" val="4017972625"/>
                  </a:ext>
                </a:extLst>
              </a:tr>
              <a:tr h="105785">
                <a:tc>
                  <a:txBody>
                    <a:bodyPr/>
                    <a:lstStyle/>
                    <a:p>
                      <a:pPr marL="0" marR="0">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   PHQ Numeric Score </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.38</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.18</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.029</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a:effectLst/>
                          <a:latin typeface="Times New Roman" panose="02020603050405020304" pitchFamily="18" charset="0"/>
                          <a:ea typeface="Arial" panose="020B0604020202020204" pitchFamily="34" charset="0"/>
                          <a:cs typeface="Arial" panose="020B0604020202020204" pitchFamily="34" charset="0"/>
                        </a:rPr>
                        <a:t>1.47</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pPr>
                      <a:r>
                        <a:rPr lang="en-US" sz="800" b="1" kern="100" dirty="0">
                          <a:effectLst/>
                          <a:latin typeface="Times New Roman" panose="02020603050405020304" pitchFamily="18" charset="0"/>
                          <a:ea typeface="Arial" panose="020B0604020202020204" pitchFamily="34" charset="0"/>
                          <a:cs typeface="Arial" panose="020B0604020202020204" pitchFamily="34" charset="0"/>
                        </a:rPr>
                        <a:t>[1.040, 2.063]</a:t>
                      </a:r>
                      <a:r>
                        <a:rPr lang="en-US" sz="800" kern="100" dirty="0">
                          <a:effectLst/>
                          <a:latin typeface="Times New Roman" panose="02020603050405020304" pitchFamily="18" charset="0"/>
                          <a:ea typeface="Arial" panose="020B0604020202020204" pitchFamily="34" charset="0"/>
                          <a:cs typeface="Arial" panose="020B0604020202020204" pitchFamily="34" charset="0"/>
                        </a:rPr>
                        <a:t> </a:t>
                      </a:r>
                      <a:endParaRPr lang="en-US" sz="800" kern="100" dirty="0">
                        <a:effectLst/>
                        <a:latin typeface="Arial" panose="020B0604020202020204" pitchFamily="34" charset="0"/>
                        <a:ea typeface="Arial" panose="020B0604020202020204" pitchFamily="34" charset="0"/>
                        <a:cs typeface="Arial" panose="020B0604020202020204" pitchFamily="34" charset="0"/>
                      </a:endParaRPr>
                    </a:p>
                  </a:txBody>
                  <a:tcPr marL="17978" marR="17978"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9594219"/>
                  </a:ext>
                </a:extLst>
              </a:tr>
            </a:tbl>
          </a:graphicData>
        </a:graphic>
      </p:graphicFrame>
      <p:graphicFrame>
        <p:nvGraphicFramePr>
          <p:cNvPr id="66" name="Table 65">
            <a:extLst>
              <a:ext uri="{FF2B5EF4-FFF2-40B4-BE49-F238E27FC236}">
                <a16:creationId xmlns:a16="http://schemas.microsoft.com/office/drawing/2014/main" id="{A3E03B7C-0162-8497-0975-CE63D0525F04}"/>
              </a:ext>
            </a:extLst>
          </p:cNvPr>
          <p:cNvGraphicFramePr>
            <a:graphicFrameLocks noGrp="1"/>
          </p:cNvGraphicFramePr>
          <p:nvPr>
            <p:extLst>
              <p:ext uri="{D42A27DB-BD31-4B8C-83A1-F6EECF244321}">
                <p14:modId xmlns:p14="http://schemas.microsoft.com/office/powerpoint/2010/main" val="471668278"/>
              </p:ext>
            </p:extLst>
          </p:nvPr>
        </p:nvGraphicFramePr>
        <p:xfrm>
          <a:off x="36815498" y="21963915"/>
          <a:ext cx="6611987" cy="4241310"/>
        </p:xfrm>
        <a:graphic>
          <a:graphicData uri="http://schemas.openxmlformats.org/drawingml/2006/table">
            <a:tbl>
              <a:tblPr firstRow="1" firstCol="1" bandRow="1"/>
              <a:tblGrid>
                <a:gridCol w="2739194">
                  <a:extLst>
                    <a:ext uri="{9D8B030D-6E8A-4147-A177-3AD203B41FA5}">
                      <a16:colId xmlns:a16="http://schemas.microsoft.com/office/drawing/2014/main" val="1504710942"/>
                    </a:ext>
                  </a:extLst>
                </a:gridCol>
                <a:gridCol w="553934">
                  <a:extLst>
                    <a:ext uri="{9D8B030D-6E8A-4147-A177-3AD203B41FA5}">
                      <a16:colId xmlns:a16="http://schemas.microsoft.com/office/drawing/2014/main" val="1086817459"/>
                    </a:ext>
                  </a:extLst>
                </a:gridCol>
                <a:gridCol w="608786">
                  <a:extLst>
                    <a:ext uri="{9D8B030D-6E8A-4147-A177-3AD203B41FA5}">
                      <a16:colId xmlns:a16="http://schemas.microsoft.com/office/drawing/2014/main" val="3964094184"/>
                    </a:ext>
                  </a:extLst>
                </a:gridCol>
                <a:gridCol w="604721">
                  <a:extLst>
                    <a:ext uri="{9D8B030D-6E8A-4147-A177-3AD203B41FA5}">
                      <a16:colId xmlns:a16="http://schemas.microsoft.com/office/drawing/2014/main" val="1468152753"/>
                    </a:ext>
                  </a:extLst>
                </a:gridCol>
                <a:gridCol w="762505">
                  <a:extLst>
                    <a:ext uri="{9D8B030D-6E8A-4147-A177-3AD203B41FA5}">
                      <a16:colId xmlns:a16="http://schemas.microsoft.com/office/drawing/2014/main" val="1064755872"/>
                    </a:ext>
                  </a:extLst>
                </a:gridCol>
                <a:gridCol w="1342847">
                  <a:extLst>
                    <a:ext uri="{9D8B030D-6E8A-4147-A177-3AD203B41FA5}">
                      <a16:colId xmlns:a16="http://schemas.microsoft.com/office/drawing/2014/main" val="3145865654"/>
                    </a:ext>
                  </a:extLst>
                </a:gridCol>
              </a:tblGrid>
              <a:tr h="141377">
                <a:tc>
                  <a:txBody>
                    <a:bodyPr/>
                    <a:lstStyle/>
                    <a:p>
                      <a:pPr marL="0" marR="0">
                        <a:lnSpc>
                          <a:spcPct val="115000"/>
                        </a:lnSpc>
                        <a:buNone/>
                      </a:pPr>
                      <a:r>
                        <a:rPr lang="en-US" sz="800" i="1" kern="100">
                          <a:effectLst/>
                          <a:latin typeface="Times New Roman" panose="02020603050405020304" pitchFamily="18" charset="0"/>
                          <a:ea typeface="Arial" panose="020B0604020202020204" pitchFamily="34" charset="0"/>
                          <a:cs typeface="Arial" panose="020B0604020202020204" pitchFamily="34" charset="0"/>
                        </a:rPr>
                        <a:t>Variable</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800" i="1" kern="100">
                          <a:effectLst/>
                          <a:latin typeface="Times New Roman" panose="02020603050405020304" pitchFamily="18" charset="0"/>
                          <a:ea typeface="Arial" panose="020B0604020202020204" pitchFamily="34" charset="0"/>
                          <a:cs typeface="Arial" panose="020B0604020202020204" pitchFamily="34" charset="0"/>
                        </a:rPr>
                        <a:t> B</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800" i="1" kern="100">
                          <a:effectLst/>
                          <a:latin typeface="Times New Roman" panose="02020603050405020304" pitchFamily="18" charset="0"/>
                          <a:ea typeface="Arial" panose="020B0604020202020204" pitchFamily="34" charset="0"/>
                          <a:cs typeface="Arial" panose="020B0604020202020204" pitchFamily="34" charset="0"/>
                        </a:rPr>
                        <a:t>  SE</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800" i="1" kern="100">
                          <a:effectLst/>
                          <a:latin typeface="Times New Roman" panose="02020603050405020304" pitchFamily="18" charset="0"/>
                          <a:ea typeface="Arial" panose="020B0604020202020204" pitchFamily="34" charset="0"/>
                          <a:cs typeface="Arial" panose="020B0604020202020204" pitchFamily="34" charset="0"/>
                        </a:rPr>
                        <a:t>  p</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800" i="1" kern="100">
                          <a:effectLst/>
                          <a:latin typeface="Times New Roman" panose="02020603050405020304" pitchFamily="18" charset="0"/>
                          <a:ea typeface="Arial" panose="020B0604020202020204" pitchFamily="34" charset="0"/>
                          <a:cs typeface="Arial" panose="020B0604020202020204" pitchFamily="34" charset="0"/>
                        </a:rPr>
                        <a:t>Exp(B)</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800" i="1" kern="100">
                          <a:effectLst/>
                          <a:latin typeface="Times New Roman" panose="02020603050405020304" pitchFamily="18" charset="0"/>
                          <a:ea typeface="Arial" panose="020B0604020202020204" pitchFamily="34" charset="0"/>
                          <a:cs typeface="Arial" panose="020B0604020202020204" pitchFamily="34" charset="0"/>
                        </a:rPr>
                        <a:t>  CI for Exp(B)</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690324"/>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Block 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69565700"/>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Age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.09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.238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1.11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[.932, 1.326]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0421074"/>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Gender Female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.42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.34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.213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1.52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[.786, 2.947]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625808966"/>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Race White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-.67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.54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.217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.51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[.176, 1.483]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21799551"/>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Block 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871970603"/>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Age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1.00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.080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1.19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[.980, 1.435]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841891108"/>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Gender Female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.37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.282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1.45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[.735, 2.877]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672921380"/>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Race White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-.69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.56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.220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.50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[.166, 1.510]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639236375"/>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Felony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.417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279307165"/>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Violation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-1.04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.80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.191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[.074, 1.683]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220302425"/>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Misdemeanor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-.68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.69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.328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.51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[.131, 1.972]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001213508"/>
                  </a:ext>
                </a:extLst>
              </a:tr>
              <a:tr h="141377">
                <a:tc>
                  <a:txBody>
                    <a:bodyPr/>
                    <a:lstStyle/>
                    <a:p>
                      <a:pPr marL="0" marR="0">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   Additional Charges</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.88</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.44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.044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2.40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[1.024, 5.645]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540417191"/>
                  </a:ext>
                </a:extLst>
              </a:tr>
              <a:tr h="141377">
                <a:tc>
                  <a:txBody>
                    <a:bodyPr/>
                    <a:lstStyle/>
                    <a:p>
                      <a:pPr marL="0" marR="0">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Law Enforcement</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.001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29227938"/>
                  </a:ext>
                </a:extLst>
              </a:tr>
              <a:tr h="141377">
                <a:tc>
                  <a:txBody>
                    <a:bodyPr/>
                    <a:lstStyle/>
                    <a:p>
                      <a:pPr marL="0" marR="0">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Court</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-1.39</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.58</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.016</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.25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[.080, .774]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206546700"/>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JPPO</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-1.34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.39</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.001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.26</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[.122, .564]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036575281"/>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Referral Source Other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.94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.151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.26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[.042, 1.630]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686005560"/>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Block 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4215871224"/>
                  </a:ext>
                </a:extLst>
              </a:tr>
              <a:tr h="141377">
                <a:tc>
                  <a:txBody>
                    <a:bodyPr/>
                    <a:lstStyle/>
                    <a:p>
                      <a:pPr marL="0" marR="0">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   Age</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.20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.10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.047</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1.22</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[1.003, 1.484]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495987726"/>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Gender Female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.36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.35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.300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1.44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[.725, 2.843]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497451983"/>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Race White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-.69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.56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.217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.50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[.167, 1.501]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264684049"/>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Violations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.548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556150656"/>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Misdemeanors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-.88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.80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.273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.42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[.086, 1.999]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439121207"/>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Offense Level Felonies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-.62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.69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.369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.54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[.140. 2.078]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718444930"/>
                  </a:ext>
                </a:extLst>
              </a:tr>
              <a:tr h="141377">
                <a:tc>
                  <a:txBody>
                    <a:bodyPr/>
                    <a:lstStyle/>
                    <a:p>
                      <a:pPr marL="0" marR="0">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   Additional Charges</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.90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.44</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.041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2.45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[1.037, 5.802]</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48810344"/>
                  </a:ext>
                </a:extLst>
              </a:tr>
              <a:tr h="141377">
                <a:tc>
                  <a:txBody>
                    <a:bodyPr/>
                    <a:lstStyle/>
                    <a:p>
                      <a:pPr marL="0" marR="0">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Law Enforcement</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.003</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4167274991"/>
                  </a:ext>
                </a:extLst>
              </a:tr>
              <a:tr h="141377">
                <a:tc>
                  <a:txBody>
                    <a:bodyPr/>
                    <a:lstStyle/>
                    <a:p>
                      <a:pPr marL="0" marR="0">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Court</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-1.36</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.58</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.020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.26</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[.083, .805]</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415027226"/>
                  </a:ext>
                </a:extLst>
              </a:tr>
              <a:tr h="141377">
                <a:tc>
                  <a:txBody>
                    <a:bodyPr/>
                    <a:lstStyle/>
                    <a:p>
                      <a:pPr marL="0" marR="0">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   Referral Source JPPO</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-1.27</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.40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.001</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.28</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b="1" kern="100">
                          <a:effectLst/>
                          <a:latin typeface="Times New Roman" panose="02020603050405020304" pitchFamily="18" charset="0"/>
                          <a:ea typeface="Arial" panose="020B0604020202020204" pitchFamily="34" charset="0"/>
                          <a:cs typeface="Arial" panose="020B0604020202020204" pitchFamily="34" charset="0"/>
                        </a:rPr>
                        <a:t>[.128, .610]</a:t>
                      </a:r>
                      <a:r>
                        <a:rPr lang="en-US" sz="800" kern="100">
                          <a:effectLst/>
                          <a:latin typeface="Times New Roman" panose="02020603050405020304" pitchFamily="18" charset="0"/>
                          <a:ea typeface="Arial" panose="020B0604020202020204" pitchFamily="34" charset="0"/>
                          <a:cs typeface="Arial" panose="020B0604020202020204" pitchFamily="34" charset="0"/>
                        </a:rPr>
                        <a:t>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984547231"/>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Referral Source Other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-1.37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.94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.145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.26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[.041, 1.601]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687884638"/>
                  </a:ext>
                </a:extLst>
              </a:tr>
              <a:tr h="141377">
                <a:tc>
                  <a:txBody>
                    <a:bodyPr/>
                    <a:lstStyle/>
                    <a:p>
                      <a:pPr marL="0" marR="0">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   S2BI Numeric Score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-.19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.16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.228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800" kern="100">
                          <a:effectLst/>
                          <a:latin typeface="Times New Roman" panose="02020603050405020304" pitchFamily="18" charset="0"/>
                          <a:ea typeface="Arial" panose="020B0604020202020204" pitchFamily="34" charset="0"/>
                          <a:cs typeface="Arial" panose="020B0604020202020204" pitchFamily="34" charset="0"/>
                        </a:rPr>
                        <a:t>.83 </a:t>
                      </a:r>
                      <a:endParaRPr lang="en-US" sz="8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buNone/>
                      </a:pPr>
                      <a:r>
                        <a:rPr lang="en-US" sz="800" kern="100" dirty="0">
                          <a:effectLst/>
                          <a:latin typeface="Times New Roman" panose="02020603050405020304" pitchFamily="18" charset="0"/>
                          <a:ea typeface="Arial" panose="020B0604020202020204" pitchFamily="34" charset="0"/>
                          <a:cs typeface="Arial" panose="020B0604020202020204" pitchFamily="34" charset="0"/>
                        </a:rPr>
                        <a:t>[.603, 1.128] </a:t>
                      </a:r>
                      <a:endParaRPr lang="en-US" sz="800" kern="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9378837"/>
                  </a:ext>
                </a:extLst>
              </a:tr>
            </a:tbl>
          </a:graphicData>
        </a:graphic>
      </p:graphicFrame>
      <p:sp>
        <p:nvSpPr>
          <p:cNvPr id="67" name="Title 1">
            <a:extLst>
              <a:ext uri="{FF2B5EF4-FFF2-40B4-BE49-F238E27FC236}">
                <a16:creationId xmlns:a16="http://schemas.microsoft.com/office/drawing/2014/main" id="{F2CB81EA-4A21-3745-B773-7A15558413C3}"/>
              </a:ext>
            </a:extLst>
          </p:cNvPr>
          <p:cNvSpPr txBox="1">
            <a:spLocks/>
          </p:cNvSpPr>
          <p:nvPr/>
        </p:nvSpPr>
        <p:spPr>
          <a:xfrm>
            <a:off x="34093329" y="21978686"/>
            <a:ext cx="2395728" cy="4154208"/>
          </a:xfrm>
          <a:prstGeom prst="rect">
            <a:avLst/>
          </a:prstGeom>
          <a:solidFill>
            <a:srgbClr val="003591"/>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2459038" algn="l"/>
              </a:tabLst>
            </a:pPr>
            <a:r>
              <a:rPr lang="en-US" sz="2400" dirty="0">
                <a:solidFill>
                  <a:schemeClr val="bg1"/>
                </a:solidFill>
                <a:latin typeface="Times New Roman" panose="02020603050405020304" pitchFamily="18" charset="0"/>
                <a:cs typeface="Times New Roman" panose="02020603050405020304" pitchFamily="18" charset="0"/>
              </a:rPr>
              <a:t>Binary Logistic Regression</a:t>
            </a:r>
          </a:p>
          <a:p>
            <a:pPr algn="ctr">
              <a:tabLst>
                <a:tab pos="2459038" algn="l"/>
              </a:tabLst>
            </a:pPr>
            <a:endParaRPr lang="en-US" sz="2400" dirty="0">
              <a:solidFill>
                <a:schemeClr val="bg1"/>
              </a:solidFill>
              <a:latin typeface="Times New Roman" panose="02020603050405020304" pitchFamily="18" charset="0"/>
              <a:cs typeface="Times New Roman" panose="02020603050405020304" pitchFamily="18" charset="0"/>
            </a:endParaRP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Differences in Completion Status</a:t>
            </a: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 based on </a:t>
            </a:r>
          </a:p>
          <a:p>
            <a:pPr algn="ctr">
              <a:tabLst>
                <a:tab pos="2459038" algn="l"/>
              </a:tabLst>
            </a:pPr>
            <a:r>
              <a:rPr lang="en-US" sz="1800" dirty="0">
                <a:solidFill>
                  <a:schemeClr val="bg1"/>
                </a:solidFill>
                <a:latin typeface="Times New Roman" panose="02020603050405020304" pitchFamily="18" charset="0"/>
                <a:cs typeface="Times New Roman" panose="02020603050405020304" pitchFamily="18" charset="0"/>
              </a:rPr>
              <a:t>S2BI  Numeric Score Controlling Demographic Characteristics, Offense Level, Referral Source</a:t>
            </a:r>
            <a:endParaRPr lang="en-US" sz="1800" i="1" u="sng"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56DCAEB-7C6F-8492-04D3-8E902DCAEAB6}"/>
              </a:ext>
            </a:extLst>
          </p:cNvPr>
          <p:cNvSpPr txBox="1"/>
          <p:nvPr/>
        </p:nvSpPr>
        <p:spPr>
          <a:xfrm>
            <a:off x="5795926" y="31564627"/>
            <a:ext cx="2706341" cy="954107"/>
          </a:xfrm>
          <a:prstGeom prst="rect">
            <a:avLst/>
          </a:prstGeom>
          <a:noFill/>
        </p:spPr>
        <p:txBody>
          <a:bodyPr wrap="square" lIns="91440" tIns="45720" rIns="91440" bIns="45720" rtlCol="0" anchor="t">
            <a:spAutoFit/>
          </a:bodyPr>
          <a:lstStyle/>
          <a:p>
            <a:r>
              <a:rPr lang="en-US" sz="1400" baseline="30000" dirty="0">
                <a:solidFill>
                  <a:schemeClr val="bg1"/>
                </a:solidFill>
                <a:latin typeface="Times New Roman" panose="02020603050405020304" pitchFamily="18" charset="0"/>
                <a:ea typeface="+mn-lt"/>
                <a:cs typeface="Times New Roman" panose="02020603050405020304" pitchFamily="18" charset="0"/>
              </a:rPr>
              <a:t>8</a:t>
            </a:r>
            <a:r>
              <a:rPr lang="en-US" sz="1400" dirty="0">
                <a:solidFill>
                  <a:schemeClr val="bg1"/>
                </a:solidFill>
                <a:latin typeface="Times New Roman" panose="02020603050405020304" pitchFamily="18" charset="0"/>
                <a:ea typeface="+mn-lt"/>
                <a:cs typeface="Times New Roman" panose="02020603050405020304" pitchFamily="18" charset="0"/>
              </a:rPr>
              <a:t> </a:t>
            </a:r>
            <a:r>
              <a:rPr lang="en-US" sz="1400" kern="0" dirty="0" err="1">
                <a:solidFill>
                  <a:schemeClr val="bg1"/>
                </a:solidFill>
                <a:latin typeface="Times New Roman" panose="02020603050405020304" pitchFamily="18" charset="0"/>
                <a:ea typeface="+mn-lt"/>
                <a:cs typeface="Times New Roman" panose="02020603050405020304" pitchFamily="18" charset="0"/>
              </a:rPr>
              <a:t>Zettler</a:t>
            </a:r>
            <a:r>
              <a:rPr lang="en-US" sz="1400" kern="0" dirty="0">
                <a:solidFill>
                  <a:schemeClr val="bg1"/>
                </a:solidFill>
                <a:latin typeface="Times New Roman" panose="02020603050405020304" pitchFamily="18" charset="0"/>
                <a:ea typeface="+mn-lt"/>
                <a:cs typeface="Times New Roman" panose="02020603050405020304" pitchFamily="18" charset="0"/>
              </a:rPr>
              <a:t> &amp; Craig (2024)</a:t>
            </a:r>
            <a:endParaRPr lang="en-US" sz="1400" kern="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1400" baseline="30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9 </a:t>
            </a:r>
            <a:r>
              <a:rPr lang="en-US" sz="1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LeBelle et al (2024)</a:t>
            </a:r>
            <a:endParaRPr lang="en-US" sz="1400" baseline="30000" dirty="0">
              <a:solidFill>
                <a:schemeClr val="bg1"/>
              </a:solidFill>
              <a:effectLst/>
              <a:latin typeface="Times New Roman" panose="02020603050405020304" pitchFamily="18" charset="0"/>
              <a:cs typeface="Times New Roman" panose="02020603050405020304" pitchFamily="18" charset="0"/>
            </a:endParaRPr>
          </a:p>
          <a:p>
            <a:r>
              <a:rPr lang="en-US" sz="1400" baseline="30000" dirty="0">
                <a:solidFill>
                  <a:schemeClr val="bg1"/>
                </a:solidFill>
                <a:latin typeface="Times New Roman" panose="02020603050405020304" pitchFamily="18" charset="0"/>
                <a:cs typeface="Times New Roman" panose="02020603050405020304" pitchFamily="18" charset="0"/>
              </a:rPr>
              <a:t>10 </a:t>
            </a:r>
            <a:r>
              <a:rPr lang="en-US" sz="1400" dirty="0">
                <a:solidFill>
                  <a:schemeClr val="bg1"/>
                </a:solidFill>
                <a:latin typeface="Times New Roman" panose="02020603050405020304" pitchFamily="18" charset="0"/>
                <a:cs typeface="Times New Roman" panose="02020603050405020304" pitchFamily="18" charset="0"/>
              </a:rPr>
              <a:t>Hodges et al.  (2011)</a:t>
            </a:r>
          </a:p>
          <a:p>
            <a:r>
              <a:rPr lang="en-US" sz="1400" baseline="30000" dirty="0">
                <a:solidFill>
                  <a:schemeClr val="bg1"/>
                </a:solidFill>
                <a:latin typeface="Times New Roman" panose="02020603050405020304" pitchFamily="18" charset="0"/>
                <a:cs typeface="Times New Roman" panose="02020603050405020304" pitchFamily="18" charset="0"/>
              </a:rPr>
              <a:t>11</a:t>
            </a:r>
            <a:r>
              <a:rPr lang="en-US" sz="1400" baseline="300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Cuellar</a:t>
            </a:r>
            <a:r>
              <a:rPr lang="en-US" sz="1400" dirty="0">
                <a:solidFill>
                  <a:schemeClr val="bg1"/>
                </a:solidFill>
                <a:effectLst/>
                <a:latin typeface="Times New Roman" panose="02020603050405020304" pitchFamily="18" charset="0"/>
                <a:cs typeface="Times New Roman" panose="02020603050405020304" pitchFamily="18" charset="0"/>
              </a:rPr>
              <a:t> et al (2005)</a:t>
            </a:r>
            <a:endParaRPr lang="en-US" sz="1400" baseline="30000" dirty="0">
              <a:solidFill>
                <a:schemeClr val="bg1"/>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E20004F-DC6B-40F1-985E-4376F90749C8}"/>
              </a:ext>
            </a:extLst>
          </p:cNvPr>
          <p:cNvSpPr txBox="1"/>
          <p:nvPr/>
        </p:nvSpPr>
        <p:spPr>
          <a:xfrm>
            <a:off x="8409261" y="31593439"/>
            <a:ext cx="2706341" cy="738664"/>
          </a:xfrm>
          <a:prstGeom prst="rect">
            <a:avLst/>
          </a:prstGeom>
          <a:noFill/>
        </p:spPr>
        <p:txBody>
          <a:bodyPr wrap="square" lIns="91440" tIns="45720" rIns="91440" bIns="45720" rtlCol="0" anchor="t">
            <a:spAutoFit/>
          </a:bodyPr>
          <a:lstStyle/>
          <a:p>
            <a:r>
              <a:rPr lang="en-US" sz="1400" baseline="30000" dirty="0">
                <a:solidFill>
                  <a:schemeClr val="bg1"/>
                </a:solidFill>
                <a:latin typeface="Times New Roman" panose="02020603050405020304" pitchFamily="18" charset="0"/>
                <a:ea typeface="+mn-lt"/>
                <a:cs typeface="Times New Roman" panose="02020603050405020304" pitchFamily="18" charset="0"/>
              </a:rPr>
              <a:t>12</a:t>
            </a:r>
            <a:r>
              <a:rPr lang="en-US" sz="1400" dirty="0">
                <a:solidFill>
                  <a:schemeClr val="bg1"/>
                </a:solidFill>
                <a:latin typeface="Times New Roman" panose="02020603050405020304" pitchFamily="18" charset="0"/>
                <a:ea typeface="+mn-lt"/>
                <a:cs typeface="Times New Roman" panose="02020603050405020304" pitchFamily="18" charset="0"/>
              </a:rPr>
              <a:t> </a:t>
            </a:r>
            <a:r>
              <a:rPr lang="en-US" sz="1400" kern="0" dirty="0">
                <a:solidFill>
                  <a:schemeClr val="bg1"/>
                </a:solidFill>
                <a:latin typeface="Times New Roman" panose="02020603050405020304" pitchFamily="18" charset="0"/>
                <a:ea typeface="+mn-lt"/>
                <a:cs typeface="Times New Roman" panose="02020603050405020304" pitchFamily="18" charset="0"/>
              </a:rPr>
              <a:t>NeMoyer et al (2020)</a:t>
            </a:r>
            <a:endParaRPr lang="en-US" sz="1400" kern="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1400" baseline="30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13 </a:t>
            </a:r>
            <a:r>
              <a:rPr lang="en-US" sz="1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Campbell &amp; </a:t>
            </a:r>
            <a:r>
              <a:rPr lang="en-US" sz="14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Retzlaff</a:t>
            </a:r>
            <a:r>
              <a:rPr lang="en-US" sz="1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(2000)</a:t>
            </a:r>
            <a:endParaRPr lang="en-US" sz="1400" baseline="30000" dirty="0">
              <a:solidFill>
                <a:schemeClr val="bg1"/>
              </a:solidFill>
              <a:effectLst/>
              <a:latin typeface="Times New Roman" panose="02020603050405020304" pitchFamily="18" charset="0"/>
              <a:cs typeface="Times New Roman" panose="02020603050405020304" pitchFamily="18" charset="0"/>
            </a:endParaRPr>
          </a:p>
          <a:p>
            <a:r>
              <a:rPr lang="en-US" sz="1400" baseline="30000" dirty="0">
                <a:solidFill>
                  <a:schemeClr val="bg1"/>
                </a:solidFill>
                <a:latin typeface="Times New Roman" panose="02020603050405020304" pitchFamily="18" charset="0"/>
                <a:cs typeface="Times New Roman" panose="02020603050405020304" pitchFamily="18" charset="0"/>
              </a:rPr>
              <a:t>14 </a:t>
            </a:r>
            <a:r>
              <a:rPr lang="en-US" sz="1400" dirty="0" err="1">
                <a:solidFill>
                  <a:schemeClr val="bg1"/>
                </a:solidFill>
                <a:latin typeface="Times New Roman" panose="02020603050405020304" pitchFamily="18" charset="0"/>
                <a:cs typeface="Times New Roman" panose="02020603050405020304" pitchFamily="18" charset="0"/>
              </a:rPr>
              <a:t>Ozturk</a:t>
            </a:r>
            <a:r>
              <a:rPr lang="en-US" sz="1400" dirty="0">
                <a:solidFill>
                  <a:schemeClr val="bg1"/>
                </a:solidFill>
                <a:latin typeface="Times New Roman" panose="02020603050405020304" pitchFamily="18" charset="0"/>
                <a:cs typeface="Times New Roman" panose="02020603050405020304" pitchFamily="18" charset="0"/>
              </a:rPr>
              <a:t> et al.  (2022)</a:t>
            </a:r>
          </a:p>
        </p:txBody>
      </p:sp>
    </p:spTree>
    <p:extLst>
      <p:ext uri="{BB962C8B-B14F-4D97-AF65-F5344CB8AC3E}">
        <p14:creationId xmlns:p14="http://schemas.microsoft.com/office/powerpoint/2010/main" val="215677589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1225</TotalTime>
  <Words>3323</Words>
  <Application>Microsoft Office PowerPoint</Application>
  <PresentationFormat>Custom</PresentationFormat>
  <Paragraphs>1397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Perkins</dc:creator>
  <cp:lastModifiedBy>Kayley Mikuleza</cp:lastModifiedBy>
  <cp:revision>495</cp:revision>
  <dcterms:created xsi:type="dcterms:W3CDTF">2025-04-02T22:51:05Z</dcterms:created>
  <dcterms:modified xsi:type="dcterms:W3CDTF">2025-04-09T14:09:42Z</dcterms:modified>
</cp:coreProperties>
</file>