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9" r:id="rId2"/>
  </p:sldIdLst>
  <p:sldSz cx="27432000" cy="20116800"/>
  <p:notesSz cx="7077075" cy="9363075"/>
  <p:defaultTextStyle>
    <a:defPPr>
      <a:defRPr lang="en-US"/>
    </a:defPPr>
    <a:lvl1pPr algn="ctr" rtl="0" fontAlgn="base">
      <a:spcBef>
        <a:spcPct val="0"/>
      </a:spcBef>
      <a:spcAft>
        <a:spcPct val="0"/>
      </a:spcAft>
      <a:defRPr sz="3120" b="1" kern="1200">
        <a:solidFill>
          <a:srgbClr val="FF9900"/>
        </a:solidFill>
        <a:latin typeface="Arial" charset="0"/>
        <a:ea typeface="+mn-ea"/>
        <a:cs typeface="+mn-cs"/>
      </a:defRPr>
    </a:lvl1pPr>
    <a:lvl2pPr marL="330162" algn="ctr" rtl="0" fontAlgn="base">
      <a:spcBef>
        <a:spcPct val="0"/>
      </a:spcBef>
      <a:spcAft>
        <a:spcPct val="0"/>
      </a:spcAft>
      <a:defRPr sz="3120" b="1" kern="1200">
        <a:solidFill>
          <a:srgbClr val="FF9900"/>
        </a:solidFill>
        <a:latin typeface="Arial" charset="0"/>
        <a:ea typeface="+mn-ea"/>
        <a:cs typeface="+mn-cs"/>
      </a:defRPr>
    </a:lvl2pPr>
    <a:lvl3pPr marL="660323" algn="ctr" rtl="0" fontAlgn="base">
      <a:spcBef>
        <a:spcPct val="0"/>
      </a:spcBef>
      <a:spcAft>
        <a:spcPct val="0"/>
      </a:spcAft>
      <a:defRPr sz="3120" b="1" kern="1200">
        <a:solidFill>
          <a:srgbClr val="FF9900"/>
        </a:solidFill>
        <a:latin typeface="Arial" charset="0"/>
        <a:ea typeface="+mn-ea"/>
        <a:cs typeface="+mn-cs"/>
      </a:defRPr>
    </a:lvl3pPr>
    <a:lvl4pPr marL="990484" algn="ctr" rtl="0" fontAlgn="base">
      <a:spcBef>
        <a:spcPct val="0"/>
      </a:spcBef>
      <a:spcAft>
        <a:spcPct val="0"/>
      </a:spcAft>
      <a:defRPr sz="3120" b="1" kern="1200">
        <a:solidFill>
          <a:srgbClr val="FF9900"/>
        </a:solidFill>
        <a:latin typeface="Arial" charset="0"/>
        <a:ea typeface="+mn-ea"/>
        <a:cs typeface="+mn-cs"/>
      </a:defRPr>
    </a:lvl4pPr>
    <a:lvl5pPr marL="1320646" algn="ctr" rtl="0" fontAlgn="base">
      <a:spcBef>
        <a:spcPct val="0"/>
      </a:spcBef>
      <a:spcAft>
        <a:spcPct val="0"/>
      </a:spcAft>
      <a:defRPr sz="3120" b="1" kern="1200">
        <a:solidFill>
          <a:srgbClr val="FF9900"/>
        </a:solidFill>
        <a:latin typeface="Arial" charset="0"/>
        <a:ea typeface="+mn-ea"/>
        <a:cs typeface="+mn-cs"/>
      </a:defRPr>
    </a:lvl5pPr>
    <a:lvl6pPr marL="1650807" algn="l" defTabSz="660323" rtl="0" eaLnBrk="1" latinLnBrk="0" hangingPunct="1">
      <a:defRPr sz="3120" b="1" kern="1200">
        <a:solidFill>
          <a:srgbClr val="FF9900"/>
        </a:solidFill>
        <a:latin typeface="Arial" charset="0"/>
        <a:ea typeface="+mn-ea"/>
        <a:cs typeface="+mn-cs"/>
      </a:defRPr>
    </a:lvl6pPr>
    <a:lvl7pPr marL="1980969" algn="l" defTabSz="660323" rtl="0" eaLnBrk="1" latinLnBrk="0" hangingPunct="1">
      <a:defRPr sz="3120" b="1" kern="1200">
        <a:solidFill>
          <a:srgbClr val="FF9900"/>
        </a:solidFill>
        <a:latin typeface="Arial" charset="0"/>
        <a:ea typeface="+mn-ea"/>
        <a:cs typeface="+mn-cs"/>
      </a:defRPr>
    </a:lvl7pPr>
    <a:lvl8pPr marL="2311129" algn="l" defTabSz="660323" rtl="0" eaLnBrk="1" latinLnBrk="0" hangingPunct="1">
      <a:defRPr sz="3120" b="1" kern="1200">
        <a:solidFill>
          <a:srgbClr val="FF9900"/>
        </a:solidFill>
        <a:latin typeface="Arial" charset="0"/>
        <a:ea typeface="+mn-ea"/>
        <a:cs typeface="+mn-cs"/>
      </a:defRPr>
    </a:lvl8pPr>
    <a:lvl9pPr marL="2641291" algn="l" defTabSz="660323" rtl="0" eaLnBrk="1" latinLnBrk="0" hangingPunct="1">
      <a:defRPr sz="3120" b="1" kern="1200">
        <a:solidFill>
          <a:srgbClr val="FF9900"/>
        </a:solidFill>
        <a:latin typeface="Arial" charset="0"/>
        <a:ea typeface="+mn-ea"/>
        <a:cs typeface="+mn-cs"/>
      </a:defRPr>
    </a:lvl9pPr>
  </p:defaultTextStyle>
  <p:extLst>
    <p:ext uri="{EFAFB233-063F-42B5-8137-9DF3F51BA10A}">
      <p15:sldGuideLst xmlns:p15="http://schemas.microsoft.com/office/powerpoint/2012/main">
        <p15:guide id="1" orient="horz" pos="9504" userDrawn="1">
          <p15:clr>
            <a:srgbClr val="A4A3A4"/>
          </p15:clr>
        </p15:guide>
        <p15:guide id="2" pos="12960" userDrawn="1">
          <p15:clr>
            <a:srgbClr val="A4A3A4"/>
          </p15:clr>
        </p15:guide>
        <p15:guide id="3" orient="horz" pos="6336" userDrawn="1">
          <p15:clr>
            <a:srgbClr val="A4A3A4"/>
          </p15:clr>
        </p15:guide>
        <p15:guide id="4" pos="86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walker" initials="dw" lastIdx="1" clrIdx="0">
    <p:extLst>
      <p:ext uri="{19B8F6BF-5375-455C-9EA6-DF929625EA0E}">
        <p15:presenceInfo xmlns:p15="http://schemas.microsoft.com/office/powerpoint/2012/main" userId="8d489fccf9eaad35" providerId="Windows Live"/>
      </p:ext>
    </p:extLst>
  </p:cmAuthor>
  <p:cmAuthor id="2" name="Walker, Sarah" initials="WS" lastIdx="2" clrIdx="1">
    <p:extLst>
      <p:ext uri="{19B8F6BF-5375-455C-9EA6-DF929625EA0E}">
        <p15:presenceInfo xmlns:p15="http://schemas.microsoft.com/office/powerpoint/2012/main" userId="S::srw1028@unh.edu::ac89906f-9ef0-4b58-bd26-166e4ad5e7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D0D4"/>
    <a:srgbClr val="000066"/>
    <a:srgbClr val="CCCCCC"/>
    <a:srgbClr val="999999"/>
    <a:srgbClr val="FF9900"/>
    <a:srgbClr val="990000"/>
    <a:srgbClr val="000050"/>
    <a:srgbClr val="00126A"/>
    <a:srgbClr val="0033CC"/>
    <a:srgbClr val="000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658" autoAdjust="0"/>
    <p:restoredTop sz="94575" autoAdjust="0"/>
  </p:normalViewPr>
  <p:slideViewPr>
    <p:cSldViewPr>
      <p:cViewPr>
        <p:scale>
          <a:sx n="35" d="100"/>
          <a:sy n="35" d="100"/>
        </p:scale>
        <p:origin x="1146" y="66"/>
      </p:cViewPr>
      <p:guideLst>
        <p:guide orient="horz" pos="9504"/>
        <p:guide pos="12960"/>
        <p:guide orient="horz" pos="6336"/>
        <p:guide pos="86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handoutMaster" Target="handoutMasters/handout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E:\Sarah%20Lacroix\siExp_New%20Genes_DF_7.11.19.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000" dirty="0">
                <a:latin typeface="Times New Roman" panose="02020603050405020304" pitchFamily="18" charset="0"/>
                <a:cs typeface="Times New Roman" panose="02020603050405020304" pitchFamily="18" charset="0"/>
              </a:rPr>
              <a:t>Knockdown</a:t>
            </a:r>
            <a:r>
              <a:rPr lang="en-US" sz="2000" baseline="0" dirty="0">
                <a:latin typeface="Times New Roman" panose="02020603050405020304" pitchFamily="18" charset="0"/>
                <a:cs typeface="Times New Roman" panose="02020603050405020304" pitchFamily="18" charset="0"/>
              </a:rPr>
              <a:t> of </a:t>
            </a:r>
            <a:r>
              <a:rPr lang="en-US" sz="2000" dirty="0">
                <a:latin typeface="Times New Roman" panose="02020603050405020304" pitchFamily="18" charset="0"/>
                <a:cs typeface="Times New Roman" panose="02020603050405020304" pitchFamily="18" charset="0"/>
              </a:rPr>
              <a:t>STAT3 target genes in OV8</a:t>
            </a:r>
          </a:p>
        </c:rich>
      </c:tx>
      <c:layout>
        <c:manualLayout>
          <c:xMode val="edge"/>
          <c:yMode val="edge"/>
          <c:x val="0.27881540576503649"/>
          <c:y val="4.7584195247656814E-2"/>
        </c:manualLayout>
      </c:layout>
      <c:overlay val="0"/>
      <c:spPr>
        <a:noFill/>
        <a:ln>
          <a:noFill/>
        </a:ln>
        <a:effectLst/>
      </c:spPr>
      <c:txPr>
        <a:bodyPr rot="0" spcFirstLastPara="1" vertOverflow="ellipsis" vert="horz" wrap="square" anchor="ctr" anchorCtr="1"/>
        <a:lstStyle/>
        <a:p>
          <a:pPr algn="ctr">
            <a:defRPr sz="2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'Data 2'!$B$1</c:f>
              <c:strCache>
                <c:ptCount val="1"/>
                <c:pt idx="0">
                  <c:v>STAT3</c:v>
                </c:pt>
              </c:strCache>
            </c:strRef>
          </c:tx>
          <c:spPr>
            <a:solidFill>
              <a:schemeClr val="accent1"/>
            </a:solidFill>
            <a:ln>
              <a:noFill/>
            </a:ln>
            <a:effectLst/>
          </c:spPr>
          <c:invertIfNegative val="0"/>
          <c:cat>
            <c:strRef>
              <c:f>'Data 2'!$A$2:$A$9</c:f>
              <c:strCache>
                <c:ptCount val="8"/>
                <c:pt idx="0">
                  <c:v>siCTLA</c:v>
                </c:pt>
                <c:pt idx="1">
                  <c:v>siSTAT3</c:v>
                </c:pt>
                <c:pt idx="2">
                  <c:v>siDec1</c:v>
                </c:pt>
                <c:pt idx="3">
                  <c:v>siCD44</c:v>
                </c:pt>
                <c:pt idx="4">
                  <c:v>siTNFRSF1A</c:v>
                </c:pt>
                <c:pt idx="5">
                  <c:v>siUGCG</c:v>
                </c:pt>
                <c:pt idx="6">
                  <c:v>siPXN</c:v>
                </c:pt>
                <c:pt idx="7">
                  <c:v>siKLF6</c:v>
                </c:pt>
              </c:strCache>
            </c:strRef>
          </c:cat>
          <c:val>
            <c:numRef>
              <c:f>'Data 2'!$B$2:$B$9</c:f>
              <c:numCache>
                <c:formatCode>General</c:formatCode>
                <c:ptCount val="8"/>
                <c:pt idx="0">
                  <c:v>1</c:v>
                </c:pt>
                <c:pt idx="1">
                  <c:v>3.2314319163560867E-2</c:v>
                </c:pt>
                <c:pt idx="2">
                  <c:v>0.45842564105987549</c:v>
                </c:pt>
                <c:pt idx="3">
                  <c:v>1.8171555995941162</c:v>
                </c:pt>
                <c:pt idx="4">
                  <c:v>1.239978551864624</c:v>
                </c:pt>
                <c:pt idx="5">
                  <c:v>1.3558459281921387</c:v>
                </c:pt>
                <c:pt idx="6">
                  <c:v>1.1732873916625977</c:v>
                </c:pt>
                <c:pt idx="7">
                  <c:v>1.3580570220947266</c:v>
                </c:pt>
              </c:numCache>
            </c:numRef>
          </c:val>
          <c:extLst>
            <c:ext xmlns:c16="http://schemas.microsoft.com/office/drawing/2014/chart" uri="{C3380CC4-5D6E-409C-BE32-E72D297353CC}">
              <c16:uniqueId val="{00000000-D4B8-4DEA-AE79-7310EBA9FDEE}"/>
            </c:ext>
          </c:extLst>
        </c:ser>
        <c:ser>
          <c:idx val="1"/>
          <c:order val="1"/>
          <c:tx>
            <c:strRef>
              <c:f>'Data 2'!$C$1</c:f>
              <c:strCache>
                <c:ptCount val="1"/>
                <c:pt idx="0">
                  <c:v>DEC1</c:v>
                </c:pt>
              </c:strCache>
            </c:strRef>
          </c:tx>
          <c:spPr>
            <a:solidFill>
              <a:schemeClr val="accent2"/>
            </a:solidFill>
            <a:ln>
              <a:noFill/>
            </a:ln>
            <a:effectLst/>
          </c:spPr>
          <c:invertIfNegative val="0"/>
          <c:cat>
            <c:strRef>
              <c:f>'Data 2'!$A$2:$A$9</c:f>
              <c:strCache>
                <c:ptCount val="8"/>
                <c:pt idx="0">
                  <c:v>siCTLA</c:v>
                </c:pt>
                <c:pt idx="1">
                  <c:v>siSTAT3</c:v>
                </c:pt>
                <c:pt idx="2">
                  <c:v>siDec1</c:v>
                </c:pt>
                <c:pt idx="3">
                  <c:v>siCD44</c:v>
                </c:pt>
                <c:pt idx="4">
                  <c:v>siTNFRSF1A</c:v>
                </c:pt>
                <c:pt idx="5">
                  <c:v>siUGCG</c:v>
                </c:pt>
                <c:pt idx="6">
                  <c:v>siPXN</c:v>
                </c:pt>
                <c:pt idx="7">
                  <c:v>siKLF6</c:v>
                </c:pt>
              </c:strCache>
            </c:strRef>
          </c:cat>
          <c:val>
            <c:numRef>
              <c:f>'Data 2'!$C$2:$C$9</c:f>
              <c:numCache>
                <c:formatCode>General</c:formatCode>
                <c:ptCount val="8"/>
                <c:pt idx="0">
                  <c:v>1</c:v>
                </c:pt>
                <c:pt idx="1">
                  <c:v>0.15184864401817322</c:v>
                </c:pt>
                <c:pt idx="2">
                  <c:v>0.39432337880134583</c:v>
                </c:pt>
                <c:pt idx="3">
                  <c:v>0.28543302416801453</c:v>
                </c:pt>
                <c:pt idx="4">
                  <c:v>0.79896289110183716</c:v>
                </c:pt>
                <c:pt idx="5">
                  <c:v>0.44312909245491028</c:v>
                </c:pt>
                <c:pt idx="6">
                  <c:v>3.5679537802934647E-2</c:v>
                </c:pt>
                <c:pt idx="7">
                  <c:v>0.35457268357276917</c:v>
                </c:pt>
              </c:numCache>
            </c:numRef>
          </c:val>
          <c:extLst>
            <c:ext xmlns:c16="http://schemas.microsoft.com/office/drawing/2014/chart" uri="{C3380CC4-5D6E-409C-BE32-E72D297353CC}">
              <c16:uniqueId val="{00000001-D4B8-4DEA-AE79-7310EBA9FDEE}"/>
            </c:ext>
          </c:extLst>
        </c:ser>
        <c:ser>
          <c:idx val="2"/>
          <c:order val="2"/>
          <c:tx>
            <c:strRef>
              <c:f>'Data 2'!$D$1</c:f>
              <c:strCache>
                <c:ptCount val="1"/>
                <c:pt idx="0">
                  <c:v>TMEM</c:v>
                </c:pt>
              </c:strCache>
            </c:strRef>
          </c:tx>
          <c:spPr>
            <a:solidFill>
              <a:schemeClr val="accent3"/>
            </a:solidFill>
            <a:ln>
              <a:noFill/>
            </a:ln>
            <a:effectLst/>
          </c:spPr>
          <c:invertIfNegative val="0"/>
          <c:cat>
            <c:strRef>
              <c:f>'Data 2'!$A$2:$A$9</c:f>
              <c:strCache>
                <c:ptCount val="8"/>
                <c:pt idx="0">
                  <c:v>siCTLA</c:v>
                </c:pt>
                <c:pt idx="1">
                  <c:v>siSTAT3</c:v>
                </c:pt>
                <c:pt idx="2">
                  <c:v>siDec1</c:v>
                </c:pt>
                <c:pt idx="3">
                  <c:v>siCD44</c:v>
                </c:pt>
                <c:pt idx="4">
                  <c:v>siTNFRSF1A</c:v>
                </c:pt>
                <c:pt idx="5">
                  <c:v>siUGCG</c:v>
                </c:pt>
                <c:pt idx="6">
                  <c:v>siPXN</c:v>
                </c:pt>
                <c:pt idx="7">
                  <c:v>siKLF6</c:v>
                </c:pt>
              </c:strCache>
            </c:strRef>
          </c:cat>
          <c:val>
            <c:numRef>
              <c:f>'Data 2'!$D$2:$D$9</c:f>
              <c:numCache>
                <c:formatCode>General</c:formatCode>
                <c:ptCount val="8"/>
                <c:pt idx="0">
                  <c:v>1</c:v>
                </c:pt>
                <c:pt idx="1">
                  <c:v>0.29130715131759644</c:v>
                </c:pt>
                <c:pt idx="2">
                  <c:v>0.52871918678283691</c:v>
                </c:pt>
                <c:pt idx="3">
                  <c:v>0.83498567342758179</c:v>
                </c:pt>
                <c:pt idx="4">
                  <c:v>0.86887252330780029</c:v>
                </c:pt>
                <c:pt idx="5">
                  <c:v>0.78095275163650513</c:v>
                </c:pt>
                <c:pt idx="6">
                  <c:v>0.5891871452331543</c:v>
                </c:pt>
                <c:pt idx="7">
                  <c:v>0.51750302314758301</c:v>
                </c:pt>
              </c:numCache>
            </c:numRef>
          </c:val>
          <c:extLst>
            <c:ext xmlns:c16="http://schemas.microsoft.com/office/drawing/2014/chart" uri="{C3380CC4-5D6E-409C-BE32-E72D297353CC}">
              <c16:uniqueId val="{00000002-D4B8-4DEA-AE79-7310EBA9FDEE}"/>
            </c:ext>
          </c:extLst>
        </c:ser>
        <c:ser>
          <c:idx val="3"/>
          <c:order val="3"/>
          <c:tx>
            <c:strRef>
              <c:f>'Data 2'!$E$1</c:f>
              <c:strCache>
                <c:ptCount val="1"/>
                <c:pt idx="0">
                  <c:v>ILST</c:v>
                </c:pt>
              </c:strCache>
            </c:strRef>
          </c:tx>
          <c:spPr>
            <a:solidFill>
              <a:schemeClr val="accent4"/>
            </a:solidFill>
            <a:ln>
              <a:noFill/>
            </a:ln>
            <a:effectLst/>
          </c:spPr>
          <c:invertIfNegative val="0"/>
          <c:cat>
            <c:strRef>
              <c:f>'Data 2'!$A$2:$A$9</c:f>
              <c:strCache>
                <c:ptCount val="8"/>
                <c:pt idx="0">
                  <c:v>siCTLA</c:v>
                </c:pt>
                <c:pt idx="1">
                  <c:v>siSTAT3</c:v>
                </c:pt>
                <c:pt idx="2">
                  <c:v>siDec1</c:v>
                </c:pt>
                <c:pt idx="3">
                  <c:v>siCD44</c:v>
                </c:pt>
                <c:pt idx="4">
                  <c:v>siTNFRSF1A</c:v>
                </c:pt>
                <c:pt idx="5">
                  <c:v>siUGCG</c:v>
                </c:pt>
                <c:pt idx="6">
                  <c:v>siPXN</c:v>
                </c:pt>
                <c:pt idx="7">
                  <c:v>siKLF6</c:v>
                </c:pt>
              </c:strCache>
            </c:strRef>
          </c:cat>
          <c:val>
            <c:numRef>
              <c:f>'Data 2'!$E$2:$E$9</c:f>
              <c:numCache>
                <c:formatCode>General</c:formatCode>
                <c:ptCount val="8"/>
                <c:pt idx="0">
                  <c:v>1</c:v>
                </c:pt>
                <c:pt idx="1">
                  <c:v>0.51805120706558228</c:v>
                </c:pt>
                <c:pt idx="2">
                  <c:v>1.0216624736785889</c:v>
                </c:pt>
                <c:pt idx="3">
                  <c:v>1.3684840202331543</c:v>
                </c:pt>
                <c:pt idx="4">
                  <c:v>0.73135226964950562</c:v>
                </c:pt>
                <c:pt idx="5">
                  <c:v>0.64153444766998291</c:v>
                </c:pt>
                <c:pt idx="6">
                  <c:v>0.74238526821136475</c:v>
                </c:pt>
                <c:pt idx="7">
                  <c:v>0.62027478218078613</c:v>
                </c:pt>
              </c:numCache>
            </c:numRef>
          </c:val>
          <c:extLst>
            <c:ext xmlns:c16="http://schemas.microsoft.com/office/drawing/2014/chart" uri="{C3380CC4-5D6E-409C-BE32-E72D297353CC}">
              <c16:uniqueId val="{00000003-D4B8-4DEA-AE79-7310EBA9FDEE}"/>
            </c:ext>
          </c:extLst>
        </c:ser>
        <c:ser>
          <c:idx val="4"/>
          <c:order val="4"/>
          <c:tx>
            <c:strRef>
              <c:f>'Data 2'!$F$1</c:f>
              <c:strCache>
                <c:ptCount val="1"/>
                <c:pt idx="0">
                  <c:v>BCL6</c:v>
                </c:pt>
              </c:strCache>
            </c:strRef>
          </c:tx>
          <c:spPr>
            <a:solidFill>
              <a:schemeClr val="accent5"/>
            </a:solidFill>
            <a:ln>
              <a:noFill/>
            </a:ln>
            <a:effectLst/>
          </c:spPr>
          <c:invertIfNegative val="0"/>
          <c:cat>
            <c:strRef>
              <c:f>'Data 2'!$A$2:$A$9</c:f>
              <c:strCache>
                <c:ptCount val="8"/>
                <c:pt idx="0">
                  <c:v>siCTLA</c:v>
                </c:pt>
                <c:pt idx="1">
                  <c:v>siSTAT3</c:v>
                </c:pt>
                <c:pt idx="2">
                  <c:v>siDec1</c:v>
                </c:pt>
                <c:pt idx="3">
                  <c:v>siCD44</c:v>
                </c:pt>
                <c:pt idx="4">
                  <c:v>siTNFRSF1A</c:v>
                </c:pt>
                <c:pt idx="5">
                  <c:v>siUGCG</c:v>
                </c:pt>
                <c:pt idx="6">
                  <c:v>siPXN</c:v>
                </c:pt>
                <c:pt idx="7">
                  <c:v>siKLF6</c:v>
                </c:pt>
              </c:strCache>
            </c:strRef>
          </c:cat>
          <c:val>
            <c:numRef>
              <c:f>'Data 2'!$F$2:$F$9</c:f>
              <c:numCache>
                <c:formatCode>General</c:formatCode>
                <c:ptCount val="8"/>
                <c:pt idx="0">
                  <c:v>1</c:v>
                </c:pt>
                <c:pt idx="1">
                  <c:v>0.42828366160392761</c:v>
                </c:pt>
                <c:pt idx="2">
                  <c:v>0.32953068614006042</c:v>
                </c:pt>
                <c:pt idx="3">
                  <c:v>1.2796270847320557</c:v>
                </c:pt>
                <c:pt idx="4">
                  <c:v>0.48502418398857117</c:v>
                </c:pt>
                <c:pt idx="5">
                  <c:v>0.92559134960174561</c:v>
                </c:pt>
                <c:pt idx="6">
                  <c:v>0.27527293562889099</c:v>
                </c:pt>
                <c:pt idx="7">
                  <c:v>0.4710746705532074</c:v>
                </c:pt>
              </c:numCache>
            </c:numRef>
          </c:val>
          <c:extLst>
            <c:ext xmlns:c16="http://schemas.microsoft.com/office/drawing/2014/chart" uri="{C3380CC4-5D6E-409C-BE32-E72D297353CC}">
              <c16:uniqueId val="{00000004-D4B8-4DEA-AE79-7310EBA9FDEE}"/>
            </c:ext>
          </c:extLst>
        </c:ser>
        <c:ser>
          <c:idx val="5"/>
          <c:order val="5"/>
          <c:tx>
            <c:strRef>
              <c:f>'Data 2'!$G$1</c:f>
              <c:strCache>
                <c:ptCount val="1"/>
                <c:pt idx="0">
                  <c:v>UGCG</c:v>
                </c:pt>
              </c:strCache>
            </c:strRef>
          </c:tx>
          <c:spPr>
            <a:solidFill>
              <a:schemeClr val="accent6"/>
            </a:solidFill>
            <a:ln>
              <a:noFill/>
            </a:ln>
            <a:effectLst/>
          </c:spPr>
          <c:invertIfNegative val="0"/>
          <c:cat>
            <c:strRef>
              <c:f>'Data 2'!$A$2:$A$9</c:f>
              <c:strCache>
                <c:ptCount val="8"/>
                <c:pt idx="0">
                  <c:v>siCTLA</c:v>
                </c:pt>
                <c:pt idx="1">
                  <c:v>siSTAT3</c:v>
                </c:pt>
                <c:pt idx="2">
                  <c:v>siDec1</c:v>
                </c:pt>
                <c:pt idx="3">
                  <c:v>siCD44</c:v>
                </c:pt>
                <c:pt idx="4">
                  <c:v>siTNFRSF1A</c:v>
                </c:pt>
                <c:pt idx="5">
                  <c:v>siUGCG</c:v>
                </c:pt>
                <c:pt idx="6">
                  <c:v>siPXN</c:v>
                </c:pt>
                <c:pt idx="7">
                  <c:v>siKLF6</c:v>
                </c:pt>
              </c:strCache>
            </c:strRef>
          </c:cat>
          <c:val>
            <c:numRef>
              <c:f>'Data 2'!$G$2:$G$9</c:f>
              <c:numCache>
                <c:formatCode>General</c:formatCode>
                <c:ptCount val="8"/>
                <c:pt idx="0">
                  <c:v>1</c:v>
                </c:pt>
                <c:pt idx="1">
                  <c:v>0.21460464596748352</c:v>
                </c:pt>
                <c:pt idx="2">
                  <c:v>0.46915122866630554</c:v>
                </c:pt>
                <c:pt idx="3">
                  <c:v>0.3889671266078949</c:v>
                </c:pt>
                <c:pt idx="4">
                  <c:v>1.1418188810348511</c:v>
                </c:pt>
                <c:pt idx="5">
                  <c:v>0.18214845657348633</c:v>
                </c:pt>
                <c:pt idx="6">
                  <c:v>0.50611883401870728</c:v>
                </c:pt>
                <c:pt idx="7">
                  <c:v>0.52296298742294312</c:v>
                </c:pt>
              </c:numCache>
            </c:numRef>
          </c:val>
          <c:extLst>
            <c:ext xmlns:c16="http://schemas.microsoft.com/office/drawing/2014/chart" uri="{C3380CC4-5D6E-409C-BE32-E72D297353CC}">
              <c16:uniqueId val="{00000005-D4B8-4DEA-AE79-7310EBA9FDEE}"/>
            </c:ext>
          </c:extLst>
        </c:ser>
        <c:ser>
          <c:idx val="6"/>
          <c:order val="6"/>
          <c:tx>
            <c:strRef>
              <c:f>'Data 2'!$H$1</c:f>
              <c:strCache>
                <c:ptCount val="1"/>
                <c:pt idx="0">
                  <c:v>CD44</c:v>
                </c:pt>
              </c:strCache>
            </c:strRef>
          </c:tx>
          <c:spPr>
            <a:solidFill>
              <a:schemeClr val="accent1">
                <a:lumMod val="60000"/>
              </a:schemeClr>
            </a:solidFill>
            <a:ln>
              <a:noFill/>
            </a:ln>
            <a:effectLst/>
          </c:spPr>
          <c:invertIfNegative val="0"/>
          <c:cat>
            <c:strRef>
              <c:f>'Data 2'!$A$2:$A$9</c:f>
              <c:strCache>
                <c:ptCount val="8"/>
                <c:pt idx="0">
                  <c:v>siCTLA</c:v>
                </c:pt>
                <c:pt idx="1">
                  <c:v>siSTAT3</c:v>
                </c:pt>
                <c:pt idx="2">
                  <c:v>siDec1</c:v>
                </c:pt>
                <c:pt idx="3">
                  <c:v>siCD44</c:v>
                </c:pt>
                <c:pt idx="4">
                  <c:v>siTNFRSF1A</c:v>
                </c:pt>
                <c:pt idx="5">
                  <c:v>siUGCG</c:v>
                </c:pt>
                <c:pt idx="6">
                  <c:v>siPXN</c:v>
                </c:pt>
                <c:pt idx="7">
                  <c:v>siKLF6</c:v>
                </c:pt>
              </c:strCache>
            </c:strRef>
          </c:cat>
          <c:val>
            <c:numRef>
              <c:f>'Data 2'!$H$2:$H$9</c:f>
              <c:numCache>
                <c:formatCode>General</c:formatCode>
                <c:ptCount val="8"/>
                <c:pt idx="0">
                  <c:v>1</c:v>
                </c:pt>
                <c:pt idx="1">
                  <c:v>0.65872597694396973</c:v>
                </c:pt>
                <c:pt idx="2">
                  <c:v>1.0748807191848755</c:v>
                </c:pt>
                <c:pt idx="3">
                  <c:v>0.17999546229839325</c:v>
                </c:pt>
                <c:pt idx="4">
                  <c:v>1.0051833391189575</c:v>
                </c:pt>
                <c:pt idx="5">
                  <c:v>0.85166007280349731</c:v>
                </c:pt>
                <c:pt idx="6">
                  <c:v>0.74399864673614502</c:v>
                </c:pt>
                <c:pt idx="7">
                  <c:v>0.55508816242218018</c:v>
                </c:pt>
              </c:numCache>
            </c:numRef>
          </c:val>
          <c:extLst>
            <c:ext xmlns:c16="http://schemas.microsoft.com/office/drawing/2014/chart" uri="{C3380CC4-5D6E-409C-BE32-E72D297353CC}">
              <c16:uniqueId val="{00000006-D4B8-4DEA-AE79-7310EBA9FDEE}"/>
            </c:ext>
          </c:extLst>
        </c:ser>
        <c:ser>
          <c:idx val="7"/>
          <c:order val="7"/>
          <c:tx>
            <c:strRef>
              <c:f>'Data 2'!$I$1</c:f>
              <c:strCache>
                <c:ptCount val="1"/>
                <c:pt idx="0">
                  <c:v>PAX</c:v>
                </c:pt>
              </c:strCache>
            </c:strRef>
          </c:tx>
          <c:spPr>
            <a:solidFill>
              <a:schemeClr val="accent2">
                <a:lumMod val="60000"/>
              </a:schemeClr>
            </a:solidFill>
            <a:ln>
              <a:noFill/>
            </a:ln>
            <a:effectLst/>
          </c:spPr>
          <c:invertIfNegative val="0"/>
          <c:cat>
            <c:strRef>
              <c:f>'Data 2'!$A$2:$A$9</c:f>
              <c:strCache>
                <c:ptCount val="8"/>
                <c:pt idx="0">
                  <c:v>siCTLA</c:v>
                </c:pt>
                <c:pt idx="1">
                  <c:v>siSTAT3</c:v>
                </c:pt>
                <c:pt idx="2">
                  <c:v>siDec1</c:v>
                </c:pt>
                <c:pt idx="3">
                  <c:v>siCD44</c:v>
                </c:pt>
                <c:pt idx="4">
                  <c:v>siTNFRSF1A</c:v>
                </c:pt>
                <c:pt idx="5">
                  <c:v>siUGCG</c:v>
                </c:pt>
                <c:pt idx="6">
                  <c:v>siPXN</c:v>
                </c:pt>
                <c:pt idx="7">
                  <c:v>siKLF6</c:v>
                </c:pt>
              </c:strCache>
            </c:strRef>
          </c:cat>
          <c:val>
            <c:numRef>
              <c:f>'Data 2'!$I$2:$I$9</c:f>
              <c:numCache>
                <c:formatCode>General</c:formatCode>
                <c:ptCount val="8"/>
                <c:pt idx="0">
                  <c:v>1</c:v>
                </c:pt>
                <c:pt idx="1">
                  <c:v>0.54156100749969482</c:v>
                </c:pt>
                <c:pt idx="2">
                  <c:v>8.6293399333953857E-2</c:v>
                </c:pt>
                <c:pt idx="3">
                  <c:v>0.22642321884632111</c:v>
                </c:pt>
                <c:pt idx="4">
                  <c:v>0.6564490795135498</c:v>
                </c:pt>
                <c:pt idx="5">
                  <c:v>0.41152957081794739</c:v>
                </c:pt>
                <c:pt idx="6">
                  <c:v>5.056292936205864E-2</c:v>
                </c:pt>
                <c:pt idx="7">
                  <c:v>0.47938230633735657</c:v>
                </c:pt>
              </c:numCache>
            </c:numRef>
          </c:val>
          <c:extLst>
            <c:ext xmlns:c16="http://schemas.microsoft.com/office/drawing/2014/chart" uri="{C3380CC4-5D6E-409C-BE32-E72D297353CC}">
              <c16:uniqueId val="{00000007-D4B8-4DEA-AE79-7310EBA9FDEE}"/>
            </c:ext>
          </c:extLst>
        </c:ser>
        <c:ser>
          <c:idx val="8"/>
          <c:order val="8"/>
          <c:tx>
            <c:strRef>
              <c:f>'Data 2'!$J$1</c:f>
              <c:strCache>
                <c:ptCount val="1"/>
                <c:pt idx="0">
                  <c:v>KLF6</c:v>
                </c:pt>
              </c:strCache>
            </c:strRef>
          </c:tx>
          <c:spPr>
            <a:solidFill>
              <a:schemeClr val="accent3">
                <a:lumMod val="60000"/>
              </a:schemeClr>
            </a:solidFill>
            <a:ln>
              <a:noFill/>
            </a:ln>
            <a:effectLst/>
          </c:spPr>
          <c:invertIfNegative val="0"/>
          <c:cat>
            <c:strRef>
              <c:f>'Data 2'!$A$2:$A$9</c:f>
              <c:strCache>
                <c:ptCount val="8"/>
                <c:pt idx="0">
                  <c:v>siCTLA</c:v>
                </c:pt>
                <c:pt idx="1">
                  <c:v>siSTAT3</c:v>
                </c:pt>
                <c:pt idx="2">
                  <c:v>siDec1</c:v>
                </c:pt>
                <c:pt idx="3">
                  <c:v>siCD44</c:v>
                </c:pt>
                <c:pt idx="4">
                  <c:v>siTNFRSF1A</c:v>
                </c:pt>
                <c:pt idx="5">
                  <c:v>siUGCG</c:v>
                </c:pt>
                <c:pt idx="6">
                  <c:v>siPXN</c:v>
                </c:pt>
                <c:pt idx="7">
                  <c:v>siKLF6</c:v>
                </c:pt>
              </c:strCache>
            </c:strRef>
          </c:cat>
          <c:val>
            <c:numRef>
              <c:f>'Data 2'!$J$2:$J$9</c:f>
              <c:numCache>
                <c:formatCode>General</c:formatCode>
                <c:ptCount val="8"/>
                <c:pt idx="0">
                  <c:v>1</c:v>
                </c:pt>
                <c:pt idx="1">
                  <c:v>0.64702844619750977</c:v>
                </c:pt>
                <c:pt idx="2">
                  <c:v>2.3909921646118164</c:v>
                </c:pt>
                <c:pt idx="3">
                  <c:v>1.045968770980835</c:v>
                </c:pt>
                <c:pt idx="4">
                  <c:v>1.2867951393127441</c:v>
                </c:pt>
                <c:pt idx="5">
                  <c:v>0.98821431398391724</c:v>
                </c:pt>
                <c:pt idx="6">
                  <c:v>0.83192902803421021</c:v>
                </c:pt>
                <c:pt idx="7">
                  <c:v>0.17440025508403778</c:v>
                </c:pt>
              </c:numCache>
            </c:numRef>
          </c:val>
          <c:extLst>
            <c:ext xmlns:c16="http://schemas.microsoft.com/office/drawing/2014/chart" uri="{C3380CC4-5D6E-409C-BE32-E72D297353CC}">
              <c16:uniqueId val="{00000008-D4B8-4DEA-AE79-7310EBA9FDEE}"/>
            </c:ext>
          </c:extLst>
        </c:ser>
        <c:dLbls>
          <c:showLegendKey val="0"/>
          <c:showVal val="0"/>
          <c:showCatName val="0"/>
          <c:showSerName val="0"/>
          <c:showPercent val="0"/>
          <c:showBubbleSize val="0"/>
        </c:dLbls>
        <c:gapWidth val="219"/>
        <c:overlap val="-27"/>
        <c:axId val="611080440"/>
        <c:axId val="611080768"/>
      </c:barChart>
      <c:catAx>
        <c:axId val="611080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1080768"/>
        <c:crosses val="autoZero"/>
        <c:auto val="1"/>
        <c:lblAlgn val="ctr"/>
        <c:lblOffset val="100"/>
        <c:noMultiLvlLbl val="0"/>
      </c:catAx>
      <c:valAx>
        <c:axId val="611080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1080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4008727"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r" defTabSz="942804">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4008727"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r" defTabSz="942804">
              <a:defRPr sz="1200" b="0">
                <a:solidFill>
                  <a:schemeClr val="tx1"/>
                </a:solidFill>
                <a:latin typeface="Arial" pitchFamily="34" charset="0"/>
              </a:defRPr>
            </a:lvl1pPr>
          </a:lstStyle>
          <a:p>
            <a:pPr>
              <a:defRPr/>
            </a:pPr>
            <a:fld id="{BDCE5CEB-6363-420F-BE45-85B064B89173}" type="slidenum">
              <a:rPr lang="en-US"/>
              <a:pPr>
                <a:defRPr/>
              </a:pPr>
              <a:t>‹#›</a:t>
            </a:fld>
            <a:endParaRPr lang="en-US"/>
          </a:p>
        </p:txBody>
      </p:sp>
    </p:spTree>
    <p:extLst>
      <p:ext uri="{BB962C8B-B14F-4D97-AF65-F5344CB8AC3E}">
        <p14:creationId xmlns:p14="http://schemas.microsoft.com/office/powerpoint/2010/main" val="8485261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800" y="6249634"/>
            <a:ext cx="23316406" cy="4311298"/>
          </a:xfrm>
        </p:spPr>
        <p:txBody>
          <a:bodyPr/>
          <a:lstStyle/>
          <a:p>
            <a:r>
              <a:rPr lang="en-US"/>
              <a:t>Click to edit Master title style</a:t>
            </a:r>
          </a:p>
        </p:txBody>
      </p:sp>
      <p:sp>
        <p:nvSpPr>
          <p:cNvPr id="3" name="Subtitle 2"/>
          <p:cNvSpPr>
            <a:spLocks noGrp="1"/>
          </p:cNvSpPr>
          <p:nvPr>
            <p:ph type="subTitle" idx="1"/>
          </p:nvPr>
        </p:nvSpPr>
        <p:spPr>
          <a:xfrm>
            <a:off x="4114603" y="11399133"/>
            <a:ext cx="19202797" cy="5141736"/>
          </a:xfrm>
        </p:spPr>
        <p:txBody>
          <a:bodyPr/>
          <a:lstStyle>
            <a:lvl1pPr marL="0" indent="0" algn="ctr">
              <a:buNone/>
              <a:defRPr/>
            </a:lvl1pPr>
            <a:lvl2pPr marL="317475" indent="0" algn="ctr">
              <a:buNone/>
              <a:defRPr/>
            </a:lvl2pPr>
            <a:lvl3pPr marL="634950" indent="0" algn="ctr">
              <a:buNone/>
              <a:defRPr/>
            </a:lvl3pPr>
            <a:lvl4pPr marL="952424" indent="0" algn="ctr">
              <a:buNone/>
              <a:defRPr/>
            </a:lvl4pPr>
            <a:lvl5pPr marL="1269898" indent="0" algn="ctr">
              <a:buNone/>
              <a:defRPr/>
            </a:lvl5pPr>
            <a:lvl6pPr marL="1587373" indent="0" algn="ctr">
              <a:buNone/>
              <a:defRPr/>
            </a:lvl6pPr>
            <a:lvl7pPr marL="1904848" indent="0" algn="ctr">
              <a:buNone/>
              <a:defRPr/>
            </a:lvl7pPr>
            <a:lvl8pPr marL="2222322" indent="0" algn="ctr">
              <a:buNone/>
              <a:defRPr/>
            </a:lvl8pPr>
            <a:lvl9pPr marL="2539797"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D5278E-ED96-461A-883E-5FD94BC35AA3}" type="slidenum">
              <a:rPr lang="en-US"/>
              <a:pPr>
                <a:defRPr/>
              </a:pPr>
              <a:t>‹#›</a:t>
            </a:fld>
            <a:endParaRPr lang="en-US"/>
          </a:p>
        </p:txBody>
      </p:sp>
    </p:spTree>
    <p:extLst>
      <p:ext uri="{BB962C8B-B14F-4D97-AF65-F5344CB8AC3E}">
        <p14:creationId xmlns:p14="http://schemas.microsoft.com/office/powerpoint/2010/main" val="387922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5C329-9094-49E3-ADB9-7C70C8CFFD34}" type="slidenum">
              <a:rPr lang="en-US"/>
              <a:pPr>
                <a:defRPr/>
              </a:pPr>
              <a:t>‹#›</a:t>
            </a:fld>
            <a:endParaRPr lang="en-US"/>
          </a:p>
        </p:txBody>
      </p:sp>
    </p:spTree>
    <p:extLst>
      <p:ext uri="{BB962C8B-B14F-4D97-AF65-F5344CB8AC3E}">
        <p14:creationId xmlns:p14="http://schemas.microsoft.com/office/powerpoint/2010/main" val="415916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888401" y="805214"/>
            <a:ext cx="6172398" cy="171656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205" y="805214"/>
            <a:ext cx="18421946" cy="17165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CBC182-0EAC-4479-8D18-C53192F402C0}" type="slidenum">
              <a:rPr lang="en-US"/>
              <a:pPr>
                <a:defRPr/>
              </a:pPr>
              <a:t>‹#›</a:t>
            </a:fld>
            <a:endParaRPr lang="en-US"/>
          </a:p>
        </p:txBody>
      </p:sp>
    </p:spTree>
    <p:extLst>
      <p:ext uri="{BB962C8B-B14F-4D97-AF65-F5344CB8AC3E}">
        <p14:creationId xmlns:p14="http://schemas.microsoft.com/office/powerpoint/2010/main" val="168377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206" y="805216"/>
            <a:ext cx="24689594" cy="3352800"/>
          </a:xfrm>
        </p:spPr>
        <p:txBody>
          <a:bodyPr/>
          <a:lstStyle/>
          <a:p>
            <a:r>
              <a:rPr lang="en-US"/>
              <a:t>Click to edit Master title style</a:t>
            </a:r>
          </a:p>
        </p:txBody>
      </p:sp>
      <p:sp>
        <p:nvSpPr>
          <p:cNvPr id="3" name="Content Placeholder 2"/>
          <p:cNvSpPr>
            <a:spLocks noGrp="1"/>
          </p:cNvSpPr>
          <p:nvPr>
            <p:ph sz="quarter" idx="1"/>
          </p:nvPr>
        </p:nvSpPr>
        <p:spPr>
          <a:xfrm>
            <a:off x="1371205" y="4693533"/>
            <a:ext cx="12297172" cy="65920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3763627" y="4693533"/>
            <a:ext cx="12297172" cy="65920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371205" y="11378760"/>
            <a:ext cx="12297172" cy="6592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13763627" y="11378760"/>
            <a:ext cx="12297172" cy="6592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8E7164-4707-4A19-A6AB-6533AC9FA80C}" type="slidenum">
              <a:rPr lang="en-US"/>
              <a:pPr>
                <a:defRPr/>
              </a:pPr>
              <a:t>‹#›</a:t>
            </a:fld>
            <a:endParaRPr lang="en-US"/>
          </a:p>
        </p:txBody>
      </p:sp>
    </p:spTree>
    <p:extLst>
      <p:ext uri="{BB962C8B-B14F-4D97-AF65-F5344CB8AC3E}">
        <p14:creationId xmlns:p14="http://schemas.microsoft.com/office/powerpoint/2010/main" val="93065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9D8D97-1826-4078-ADDA-4E99B734A4D4}" type="slidenum">
              <a:rPr lang="en-US"/>
              <a:pPr>
                <a:defRPr/>
              </a:pPr>
              <a:t>‹#›</a:t>
            </a:fld>
            <a:endParaRPr lang="en-US"/>
          </a:p>
        </p:txBody>
      </p:sp>
    </p:spTree>
    <p:extLst>
      <p:ext uri="{BB962C8B-B14F-4D97-AF65-F5344CB8AC3E}">
        <p14:creationId xmlns:p14="http://schemas.microsoft.com/office/powerpoint/2010/main" val="199901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8" y="12927105"/>
            <a:ext cx="23317399" cy="3995031"/>
          </a:xfrm>
        </p:spPr>
        <p:txBody>
          <a:bodyPr anchor="t"/>
          <a:lstStyle>
            <a:lvl1pPr algn="l">
              <a:defRPr sz="2750" b="1" cap="all"/>
            </a:lvl1pPr>
          </a:lstStyle>
          <a:p>
            <a:r>
              <a:rPr lang="en-US"/>
              <a:t>Click to edit Master title style</a:t>
            </a:r>
          </a:p>
        </p:txBody>
      </p:sp>
      <p:sp>
        <p:nvSpPr>
          <p:cNvPr id="3" name="Text Placeholder 2"/>
          <p:cNvSpPr>
            <a:spLocks noGrp="1"/>
          </p:cNvSpPr>
          <p:nvPr>
            <p:ph type="body" idx="1"/>
          </p:nvPr>
        </p:nvSpPr>
        <p:spPr>
          <a:xfrm>
            <a:off x="2166938" y="8526551"/>
            <a:ext cx="23317399" cy="4400550"/>
          </a:xfrm>
        </p:spPr>
        <p:txBody>
          <a:bodyPr anchor="b"/>
          <a:lstStyle>
            <a:lvl1pPr marL="0" indent="0">
              <a:buNone/>
              <a:defRPr sz="1417"/>
            </a:lvl1pPr>
            <a:lvl2pPr marL="317475" indent="0">
              <a:buNone/>
              <a:defRPr sz="1250"/>
            </a:lvl2pPr>
            <a:lvl3pPr marL="634950" indent="0">
              <a:buNone/>
              <a:defRPr sz="1083"/>
            </a:lvl3pPr>
            <a:lvl4pPr marL="952424" indent="0">
              <a:buNone/>
              <a:defRPr sz="1000"/>
            </a:lvl4pPr>
            <a:lvl5pPr marL="1269898" indent="0">
              <a:buNone/>
              <a:defRPr sz="1000"/>
            </a:lvl5pPr>
            <a:lvl6pPr marL="1587373" indent="0">
              <a:buNone/>
              <a:defRPr sz="1000"/>
            </a:lvl6pPr>
            <a:lvl7pPr marL="1904848" indent="0">
              <a:buNone/>
              <a:defRPr sz="1000"/>
            </a:lvl7pPr>
            <a:lvl8pPr marL="2222322" indent="0">
              <a:buNone/>
              <a:defRPr sz="1000"/>
            </a:lvl8pPr>
            <a:lvl9pPr marL="2539797" indent="0">
              <a:buNone/>
              <a:defRPr sz="10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973675-D381-4E0E-B86F-9F9EFE05722F}" type="slidenum">
              <a:rPr lang="en-US"/>
              <a:pPr>
                <a:defRPr/>
              </a:pPr>
              <a:t>‹#›</a:t>
            </a:fld>
            <a:endParaRPr lang="en-US"/>
          </a:p>
        </p:txBody>
      </p:sp>
    </p:spTree>
    <p:extLst>
      <p:ext uri="{BB962C8B-B14F-4D97-AF65-F5344CB8AC3E}">
        <p14:creationId xmlns:p14="http://schemas.microsoft.com/office/powerpoint/2010/main" val="350424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205" y="4693533"/>
            <a:ext cx="12297172" cy="13277321"/>
          </a:xfrm>
        </p:spPr>
        <p:txBody>
          <a:bodyPr/>
          <a:lstStyle>
            <a:lvl1pPr>
              <a:defRPr sz="1917"/>
            </a:lvl1pPr>
            <a:lvl2pPr>
              <a:defRPr sz="1667"/>
            </a:lvl2pPr>
            <a:lvl3pPr>
              <a:defRPr sz="1417"/>
            </a:lvl3pPr>
            <a:lvl4pPr>
              <a:defRPr sz="1250"/>
            </a:lvl4pPr>
            <a:lvl5pPr>
              <a:defRPr sz="1250"/>
            </a:lvl5pPr>
            <a:lvl6pPr>
              <a:defRPr sz="1250"/>
            </a:lvl6pPr>
            <a:lvl7pPr>
              <a:defRPr sz="1250"/>
            </a:lvl7pPr>
            <a:lvl8pPr>
              <a:defRPr sz="1250"/>
            </a:lvl8pPr>
            <a:lvl9pPr>
              <a:defRPr sz="1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3763627" y="4693533"/>
            <a:ext cx="12297172" cy="13277321"/>
          </a:xfrm>
        </p:spPr>
        <p:txBody>
          <a:bodyPr/>
          <a:lstStyle>
            <a:lvl1pPr>
              <a:defRPr sz="1917"/>
            </a:lvl1pPr>
            <a:lvl2pPr>
              <a:defRPr sz="1667"/>
            </a:lvl2pPr>
            <a:lvl3pPr>
              <a:defRPr sz="1417"/>
            </a:lvl3pPr>
            <a:lvl4pPr>
              <a:defRPr sz="1250"/>
            </a:lvl4pPr>
            <a:lvl5pPr>
              <a:defRPr sz="1250"/>
            </a:lvl5pPr>
            <a:lvl6pPr>
              <a:defRPr sz="1250"/>
            </a:lvl6pPr>
            <a:lvl7pPr>
              <a:defRPr sz="1250"/>
            </a:lvl7pPr>
            <a:lvl8pPr>
              <a:defRPr sz="1250"/>
            </a:lvl8pPr>
            <a:lvl9pPr>
              <a:defRPr sz="1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F8DAF2-D655-47B3-A184-648194FE7E75}" type="slidenum">
              <a:rPr lang="en-US"/>
              <a:pPr>
                <a:defRPr/>
              </a:pPr>
              <a:t>‹#›</a:t>
            </a:fld>
            <a:endParaRPr lang="en-US"/>
          </a:p>
        </p:txBody>
      </p:sp>
    </p:spTree>
    <p:extLst>
      <p:ext uri="{BB962C8B-B14F-4D97-AF65-F5344CB8AC3E}">
        <p14:creationId xmlns:p14="http://schemas.microsoft.com/office/powerpoint/2010/main" val="380980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204" y="4503388"/>
            <a:ext cx="12120563" cy="1876249"/>
          </a:xfrm>
        </p:spPr>
        <p:txBody>
          <a:bodyPr anchor="b"/>
          <a:lstStyle>
            <a:lvl1pPr marL="0" indent="0">
              <a:buNone/>
              <a:defRPr sz="1667" b="1"/>
            </a:lvl1pPr>
            <a:lvl2pPr marL="317475" indent="0">
              <a:buNone/>
              <a:defRPr sz="1417" b="1"/>
            </a:lvl2pPr>
            <a:lvl3pPr marL="634950" indent="0">
              <a:buNone/>
              <a:defRPr sz="1250" b="1"/>
            </a:lvl3pPr>
            <a:lvl4pPr marL="952424" indent="0">
              <a:buNone/>
              <a:defRPr sz="1083" b="1"/>
            </a:lvl4pPr>
            <a:lvl5pPr marL="1269898" indent="0">
              <a:buNone/>
              <a:defRPr sz="1083" b="1"/>
            </a:lvl5pPr>
            <a:lvl6pPr marL="1587373" indent="0">
              <a:buNone/>
              <a:defRPr sz="1083" b="1"/>
            </a:lvl6pPr>
            <a:lvl7pPr marL="1904848" indent="0">
              <a:buNone/>
              <a:defRPr sz="1083" b="1"/>
            </a:lvl7pPr>
            <a:lvl8pPr marL="2222322" indent="0">
              <a:buNone/>
              <a:defRPr sz="1083" b="1"/>
            </a:lvl8pPr>
            <a:lvl9pPr marL="2539797" indent="0">
              <a:buNone/>
              <a:defRPr sz="1083" b="1"/>
            </a:lvl9pPr>
          </a:lstStyle>
          <a:p>
            <a:pPr lvl="0"/>
            <a:r>
              <a:rPr lang="en-US"/>
              <a:t>Click to edit Master text styles</a:t>
            </a:r>
          </a:p>
        </p:txBody>
      </p:sp>
      <p:sp>
        <p:nvSpPr>
          <p:cNvPr id="4" name="Content Placeholder 3"/>
          <p:cNvSpPr>
            <a:spLocks noGrp="1"/>
          </p:cNvSpPr>
          <p:nvPr>
            <p:ph sz="half" idx="2"/>
          </p:nvPr>
        </p:nvSpPr>
        <p:spPr>
          <a:xfrm>
            <a:off x="1371204" y="6379635"/>
            <a:ext cx="12120563" cy="11590250"/>
          </a:xfrm>
        </p:spPr>
        <p:txBody>
          <a:bodyPr/>
          <a:lstStyle>
            <a:lvl1pPr>
              <a:defRPr sz="1667"/>
            </a:lvl1pPr>
            <a:lvl2pPr>
              <a:defRPr sz="1417"/>
            </a:lvl2pPr>
            <a:lvl3pPr>
              <a:defRPr sz="1250"/>
            </a:lvl3pPr>
            <a:lvl4pPr>
              <a:defRPr sz="1083"/>
            </a:lvl4pPr>
            <a:lvl5pPr>
              <a:defRPr sz="1083"/>
            </a:lvl5pPr>
            <a:lvl6pPr>
              <a:defRPr sz="1083"/>
            </a:lvl6pPr>
            <a:lvl7pPr>
              <a:defRPr sz="1083"/>
            </a:lvl7pPr>
            <a:lvl8pPr>
              <a:defRPr sz="1083"/>
            </a:lvl8pPr>
            <a:lvl9pPr>
              <a:defRPr sz="10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3935275" y="4503388"/>
            <a:ext cx="12125523" cy="1876249"/>
          </a:xfrm>
        </p:spPr>
        <p:txBody>
          <a:bodyPr anchor="b"/>
          <a:lstStyle>
            <a:lvl1pPr marL="0" indent="0">
              <a:buNone/>
              <a:defRPr sz="1667" b="1"/>
            </a:lvl1pPr>
            <a:lvl2pPr marL="317475" indent="0">
              <a:buNone/>
              <a:defRPr sz="1417" b="1"/>
            </a:lvl2pPr>
            <a:lvl3pPr marL="634950" indent="0">
              <a:buNone/>
              <a:defRPr sz="1250" b="1"/>
            </a:lvl3pPr>
            <a:lvl4pPr marL="952424" indent="0">
              <a:buNone/>
              <a:defRPr sz="1083" b="1"/>
            </a:lvl4pPr>
            <a:lvl5pPr marL="1269898" indent="0">
              <a:buNone/>
              <a:defRPr sz="1083" b="1"/>
            </a:lvl5pPr>
            <a:lvl6pPr marL="1587373" indent="0">
              <a:buNone/>
              <a:defRPr sz="1083" b="1"/>
            </a:lvl6pPr>
            <a:lvl7pPr marL="1904848" indent="0">
              <a:buNone/>
              <a:defRPr sz="1083" b="1"/>
            </a:lvl7pPr>
            <a:lvl8pPr marL="2222322" indent="0">
              <a:buNone/>
              <a:defRPr sz="1083" b="1"/>
            </a:lvl8pPr>
            <a:lvl9pPr marL="2539797" indent="0">
              <a:buNone/>
              <a:defRPr sz="1083" b="1"/>
            </a:lvl9pPr>
          </a:lstStyle>
          <a:p>
            <a:pPr lvl="0"/>
            <a:r>
              <a:rPr lang="en-US"/>
              <a:t>Click to edit Master text styles</a:t>
            </a:r>
          </a:p>
        </p:txBody>
      </p:sp>
      <p:sp>
        <p:nvSpPr>
          <p:cNvPr id="6" name="Content Placeholder 5"/>
          <p:cNvSpPr>
            <a:spLocks noGrp="1"/>
          </p:cNvSpPr>
          <p:nvPr>
            <p:ph sz="quarter" idx="4"/>
          </p:nvPr>
        </p:nvSpPr>
        <p:spPr>
          <a:xfrm>
            <a:off x="13935275" y="6379635"/>
            <a:ext cx="12125523" cy="11590250"/>
          </a:xfrm>
        </p:spPr>
        <p:txBody>
          <a:bodyPr/>
          <a:lstStyle>
            <a:lvl1pPr>
              <a:defRPr sz="1667"/>
            </a:lvl1pPr>
            <a:lvl2pPr>
              <a:defRPr sz="1417"/>
            </a:lvl2pPr>
            <a:lvl3pPr>
              <a:defRPr sz="1250"/>
            </a:lvl3pPr>
            <a:lvl4pPr>
              <a:defRPr sz="1083"/>
            </a:lvl4pPr>
            <a:lvl5pPr>
              <a:defRPr sz="1083"/>
            </a:lvl5pPr>
            <a:lvl6pPr>
              <a:defRPr sz="1083"/>
            </a:lvl6pPr>
            <a:lvl7pPr>
              <a:defRPr sz="1083"/>
            </a:lvl7pPr>
            <a:lvl8pPr>
              <a:defRPr sz="1083"/>
            </a:lvl8pPr>
            <a:lvl9pPr>
              <a:defRPr sz="10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1F92EC-8C3C-4F10-858C-C66E68A9ECA2}" type="slidenum">
              <a:rPr lang="en-US"/>
              <a:pPr>
                <a:defRPr/>
              </a:pPr>
              <a:t>‹#›</a:t>
            </a:fld>
            <a:endParaRPr lang="en-US"/>
          </a:p>
        </p:txBody>
      </p:sp>
    </p:spTree>
    <p:extLst>
      <p:ext uri="{BB962C8B-B14F-4D97-AF65-F5344CB8AC3E}">
        <p14:creationId xmlns:p14="http://schemas.microsoft.com/office/powerpoint/2010/main" val="7688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AEDA9-9C5F-4252-8D07-E5D3174E9901}" type="slidenum">
              <a:rPr lang="en-US"/>
              <a:pPr>
                <a:defRPr/>
              </a:pPr>
              <a:t>‹#›</a:t>
            </a:fld>
            <a:endParaRPr lang="en-US"/>
          </a:p>
        </p:txBody>
      </p:sp>
    </p:spTree>
    <p:extLst>
      <p:ext uri="{BB962C8B-B14F-4D97-AF65-F5344CB8AC3E}">
        <p14:creationId xmlns:p14="http://schemas.microsoft.com/office/powerpoint/2010/main" val="396551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0FBADD-EE0D-4AEE-A966-D1DAD5921D3E}" type="slidenum">
              <a:rPr lang="en-US"/>
              <a:pPr>
                <a:defRPr/>
              </a:pPr>
              <a:t>‹#›</a:t>
            </a:fld>
            <a:endParaRPr lang="en-US"/>
          </a:p>
        </p:txBody>
      </p:sp>
    </p:spTree>
    <p:extLst>
      <p:ext uri="{BB962C8B-B14F-4D97-AF65-F5344CB8AC3E}">
        <p14:creationId xmlns:p14="http://schemas.microsoft.com/office/powerpoint/2010/main" val="48936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204" y="801334"/>
            <a:ext cx="9024938" cy="3408099"/>
          </a:xfrm>
        </p:spPr>
        <p:txBody>
          <a:bodyPr anchor="b"/>
          <a:lstStyle>
            <a:lvl1pPr algn="l">
              <a:defRPr sz="1417" b="1"/>
            </a:lvl1pPr>
          </a:lstStyle>
          <a:p>
            <a:r>
              <a:rPr lang="en-US"/>
              <a:t>Click to edit Master title style</a:t>
            </a:r>
          </a:p>
        </p:txBody>
      </p:sp>
      <p:sp>
        <p:nvSpPr>
          <p:cNvPr id="3" name="Content Placeholder 2"/>
          <p:cNvSpPr>
            <a:spLocks noGrp="1"/>
          </p:cNvSpPr>
          <p:nvPr>
            <p:ph idx="1"/>
          </p:nvPr>
        </p:nvSpPr>
        <p:spPr>
          <a:xfrm>
            <a:off x="10725547" y="801334"/>
            <a:ext cx="15335250" cy="17168549"/>
          </a:xfrm>
        </p:spPr>
        <p:txBody>
          <a:bodyPr/>
          <a:lstStyle>
            <a:lvl1pPr>
              <a:defRPr sz="2250"/>
            </a:lvl1pPr>
            <a:lvl2pPr>
              <a:defRPr sz="1917"/>
            </a:lvl2pPr>
            <a:lvl3pPr>
              <a:defRPr sz="1667"/>
            </a:lvl3pPr>
            <a:lvl4pPr>
              <a:defRPr sz="1417"/>
            </a:lvl4pPr>
            <a:lvl5pPr>
              <a:defRPr sz="1417"/>
            </a:lvl5pPr>
            <a:lvl6pPr>
              <a:defRPr sz="1417"/>
            </a:lvl6pPr>
            <a:lvl7pPr>
              <a:defRPr sz="1417"/>
            </a:lvl7pPr>
            <a:lvl8pPr>
              <a:defRPr sz="1417"/>
            </a:lvl8pPr>
            <a:lvl9pPr>
              <a:defRPr sz="14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1204" y="4209432"/>
            <a:ext cx="9024938" cy="13760450"/>
          </a:xfrm>
        </p:spPr>
        <p:txBody>
          <a:bodyPr/>
          <a:lstStyle>
            <a:lvl1pPr marL="0" indent="0">
              <a:buNone/>
              <a:defRPr sz="1000"/>
            </a:lvl1pPr>
            <a:lvl2pPr marL="317475" indent="0">
              <a:buNone/>
              <a:defRPr sz="833"/>
            </a:lvl2pPr>
            <a:lvl3pPr marL="634950" indent="0">
              <a:buNone/>
              <a:defRPr sz="667"/>
            </a:lvl3pPr>
            <a:lvl4pPr marL="952424" indent="0">
              <a:buNone/>
              <a:defRPr sz="583"/>
            </a:lvl4pPr>
            <a:lvl5pPr marL="1269898" indent="0">
              <a:buNone/>
              <a:defRPr sz="583"/>
            </a:lvl5pPr>
            <a:lvl6pPr marL="1587373" indent="0">
              <a:buNone/>
              <a:defRPr sz="583"/>
            </a:lvl6pPr>
            <a:lvl7pPr marL="1904848" indent="0">
              <a:buNone/>
              <a:defRPr sz="583"/>
            </a:lvl7pPr>
            <a:lvl8pPr marL="2222322" indent="0">
              <a:buNone/>
              <a:defRPr sz="583"/>
            </a:lvl8pPr>
            <a:lvl9pPr marL="2539797" indent="0">
              <a:buNone/>
              <a:defRPr sz="583"/>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356635-F299-487E-8478-361B2D7E66D4}" type="slidenum">
              <a:rPr lang="en-US"/>
              <a:pPr>
                <a:defRPr/>
              </a:pPr>
              <a:t>‹#›</a:t>
            </a:fld>
            <a:endParaRPr lang="en-US"/>
          </a:p>
        </p:txBody>
      </p:sp>
    </p:spTree>
    <p:extLst>
      <p:ext uri="{BB962C8B-B14F-4D97-AF65-F5344CB8AC3E}">
        <p14:creationId xmlns:p14="http://schemas.microsoft.com/office/powerpoint/2010/main" val="50034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667" y="14081570"/>
            <a:ext cx="16459398" cy="1662819"/>
          </a:xfrm>
        </p:spPr>
        <p:txBody>
          <a:bodyPr anchor="b"/>
          <a:lstStyle>
            <a:lvl1pPr algn="l">
              <a:defRPr sz="1417" b="1"/>
            </a:lvl1pPr>
          </a:lstStyle>
          <a:p>
            <a:r>
              <a:rPr lang="en-US"/>
              <a:t>Click to edit Master title style</a:t>
            </a:r>
          </a:p>
        </p:txBody>
      </p:sp>
      <p:sp>
        <p:nvSpPr>
          <p:cNvPr id="3" name="Picture Placeholder 2"/>
          <p:cNvSpPr>
            <a:spLocks noGrp="1"/>
          </p:cNvSpPr>
          <p:nvPr>
            <p:ph type="pic" idx="1"/>
          </p:nvPr>
        </p:nvSpPr>
        <p:spPr>
          <a:xfrm>
            <a:off x="5376667" y="1797669"/>
            <a:ext cx="16459398" cy="12069498"/>
          </a:xfrm>
        </p:spPr>
        <p:txBody>
          <a:bodyPr/>
          <a:lstStyle>
            <a:lvl1pPr marL="0" indent="0">
              <a:buNone/>
              <a:defRPr sz="2250"/>
            </a:lvl1pPr>
            <a:lvl2pPr marL="317475" indent="0">
              <a:buNone/>
              <a:defRPr sz="1917"/>
            </a:lvl2pPr>
            <a:lvl3pPr marL="634950" indent="0">
              <a:buNone/>
              <a:defRPr sz="1667"/>
            </a:lvl3pPr>
            <a:lvl4pPr marL="952424" indent="0">
              <a:buNone/>
              <a:defRPr sz="1417"/>
            </a:lvl4pPr>
            <a:lvl5pPr marL="1269898" indent="0">
              <a:buNone/>
              <a:defRPr sz="1417"/>
            </a:lvl5pPr>
            <a:lvl6pPr marL="1587373" indent="0">
              <a:buNone/>
              <a:defRPr sz="1417"/>
            </a:lvl6pPr>
            <a:lvl7pPr marL="1904848" indent="0">
              <a:buNone/>
              <a:defRPr sz="1417"/>
            </a:lvl7pPr>
            <a:lvl8pPr marL="2222322" indent="0">
              <a:buNone/>
              <a:defRPr sz="1417"/>
            </a:lvl8pPr>
            <a:lvl9pPr marL="2539797" indent="0">
              <a:buNone/>
              <a:defRPr sz="1417"/>
            </a:lvl9pPr>
          </a:lstStyle>
          <a:p>
            <a:pPr lvl="0"/>
            <a:endParaRPr lang="en-US" noProof="0"/>
          </a:p>
        </p:txBody>
      </p:sp>
      <p:sp>
        <p:nvSpPr>
          <p:cNvPr id="4" name="Text Placeholder 3"/>
          <p:cNvSpPr>
            <a:spLocks noGrp="1"/>
          </p:cNvSpPr>
          <p:nvPr>
            <p:ph type="body" sz="half" idx="2"/>
          </p:nvPr>
        </p:nvSpPr>
        <p:spPr>
          <a:xfrm>
            <a:off x="5376667" y="15744388"/>
            <a:ext cx="16459398" cy="2360348"/>
          </a:xfrm>
        </p:spPr>
        <p:txBody>
          <a:bodyPr/>
          <a:lstStyle>
            <a:lvl1pPr marL="0" indent="0">
              <a:buNone/>
              <a:defRPr sz="1000"/>
            </a:lvl1pPr>
            <a:lvl2pPr marL="317475" indent="0">
              <a:buNone/>
              <a:defRPr sz="833"/>
            </a:lvl2pPr>
            <a:lvl3pPr marL="634950" indent="0">
              <a:buNone/>
              <a:defRPr sz="667"/>
            </a:lvl3pPr>
            <a:lvl4pPr marL="952424" indent="0">
              <a:buNone/>
              <a:defRPr sz="583"/>
            </a:lvl4pPr>
            <a:lvl5pPr marL="1269898" indent="0">
              <a:buNone/>
              <a:defRPr sz="583"/>
            </a:lvl5pPr>
            <a:lvl6pPr marL="1587373" indent="0">
              <a:buNone/>
              <a:defRPr sz="583"/>
            </a:lvl6pPr>
            <a:lvl7pPr marL="1904848" indent="0">
              <a:buNone/>
              <a:defRPr sz="583"/>
            </a:lvl7pPr>
            <a:lvl8pPr marL="2222322" indent="0">
              <a:buNone/>
              <a:defRPr sz="583"/>
            </a:lvl8pPr>
            <a:lvl9pPr marL="2539797" indent="0">
              <a:buNone/>
              <a:defRPr sz="583"/>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18BA4C-6842-4480-8686-9E83B0824346}" type="slidenum">
              <a:rPr lang="en-US"/>
              <a:pPr>
                <a:defRPr/>
              </a:pPr>
              <a:t>‹#›</a:t>
            </a:fld>
            <a:endParaRPr lang="en-US"/>
          </a:p>
        </p:txBody>
      </p:sp>
    </p:spTree>
    <p:extLst>
      <p:ext uri="{BB962C8B-B14F-4D97-AF65-F5344CB8AC3E}">
        <p14:creationId xmlns:p14="http://schemas.microsoft.com/office/powerpoint/2010/main" val="327819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426" y="805216"/>
            <a:ext cx="2468915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13490" tIns="156745" rIns="313490" bIns="15674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371426" y="4693533"/>
            <a:ext cx="24689153" cy="1327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13490" tIns="156745" rIns="313490" bIns="156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371426" y="18320103"/>
            <a:ext cx="6401153"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13490" tIns="156745" rIns="313490" bIns="156745" numCol="1" anchor="t" anchorCtr="0" compatLnSpc="1">
            <a:prstTxWarp prst="textNoShape">
              <a:avLst/>
            </a:prstTxWarp>
          </a:bodyPr>
          <a:lstStyle>
            <a:lvl1pPr algn="l" defTabSz="2612551">
              <a:defRPr sz="3917"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9372426" y="18320103"/>
            <a:ext cx="8687153"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13490" tIns="156745" rIns="313490" bIns="156745" numCol="1" anchor="t" anchorCtr="0" compatLnSpc="1">
            <a:prstTxWarp prst="textNoShape">
              <a:avLst/>
            </a:prstTxWarp>
          </a:bodyPr>
          <a:lstStyle>
            <a:lvl1pPr defTabSz="2612551">
              <a:defRPr sz="3917"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19659426" y="18320103"/>
            <a:ext cx="6401153"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13490" tIns="156745" rIns="313490" bIns="156745" numCol="1" anchor="t" anchorCtr="0" compatLnSpc="1">
            <a:prstTxWarp prst="textNoShape">
              <a:avLst/>
            </a:prstTxWarp>
          </a:bodyPr>
          <a:lstStyle>
            <a:lvl1pPr algn="r" defTabSz="2612551">
              <a:defRPr sz="3917" b="0">
                <a:solidFill>
                  <a:schemeClr val="tx1"/>
                </a:solidFill>
                <a:latin typeface="Arial" pitchFamily="34" charset="0"/>
              </a:defRPr>
            </a:lvl1pPr>
          </a:lstStyle>
          <a:p>
            <a:pPr>
              <a:defRPr/>
            </a:pPr>
            <a:fld id="{5D3B0B1D-8805-4920-9608-A1D4D0B3DD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2612551" rtl="0" eaLnBrk="0" fontAlgn="base" hangingPunct="0">
        <a:spcBef>
          <a:spcPct val="0"/>
        </a:spcBef>
        <a:spcAft>
          <a:spcPct val="0"/>
        </a:spcAft>
        <a:defRPr sz="12666">
          <a:solidFill>
            <a:schemeClr val="tx2"/>
          </a:solidFill>
          <a:latin typeface="+mj-lt"/>
          <a:ea typeface="+mj-ea"/>
          <a:cs typeface="+mj-cs"/>
        </a:defRPr>
      </a:lvl1pPr>
      <a:lvl2pPr algn="ctr" defTabSz="2612551" rtl="0" eaLnBrk="0" fontAlgn="base" hangingPunct="0">
        <a:spcBef>
          <a:spcPct val="0"/>
        </a:spcBef>
        <a:spcAft>
          <a:spcPct val="0"/>
        </a:spcAft>
        <a:defRPr sz="12666">
          <a:solidFill>
            <a:schemeClr val="tx2"/>
          </a:solidFill>
          <a:latin typeface="Arial" pitchFamily="34" charset="0"/>
        </a:defRPr>
      </a:lvl2pPr>
      <a:lvl3pPr algn="ctr" defTabSz="2612551" rtl="0" eaLnBrk="0" fontAlgn="base" hangingPunct="0">
        <a:spcBef>
          <a:spcPct val="0"/>
        </a:spcBef>
        <a:spcAft>
          <a:spcPct val="0"/>
        </a:spcAft>
        <a:defRPr sz="12666">
          <a:solidFill>
            <a:schemeClr val="tx2"/>
          </a:solidFill>
          <a:latin typeface="Arial" pitchFamily="34" charset="0"/>
        </a:defRPr>
      </a:lvl3pPr>
      <a:lvl4pPr algn="ctr" defTabSz="2612551" rtl="0" eaLnBrk="0" fontAlgn="base" hangingPunct="0">
        <a:spcBef>
          <a:spcPct val="0"/>
        </a:spcBef>
        <a:spcAft>
          <a:spcPct val="0"/>
        </a:spcAft>
        <a:defRPr sz="12666">
          <a:solidFill>
            <a:schemeClr val="tx2"/>
          </a:solidFill>
          <a:latin typeface="Arial" pitchFamily="34" charset="0"/>
        </a:defRPr>
      </a:lvl4pPr>
      <a:lvl5pPr algn="ctr" defTabSz="2612551" rtl="0" eaLnBrk="0" fontAlgn="base" hangingPunct="0">
        <a:spcBef>
          <a:spcPct val="0"/>
        </a:spcBef>
        <a:spcAft>
          <a:spcPct val="0"/>
        </a:spcAft>
        <a:defRPr sz="12666">
          <a:solidFill>
            <a:schemeClr val="tx2"/>
          </a:solidFill>
          <a:latin typeface="Arial" pitchFamily="34" charset="0"/>
        </a:defRPr>
      </a:lvl5pPr>
      <a:lvl6pPr marL="317475" algn="ctr" defTabSz="2612551" rtl="0" fontAlgn="base">
        <a:spcBef>
          <a:spcPct val="0"/>
        </a:spcBef>
        <a:spcAft>
          <a:spcPct val="0"/>
        </a:spcAft>
        <a:defRPr sz="12666">
          <a:solidFill>
            <a:schemeClr val="tx2"/>
          </a:solidFill>
          <a:latin typeface="Arial" pitchFamily="34" charset="0"/>
        </a:defRPr>
      </a:lvl6pPr>
      <a:lvl7pPr marL="634950" algn="ctr" defTabSz="2612551" rtl="0" fontAlgn="base">
        <a:spcBef>
          <a:spcPct val="0"/>
        </a:spcBef>
        <a:spcAft>
          <a:spcPct val="0"/>
        </a:spcAft>
        <a:defRPr sz="12666">
          <a:solidFill>
            <a:schemeClr val="tx2"/>
          </a:solidFill>
          <a:latin typeface="Arial" pitchFamily="34" charset="0"/>
        </a:defRPr>
      </a:lvl7pPr>
      <a:lvl8pPr marL="952424" algn="ctr" defTabSz="2612551" rtl="0" fontAlgn="base">
        <a:spcBef>
          <a:spcPct val="0"/>
        </a:spcBef>
        <a:spcAft>
          <a:spcPct val="0"/>
        </a:spcAft>
        <a:defRPr sz="12666">
          <a:solidFill>
            <a:schemeClr val="tx2"/>
          </a:solidFill>
          <a:latin typeface="Arial" pitchFamily="34" charset="0"/>
        </a:defRPr>
      </a:lvl8pPr>
      <a:lvl9pPr marL="1269898" algn="ctr" defTabSz="2612551" rtl="0" fontAlgn="base">
        <a:spcBef>
          <a:spcPct val="0"/>
        </a:spcBef>
        <a:spcAft>
          <a:spcPct val="0"/>
        </a:spcAft>
        <a:defRPr sz="12666">
          <a:solidFill>
            <a:schemeClr val="tx2"/>
          </a:solidFill>
          <a:latin typeface="Arial" pitchFamily="34" charset="0"/>
        </a:defRPr>
      </a:lvl9pPr>
    </p:titleStyle>
    <p:bodyStyle>
      <a:lvl1pPr marL="978880" indent="-978880" algn="l" defTabSz="2612551" rtl="0" eaLnBrk="0" fontAlgn="base" hangingPunct="0">
        <a:spcBef>
          <a:spcPct val="20000"/>
        </a:spcBef>
        <a:spcAft>
          <a:spcPct val="0"/>
        </a:spcAft>
        <a:buChar char="•"/>
        <a:defRPr sz="9166">
          <a:solidFill>
            <a:schemeClr val="tx1"/>
          </a:solidFill>
          <a:latin typeface="+mn-lt"/>
          <a:ea typeface="+mn-ea"/>
          <a:cs typeface="+mn-cs"/>
        </a:defRPr>
      </a:lvl1pPr>
      <a:lvl2pPr marL="2123112" indent="-816836" algn="l" defTabSz="2612551" rtl="0" eaLnBrk="0" fontAlgn="base" hangingPunct="0">
        <a:spcBef>
          <a:spcPct val="20000"/>
        </a:spcBef>
        <a:spcAft>
          <a:spcPct val="0"/>
        </a:spcAft>
        <a:buChar char="–"/>
        <a:defRPr sz="8000">
          <a:solidFill>
            <a:schemeClr val="tx1"/>
          </a:solidFill>
          <a:latin typeface="+mn-lt"/>
        </a:defRPr>
      </a:lvl2pPr>
      <a:lvl3pPr marL="3265138" indent="-652586" algn="l" defTabSz="2612551" rtl="0" eaLnBrk="0" fontAlgn="base" hangingPunct="0">
        <a:spcBef>
          <a:spcPct val="20000"/>
        </a:spcBef>
        <a:spcAft>
          <a:spcPct val="0"/>
        </a:spcAft>
        <a:buChar char="•"/>
        <a:defRPr sz="6833">
          <a:solidFill>
            <a:schemeClr val="tx1"/>
          </a:solidFill>
          <a:latin typeface="+mn-lt"/>
        </a:defRPr>
      </a:lvl3pPr>
      <a:lvl4pPr marL="4571414" indent="-652586" algn="l" defTabSz="2612551" rtl="0" eaLnBrk="0" fontAlgn="base" hangingPunct="0">
        <a:spcBef>
          <a:spcPct val="20000"/>
        </a:spcBef>
        <a:spcAft>
          <a:spcPct val="0"/>
        </a:spcAft>
        <a:buChar char="–"/>
        <a:defRPr sz="5666">
          <a:solidFill>
            <a:schemeClr val="tx1"/>
          </a:solidFill>
          <a:latin typeface="+mn-lt"/>
        </a:defRPr>
      </a:lvl4pPr>
      <a:lvl5pPr marL="5878792" indent="-653690" algn="l" defTabSz="2612551" rtl="0" eaLnBrk="0" fontAlgn="base" hangingPunct="0">
        <a:spcBef>
          <a:spcPct val="20000"/>
        </a:spcBef>
        <a:spcAft>
          <a:spcPct val="0"/>
        </a:spcAft>
        <a:buChar char="»"/>
        <a:defRPr sz="5666">
          <a:solidFill>
            <a:schemeClr val="tx1"/>
          </a:solidFill>
          <a:latin typeface="+mn-lt"/>
        </a:defRPr>
      </a:lvl5pPr>
      <a:lvl6pPr marL="6196267" indent="-653690" algn="l" defTabSz="2612551" rtl="0" fontAlgn="base">
        <a:spcBef>
          <a:spcPct val="20000"/>
        </a:spcBef>
        <a:spcAft>
          <a:spcPct val="0"/>
        </a:spcAft>
        <a:buChar char="»"/>
        <a:defRPr sz="5666">
          <a:solidFill>
            <a:schemeClr val="tx1"/>
          </a:solidFill>
          <a:latin typeface="+mn-lt"/>
        </a:defRPr>
      </a:lvl6pPr>
      <a:lvl7pPr marL="6513741" indent="-653690" algn="l" defTabSz="2612551" rtl="0" fontAlgn="base">
        <a:spcBef>
          <a:spcPct val="20000"/>
        </a:spcBef>
        <a:spcAft>
          <a:spcPct val="0"/>
        </a:spcAft>
        <a:buChar char="»"/>
        <a:defRPr sz="5666">
          <a:solidFill>
            <a:schemeClr val="tx1"/>
          </a:solidFill>
          <a:latin typeface="+mn-lt"/>
        </a:defRPr>
      </a:lvl7pPr>
      <a:lvl8pPr marL="6831216" indent="-653690" algn="l" defTabSz="2612551" rtl="0" fontAlgn="base">
        <a:spcBef>
          <a:spcPct val="20000"/>
        </a:spcBef>
        <a:spcAft>
          <a:spcPct val="0"/>
        </a:spcAft>
        <a:buChar char="»"/>
        <a:defRPr sz="5666">
          <a:solidFill>
            <a:schemeClr val="tx1"/>
          </a:solidFill>
          <a:latin typeface="+mn-lt"/>
        </a:defRPr>
      </a:lvl8pPr>
      <a:lvl9pPr marL="7148691" indent="-653690" algn="l" defTabSz="2612551" rtl="0" fontAlgn="base">
        <a:spcBef>
          <a:spcPct val="20000"/>
        </a:spcBef>
        <a:spcAft>
          <a:spcPct val="0"/>
        </a:spcAft>
        <a:buChar char="»"/>
        <a:defRPr sz="5666">
          <a:solidFill>
            <a:schemeClr val="tx1"/>
          </a:solidFill>
          <a:latin typeface="+mn-lt"/>
        </a:defRPr>
      </a:lvl9pPr>
    </p:bodyStyle>
    <p:otherStyle>
      <a:defPPr>
        <a:defRPr lang="en-US"/>
      </a:defPPr>
      <a:lvl1pPr marL="0" algn="l" defTabSz="634950" rtl="0" eaLnBrk="1" latinLnBrk="0" hangingPunct="1">
        <a:defRPr sz="1250" kern="1200">
          <a:solidFill>
            <a:schemeClr val="tx1"/>
          </a:solidFill>
          <a:latin typeface="+mn-lt"/>
          <a:ea typeface="+mn-ea"/>
          <a:cs typeface="+mn-cs"/>
        </a:defRPr>
      </a:lvl1pPr>
      <a:lvl2pPr marL="317475" algn="l" defTabSz="634950" rtl="0" eaLnBrk="1" latinLnBrk="0" hangingPunct="1">
        <a:defRPr sz="1250" kern="1200">
          <a:solidFill>
            <a:schemeClr val="tx1"/>
          </a:solidFill>
          <a:latin typeface="+mn-lt"/>
          <a:ea typeface="+mn-ea"/>
          <a:cs typeface="+mn-cs"/>
        </a:defRPr>
      </a:lvl2pPr>
      <a:lvl3pPr marL="634950" algn="l" defTabSz="634950" rtl="0" eaLnBrk="1" latinLnBrk="0" hangingPunct="1">
        <a:defRPr sz="1250" kern="1200">
          <a:solidFill>
            <a:schemeClr val="tx1"/>
          </a:solidFill>
          <a:latin typeface="+mn-lt"/>
          <a:ea typeface="+mn-ea"/>
          <a:cs typeface="+mn-cs"/>
        </a:defRPr>
      </a:lvl3pPr>
      <a:lvl4pPr marL="952424" algn="l" defTabSz="634950" rtl="0" eaLnBrk="1" latinLnBrk="0" hangingPunct="1">
        <a:defRPr sz="1250" kern="1200">
          <a:solidFill>
            <a:schemeClr val="tx1"/>
          </a:solidFill>
          <a:latin typeface="+mn-lt"/>
          <a:ea typeface="+mn-ea"/>
          <a:cs typeface="+mn-cs"/>
        </a:defRPr>
      </a:lvl4pPr>
      <a:lvl5pPr marL="1269898" algn="l" defTabSz="634950" rtl="0" eaLnBrk="1" latinLnBrk="0" hangingPunct="1">
        <a:defRPr sz="1250" kern="1200">
          <a:solidFill>
            <a:schemeClr val="tx1"/>
          </a:solidFill>
          <a:latin typeface="+mn-lt"/>
          <a:ea typeface="+mn-ea"/>
          <a:cs typeface="+mn-cs"/>
        </a:defRPr>
      </a:lvl5pPr>
      <a:lvl6pPr marL="1587373" algn="l" defTabSz="634950" rtl="0" eaLnBrk="1" latinLnBrk="0" hangingPunct="1">
        <a:defRPr sz="1250" kern="1200">
          <a:solidFill>
            <a:schemeClr val="tx1"/>
          </a:solidFill>
          <a:latin typeface="+mn-lt"/>
          <a:ea typeface="+mn-ea"/>
          <a:cs typeface="+mn-cs"/>
        </a:defRPr>
      </a:lvl6pPr>
      <a:lvl7pPr marL="1904848" algn="l" defTabSz="634950" rtl="0" eaLnBrk="1" latinLnBrk="0" hangingPunct="1">
        <a:defRPr sz="1250" kern="1200">
          <a:solidFill>
            <a:schemeClr val="tx1"/>
          </a:solidFill>
          <a:latin typeface="+mn-lt"/>
          <a:ea typeface="+mn-ea"/>
          <a:cs typeface="+mn-cs"/>
        </a:defRPr>
      </a:lvl7pPr>
      <a:lvl8pPr marL="2222322" algn="l" defTabSz="634950" rtl="0" eaLnBrk="1" latinLnBrk="0" hangingPunct="1">
        <a:defRPr sz="1250" kern="1200">
          <a:solidFill>
            <a:schemeClr val="tx1"/>
          </a:solidFill>
          <a:latin typeface="+mn-lt"/>
          <a:ea typeface="+mn-ea"/>
          <a:cs typeface="+mn-cs"/>
        </a:defRPr>
      </a:lvl8pPr>
      <a:lvl9pPr marL="2539797" algn="l" defTabSz="634950" rtl="0" eaLnBrk="1" latinLnBrk="0" hangingPunct="1">
        <a:defRPr sz="12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chart" Target="../charts/chart1.xml"/><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100000">
              <a:srgbClr val="2CD0D4"/>
            </a:gs>
            <a:gs pos="44000">
              <a:srgbClr val="79DCE8"/>
            </a:gs>
            <a:gs pos="18000">
              <a:schemeClr val="bg2"/>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sz="quarter"/>
          </p:nvPr>
        </p:nvSpPr>
        <p:spPr>
          <a:xfrm>
            <a:off x="0" y="0"/>
            <a:ext cx="27432000" cy="3354835"/>
          </a:xfrm>
          <a:gradFill>
            <a:gsLst>
              <a:gs pos="0">
                <a:schemeClr val="tx2">
                  <a:lumMod val="50000"/>
                </a:schemeClr>
              </a:gs>
              <a:gs pos="50000">
                <a:schemeClr val="tx2">
                  <a:lumMod val="75000"/>
                </a:schemeClr>
              </a:gs>
              <a:gs pos="100000">
                <a:schemeClr val="tx2">
                  <a:lumMod val="50000"/>
                </a:schemeClr>
              </a:gs>
            </a:gsLst>
            <a:lin ang="5400000" scaled="1"/>
          </a:gradFill>
          <a:ln>
            <a:solidFill>
              <a:schemeClr val="tx1"/>
            </a:solidFill>
            <a:miter lim="800000"/>
            <a:headEnd/>
            <a:tailEnd/>
          </a:ln>
        </p:spPr>
        <p:txBody>
          <a:bodyPr>
            <a:normAutofit fontScale="90000"/>
          </a:bodyPr>
          <a:lstStyle/>
          <a:p>
            <a:pPr indent="-317475" eaLnBrk="1" hangingPunct="1">
              <a:spcBef>
                <a:spcPts val="0"/>
              </a:spcBef>
              <a:spcAft>
                <a:spcPts val="0"/>
              </a:spcAft>
            </a:pPr>
            <a:r>
              <a:rPr lang="en-US" sz="6083" dirty="0">
                <a:solidFill>
                  <a:schemeClr val="bg1"/>
                </a:solidFill>
              </a:rPr>
              <a:t>Analyzing the role of STAT3 in </a:t>
            </a:r>
            <a:br>
              <a:rPr lang="en-US" sz="6083" dirty="0">
                <a:solidFill>
                  <a:schemeClr val="bg1"/>
                </a:solidFill>
              </a:rPr>
            </a:br>
            <a:r>
              <a:rPr lang="en-US" sz="6083" dirty="0">
                <a:solidFill>
                  <a:schemeClr val="bg1"/>
                </a:solidFill>
              </a:rPr>
              <a:t>cisplatin resistant ovarian cancer</a:t>
            </a:r>
            <a:br>
              <a:rPr lang="en-US" sz="6666" dirty="0"/>
            </a:br>
            <a:br>
              <a:rPr lang="en-US" sz="2750" dirty="0"/>
            </a:br>
            <a:r>
              <a:rPr lang="en-US" sz="3100" i="1" dirty="0">
                <a:solidFill>
                  <a:srgbClr val="FFFFFF"/>
                </a:solidFill>
              </a:rPr>
              <a:t>Sarah J. </a:t>
            </a:r>
            <a:r>
              <a:rPr lang="en-US" sz="3100" i="1" dirty="0" err="1">
                <a:solidFill>
                  <a:srgbClr val="FFFFFF"/>
                </a:solidFill>
              </a:rPr>
              <a:t>Miseirvitch</a:t>
            </a:r>
            <a:r>
              <a:rPr lang="en-US" sz="3100" i="1" baseline="30000" dirty="0">
                <a:solidFill>
                  <a:srgbClr val="FFFFFF"/>
                </a:solidFill>
              </a:rPr>
              <a:t> </a:t>
            </a:r>
            <a:r>
              <a:rPr lang="en-US" sz="3100" i="1" dirty="0">
                <a:solidFill>
                  <a:srgbClr val="FFFFFF"/>
                </a:solidFill>
              </a:rPr>
              <a:t>and Sarah R. Walker</a:t>
            </a:r>
            <a:r>
              <a:rPr lang="en-US" sz="3100" i="1" baseline="30000" dirty="0">
                <a:solidFill>
                  <a:srgbClr val="FFFFFF"/>
                </a:solidFill>
              </a:rPr>
              <a:t>1</a:t>
            </a:r>
            <a:br>
              <a:rPr lang="en-US" sz="3100" i="1" dirty="0">
                <a:solidFill>
                  <a:srgbClr val="FFFFFF"/>
                </a:solidFill>
              </a:rPr>
            </a:br>
            <a:r>
              <a:rPr lang="en-US" sz="3100" i="1" baseline="30000" dirty="0">
                <a:solidFill>
                  <a:srgbClr val="FFFFFF"/>
                </a:solidFill>
              </a:rPr>
              <a:t>1</a:t>
            </a:r>
            <a:r>
              <a:rPr lang="en-US" sz="3100" i="1" dirty="0">
                <a:solidFill>
                  <a:srgbClr val="FFFFFF"/>
                </a:solidFill>
              </a:rPr>
              <a:t>Department of Molecular, Cellular, and Biomedical Sciences, Biochemistry Department, University of New Hampshire</a:t>
            </a:r>
            <a:br>
              <a:rPr lang="en-US" sz="3100" i="1" dirty="0">
                <a:solidFill>
                  <a:srgbClr val="FFFFFF"/>
                </a:solidFill>
              </a:rPr>
            </a:br>
            <a:endParaRPr lang="en-US" sz="3750" i="1" dirty="0">
              <a:solidFill>
                <a:srgbClr val="FFFFFF"/>
              </a:solidFill>
            </a:endParaRPr>
          </a:p>
        </p:txBody>
      </p:sp>
      <p:sp>
        <p:nvSpPr>
          <p:cNvPr id="2155" name="Rectangle 167"/>
          <p:cNvSpPr>
            <a:spLocks noChangeArrowheads="1"/>
          </p:cNvSpPr>
          <p:nvPr/>
        </p:nvSpPr>
        <p:spPr bwMode="auto">
          <a:xfrm>
            <a:off x="288792" y="3642217"/>
            <a:ext cx="8735750" cy="7620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95246" tIns="47623" rIns="95246" bIns="47623" anchor="ctr"/>
          <a:lstStyle/>
          <a:p>
            <a:pPr defTabSz="2612551"/>
            <a:r>
              <a:rPr lang="en-US" sz="4000" dirty="0">
                <a:solidFill>
                  <a:srgbClr val="CCCCCC"/>
                </a:solidFill>
                <a:latin typeface="+mj-lt"/>
                <a:cs typeface="Times New Roman" panose="02020603050405020304" pitchFamily="18" charset="0"/>
              </a:rPr>
              <a:t>Introduction</a:t>
            </a:r>
            <a:endParaRPr lang="en-US" sz="4000" dirty="0">
              <a:solidFill>
                <a:srgbClr val="999999"/>
              </a:solidFill>
              <a:latin typeface="+mj-lt"/>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65319" y="125968"/>
            <a:ext cx="5959040" cy="1585197"/>
          </a:xfrm>
          <a:prstGeom prst="rect">
            <a:avLst/>
          </a:prstGeom>
        </p:spPr>
      </p:pic>
      <p:sp>
        <p:nvSpPr>
          <p:cNvPr id="47" name="Rectangle 46">
            <a:extLst>
              <a:ext uri="{FF2B5EF4-FFF2-40B4-BE49-F238E27FC236}">
                <a16:creationId xmlns:a16="http://schemas.microsoft.com/office/drawing/2014/main" id="{3A317ADC-F8EA-49D0-8C4F-65130CA1B7DB}"/>
              </a:ext>
            </a:extLst>
          </p:cNvPr>
          <p:cNvSpPr/>
          <p:nvPr/>
        </p:nvSpPr>
        <p:spPr>
          <a:xfrm>
            <a:off x="18878135" y="17678400"/>
            <a:ext cx="5858779" cy="2308324"/>
          </a:xfrm>
          <a:prstGeom prst="rect">
            <a:avLst/>
          </a:prstGeom>
        </p:spPr>
        <p:txBody>
          <a:bodyPr wrap="square">
            <a:spAutoFit/>
          </a:bodyPr>
          <a:lstStyle/>
          <a:p>
            <a:pPr marL="285750" indent="-285750" algn="l" defTabSz="457200" fontAlgn="auto">
              <a:spcBef>
                <a:spcPts val="0"/>
              </a:spcBef>
              <a:spcAft>
                <a:spcPts val="0"/>
              </a:spcAft>
              <a:buFont typeface="Arial" panose="020B0604020202020204" pitchFamily="34" charset="0"/>
              <a:buChar char="•"/>
            </a:pPr>
            <a:r>
              <a:rPr lang="en-US" sz="1800" dirty="0">
                <a:solidFill>
                  <a:prstClr val="black"/>
                </a:solidFill>
                <a:latin typeface="+mn-lt"/>
                <a:cs typeface="Times New Roman" panose="02020603050405020304" pitchFamily="18" charset="0"/>
              </a:rPr>
              <a:t>Cisplatin resistant cells were obtained from Alexander Brodsky’s lab at Brown University.  Scan QR code.</a:t>
            </a:r>
          </a:p>
          <a:p>
            <a:pPr algn="l" defTabSz="457200" fontAlgn="auto">
              <a:spcBef>
                <a:spcPts val="0"/>
              </a:spcBef>
              <a:spcAft>
                <a:spcPts val="0"/>
              </a:spcAft>
            </a:pPr>
            <a:endParaRPr lang="en-US" sz="1800" dirty="0">
              <a:solidFill>
                <a:prstClr val="black"/>
              </a:solidFill>
              <a:latin typeface="+mn-lt"/>
              <a:cs typeface="Times New Roman" panose="02020603050405020304" pitchFamily="18" charset="0"/>
            </a:endParaRPr>
          </a:p>
          <a:p>
            <a:pPr marL="285750" indent="-285750" algn="l" defTabSz="457200" fontAlgn="auto">
              <a:spcBef>
                <a:spcPts val="0"/>
              </a:spcBef>
              <a:spcAft>
                <a:spcPts val="0"/>
              </a:spcAft>
              <a:buFont typeface="Arial" panose="020B0604020202020204" pitchFamily="34" charset="0"/>
              <a:buChar char="•"/>
            </a:pPr>
            <a:r>
              <a:rPr lang="en-US" sz="1800" dirty="0">
                <a:solidFill>
                  <a:prstClr val="black"/>
                </a:solidFill>
                <a:latin typeface="+mn-lt"/>
                <a:cs typeface="Times New Roman" panose="02020603050405020304" pitchFamily="18" charset="0"/>
              </a:rPr>
              <a:t>Supported by an Institutional Development Award (</a:t>
            </a:r>
            <a:r>
              <a:rPr lang="en-US" sz="1800" dirty="0" err="1">
                <a:solidFill>
                  <a:prstClr val="black"/>
                </a:solidFill>
                <a:latin typeface="+mn-lt"/>
                <a:cs typeface="Times New Roman" panose="02020603050405020304" pitchFamily="18" charset="0"/>
              </a:rPr>
              <a:t>IDeA</a:t>
            </a:r>
            <a:r>
              <a:rPr lang="en-US" sz="1800" dirty="0">
                <a:solidFill>
                  <a:prstClr val="black"/>
                </a:solidFill>
                <a:latin typeface="+mn-lt"/>
                <a:cs typeface="Times New Roman" panose="02020603050405020304" pitchFamily="18" charset="0"/>
              </a:rPr>
              <a:t>) from the National Institute of General Medical Sciences of NIH under Grant number P20GM113131</a:t>
            </a:r>
          </a:p>
        </p:txBody>
      </p:sp>
      <p:sp>
        <p:nvSpPr>
          <p:cNvPr id="43" name="Rectangle 167">
            <a:extLst>
              <a:ext uri="{FF2B5EF4-FFF2-40B4-BE49-F238E27FC236}">
                <a16:creationId xmlns:a16="http://schemas.microsoft.com/office/drawing/2014/main" id="{B4DCAA55-7D8B-40AC-A8F1-F26A5A62D5B8}"/>
              </a:ext>
            </a:extLst>
          </p:cNvPr>
          <p:cNvSpPr>
            <a:spLocks noChangeArrowheads="1"/>
          </p:cNvSpPr>
          <p:nvPr/>
        </p:nvSpPr>
        <p:spPr bwMode="auto">
          <a:xfrm>
            <a:off x="9348125" y="3659915"/>
            <a:ext cx="8735750" cy="7620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95246" tIns="47623" rIns="95246" bIns="47623" anchor="ctr"/>
          <a:lstStyle/>
          <a:p>
            <a:pPr defTabSz="2612551"/>
            <a:r>
              <a:rPr lang="en-US" sz="4000" dirty="0">
                <a:solidFill>
                  <a:srgbClr val="CCCCCC"/>
                </a:solidFill>
                <a:latin typeface="+mj-lt"/>
                <a:cs typeface="Times New Roman" panose="02020603050405020304" pitchFamily="18" charset="0"/>
              </a:rPr>
              <a:t>Results </a:t>
            </a:r>
            <a:endParaRPr lang="en-US" sz="4000" dirty="0">
              <a:solidFill>
                <a:srgbClr val="999999"/>
              </a:solidFill>
              <a:latin typeface="+mj-lt"/>
              <a:cs typeface="Times New Roman" panose="02020603050405020304" pitchFamily="18" charset="0"/>
            </a:endParaRPr>
          </a:p>
        </p:txBody>
      </p:sp>
      <p:sp>
        <p:nvSpPr>
          <p:cNvPr id="44" name="Rectangle 167">
            <a:extLst>
              <a:ext uri="{FF2B5EF4-FFF2-40B4-BE49-F238E27FC236}">
                <a16:creationId xmlns:a16="http://schemas.microsoft.com/office/drawing/2014/main" id="{491272CB-36A6-4203-A5A2-9269C33C95B4}"/>
              </a:ext>
            </a:extLst>
          </p:cNvPr>
          <p:cNvSpPr>
            <a:spLocks noChangeArrowheads="1"/>
          </p:cNvSpPr>
          <p:nvPr/>
        </p:nvSpPr>
        <p:spPr bwMode="auto">
          <a:xfrm>
            <a:off x="18407458" y="3657230"/>
            <a:ext cx="8735750" cy="7620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95246" tIns="47623" rIns="95246" bIns="47623" anchor="ctr"/>
          <a:lstStyle/>
          <a:p>
            <a:pPr defTabSz="2612551"/>
            <a:r>
              <a:rPr lang="en-US" sz="4000" dirty="0">
                <a:solidFill>
                  <a:srgbClr val="CCCCCC"/>
                </a:solidFill>
                <a:latin typeface="+mj-lt"/>
                <a:cs typeface="Times New Roman" panose="02020603050405020304" pitchFamily="18" charset="0"/>
              </a:rPr>
              <a:t>Results continued</a:t>
            </a:r>
            <a:endParaRPr lang="en-US" sz="4000" dirty="0">
              <a:solidFill>
                <a:srgbClr val="999999"/>
              </a:solidFill>
              <a:latin typeface="+mj-lt"/>
              <a:cs typeface="Times New Roman" panose="02020603050405020304" pitchFamily="18" charset="0"/>
            </a:endParaRPr>
          </a:p>
        </p:txBody>
      </p:sp>
      <p:sp>
        <p:nvSpPr>
          <p:cNvPr id="45" name="Rectangle 167">
            <a:extLst>
              <a:ext uri="{FF2B5EF4-FFF2-40B4-BE49-F238E27FC236}">
                <a16:creationId xmlns:a16="http://schemas.microsoft.com/office/drawing/2014/main" id="{FEDE016D-C2E8-427B-86BC-8F7945B9FC7D}"/>
              </a:ext>
            </a:extLst>
          </p:cNvPr>
          <p:cNvSpPr>
            <a:spLocks noChangeArrowheads="1"/>
          </p:cNvSpPr>
          <p:nvPr/>
        </p:nvSpPr>
        <p:spPr bwMode="auto">
          <a:xfrm>
            <a:off x="18467650" y="16840200"/>
            <a:ext cx="8735750" cy="7620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95246" tIns="47623" rIns="95246" bIns="47623" anchor="ctr"/>
          <a:lstStyle/>
          <a:p>
            <a:pPr defTabSz="2612551"/>
            <a:r>
              <a:rPr lang="en-US" sz="4000" dirty="0">
                <a:solidFill>
                  <a:srgbClr val="CCCCCC"/>
                </a:solidFill>
                <a:latin typeface="+mj-lt"/>
                <a:cs typeface="Times New Roman" panose="02020603050405020304" pitchFamily="18" charset="0"/>
              </a:rPr>
              <a:t>Acknowledgements</a:t>
            </a:r>
            <a:endParaRPr lang="en-US" sz="4000" dirty="0">
              <a:solidFill>
                <a:srgbClr val="999999"/>
              </a:solidFill>
              <a:latin typeface="+mj-lt"/>
              <a:cs typeface="Times New Roman" panose="02020603050405020304" pitchFamily="18" charset="0"/>
            </a:endParaRPr>
          </a:p>
        </p:txBody>
      </p:sp>
      <p:sp>
        <p:nvSpPr>
          <p:cNvPr id="52" name="Rectangle 167">
            <a:extLst>
              <a:ext uri="{FF2B5EF4-FFF2-40B4-BE49-F238E27FC236}">
                <a16:creationId xmlns:a16="http://schemas.microsoft.com/office/drawing/2014/main" id="{CF6A8889-4CDF-4E0C-8433-B41F333EA8B7}"/>
              </a:ext>
            </a:extLst>
          </p:cNvPr>
          <p:cNvSpPr>
            <a:spLocks noChangeArrowheads="1"/>
          </p:cNvSpPr>
          <p:nvPr/>
        </p:nvSpPr>
        <p:spPr bwMode="auto">
          <a:xfrm>
            <a:off x="18456136" y="13335000"/>
            <a:ext cx="8735750" cy="7620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95246" tIns="47623" rIns="95246" bIns="47623" anchor="ctr"/>
          <a:lstStyle/>
          <a:p>
            <a:pPr defTabSz="2612551"/>
            <a:r>
              <a:rPr lang="en-US" sz="4000" dirty="0">
                <a:solidFill>
                  <a:srgbClr val="CCCCCC"/>
                </a:solidFill>
                <a:latin typeface="+mj-lt"/>
                <a:cs typeface="Times New Roman" panose="02020603050405020304" pitchFamily="18" charset="0"/>
              </a:rPr>
              <a:t>Future Directions</a:t>
            </a:r>
            <a:endParaRPr lang="en-US" sz="4000" dirty="0">
              <a:solidFill>
                <a:srgbClr val="999999"/>
              </a:solidFill>
              <a:latin typeface="+mj-lt"/>
              <a:cs typeface="Times New Roman" panose="02020603050405020304" pitchFamily="18" charset="0"/>
            </a:endParaRPr>
          </a:p>
        </p:txBody>
      </p:sp>
      <p:sp>
        <p:nvSpPr>
          <p:cNvPr id="58" name="Rectangle 167">
            <a:extLst>
              <a:ext uri="{FF2B5EF4-FFF2-40B4-BE49-F238E27FC236}">
                <a16:creationId xmlns:a16="http://schemas.microsoft.com/office/drawing/2014/main" id="{D2645766-4BD5-4DD1-9954-52BA5264746B}"/>
              </a:ext>
            </a:extLst>
          </p:cNvPr>
          <p:cNvSpPr>
            <a:spLocks noChangeArrowheads="1"/>
          </p:cNvSpPr>
          <p:nvPr/>
        </p:nvSpPr>
        <p:spPr bwMode="auto">
          <a:xfrm>
            <a:off x="307842" y="13309861"/>
            <a:ext cx="8735750" cy="7620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95246" tIns="47623" rIns="95246" bIns="47623" anchor="ctr"/>
          <a:lstStyle/>
          <a:p>
            <a:pPr defTabSz="2612551"/>
            <a:r>
              <a:rPr lang="en-US" sz="4000" dirty="0">
                <a:solidFill>
                  <a:srgbClr val="CCCCCC"/>
                </a:solidFill>
                <a:latin typeface="+mj-lt"/>
                <a:cs typeface="Times New Roman" panose="02020603050405020304" pitchFamily="18" charset="0"/>
              </a:rPr>
              <a:t>Background</a:t>
            </a:r>
            <a:endParaRPr lang="en-US" sz="4000" dirty="0">
              <a:solidFill>
                <a:srgbClr val="999999"/>
              </a:solidFill>
              <a:latin typeface="+mj-lt"/>
              <a:cs typeface="Times New Roman" panose="02020603050405020304" pitchFamily="18" charset="0"/>
            </a:endParaRPr>
          </a:p>
        </p:txBody>
      </p:sp>
      <p:sp>
        <p:nvSpPr>
          <p:cNvPr id="67" name="Rectangle 66">
            <a:extLst>
              <a:ext uri="{FF2B5EF4-FFF2-40B4-BE49-F238E27FC236}">
                <a16:creationId xmlns:a16="http://schemas.microsoft.com/office/drawing/2014/main" id="{54562AE5-CABE-43B4-A259-58139EA5D179}"/>
              </a:ext>
            </a:extLst>
          </p:cNvPr>
          <p:cNvSpPr/>
          <p:nvPr/>
        </p:nvSpPr>
        <p:spPr>
          <a:xfrm>
            <a:off x="18793246" y="14173200"/>
            <a:ext cx="8085888" cy="2308324"/>
          </a:xfrm>
          <a:prstGeom prst="rect">
            <a:avLst/>
          </a:prstGeom>
        </p:spPr>
        <p:txBody>
          <a:bodyPr wrap="square">
            <a:spAutoFit/>
          </a:bodyPr>
          <a:lstStyle/>
          <a:p>
            <a:pPr marL="285750" indent="-285750" algn="just">
              <a:buFont typeface="Arial" panose="020B0604020202020204" pitchFamily="34" charset="0"/>
              <a:buChar char="•"/>
            </a:pPr>
            <a:r>
              <a:rPr lang="en-US" sz="1800" dirty="0" err="1">
                <a:solidFill>
                  <a:srgbClr val="000000"/>
                </a:solidFill>
                <a:latin typeface="+mn-lt"/>
                <a:cs typeface="Times New Roman" panose="02020603050405020304" pitchFamily="18" charset="0"/>
              </a:rPr>
              <a:t>ChIP</a:t>
            </a:r>
            <a:r>
              <a:rPr lang="en-US" sz="1800" dirty="0">
                <a:solidFill>
                  <a:srgbClr val="000000"/>
                </a:solidFill>
                <a:latin typeface="+mn-lt"/>
                <a:cs typeface="Times New Roman" panose="02020603050405020304" pitchFamily="18" charset="0"/>
              </a:rPr>
              <a:t> studies for confirmation of STAT3 binding of targets in ovarian tumor cells</a:t>
            </a:r>
          </a:p>
          <a:p>
            <a:pPr marL="285750" indent="-285750" algn="just">
              <a:buFont typeface="Arial" panose="020B0604020202020204" pitchFamily="34" charset="0"/>
              <a:buChar char="•"/>
            </a:pPr>
            <a:r>
              <a:rPr lang="en-US" sz="1800" dirty="0">
                <a:solidFill>
                  <a:srgbClr val="000000"/>
                </a:solidFill>
                <a:latin typeface="+mn-lt"/>
                <a:cs typeface="Times New Roman" panose="02020603050405020304" pitchFamily="18" charset="0"/>
              </a:rPr>
              <a:t>Viability assay to check for re-sensitization of resistant cells to chemotherapy treatment</a:t>
            </a:r>
          </a:p>
          <a:p>
            <a:pPr marL="285750" indent="-285750" algn="just">
              <a:buFont typeface="Arial" panose="020B0604020202020204" pitchFamily="34" charset="0"/>
              <a:buChar char="•"/>
            </a:pPr>
            <a:r>
              <a:rPr lang="en-US" sz="1800" dirty="0">
                <a:solidFill>
                  <a:srgbClr val="000000"/>
                </a:solidFill>
                <a:latin typeface="+mn-lt"/>
                <a:cs typeface="Times New Roman" panose="02020603050405020304" pitchFamily="18" charset="0"/>
              </a:rPr>
              <a:t>Overexpression studies of STAT3 and/or target genes to make sensitive cells resistant to chemotherapy</a:t>
            </a:r>
          </a:p>
          <a:p>
            <a:pPr marL="285750" indent="-285750" algn="just">
              <a:buFont typeface="Arial" panose="020B0604020202020204" pitchFamily="34" charset="0"/>
              <a:buChar char="•"/>
            </a:pPr>
            <a:r>
              <a:rPr lang="en-US" sz="1800" dirty="0">
                <a:solidFill>
                  <a:srgbClr val="000000"/>
                </a:solidFill>
                <a:latin typeface="+mn-lt"/>
                <a:cs typeface="Times New Roman" panose="02020603050405020304" pitchFamily="18" charset="0"/>
              </a:rPr>
              <a:t>Studies on the effects of gene modification on cancer cell metastasis using a mesothelial clearance assay</a:t>
            </a:r>
          </a:p>
        </p:txBody>
      </p:sp>
      <p:pic>
        <p:nvPicPr>
          <p:cNvPr id="9" name="Picture 8">
            <a:extLst>
              <a:ext uri="{FF2B5EF4-FFF2-40B4-BE49-F238E27FC236}">
                <a16:creationId xmlns:a16="http://schemas.microsoft.com/office/drawing/2014/main" id="{389BD298-4A95-4079-8DA5-2EDEEC01BB09}"/>
              </a:ext>
            </a:extLst>
          </p:cNvPr>
          <p:cNvPicPr>
            <a:picLocks noChangeAspect="1"/>
          </p:cNvPicPr>
          <p:nvPr/>
        </p:nvPicPr>
        <p:blipFill>
          <a:blip r:embed="rId3"/>
          <a:stretch>
            <a:fillRect/>
          </a:stretch>
        </p:blipFill>
        <p:spPr>
          <a:xfrm>
            <a:off x="9741187" y="5867400"/>
            <a:ext cx="7382896" cy="5419814"/>
          </a:xfrm>
          <a:prstGeom prst="rect">
            <a:avLst/>
          </a:prstGeom>
        </p:spPr>
      </p:pic>
      <p:graphicFrame>
        <p:nvGraphicFramePr>
          <p:cNvPr id="56" name="Chart 55">
            <a:extLst>
              <a:ext uri="{FF2B5EF4-FFF2-40B4-BE49-F238E27FC236}">
                <a16:creationId xmlns:a16="http://schemas.microsoft.com/office/drawing/2014/main" id="{B43615A8-2297-40CC-B3C1-352933C9FC25}"/>
              </a:ext>
            </a:extLst>
          </p:cNvPr>
          <p:cNvGraphicFramePr>
            <a:graphicFrameLocks/>
          </p:cNvGraphicFramePr>
          <p:nvPr>
            <p:extLst>
              <p:ext uri="{D42A27DB-BD31-4B8C-83A1-F6EECF244321}">
                <p14:modId xmlns:p14="http://schemas.microsoft.com/office/powerpoint/2010/main" val="32133066"/>
              </p:ext>
            </p:extLst>
          </p:nvPr>
        </p:nvGraphicFramePr>
        <p:xfrm>
          <a:off x="9048055" y="14020800"/>
          <a:ext cx="9125052" cy="4248615"/>
        </p:xfrm>
        <a:graphic>
          <a:graphicData uri="http://schemas.openxmlformats.org/drawingml/2006/chart">
            <c:chart xmlns:c="http://schemas.openxmlformats.org/drawingml/2006/chart" xmlns:r="http://schemas.openxmlformats.org/officeDocument/2006/relationships" r:id="rId4"/>
          </a:graphicData>
        </a:graphic>
      </p:graphicFrame>
      <p:sp>
        <p:nvSpPr>
          <p:cNvPr id="23" name="Rectangle 22">
            <a:extLst>
              <a:ext uri="{FF2B5EF4-FFF2-40B4-BE49-F238E27FC236}">
                <a16:creationId xmlns:a16="http://schemas.microsoft.com/office/drawing/2014/main" id="{41E185F4-DF8C-4194-B2E5-F42019C822CF}"/>
              </a:ext>
            </a:extLst>
          </p:cNvPr>
          <p:cNvSpPr/>
          <p:nvPr/>
        </p:nvSpPr>
        <p:spPr>
          <a:xfrm>
            <a:off x="9446321" y="18516600"/>
            <a:ext cx="8735751" cy="1200329"/>
          </a:xfrm>
          <a:prstGeom prst="rect">
            <a:avLst/>
          </a:prstGeom>
        </p:spPr>
        <p:txBody>
          <a:bodyPr wrap="square">
            <a:spAutoFit/>
          </a:bodyPr>
          <a:lstStyle/>
          <a:p>
            <a:r>
              <a:rPr lang="en-US" sz="1800" dirty="0">
                <a:solidFill>
                  <a:schemeClr val="tx1"/>
                </a:solidFill>
                <a:latin typeface="+mn-lt"/>
                <a:cs typeface="Times New Roman" panose="02020603050405020304" pitchFamily="18" charset="0"/>
              </a:rPr>
              <a:t>Ovcar8 cells grown in 3D were transfected with siRNA to STAT3 and known STAT3 genes of interest: Dec1, CD44, TNFRS1A, UGCG, PXN and KLF6. Data was acquired through qPCR and values are normalized to actin and expressed relative to a knockdown control (</a:t>
            </a:r>
            <a:r>
              <a:rPr lang="en-US" sz="1800" dirty="0" err="1">
                <a:solidFill>
                  <a:schemeClr val="tx1"/>
                </a:solidFill>
                <a:latin typeface="+mn-lt"/>
                <a:cs typeface="Times New Roman" panose="02020603050405020304" pitchFamily="18" charset="0"/>
              </a:rPr>
              <a:t>siCTLA</a:t>
            </a:r>
            <a:r>
              <a:rPr lang="en-US" sz="1800" dirty="0">
                <a:solidFill>
                  <a:schemeClr val="tx1"/>
                </a:solidFill>
                <a:latin typeface="+mn-lt"/>
                <a:cs typeface="Times New Roman" panose="02020603050405020304" pitchFamily="18" charset="0"/>
              </a:rPr>
              <a:t>).</a:t>
            </a:r>
            <a:endParaRPr lang="en-US" sz="1800" dirty="0">
              <a:solidFill>
                <a:schemeClr val="tx1"/>
              </a:solidFill>
              <a:latin typeface="+mn-lt"/>
            </a:endParaRPr>
          </a:p>
        </p:txBody>
      </p:sp>
      <p:sp>
        <p:nvSpPr>
          <p:cNvPr id="60" name="Rectangle 59">
            <a:extLst>
              <a:ext uri="{FF2B5EF4-FFF2-40B4-BE49-F238E27FC236}">
                <a16:creationId xmlns:a16="http://schemas.microsoft.com/office/drawing/2014/main" id="{0BCE0628-47A8-4C54-82B5-436F4B0077BC}"/>
              </a:ext>
            </a:extLst>
          </p:cNvPr>
          <p:cNvSpPr/>
          <p:nvPr/>
        </p:nvSpPr>
        <p:spPr>
          <a:xfrm>
            <a:off x="9064760" y="11832533"/>
            <a:ext cx="8735751" cy="1200329"/>
          </a:xfrm>
          <a:prstGeom prst="rect">
            <a:avLst/>
          </a:prstGeom>
        </p:spPr>
        <p:txBody>
          <a:bodyPr wrap="square">
            <a:spAutoFit/>
          </a:bodyPr>
          <a:lstStyle/>
          <a:p>
            <a:r>
              <a:rPr lang="en-US" sz="1800" dirty="0">
                <a:solidFill>
                  <a:schemeClr val="tx1"/>
                </a:solidFill>
                <a:latin typeface="+mn-lt"/>
              </a:rPr>
              <a:t>We analyzed STAT3 binding using </a:t>
            </a:r>
            <a:r>
              <a:rPr lang="en-US" sz="1800" dirty="0" err="1">
                <a:solidFill>
                  <a:schemeClr val="tx1"/>
                </a:solidFill>
                <a:latin typeface="+mn-lt"/>
              </a:rPr>
              <a:t>ChIP</a:t>
            </a:r>
            <a:r>
              <a:rPr lang="en-US" sz="1800" dirty="0">
                <a:solidFill>
                  <a:schemeClr val="tx1"/>
                </a:solidFill>
                <a:latin typeface="+mn-lt"/>
              </a:rPr>
              <a:t> data from the GEO dataset GSM2278006 where we looked for STAT3 binding sites near select genes which are identified by the large peaks. a. KLF6 b. Snai2 c. PXN d. UGCG Data represented above is from STAT3 </a:t>
            </a:r>
            <a:r>
              <a:rPr lang="en-US" sz="1800" dirty="0" err="1">
                <a:solidFill>
                  <a:schemeClr val="tx1"/>
                </a:solidFill>
                <a:latin typeface="+mn-lt"/>
              </a:rPr>
              <a:t>ChIP</a:t>
            </a:r>
            <a:r>
              <a:rPr lang="en-US" sz="1800" dirty="0">
                <a:solidFill>
                  <a:schemeClr val="tx1"/>
                </a:solidFill>
                <a:latin typeface="+mn-lt"/>
              </a:rPr>
              <a:t>-seq in a breast tumor.</a:t>
            </a:r>
          </a:p>
        </p:txBody>
      </p:sp>
      <p:sp>
        <p:nvSpPr>
          <p:cNvPr id="61" name="Rectangle 60">
            <a:extLst>
              <a:ext uri="{FF2B5EF4-FFF2-40B4-BE49-F238E27FC236}">
                <a16:creationId xmlns:a16="http://schemas.microsoft.com/office/drawing/2014/main" id="{6846AFC8-FCCC-4C06-95A6-1C51843E5903}"/>
              </a:ext>
            </a:extLst>
          </p:cNvPr>
          <p:cNvSpPr/>
          <p:nvPr/>
        </p:nvSpPr>
        <p:spPr>
          <a:xfrm>
            <a:off x="18475186" y="11227475"/>
            <a:ext cx="8735751" cy="2031325"/>
          </a:xfrm>
          <a:prstGeom prst="rect">
            <a:avLst/>
          </a:prstGeom>
        </p:spPr>
        <p:txBody>
          <a:bodyPr wrap="square">
            <a:spAutoFit/>
          </a:bodyPr>
          <a:lstStyle/>
          <a:p>
            <a:r>
              <a:rPr lang="en-US" sz="1800" dirty="0">
                <a:solidFill>
                  <a:schemeClr val="tx1"/>
                </a:solidFill>
                <a:latin typeface="+mn-lt"/>
              </a:rPr>
              <a:t>Ovarian cancer cells (CS and CR) were plated with siRNA to knockdown genes of interest, in a 96 well round bottom plate to encourage spheroid (3D) formation. After 48 hours in culture, cells were then dosed with either media (control) or 3uM cisplatin. Cells continued to grow in culture for 5 additional days before </a:t>
            </a:r>
            <a:r>
              <a:rPr lang="en-US" sz="1800" dirty="0" err="1">
                <a:solidFill>
                  <a:schemeClr val="tx1"/>
                </a:solidFill>
                <a:latin typeface="+mn-lt"/>
              </a:rPr>
              <a:t>NucBlue</a:t>
            </a:r>
            <a:r>
              <a:rPr lang="en-US" sz="1800" dirty="0">
                <a:solidFill>
                  <a:schemeClr val="tx1"/>
                </a:solidFill>
                <a:latin typeface="+mn-lt"/>
              </a:rPr>
              <a:t> (blue nuclear stain) and Propidium Iodide (red: dead cells) dye was added and spheroids imaged on the EVOS imager. Knockdowns pictured: Control (CTRL), STAT3, CD44, UGCG and PXN</a:t>
            </a:r>
          </a:p>
        </p:txBody>
      </p:sp>
      <p:pic>
        <p:nvPicPr>
          <p:cNvPr id="63" name="Picture 62">
            <a:extLst>
              <a:ext uri="{FF2B5EF4-FFF2-40B4-BE49-F238E27FC236}">
                <a16:creationId xmlns:a16="http://schemas.microsoft.com/office/drawing/2014/main" id="{CDB0C95E-6943-4E8A-9D69-163F0D7D35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76200"/>
            <a:ext cx="4058711" cy="1675855"/>
          </a:xfrm>
          <a:prstGeom prst="rect">
            <a:avLst/>
          </a:prstGeom>
        </p:spPr>
      </p:pic>
      <p:sp>
        <p:nvSpPr>
          <p:cNvPr id="2" name="TextBox 1">
            <a:extLst>
              <a:ext uri="{FF2B5EF4-FFF2-40B4-BE49-F238E27FC236}">
                <a16:creationId xmlns:a16="http://schemas.microsoft.com/office/drawing/2014/main" id="{93C3B876-D2DF-426A-B7E8-6F39E4E7A3A4}"/>
              </a:ext>
            </a:extLst>
          </p:cNvPr>
          <p:cNvSpPr txBox="1"/>
          <p:nvPr/>
        </p:nvSpPr>
        <p:spPr>
          <a:xfrm>
            <a:off x="9838285" y="4495800"/>
            <a:ext cx="7230515" cy="954107"/>
          </a:xfrm>
          <a:prstGeom prst="rect">
            <a:avLst/>
          </a:prstGeom>
          <a:noFill/>
        </p:spPr>
        <p:txBody>
          <a:bodyPr wrap="square" rtlCol="0">
            <a:spAutoFit/>
          </a:bodyPr>
          <a:lstStyle/>
          <a:p>
            <a:r>
              <a:rPr lang="en-US" sz="2800" dirty="0">
                <a:solidFill>
                  <a:schemeClr val="tx1"/>
                </a:solidFill>
                <a:latin typeface="+mn-lt"/>
              </a:rPr>
              <a:t>STAT3 binds near genes upregulated in Cisplatin resistant cells</a:t>
            </a:r>
          </a:p>
        </p:txBody>
      </p:sp>
      <p:sp>
        <p:nvSpPr>
          <p:cNvPr id="5" name="TextBox 4">
            <a:extLst>
              <a:ext uri="{FF2B5EF4-FFF2-40B4-BE49-F238E27FC236}">
                <a16:creationId xmlns:a16="http://schemas.microsoft.com/office/drawing/2014/main" id="{8C2A576B-E157-4CD9-A0E7-27016319376C}"/>
              </a:ext>
            </a:extLst>
          </p:cNvPr>
          <p:cNvSpPr txBox="1"/>
          <p:nvPr/>
        </p:nvSpPr>
        <p:spPr>
          <a:xfrm>
            <a:off x="628219" y="4704100"/>
            <a:ext cx="7829981" cy="8402300"/>
          </a:xfrm>
          <a:prstGeom prst="rect">
            <a:avLst/>
          </a:prstGeom>
          <a:noFill/>
        </p:spPr>
        <p:txBody>
          <a:bodyPr wrap="square" rtlCol="0">
            <a:spAutoFit/>
          </a:bodyPr>
          <a:lstStyle/>
          <a:p>
            <a:r>
              <a:rPr lang="en-US" sz="1800" dirty="0">
                <a:solidFill>
                  <a:schemeClr val="tx1"/>
                </a:solidFill>
                <a:latin typeface="+mn-lt"/>
              </a:rPr>
              <a:t>In 2018, approximately 22,000 women were diagnosed, and 14,000 women died from ovarian cancer. One reason why this disease is the fifth leading cause of death in women is because it is typically not diagnosed until the disease has progressed to later stages of cancer. Progression of the disease leads to cancerous tumors spreading to other parts of the body (metastasis), and chemotherapy having less of an impact on fighting the cancer (drug resistance) and my research is focused on identifying genes involved in these steps. STAT3 is part of the Signal Transducer and Activator of Transcription (STAT) family and plays a leading role in several cellular functions involved in cellular metastasis, including; cellular proliferation, invasion, migration and angiogenesis. For my thesis work, I focus on genes that are targets of STAT3, such as KLF6, PXN, UGCG and CD44 and how they may be differentially expressed in an ovarian cancer cell line (OVCAR8) that has been adapted to grow either with (Cisplatin Resistant, CR) or without (Cisplatin Sensitive, CS) the presence of chemotherapy.  To first confirm these genes to be STAT3 target genes, I used siRNA’s to knockdown the expression of STAT3 target genes in a 3D model to more accurately mimic tumor behavior. Preliminary results of OVCAR8 cells have shown that knocking down STAT3 also results in the reduced expression of KLF6, PXN, UGCG and CD44. Future experiments will include plating CS and CR siRNA treated cells in 3D cultures, treated with either 3uM Cisplatin or media only, and incubated for 7 days. Dyes that label cells for viability (</a:t>
            </a:r>
            <a:r>
              <a:rPr lang="en-US" sz="1800" dirty="0" err="1">
                <a:solidFill>
                  <a:schemeClr val="tx1"/>
                </a:solidFill>
                <a:latin typeface="+mn-lt"/>
              </a:rPr>
              <a:t>NucBlue</a:t>
            </a:r>
            <a:r>
              <a:rPr lang="en-US" sz="1800" dirty="0">
                <a:solidFill>
                  <a:schemeClr val="tx1"/>
                </a:solidFill>
                <a:latin typeface="+mn-lt"/>
              </a:rPr>
              <a:t>) or death (Propidium Iodide) will be added and differences between all treatments visually observed using the EVOS cell imaging system. Cell </a:t>
            </a:r>
            <a:r>
              <a:rPr lang="en-US" sz="1800" dirty="0" err="1">
                <a:solidFill>
                  <a:schemeClr val="tx1"/>
                </a:solidFill>
                <a:latin typeface="+mn-lt"/>
              </a:rPr>
              <a:t>TiterGlo</a:t>
            </a:r>
            <a:r>
              <a:rPr lang="en-US" sz="1800" dirty="0">
                <a:solidFill>
                  <a:schemeClr val="tx1"/>
                </a:solidFill>
                <a:latin typeface="+mn-lt"/>
              </a:rPr>
              <a:t> 3D will subsequently be added and ATP activity (viability of cells) measured and quantified. The overarching goal is to modulate the gene expression of CR cells to make them more sensitive to chemotherapy drugs. </a:t>
            </a:r>
          </a:p>
        </p:txBody>
      </p:sp>
      <p:grpSp>
        <p:nvGrpSpPr>
          <p:cNvPr id="24" name="Group 23">
            <a:extLst>
              <a:ext uri="{FF2B5EF4-FFF2-40B4-BE49-F238E27FC236}">
                <a16:creationId xmlns:a16="http://schemas.microsoft.com/office/drawing/2014/main" id="{DC58CDD1-8D95-4950-9162-1D8770DE0A5E}"/>
              </a:ext>
            </a:extLst>
          </p:cNvPr>
          <p:cNvGrpSpPr/>
          <p:nvPr/>
        </p:nvGrpSpPr>
        <p:grpSpPr>
          <a:xfrm>
            <a:off x="739587" y="14119216"/>
            <a:ext cx="4518213" cy="5768984"/>
            <a:chOff x="7719477" y="8668440"/>
            <a:chExt cx="4436956" cy="6351603"/>
          </a:xfrm>
        </p:grpSpPr>
        <p:sp>
          <p:nvSpPr>
            <p:cNvPr id="25" name="Rectangle 24">
              <a:extLst>
                <a:ext uri="{FF2B5EF4-FFF2-40B4-BE49-F238E27FC236}">
                  <a16:creationId xmlns:a16="http://schemas.microsoft.com/office/drawing/2014/main" id="{6A95F07E-DE7A-4FB2-A933-E4B064497FE3}"/>
                </a:ext>
              </a:extLst>
            </p:cNvPr>
            <p:cNvSpPr/>
            <p:nvPr/>
          </p:nvSpPr>
          <p:spPr>
            <a:xfrm>
              <a:off x="7741725" y="9378647"/>
              <a:ext cx="4414708" cy="56413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91528E5F-F7A8-46B1-A296-0D9CC4BDD866}"/>
                </a:ext>
              </a:extLst>
            </p:cNvPr>
            <p:cNvPicPr>
              <a:picLocks noChangeAspect="1"/>
            </p:cNvPicPr>
            <p:nvPr/>
          </p:nvPicPr>
          <p:blipFill>
            <a:blip r:embed="rId6"/>
            <a:stretch>
              <a:fillRect/>
            </a:stretch>
          </p:blipFill>
          <p:spPr>
            <a:xfrm>
              <a:off x="8004853" y="10109330"/>
              <a:ext cx="3904885" cy="4858751"/>
            </a:xfrm>
            <a:prstGeom prst="rect">
              <a:avLst/>
            </a:prstGeom>
          </p:spPr>
        </p:pic>
        <p:sp>
          <p:nvSpPr>
            <p:cNvPr id="27" name="TextBox 16">
              <a:extLst>
                <a:ext uri="{FF2B5EF4-FFF2-40B4-BE49-F238E27FC236}">
                  <a16:creationId xmlns:a16="http://schemas.microsoft.com/office/drawing/2014/main" id="{F18B6DE5-4DE3-41D9-AC2D-53622334F4D9}"/>
                </a:ext>
              </a:extLst>
            </p:cNvPr>
            <p:cNvSpPr txBox="1"/>
            <p:nvPr/>
          </p:nvSpPr>
          <p:spPr>
            <a:xfrm>
              <a:off x="7719477" y="8668440"/>
              <a:ext cx="4345934" cy="50828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Jak-STAT3 signaling pathway</a:t>
              </a:r>
            </a:p>
          </p:txBody>
        </p:sp>
      </p:grpSp>
      <p:pic>
        <p:nvPicPr>
          <p:cNvPr id="29" name="Picture 28" descr="A picture containing black, piece, white&#10;&#10;Description automatically generated">
            <a:extLst>
              <a:ext uri="{FF2B5EF4-FFF2-40B4-BE49-F238E27FC236}">
                <a16:creationId xmlns:a16="http://schemas.microsoft.com/office/drawing/2014/main" id="{2B991B8A-45A8-4C14-A2D3-1E363EBBCB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988127" y="17754600"/>
            <a:ext cx="2236232" cy="2236232"/>
          </a:xfrm>
          <a:prstGeom prst="rect">
            <a:avLst/>
          </a:prstGeom>
        </p:spPr>
      </p:pic>
      <p:sp>
        <p:nvSpPr>
          <p:cNvPr id="30" name="TextBox 29">
            <a:extLst>
              <a:ext uri="{FF2B5EF4-FFF2-40B4-BE49-F238E27FC236}">
                <a16:creationId xmlns:a16="http://schemas.microsoft.com/office/drawing/2014/main" id="{D847247D-16C2-4A57-A604-2500C9287DDA}"/>
              </a:ext>
            </a:extLst>
          </p:cNvPr>
          <p:cNvSpPr txBox="1"/>
          <p:nvPr/>
        </p:nvSpPr>
        <p:spPr>
          <a:xfrm>
            <a:off x="5509012" y="14859000"/>
            <a:ext cx="3177787" cy="5078313"/>
          </a:xfrm>
          <a:prstGeom prst="rect">
            <a:avLst/>
          </a:prstGeom>
          <a:noFill/>
        </p:spPr>
        <p:txBody>
          <a:bodyPr wrap="square" rtlCol="0">
            <a:spAutoFit/>
          </a:bodyPr>
          <a:lstStyle/>
          <a:p>
            <a:r>
              <a:rPr lang="en-US" sz="1800" b="1" dirty="0">
                <a:solidFill>
                  <a:schemeClr val="tx1"/>
                </a:solidFill>
                <a:latin typeface="+mn-lt"/>
                <a:cs typeface="Times New Roman" panose="02020603050405020304" pitchFamily="18" charset="0"/>
              </a:rPr>
              <a:t>The STAT3 signaling pathway is activated by growth factor and </a:t>
            </a:r>
            <a:r>
              <a:rPr lang="en-US" sz="1800" dirty="0">
                <a:solidFill>
                  <a:schemeClr val="tx1"/>
                </a:solidFill>
                <a:latin typeface="+mn-lt"/>
                <a:cs typeface="Times New Roman" panose="02020603050405020304" pitchFamily="18" charset="0"/>
              </a:rPr>
              <a:t>cytokine stimulation.  This causes Janus kinases associated with the receptors to </a:t>
            </a:r>
            <a:r>
              <a:rPr lang="en-US" sz="1800" b="1" dirty="0">
                <a:solidFill>
                  <a:schemeClr val="tx1"/>
                </a:solidFill>
                <a:latin typeface="+mn-lt"/>
                <a:cs typeface="Times New Roman" panose="02020603050405020304" pitchFamily="18" charset="0"/>
              </a:rPr>
              <a:t>phosphorylate the receptor and recruit STAT3. Janus kinase then phosphorylates STAT3, causing STAT3 to disassociate from the receptor. Once disassociated STAT3 then forms a homodimer allowing it to enter the nucleus and affect transcription. </a:t>
            </a:r>
          </a:p>
        </p:txBody>
      </p:sp>
      <p:grpSp>
        <p:nvGrpSpPr>
          <p:cNvPr id="80" name="Group 79">
            <a:extLst>
              <a:ext uri="{FF2B5EF4-FFF2-40B4-BE49-F238E27FC236}">
                <a16:creationId xmlns:a16="http://schemas.microsoft.com/office/drawing/2014/main" id="{96B47FC2-8416-4D95-91EC-05F58E16D6A5}"/>
              </a:ext>
            </a:extLst>
          </p:cNvPr>
          <p:cNvGrpSpPr/>
          <p:nvPr/>
        </p:nvGrpSpPr>
        <p:grpSpPr>
          <a:xfrm>
            <a:off x="18143483" y="5698976"/>
            <a:ext cx="9212317" cy="5426224"/>
            <a:chOff x="1527048" y="153799"/>
            <a:chExt cx="9212317" cy="5426224"/>
          </a:xfrm>
        </p:grpSpPr>
        <p:sp>
          <p:nvSpPr>
            <p:cNvPr id="81" name="TextBox 80">
              <a:extLst>
                <a:ext uri="{FF2B5EF4-FFF2-40B4-BE49-F238E27FC236}">
                  <a16:creationId xmlns:a16="http://schemas.microsoft.com/office/drawing/2014/main" id="{62C7E01F-3BC1-4E8B-8F88-9EF24862A049}"/>
                </a:ext>
              </a:extLst>
            </p:cNvPr>
            <p:cNvSpPr txBox="1"/>
            <p:nvPr/>
          </p:nvSpPr>
          <p:spPr>
            <a:xfrm>
              <a:off x="4008077" y="153799"/>
              <a:ext cx="1509760" cy="276999"/>
            </a:xfrm>
            <a:prstGeom prst="rect">
              <a:avLst/>
            </a:prstGeom>
            <a:noFill/>
          </p:spPr>
          <p:txBody>
            <a:bodyPr wrap="square" rtlCol="0">
              <a:spAutoFit/>
            </a:bodyPr>
            <a:lstStyle/>
            <a:p>
              <a:r>
                <a:rPr lang="en-US" sz="1200" dirty="0">
                  <a:solidFill>
                    <a:schemeClr val="tx1"/>
                  </a:solidFill>
                </a:rPr>
                <a:t>3uM Cisplatin</a:t>
              </a:r>
            </a:p>
          </p:txBody>
        </p:sp>
        <p:sp>
          <p:nvSpPr>
            <p:cNvPr id="82" name="TextBox 81">
              <a:extLst>
                <a:ext uri="{FF2B5EF4-FFF2-40B4-BE49-F238E27FC236}">
                  <a16:creationId xmlns:a16="http://schemas.microsoft.com/office/drawing/2014/main" id="{9BD8775B-585F-4B33-A64F-744B3EA3EE7B}"/>
                </a:ext>
              </a:extLst>
            </p:cNvPr>
            <p:cNvSpPr txBox="1"/>
            <p:nvPr/>
          </p:nvSpPr>
          <p:spPr>
            <a:xfrm>
              <a:off x="7597159" y="153799"/>
              <a:ext cx="1590924" cy="276999"/>
            </a:xfrm>
            <a:prstGeom prst="rect">
              <a:avLst/>
            </a:prstGeom>
            <a:noFill/>
          </p:spPr>
          <p:txBody>
            <a:bodyPr wrap="square" rtlCol="0">
              <a:spAutoFit/>
            </a:bodyPr>
            <a:lstStyle/>
            <a:p>
              <a:r>
                <a:rPr lang="en-US" sz="1200" dirty="0">
                  <a:solidFill>
                    <a:schemeClr val="tx1"/>
                  </a:solidFill>
                </a:rPr>
                <a:t>Media Only</a:t>
              </a:r>
            </a:p>
          </p:txBody>
        </p:sp>
        <p:sp>
          <p:nvSpPr>
            <p:cNvPr id="83" name="TextBox 82">
              <a:extLst>
                <a:ext uri="{FF2B5EF4-FFF2-40B4-BE49-F238E27FC236}">
                  <a16:creationId xmlns:a16="http://schemas.microsoft.com/office/drawing/2014/main" id="{F620BB22-4856-443D-A23F-880D58160F49}"/>
                </a:ext>
              </a:extLst>
            </p:cNvPr>
            <p:cNvSpPr txBox="1"/>
            <p:nvPr/>
          </p:nvSpPr>
          <p:spPr>
            <a:xfrm>
              <a:off x="9229605" y="153799"/>
              <a:ext cx="1509760" cy="276999"/>
            </a:xfrm>
            <a:prstGeom prst="rect">
              <a:avLst/>
            </a:prstGeom>
            <a:noFill/>
          </p:spPr>
          <p:txBody>
            <a:bodyPr wrap="square" rtlCol="0">
              <a:spAutoFit/>
            </a:bodyPr>
            <a:lstStyle/>
            <a:p>
              <a:r>
                <a:rPr lang="en-US" sz="1200" dirty="0">
                  <a:solidFill>
                    <a:schemeClr val="tx1"/>
                  </a:solidFill>
                </a:rPr>
                <a:t>3uM Cisplatin</a:t>
              </a:r>
            </a:p>
          </p:txBody>
        </p:sp>
        <p:grpSp>
          <p:nvGrpSpPr>
            <p:cNvPr id="84" name="Group 83">
              <a:extLst>
                <a:ext uri="{FF2B5EF4-FFF2-40B4-BE49-F238E27FC236}">
                  <a16:creationId xmlns:a16="http://schemas.microsoft.com/office/drawing/2014/main" id="{285C09A2-573C-4A3B-AAFD-FF10CE0BCFEF}"/>
                </a:ext>
              </a:extLst>
            </p:cNvPr>
            <p:cNvGrpSpPr/>
            <p:nvPr/>
          </p:nvGrpSpPr>
          <p:grpSpPr>
            <a:xfrm>
              <a:off x="1527048" y="156301"/>
              <a:ext cx="8979734" cy="5423722"/>
              <a:chOff x="1527048" y="156301"/>
              <a:chExt cx="8979734" cy="5423722"/>
            </a:xfrm>
          </p:grpSpPr>
          <p:pic>
            <p:nvPicPr>
              <p:cNvPr id="85" name="Picture 20">
                <a:extLst>
                  <a:ext uri="{FF2B5EF4-FFF2-40B4-BE49-F238E27FC236}">
                    <a16:creationId xmlns:a16="http://schemas.microsoft.com/office/drawing/2014/main" id="{A661B32A-0148-43AC-A4AA-18E16ADC596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68880" y="539496"/>
                <a:ext cx="1051560" cy="830599"/>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0">
                <a:extLst>
                  <a:ext uri="{FF2B5EF4-FFF2-40B4-BE49-F238E27FC236}">
                    <a16:creationId xmlns:a16="http://schemas.microsoft.com/office/drawing/2014/main" id="{4AF34B40-4F25-456A-90BD-59938AFA7C1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15384" y="539496"/>
                <a:ext cx="1051560" cy="827824"/>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94F17114-3F03-443D-9AF2-A7D2FA49ABA1}"/>
                  </a:ext>
                </a:extLst>
              </p:cNvPr>
              <p:cNvSpPr txBox="1"/>
              <p:nvPr/>
            </p:nvSpPr>
            <p:spPr>
              <a:xfrm>
                <a:off x="1543089" y="710257"/>
                <a:ext cx="890476" cy="461665"/>
              </a:xfrm>
              <a:prstGeom prst="rect">
                <a:avLst/>
              </a:prstGeom>
              <a:noFill/>
            </p:spPr>
            <p:txBody>
              <a:bodyPr wrap="square" rtlCol="0">
                <a:spAutoFit/>
              </a:bodyPr>
              <a:lstStyle/>
              <a:p>
                <a:r>
                  <a:rPr lang="en-US" sz="1200" dirty="0">
                    <a:solidFill>
                      <a:schemeClr val="tx1"/>
                    </a:solidFill>
                  </a:rPr>
                  <a:t>siCTRL</a:t>
                </a:r>
              </a:p>
              <a:p>
                <a:r>
                  <a:rPr lang="en-US" sz="1200" dirty="0">
                    <a:solidFill>
                      <a:schemeClr val="tx1"/>
                    </a:solidFill>
                  </a:rPr>
                  <a:t>Sensitive</a:t>
                </a:r>
              </a:p>
            </p:txBody>
          </p:sp>
          <p:sp>
            <p:nvSpPr>
              <p:cNvPr id="88" name="TextBox 87">
                <a:extLst>
                  <a:ext uri="{FF2B5EF4-FFF2-40B4-BE49-F238E27FC236}">
                    <a16:creationId xmlns:a16="http://schemas.microsoft.com/office/drawing/2014/main" id="{6C9DD9A3-0283-46CD-845F-B87CD5931EDE}"/>
                  </a:ext>
                </a:extLst>
              </p:cNvPr>
              <p:cNvSpPr txBox="1"/>
              <p:nvPr/>
            </p:nvSpPr>
            <p:spPr>
              <a:xfrm>
                <a:off x="2369326" y="156301"/>
                <a:ext cx="1590924" cy="276999"/>
              </a:xfrm>
              <a:prstGeom prst="rect">
                <a:avLst/>
              </a:prstGeom>
              <a:noFill/>
            </p:spPr>
            <p:txBody>
              <a:bodyPr wrap="square" rtlCol="0">
                <a:spAutoFit/>
              </a:bodyPr>
              <a:lstStyle/>
              <a:p>
                <a:r>
                  <a:rPr lang="en-US" sz="1200" dirty="0">
                    <a:solidFill>
                      <a:schemeClr val="tx1"/>
                    </a:solidFill>
                  </a:rPr>
                  <a:t>Media Only</a:t>
                </a:r>
              </a:p>
            </p:txBody>
          </p:sp>
          <p:sp>
            <p:nvSpPr>
              <p:cNvPr id="89" name="TextBox 88">
                <a:extLst>
                  <a:ext uri="{FF2B5EF4-FFF2-40B4-BE49-F238E27FC236}">
                    <a16:creationId xmlns:a16="http://schemas.microsoft.com/office/drawing/2014/main" id="{75053D4F-6B2E-4E1E-9CA3-1B3BD53C09DE}"/>
                  </a:ext>
                </a:extLst>
              </p:cNvPr>
              <p:cNvSpPr txBox="1"/>
              <p:nvPr/>
            </p:nvSpPr>
            <p:spPr>
              <a:xfrm>
                <a:off x="1527048" y="1425922"/>
                <a:ext cx="939375" cy="461665"/>
              </a:xfrm>
              <a:prstGeom prst="rect">
                <a:avLst/>
              </a:prstGeom>
              <a:noFill/>
            </p:spPr>
            <p:txBody>
              <a:bodyPr wrap="square" rtlCol="0">
                <a:spAutoFit/>
              </a:bodyPr>
              <a:lstStyle/>
              <a:p>
                <a:r>
                  <a:rPr lang="en-US" sz="1200" dirty="0">
                    <a:solidFill>
                      <a:schemeClr val="tx1"/>
                    </a:solidFill>
                  </a:rPr>
                  <a:t>siSTAT3</a:t>
                </a:r>
              </a:p>
              <a:p>
                <a:r>
                  <a:rPr lang="en-US" sz="1200" dirty="0">
                    <a:solidFill>
                      <a:schemeClr val="tx1"/>
                    </a:solidFill>
                  </a:rPr>
                  <a:t>Sensitive</a:t>
                </a:r>
              </a:p>
            </p:txBody>
          </p:sp>
          <p:pic>
            <p:nvPicPr>
              <p:cNvPr id="90" name="Picture 4">
                <a:extLst>
                  <a:ext uri="{FF2B5EF4-FFF2-40B4-BE49-F238E27FC236}">
                    <a16:creationId xmlns:a16="http://schemas.microsoft.com/office/drawing/2014/main" id="{7089C90F-F1D9-4D88-9402-C9BB47AFFF18}"/>
                  </a:ext>
                </a:extLst>
              </p:cNvPr>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08392" y="1380743"/>
                <a:ext cx="1051560" cy="83210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0">
                <a:extLst>
                  <a:ext uri="{FF2B5EF4-FFF2-40B4-BE49-F238E27FC236}">
                    <a16:creationId xmlns:a16="http://schemas.microsoft.com/office/drawing/2014/main" id="{B3265B0F-C211-49FB-A7A3-D7A0CC309E70}"/>
                  </a:ext>
                </a:extLst>
              </p:cNvPr>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454896" y="1380743"/>
                <a:ext cx="1051560" cy="832104"/>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a:extLst>
                  <a:ext uri="{FF2B5EF4-FFF2-40B4-BE49-F238E27FC236}">
                    <a16:creationId xmlns:a16="http://schemas.microsoft.com/office/drawing/2014/main" id="{B88349A4-D8F4-40AA-93F3-F1E10C6DE070}"/>
                  </a:ext>
                </a:extLst>
              </p:cNvPr>
              <p:cNvSpPr txBox="1"/>
              <p:nvPr/>
            </p:nvSpPr>
            <p:spPr>
              <a:xfrm>
                <a:off x="6585060" y="666552"/>
                <a:ext cx="1042786" cy="461665"/>
              </a:xfrm>
              <a:prstGeom prst="rect">
                <a:avLst/>
              </a:prstGeom>
              <a:noFill/>
            </p:spPr>
            <p:txBody>
              <a:bodyPr wrap="square" rtlCol="0">
                <a:spAutoFit/>
              </a:bodyPr>
              <a:lstStyle/>
              <a:p>
                <a:r>
                  <a:rPr lang="en-US" sz="1200" dirty="0" err="1">
                    <a:solidFill>
                      <a:schemeClr val="tx1"/>
                    </a:solidFill>
                  </a:rPr>
                  <a:t>siCTRL</a:t>
                </a:r>
                <a:endParaRPr lang="en-US" sz="1200" dirty="0">
                  <a:solidFill>
                    <a:schemeClr val="tx1"/>
                  </a:solidFill>
                </a:endParaRPr>
              </a:p>
              <a:p>
                <a:r>
                  <a:rPr lang="en-US" sz="1200" dirty="0">
                    <a:solidFill>
                      <a:schemeClr val="tx1"/>
                    </a:solidFill>
                  </a:rPr>
                  <a:t>Resistant</a:t>
                </a:r>
              </a:p>
            </p:txBody>
          </p:sp>
          <p:pic>
            <p:nvPicPr>
              <p:cNvPr id="93" name="Picture 28">
                <a:extLst>
                  <a:ext uri="{FF2B5EF4-FFF2-40B4-BE49-F238E27FC236}">
                    <a16:creationId xmlns:a16="http://schemas.microsoft.com/office/drawing/2014/main" id="{750A331E-EEEB-481F-B371-1ADF989696F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68880" y="2221992"/>
                <a:ext cx="1051560" cy="827937"/>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6">
                <a:extLst>
                  <a:ext uri="{FF2B5EF4-FFF2-40B4-BE49-F238E27FC236}">
                    <a16:creationId xmlns:a16="http://schemas.microsoft.com/office/drawing/2014/main" id="{58D01A35-4F8B-445C-A4F1-6AFCD899AF4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15384" y="2221992"/>
                <a:ext cx="1051560" cy="830621"/>
              </a:xfrm>
              <a:prstGeom prst="rect">
                <a:avLst/>
              </a:prstGeom>
              <a:noFill/>
              <a:extLst>
                <a:ext uri="{909E8E84-426E-40DD-AFC4-6F175D3DCCD1}">
                  <a14:hiddenFill xmlns:a14="http://schemas.microsoft.com/office/drawing/2010/main">
                    <a:solidFill>
                      <a:srgbClr val="FFFFFF"/>
                    </a:solidFill>
                  </a14:hiddenFill>
                </a:ext>
              </a:extLst>
            </p:spPr>
          </p:pic>
          <p:sp>
            <p:nvSpPr>
              <p:cNvPr id="95" name="TextBox 94">
                <a:extLst>
                  <a:ext uri="{FF2B5EF4-FFF2-40B4-BE49-F238E27FC236}">
                    <a16:creationId xmlns:a16="http://schemas.microsoft.com/office/drawing/2014/main" id="{7AC93E38-4AA1-485F-9BC8-7E4B7E1F47BA}"/>
                  </a:ext>
                </a:extLst>
              </p:cNvPr>
              <p:cNvSpPr txBox="1"/>
              <p:nvPr/>
            </p:nvSpPr>
            <p:spPr>
              <a:xfrm>
                <a:off x="6585060" y="2311359"/>
                <a:ext cx="928549" cy="461665"/>
              </a:xfrm>
              <a:prstGeom prst="rect">
                <a:avLst/>
              </a:prstGeom>
              <a:noFill/>
            </p:spPr>
            <p:txBody>
              <a:bodyPr wrap="square" rtlCol="0">
                <a:spAutoFit/>
              </a:bodyPr>
              <a:lstStyle/>
              <a:p>
                <a:r>
                  <a:rPr lang="en-US" sz="1200" dirty="0">
                    <a:solidFill>
                      <a:schemeClr val="tx1"/>
                    </a:solidFill>
                  </a:rPr>
                  <a:t>siCD44</a:t>
                </a:r>
              </a:p>
              <a:p>
                <a:r>
                  <a:rPr lang="en-US" sz="1200" dirty="0">
                    <a:solidFill>
                      <a:schemeClr val="tx1"/>
                    </a:solidFill>
                  </a:rPr>
                  <a:t>Resistant</a:t>
                </a:r>
              </a:p>
            </p:txBody>
          </p:sp>
          <p:pic>
            <p:nvPicPr>
              <p:cNvPr id="96" name="Picture 12">
                <a:extLst>
                  <a:ext uri="{FF2B5EF4-FFF2-40B4-BE49-F238E27FC236}">
                    <a16:creationId xmlns:a16="http://schemas.microsoft.com/office/drawing/2014/main" id="{83BF91FD-6E22-470E-BC79-4765831BCAD2}"/>
                  </a:ext>
                </a:extLst>
              </p:cNvPr>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08392" y="3063240"/>
                <a:ext cx="1051560" cy="832104"/>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8">
                <a:extLst>
                  <a:ext uri="{FF2B5EF4-FFF2-40B4-BE49-F238E27FC236}">
                    <a16:creationId xmlns:a16="http://schemas.microsoft.com/office/drawing/2014/main" id="{90C966BC-5135-40B9-9ADA-AE80FDC39E61}"/>
                  </a:ext>
                </a:extLst>
              </p:cNvPr>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454896" y="3063240"/>
                <a:ext cx="1051560" cy="832104"/>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a:extLst>
                  <a:ext uri="{FF2B5EF4-FFF2-40B4-BE49-F238E27FC236}">
                    <a16:creationId xmlns:a16="http://schemas.microsoft.com/office/drawing/2014/main" id="{DD7AD786-EBC8-4E2C-A5DE-7D303B41899A}"/>
                  </a:ext>
                </a:extLst>
              </p:cNvPr>
              <p:cNvSpPr txBox="1"/>
              <p:nvPr/>
            </p:nvSpPr>
            <p:spPr>
              <a:xfrm>
                <a:off x="1527048" y="2311359"/>
                <a:ext cx="939375" cy="461665"/>
              </a:xfrm>
              <a:prstGeom prst="rect">
                <a:avLst/>
              </a:prstGeom>
              <a:noFill/>
            </p:spPr>
            <p:txBody>
              <a:bodyPr wrap="square" rtlCol="0">
                <a:spAutoFit/>
              </a:bodyPr>
              <a:lstStyle/>
              <a:p>
                <a:r>
                  <a:rPr lang="en-US" sz="1200" dirty="0">
                    <a:solidFill>
                      <a:schemeClr val="tx1"/>
                    </a:solidFill>
                  </a:rPr>
                  <a:t>siCD44</a:t>
                </a:r>
              </a:p>
              <a:p>
                <a:r>
                  <a:rPr lang="en-US" sz="1200" dirty="0">
                    <a:solidFill>
                      <a:schemeClr val="tx1"/>
                    </a:solidFill>
                  </a:rPr>
                  <a:t>Sensitive</a:t>
                </a:r>
              </a:p>
            </p:txBody>
          </p:sp>
          <p:sp>
            <p:nvSpPr>
              <p:cNvPr id="99" name="TextBox 98">
                <a:extLst>
                  <a:ext uri="{FF2B5EF4-FFF2-40B4-BE49-F238E27FC236}">
                    <a16:creationId xmlns:a16="http://schemas.microsoft.com/office/drawing/2014/main" id="{EC8D6C7C-DE48-4136-8721-E2CF47E97CDC}"/>
                  </a:ext>
                </a:extLst>
              </p:cNvPr>
              <p:cNvSpPr txBox="1"/>
              <p:nvPr/>
            </p:nvSpPr>
            <p:spPr>
              <a:xfrm>
                <a:off x="1529687" y="3152001"/>
                <a:ext cx="939375" cy="461665"/>
              </a:xfrm>
              <a:prstGeom prst="rect">
                <a:avLst/>
              </a:prstGeom>
              <a:noFill/>
            </p:spPr>
            <p:txBody>
              <a:bodyPr wrap="square" rtlCol="0">
                <a:spAutoFit/>
              </a:bodyPr>
              <a:lstStyle/>
              <a:p>
                <a:r>
                  <a:rPr lang="en-US" sz="1200" dirty="0" err="1">
                    <a:solidFill>
                      <a:schemeClr val="tx1"/>
                    </a:solidFill>
                  </a:rPr>
                  <a:t>siUGCG</a:t>
                </a:r>
                <a:endParaRPr lang="en-US" sz="1200" dirty="0">
                  <a:solidFill>
                    <a:schemeClr val="tx1"/>
                  </a:solidFill>
                </a:endParaRPr>
              </a:p>
              <a:p>
                <a:r>
                  <a:rPr lang="en-US" sz="1200" dirty="0">
                    <a:solidFill>
                      <a:schemeClr val="tx1"/>
                    </a:solidFill>
                  </a:rPr>
                  <a:t>Sensitive</a:t>
                </a:r>
              </a:p>
            </p:txBody>
          </p:sp>
          <p:sp>
            <p:nvSpPr>
              <p:cNvPr id="100" name="TextBox 99">
                <a:extLst>
                  <a:ext uri="{FF2B5EF4-FFF2-40B4-BE49-F238E27FC236}">
                    <a16:creationId xmlns:a16="http://schemas.microsoft.com/office/drawing/2014/main" id="{D3704751-EABD-4CF6-964D-74F11171BFBE}"/>
                  </a:ext>
                </a:extLst>
              </p:cNvPr>
              <p:cNvSpPr txBox="1"/>
              <p:nvPr/>
            </p:nvSpPr>
            <p:spPr>
              <a:xfrm>
                <a:off x="6585060" y="1425922"/>
                <a:ext cx="1042786" cy="461665"/>
              </a:xfrm>
              <a:prstGeom prst="rect">
                <a:avLst/>
              </a:prstGeom>
              <a:noFill/>
            </p:spPr>
            <p:txBody>
              <a:bodyPr wrap="square" rtlCol="0">
                <a:spAutoFit/>
              </a:bodyPr>
              <a:lstStyle/>
              <a:p>
                <a:r>
                  <a:rPr lang="en-US" sz="1200" dirty="0">
                    <a:solidFill>
                      <a:schemeClr val="tx1"/>
                    </a:solidFill>
                  </a:rPr>
                  <a:t>siSTAT3</a:t>
                </a:r>
              </a:p>
              <a:p>
                <a:r>
                  <a:rPr lang="en-US" sz="1200" dirty="0">
                    <a:solidFill>
                      <a:schemeClr val="tx1"/>
                    </a:solidFill>
                  </a:rPr>
                  <a:t>Resistant</a:t>
                </a:r>
              </a:p>
            </p:txBody>
          </p:sp>
          <p:sp>
            <p:nvSpPr>
              <p:cNvPr id="101" name="TextBox 100">
                <a:extLst>
                  <a:ext uri="{FF2B5EF4-FFF2-40B4-BE49-F238E27FC236}">
                    <a16:creationId xmlns:a16="http://schemas.microsoft.com/office/drawing/2014/main" id="{E8837D07-A3A8-4D87-A6BE-CE27CF895330}"/>
                  </a:ext>
                </a:extLst>
              </p:cNvPr>
              <p:cNvSpPr txBox="1"/>
              <p:nvPr/>
            </p:nvSpPr>
            <p:spPr>
              <a:xfrm>
                <a:off x="6585059" y="3154680"/>
                <a:ext cx="928549" cy="461665"/>
              </a:xfrm>
              <a:prstGeom prst="rect">
                <a:avLst/>
              </a:prstGeom>
              <a:noFill/>
            </p:spPr>
            <p:txBody>
              <a:bodyPr wrap="square" rtlCol="0">
                <a:spAutoFit/>
              </a:bodyPr>
              <a:lstStyle/>
              <a:p>
                <a:r>
                  <a:rPr lang="en-US" sz="1200" dirty="0">
                    <a:solidFill>
                      <a:schemeClr val="tx1"/>
                    </a:solidFill>
                  </a:rPr>
                  <a:t>siUGCG</a:t>
                </a:r>
              </a:p>
              <a:p>
                <a:r>
                  <a:rPr lang="en-US" sz="1200" dirty="0">
                    <a:solidFill>
                      <a:schemeClr val="tx1"/>
                    </a:solidFill>
                  </a:rPr>
                  <a:t>Resistant</a:t>
                </a:r>
              </a:p>
            </p:txBody>
          </p:sp>
          <p:sp>
            <p:nvSpPr>
              <p:cNvPr id="102" name="TextBox 101">
                <a:extLst>
                  <a:ext uri="{FF2B5EF4-FFF2-40B4-BE49-F238E27FC236}">
                    <a16:creationId xmlns:a16="http://schemas.microsoft.com/office/drawing/2014/main" id="{9B02A74D-5981-4534-8585-5CA25195B054}"/>
                  </a:ext>
                </a:extLst>
              </p:cNvPr>
              <p:cNvSpPr txBox="1"/>
              <p:nvPr/>
            </p:nvSpPr>
            <p:spPr>
              <a:xfrm>
                <a:off x="1527048" y="3948823"/>
                <a:ext cx="859256" cy="461665"/>
              </a:xfrm>
              <a:prstGeom prst="rect">
                <a:avLst/>
              </a:prstGeom>
              <a:noFill/>
            </p:spPr>
            <p:txBody>
              <a:bodyPr wrap="square" rtlCol="0">
                <a:spAutoFit/>
              </a:bodyPr>
              <a:lstStyle/>
              <a:p>
                <a:r>
                  <a:rPr lang="en-US" sz="1200" dirty="0" err="1">
                    <a:solidFill>
                      <a:schemeClr val="tx1"/>
                    </a:solidFill>
                  </a:rPr>
                  <a:t>siPXN</a:t>
                </a:r>
                <a:endParaRPr lang="en-US" sz="1200" dirty="0">
                  <a:solidFill>
                    <a:schemeClr val="tx1"/>
                  </a:solidFill>
                </a:endParaRPr>
              </a:p>
              <a:p>
                <a:r>
                  <a:rPr lang="en-US" sz="1200" dirty="0">
                    <a:solidFill>
                      <a:schemeClr val="tx1"/>
                    </a:solidFill>
                  </a:rPr>
                  <a:t>Sensitive</a:t>
                </a:r>
              </a:p>
            </p:txBody>
          </p:sp>
          <p:sp>
            <p:nvSpPr>
              <p:cNvPr id="103" name="TextBox 102">
                <a:extLst>
                  <a:ext uri="{FF2B5EF4-FFF2-40B4-BE49-F238E27FC236}">
                    <a16:creationId xmlns:a16="http://schemas.microsoft.com/office/drawing/2014/main" id="{99451F3A-0C6C-4017-925C-8245DB0CCB00}"/>
                  </a:ext>
                </a:extLst>
              </p:cNvPr>
              <p:cNvSpPr txBox="1"/>
              <p:nvPr/>
            </p:nvSpPr>
            <p:spPr>
              <a:xfrm>
                <a:off x="1527048" y="4747353"/>
                <a:ext cx="859256" cy="461665"/>
              </a:xfrm>
              <a:prstGeom prst="rect">
                <a:avLst/>
              </a:prstGeom>
              <a:noFill/>
            </p:spPr>
            <p:txBody>
              <a:bodyPr wrap="square" rtlCol="0">
                <a:spAutoFit/>
              </a:bodyPr>
              <a:lstStyle/>
              <a:p>
                <a:r>
                  <a:rPr lang="en-US" sz="1200" dirty="0">
                    <a:solidFill>
                      <a:schemeClr val="tx1"/>
                    </a:solidFill>
                  </a:rPr>
                  <a:t>siKLF6</a:t>
                </a:r>
              </a:p>
              <a:p>
                <a:r>
                  <a:rPr lang="en-US" sz="1200" dirty="0">
                    <a:solidFill>
                      <a:schemeClr val="tx1"/>
                    </a:solidFill>
                  </a:rPr>
                  <a:t>Sensitive</a:t>
                </a:r>
              </a:p>
            </p:txBody>
          </p:sp>
          <p:pic>
            <p:nvPicPr>
              <p:cNvPr id="104" name="Picture 34">
                <a:extLst>
                  <a:ext uri="{FF2B5EF4-FFF2-40B4-BE49-F238E27FC236}">
                    <a16:creationId xmlns:a16="http://schemas.microsoft.com/office/drawing/2014/main" id="{579A7BAE-F587-4197-82E9-9112CD92DF6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68880" y="3904488"/>
                <a:ext cx="1051560" cy="830038"/>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52">
                <a:extLst>
                  <a:ext uri="{FF2B5EF4-FFF2-40B4-BE49-F238E27FC236}">
                    <a16:creationId xmlns:a16="http://schemas.microsoft.com/office/drawing/2014/main" id="{DE5317F8-D72D-4ED1-A7F1-F920A2824E60}"/>
                  </a:ext>
                </a:extLst>
              </p:cNvPr>
              <p:cNvPicPr>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215384" y="3904488"/>
                <a:ext cx="1051560" cy="832104"/>
              </a:xfrm>
              <a:prstGeom prst="rect">
                <a:avLst/>
              </a:prstGeom>
              <a:noFill/>
              <a:extLst>
                <a:ext uri="{909E8E84-426E-40DD-AFC4-6F175D3DCCD1}">
                  <a14:hiddenFill xmlns:a14="http://schemas.microsoft.com/office/drawing/2010/main">
                    <a:solidFill>
                      <a:srgbClr val="FFFFFF"/>
                    </a:solidFill>
                  </a14:hiddenFill>
                </a:ext>
              </a:extLst>
            </p:spPr>
          </p:pic>
          <p:sp>
            <p:nvSpPr>
              <p:cNvPr id="106" name="TextBox 105">
                <a:extLst>
                  <a:ext uri="{FF2B5EF4-FFF2-40B4-BE49-F238E27FC236}">
                    <a16:creationId xmlns:a16="http://schemas.microsoft.com/office/drawing/2014/main" id="{B301533C-47CE-47A6-BC40-4D981616C0F4}"/>
                  </a:ext>
                </a:extLst>
              </p:cNvPr>
              <p:cNvSpPr txBox="1"/>
              <p:nvPr/>
            </p:nvSpPr>
            <p:spPr>
              <a:xfrm>
                <a:off x="6583680" y="3950208"/>
                <a:ext cx="965771" cy="461665"/>
              </a:xfrm>
              <a:prstGeom prst="rect">
                <a:avLst/>
              </a:prstGeom>
              <a:noFill/>
            </p:spPr>
            <p:txBody>
              <a:bodyPr wrap="square" rtlCol="0">
                <a:spAutoFit/>
              </a:bodyPr>
              <a:lstStyle/>
              <a:p>
                <a:r>
                  <a:rPr lang="en-US" sz="1200" dirty="0" err="1">
                    <a:solidFill>
                      <a:schemeClr val="tx1"/>
                    </a:solidFill>
                  </a:rPr>
                  <a:t>siPXN</a:t>
                </a:r>
                <a:endParaRPr lang="en-US" sz="1200" dirty="0">
                  <a:solidFill>
                    <a:schemeClr val="tx1"/>
                  </a:solidFill>
                </a:endParaRPr>
              </a:p>
              <a:p>
                <a:r>
                  <a:rPr lang="en-US" sz="1200" dirty="0">
                    <a:solidFill>
                      <a:schemeClr val="tx1"/>
                    </a:solidFill>
                  </a:rPr>
                  <a:t>Resistant</a:t>
                </a:r>
              </a:p>
            </p:txBody>
          </p:sp>
          <p:sp>
            <p:nvSpPr>
              <p:cNvPr id="107" name="TextBox 106">
                <a:extLst>
                  <a:ext uri="{FF2B5EF4-FFF2-40B4-BE49-F238E27FC236}">
                    <a16:creationId xmlns:a16="http://schemas.microsoft.com/office/drawing/2014/main" id="{234E240A-1E22-4C3E-B2F3-D2FC768B1AB6}"/>
                  </a:ext>
                </a:extLst>
              </p:cNvPr>
              <p:cNvSpPr txBox="1"/>
              <p:nvPr/>
            </p:nvSpPr>
            <p:spPr>
              <a:xfrm>
                <a:off x="6583680" y="4745736"/>
                <a:ext cx="965771" cy="461665"/>
              </a:xfrm>
              <a:prstGeom prst="rect">
                <a:avLst/>
              </a:prstGeom>
              <a:noFill/>
            </p:spPr>
            <p:txBody>
              <a:bodyPr wrap="square" rtlCol="0">
                <a:spAutoFit/>
              </a:bodyPr>
              <a:lstStyle/>
              <a:p>
                <a:r>
                  <a:rPr lang="en-US" sz="1200" dirty="0">
                    <a:solidFill>
                      <a:schemeClr val="tx1"/>
                    </a:solidFill>
                  </a:rPr>
                  <a:t>siKLF6</a:t>
                </a:r>
              </a:p>
              <a:p>
                <a:r>
                  <a:rPr lang="en-US" sz="1200" dirty="0">
                    <a:solidFill>
                      <a:schemeClr val="tx1"/>
                    </a:solidFill>
                  </a:rPr>
                  <a:t>Resistant</a:t>
                </a:r>
              </a:p>
            </p:txBody>
          </p:sp>
          <p:pic>
            <p:nvPicPr>
              <p:cNvPr id="108" name="Picture 16">
                <a:extLst>
                  <a:ext uri="{FF2B5EF4-FFF2-40B4-BE49-F238E27FC236}">
                    <a16:creationId xmlns:a16="http://schemas.microsoft.com/office/drawing/2014/main" id="{BF101DD6-DAD8-4C49-B091-DB24864941A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707216" y="4752086"/>
                <a:ext cx="1051560" cy="827937"/>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34">
                <a:extLst>
                  <a:ext uri="{FF2B5EF4-FFF2-40B4-BE49-F238E27FC236}">
                    <a16:creationId xmlns:a16="http://schemas.microsoft.com/office/drawing/2014/main" id="{52E6C209-458B-46D1-A54E-4454B33AC2A8}"/>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454896" y="4752086"/>
                <a:ext cx="1051560" cy="827937"/>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22">
                <a:extLst>
                  <a:ext uri="{FF2B5EF4-FFF2-40B4-BE49-F238E27FC236}">
                    <a16:creationId xmlns:a16="http://schemas.microsoft.com/office/drawing/2014/main" id="{71A742DC-2171-4443-8571-FFD426FFDB1C}"/>
                  </a:ext>
                </a:extLst>
              </p:cNvPr>
              <p:cNvPicPr>
                <a:picLocks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466839" y="1380262"/>
                <a:ext cx="1051560" cy="832104"/>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2">
                <a:extLst>
                  <a:ext uri="{FF2B5EF4-FFF2-40B4-BE49-F238E27FC236}">
                    <a16:creationId xmlns:a16="http://schemas.microsoft.com/office/drawing/2014/main" id="{804973FE-F652-4319-852A-8453BB1D05DA}"/>
                  </a:ext>
                </a:extLst>
              </p:cNvPr>
              <p:cNvPicPr>
                <a:picLocks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213343" y="1380261"/>
                <a:ext cx="1051560" cy="83210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32">
                <a:extLst>
                  <a:ext uri="{FF2B5EF4-FFF2-40B4-BE49-F238E27FC236}">
                    <a16:creationId xmlns:a16="http://schemas.microsoft.com/office/drawing/2014/main" id="{879D8CE7-153A-4DE9-B4B3-39FA09BB5728}"/>
                  </a:ext>
                </a:extLst>
              </p:cNvPr>
              <p:cNvPicPr>
                <a:picLocks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470767" y="3062761"/>
                <a:ext cx="1051560" cy="832104"/>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50">
                <a:extLst>
                  <a:ext uri="{FF2B5EF4-FFF2-40B4-BE49-F238E27FC236}">
                    <a16:creationId xmlns:a16="http://schemas.microsoft.com/office/drawing/2014/main" id="{DC3CDC3B-D683-44C7-877D-BDB5D929835C}"/>
                  </a:ext>
                </a:extLst>
              </p:cNvPr>
              <p:cNvPicPr>
                <a:picLocks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217271" y="3062761"/>
                <a:ext cx="1051560" cy="83210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36">
                <a:extLst>
                  <a:ext uri="{FF2B5EF4-FFF2-40B4-BE49-F238E27FC236}">
                    <a16:creationId xmlns:a16="http://schemas.microsoft.com/office/drawing/2014/main" id="{B4ECBF7D-A6FB-4D49-A7BD-B7E3AF15B2BB}"/>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471981" y="4750396"/>
                <a:ext cx="1051560" cy="827937"/>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54">
                <a:extLst>
                  <a:ext uri="{FF2B5EF4-FFF2-40B4-BE49-F238E27FC236}">
                    <a16:creationId xmlns:a16="http://schemas.microsoft.com/office/drawing/2014/main" id="{DE643E1A-2885-479C-A14B-4D0882BB415C}"/>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218786" y="4750396"/>
                <a:ext cx="1051560" cy="827824"/>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2">
                <a:extLst>
                  <a:ext uri="{FF2B5EF4-FFF2-40B4-BE49-F238E27FC236}">
                    <a16:creationId xmlns:a16="http://schemas.microsoft.com/office/drawing/2014/main" id="{7B974518-1DCF-47E2-A802-AD3F44FD7E32}"/>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708718" y="539496"/>
                <a:ext cx="1051560" cy="830599"/>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8">
                <a:extLst>
                  <a:ext uri="{FF2B5EF4-FFF2-40B4-BE49-F238E27FC236}">
                    <a16:creationId xmlns:a16="http://schemas.microsoft.com/office/drawing/2014/main" id="{3C8C8E77-FE28-471A-851B-28A28A3D2FA7}"/>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9455222" y="539496"/>
                <a:ext cx="1051560" cy="83060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8">
                <a:extLst>
                  <a:ext uri="{FF2B5EF4-FFF2-40B4-BE49-F238E27FC236}">
                    <a16:creationId xmlns:a16="http://schemas.microsoft.com/office/drawing/2014/main" id="{181449A2-63F5-40B0-BF7D-F9CD8CDCFB51}"/>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708392" y="2225900"/>
                <a:ext cx="1051560" cy="827937"/>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24">
                <a:extLst>
                  <a:ext uri="{FF2B5EF4-FFF2-40B4-BE49-F238E27FC236}">
                    <a16:creationId xmlns:a16="http://schemas.microsoft.com/office/drawing/2014/main" id="{B5600375-9DFA-4C92-B484-B68F0DF26852}"/>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9454896" y="2225900"/>
                <a:ext cx="1051560" cy="827937"/>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14">
                <a:extLst>
                  <a:ext uri="{FF2B5EF4-FFF2-40B4-BE49-F238E27FC236}">
                    <a16:creationId xmlns:a16="http://schemas.microsoft.com/office/drawing/2014/main" id="{0B487029-07F3-4C4B-84C1-C21424E968A3}"/>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7708717" y="3903255"/>
                <a:ext cx="1051560" cy="830038"/>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32">
                <a:extLst>
                  <a:ext uri="{FF2B5EF4-FFF2-40B4-BE49-F238E27FC236}">
                    <a16:creationId xmlns:a16="http://schemas.microsoft.com/office/drawing/2014/main" id="{F3D6C0CC-9FE4-4A8D-BEE8-8CBA7181D997}"/>
                  </a:ext>
                </a:extLst>
              </p:cNvPr>
              <p:cNvPicPr>
                <a:picLocks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9452604" y="3903255"/>
                <a:ext cx="1054177" cy="83210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22" name="TextBox 121">
            <a:extLst>
              <a:ext uri="{FF2B5EF4-FFF2-40B4-BE49-F238E27FC236}">
                <a16:creationId xmlns:a16="http://schemas.microsoft.com/office/drawing/2014/main" id="{6295711E-4A22-499C-88FC-5BE69F5E50B6}"/>
              </a:ext>
            </a:extLst>
          </p:cNvPr>
          <p:cNvSpPr txBox="1"/>
          <p:nvPr/>
        </p:nvSpPr>
        <p:spPr>
          <a:xfrm>
            <a:off x="18475186" y="4419600"/>
            <a:ext cx="8647705" cy="1384995"/>
          </a:xfrm>
          <a:prstGeom prst="rect">
            <a:avLst/>
          </a:prstGeom>
          <a:noFill/>
        </p:spPr>
        <p:txBody>
          <a:bodyPr wrap="square" rtlCol="0">
            <a:spAutoFit/>
          </a:bodyPr>
          <a:lstStyle/>
          <a:p>
            <a:r>
              <a:rPr lang="en-US" sz="2800" dirty="0">
                <a:solidFill>
                  <a:schemeClr val="tx1"/>
                </a:solidFill>
                <a:latin typeface="+mn-lt"/>
              </a:rPr>
              <a:t>Knocking down STAT3 target genes enhances cisplatin induced morphology changes in resistant cells</a:t>
            </a:r>
          </a:p>
        </p:txBody>
      </p:sp>
      <p:sp>
        <p:nvSpPr>
          <p:cNvPr id="4" name="Arrow: Right 3">
            <a:extLst>
              <a:ext uri="{FF2B5EF4-FFF2-40B4-BE49-F238E27FC236}">
                <a16:creationId xmlns:a16="http://schemas.microsoft.com/office/drawing/2014/main" id="{5A4BCADF-A887-4B68-B762-67A554AC2662}"/>
              </a:ext>
            </a:extLst>
          </p:cNvPr>
          <p:cNvSpPr/>
          <p:nvPr/>
        </p:nvSpPr>
        <p:spPr bwMode="auto">
          <a:xfrm>
            <a:off x="10141468" y="6392846"/>
            <a:ext cx="189720" cy="186839"/>
          </a:xfrm>
          <a:prstGeom prst="rightArrow">
            <a:avLst/>
          </a:pr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70" name="Arrow: Right 69">
            <a:extLst>
              <a:ext uri="{FF2B5EF4-FFF2-40B4-BE49-F238E27FC236}">
                <a16:creationId xmlns:a16="http://schemas.microsoft.com/office/drawing/2014/main" id="{C8FB96BD-BC32-418F-9EAF-63A23AABA228}"/>
              </a:ext>
            </a:extLst>
          </p:cNvPr>
          <p:cNvSpPr/>
          <p:nvPr/>
        </p:nvSpPr>
        <p:spPr bwMode="auto">
          <a:xfrm>
            <a:off x="10363476" y="6966724"/>
            <a:ext cx="189720" cy="186839"/>
          </a:xfrm>
          <a:prstGeom prst="rightArrow">
            <a:avLst/>
          </a:pr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71" name="Arrow: Right 70">
            <a:extLst>
              <a:ext uri="{FF2B5EF4-FFF2-40B4-BE49-F238E27FC236}">
                <a16:creationId xmlns:a16="http://schemas.microsoft.com/office/drawing/2014/main" id="{3E8B3D77-9CAD-4BBA-A9DA-F334D2D22A85}"/>
              </a:ext>
            </a:extLst>
          </p:cNvPr>
          <p:cNvSpPr/>
          <p:nvPr/>
        </p:nvSpPr>
        <p:spPr bwMode="auto">
          <a:xfrm>
            <a:off x="11182176" y="7015092"/>
            <a:ext cx="189720" cy="186839"/>
          </a:xfrm>
          <a:prstGeom prst="rightArrow">
            <a:avLst/>
          </a:pr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72" name="Arrow: Right 71">
            <a:extLst>
              <a:ext uri="{FF2B5EF4-FFF2-40B4-BE49-F238E27FC236}">
                <a16:creationId xmlns:a16="http://schemas.microsoft.com/office/drawing/2014/main" id="{3B43355F-0C39-4984-9E22-DD2A52747900}"/>
              </a:ext>
            </a:extLst>
          </p:cNvPr>
          <p:cNvSpPr/>
          <p:nvPr/>
        </p:nvSpPr>
        <p:spPr bwMode="auto">
          <a:xfrm>
            <a:off x="11371896" y="6652747"/>
            <a:ext cx="189720" cy="186839"/>
          </a:xfrm>
          <a:prstGeom prst="rightArrow">
            <a:avLst/>
          </a:pr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73" name="Arrow: Right 72">
            <a:extLst>
              <a:ext uri="{FF2B5EF4-FFF2-40B4-BE49-F238E27FC236}">
                <a16:creationId xmlns:a16="http://schemas.microsoft.com/office/drawing/2014/main" id="{1623297D-5D3D-44C6-8478-4EFAC062288D}"/>
              </a:ext>
            </a:extLst>
          </p:cNvPr>
          <p:cNvSpPr/>
          <p:nvPr/>
        </p:nvSpPr>
        <p:spPr bwMode="auto">
          <a:xfrm>
            <a:off x="12534598" y="6493354"/>
            <a:ext cx="189720" cy="186839"/>
          </a:xfrm>
          <a:prstGeom prst="rightArrow">
            <a:avLst/>
          </a:pr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74" name="Arrow: Right 73">
            <a:extLst>
              <a:ext uri="{FF2B5EF4-FFF2-40B4-BE49-F238E27FC236}">
                <a16:creationId xmlns:a16="http://schemas.microsoft.com/office/drawing/2014/main" id="{14F72734-171E-4118-96BD-22D9765363B7}"/>
              </a:ext>
            </a:extLst>
          </p:cNvPr>
          <p:cNvSpPr/>
          <p:nvPr/>
        </p:nvSpPr>
        <p:spPr bwMode="auto">
          <a:xfrm>
            <a:off x="14695501" y="7000896"/>
            <a:ext cx="189720" cy="186839"/>
          </a:xfrm>
          <a:prstGeom prst="rightArrow">
            <a:avLst/>
          </a:pr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75" name="Arrow: Right 74">
            <a:extLst>
              <a:ext uri="{FF2B5EF4-FFF2-40B4-BE49-F238E27FC236}">
                <a16:creationId xmlns:a16="http://schemas.microsoft.com/office/drawing/2014/main" id="{D3AA04F9-ADC9-4932-A2CA-13DADBF0913A}"/>
              </a:ext>
            </a:extLst>
          </p:cNvPr>
          <p:cNvSpPr/>
          <p:nvPr/>
        </p:nvSpPr>
        <p:spPr bwMode="auto">
          <a:xfrm>
            <a:off x="15822385" y="7060143"/>
            <a:ext cx="189720" cy="186839"/>
          </a:xfrm>
          <a:prstGeom prst="rightArrow">
            <a:avLst/>
          </a:pr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76" name="Arrow: Right 75">
            <a:extLst>
              <a:ext uri="{FF2B5EF4-FFF2-40B4-BE49-F238E27FC236}">
                <a16:creationId xmlns:a16="http://schemas.microsoft.com/office/drawing/2014/main" id="{DDDEF5E0-91B3-4FF0-81CE-ABC4D02A0119}"/>
              </a:ext>
            </a:extLst>
          </p:cNvPr>
          <p:cNvSpPr/>
          <p:nvPr/>
        </p:nvSpPr>
        <p:spPr bwMode="auto">
          <a:xfrm>
            <a:off x="10293868" y="9566761"/>
            <a:ext cx="189720" cy="186839"/>
          </a:xfrm>
          <a:prstGeom prst="rightArrow">
            <a:avLst/>
          </a:pr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77" name="Arrow: Right 76">
            <a:extLst>
              <a:ext uri="{FF2B5EF4-FFF2-40B4-BE49-F238E27FC236}">
                <a16:creationId xmlns:a16="http://schemas.microsoft.com/office/drawing/2014/main" id="{F38DA15A-D94A-4E15-A2EE-E56DD2575954}"/>
              </a:ext>
            </a:extLst>
          </p:cNvPr>
          <p:cNvSpPr/>
          <p:nvPr/>
        </p:nvSpPr>
        <p:spPr bwMode="auto">
          <a:xfrm>
            <a:off x="11430000" y="9261961"/>
            <a:ext cx="189720" cy="186839"/>
          </a:xfrm>
          <a:prstGeom prst="rightArrow">
            <a:avLst/>
          </a:pr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78" name="Arrow: Right 77">
            <a:extLst>
              <a:ext uri="{FF2B5EF4-FFF2-40B4-BE49-F238E27FC236}">
                <a16:creationId xmlns:a16="http://schemas.microsoft.com/office/drawing/2014/main" id="{7C1C0487-1A13-445C-928F-CE8A4602F199}"/>
              </a:ext>
            </a:extLst>
          </p:cNvPr>
          <p:cNvSpPr/>
          <p:nvPr/>
        </p:nvSpPr>
        <p:spPr bwMode="auto">
          <a:xfrm>
            <a:off x="13487400" y="9601200"/>
            <a:ext cx="189720" cy="186839"/>
          </a:xfrm>
          <a:prstGeom prst="rightArrow">
            <a:avLst/>
          </a:pr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79" name="Arrow: Right 78">
            <a:extLst>
              <a:ext uri="{FF2B5EF4-FFF2-40B4-BE49-F238E27FC236}">
                <a16:creationId xmlns:a16="http://schemas.microsoft.com/office/drawing/2014/main" id="{80267F56-DE8A-4152-AB3F-E1DD10C68294}"/>
              </a:ext>
            </a:extLst>
          </p:cNvPr>
          <p:cNvSpPr/>
          <p:nvPr/>
        </p:nvSpPr>
        <p:spPr bwMode="auto">
          <a:xfrm>
            <a:off x="15888480" y="9220200"/>
            <a:ext cx="189720" cy="186839"/>
          </a:xfrm>
          <a:prstGeom prst="rightArrow">
            <a:avLst/>
          </a:pr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123" name="Arrow: Right 122">
            <a:extLst>
              <a:ext uri="{FF2B5EF4-FFF2-40B4-BE49-F238E27FC236}">
                <a16:creationId xmlns:a16="http://schemas.microsoft.com/office/drawing/2014/main" id="{B4522D29-F1BB-4D88-9FA7-98FD8D2BEE33}"/>
              </a:ext>
            </a:extLst>
          </p:cNvPr>
          <p:cNvSpPr/>
          <p:nvPr/>
        </p:nvSpPr>
        <p:spPr bwMode="auto">
          <a:xfrm>
            <a:off x="16193280" y="9372600"/>
            <a:ext cx="189720" cy="186839"/>
          </a:xfrm>
          <a:prstGeom prst="rightArrow">
            <a:avLst/>
          </a:pr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124" name="Arrow: Right 123">
            <a:extLst>
              <a:ext uri="{FF2B5EF4-FFF2-40B4-BE49-F238E27FC236}">
                <a16:creationId xmlns:a16="http://schemas.microsoft.com/office/drawing/2014/main" id="{A3650B8F-1C63-4A3E-83BD-931365C3D42A}"/>
              </a:ext>
            </a:extLst>
          </p:cNvPr>
          <p:cNvSpPr/>
          <p:nvPr/>
        </p:nvSpPr>
        <p:spPr bwMode="auto">
          <a:xfrm>
            <a:off x="16459200" y="9719161"/>
            <a:ext cx="189720" cy="186839"/>
          </a:xfrm>
          <a:prstGeom prst="rightArrow">
            <a:avLst/>
          </a:pr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125" name="Arrow: Right 124">
            <a:extLst>
              <a:ext uri="{FF2B5EF4-FFF2-40B4-BE49-F238E27FC236}">
                <a16:creationId xmlns:a16="http://schemas.microsoft.com/office/drawing/2014/main" id="{7C861609-94F1-44C0-8D59-F11208863745}"/>
              </a:ext>
            </a:extLst>
          </p:cNvPr>
          <p:cNvSpPr/>
          <p:nvPr/>
        </p:nvSpPr>
        <p:spPr bwMode="auto">
          <a:xfrm>
            <a:off x="16650480" y="9601200"/>
            <a:ext cx="189720" cy="186839"/>
          </a:xfrm>
          <a:prstGeom prst="rightArrow">
            <a:avLst/>
          </a:pr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126" name="Arrow: Right 125">
            <a:extLst>
              <a:ext uri="{FF2B5EF4-FFF2-40B4-BE49-F238E27FC236}">
                <a16:creationId xmlns:a16="http://schemas.microsoft.com/office/drawing/2014/main" id="{F1F87B67-5DBF-4F99-B0BF-8CB263C0D8C6}"/>
              </a:ext>
            </a:extLst>
          </p:cNvPr>
          <p:cNvSpPr/>
          <p:nvPr/>
        </p:nvSpPr>
        <p:spPr bwMode="auto">
          <a:xfrm>
            <a:off x="13678680" y="9795361"/>
            <a:ext cx="189720" cy="186839"/>
          </a:xfrm>
          <a:prstGeom prst="rightArrow">
            <a:avLst/>
          </a:pr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Tree>
  </p:cSld>
  <p:clrMapOvr>
    <a:masterClrMapping/>
  </p:clrMapOvr>
</p:sld>
</file>

<file path=ppt/theme/theme1.xml><?xml version="1.0" encoding="utf-8"?>
<a:theme xmlns:a="http://schemas.openxmlformats.org/drawingml/2006/main" name="Default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10992</TotalTime>
  <Words>807</Words>
  <Application>Microsoft Office PowerPoint</Application>
  <PresentationFormat>Custom</PresentationFormat>
  <Paragraphs>51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Default Design</vt:lpstr>
      <vt:lpstr>Analyzing the role of STAT3 in  cisplatin resistant ovarian cancer  Sarah J. Miseirvitch and Sarah R. Walker1 1Department of Molecular, Cellular, and Biomedical Sciences, Biochemistry Department, University of New Hampshire </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Sarah Lacroix</cp:lastModifiedBy>
  <cp:revision>361</cp:revision>
  <cp:lastPrinted>2014-02-24T14:53:09Z</cp:lastPrinted>
  <dcterms:created xsi:type="dcterms:W3CDTF">2004-07-26T21:45:23Z</dcterms:created>
  <dcterms:modified xsi:type="dcterms:W3CDTF">2020-04-16T01:15:34Z</dcterms:modified>
  <cp:category>science research poster</cp:category>
</cp:coreProperties>
</file>