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webp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4" r:id="rId5"/>
  </p:sldMasterIdLst>
  <p:notesMasterIdLst>
    <p:notesMasterId r:id="rId24"/>
  </p:notesMasterIdLst>
  <p:handoutMasterIdLst>
    <p:handoutMasterId r:id="rId25"/>
  </p:handoutMasterIdLst>
  <p:sldIdLst>
    <p:sldId id="419" r:id="rId6"/>
    <p:sldId id="414" r:id="rId7"/>
    <p:sldId id="262" r:id="rId8"/>
    <p:sldId id="338" r:id="rId9"/>
    <p:sldId id="339" r:id="rId10"/>
    <p:sldId id="405" r:id="rId11"/>
    <p:sldId id="389" r:id="rId12"/>
    <p:sldId id="406" r:id="rId13"/>
    <p:sldId id="411" r:id="rId14"/>
    <p:sldId id="394" r:id="rId15"/>
    <p:sldId id="415" r:id="rId16"/>
    <p:sldId id="416" r:id="rId17"/>
    <p:sldId id="417" r:id="rId18"/>
    <p:sldId id="428" r:id="rId19"/>
    <p:sldId id="404" r:id="rId20"/>
    <p:sldId id="418" r:id="rId21"/>
    <p:sldId id="300" r:id="rId22"/>
    <p:sldId id="384" r:id="rId23"/>
  </p:sldIdLst>
  <p:sldSz cx="12192000" cy="6858000"/>
  <p:notesSz cx="6858000" cy="9144000"/>
  <p:defaultTextStyle>
    <a:defPPr>
      <a:defRPr lang="en-US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CCCCFF"/>
    <a:srgbClr val="669900"/>
    <a:srgbClr val="33CCFF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213" autoAdjust="0"/>
  </p:normalViewPr>
  <p:slideViewPr>
    <p:cSldViewPr snapToGrid="0">
      <p:cViewPr varScale="1">
        <p:scale>
          <a:sx n="82" d="100"/>
          <a:sy n="82" d="100"/>
        </p:scale>
        <p:origin x="16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uva Paul" userId="6a8ee0ea-4b6b-4eeb-8402-4e9dbae2d9c3" providerId="ADAL" clId="{ADC7ACD4-BC53-4DAF-BC95-D3ED2BAFBFAC}"/>
    <pc:docChg chg="custSel modSld">
      <pc:chgData name="Shuva Paul" userId="6a8ee0ea-4b6b-4eeb-8402-4e9dbae2d9c3" providerId="ADAL" clId="{ADC7ACD4-BC53-4DAF-BC95-D3ED2BAFBFAC}" dt="2024-06-11T20:23:05.535" v="1" actId="20577"/>
      <pc:docMkLst>
        <pc:docMk/>
      </pc:docMkLst>
      <pc:sldChg chg="modSp mod">
        <pc:chgData name="Shuva Paul" userId="6a8ee0ea-4b6b-4eeb-8402-4e9dbae2d9c3" providerId="ADAL" clId="{ADC7ACD4-BC53-4DAF-BC95-D3ED2BAFBFAC}" dt="2024-06-11T20:23:05.535" v="1" actId="20577"/>
        <pc:sldMkLst>
          <pc:docMk/>
          <pc:sldMk cId="4205609882" sldId="419"/>
        </pc:sldMkLst>
        <pc:spChg chg="mod">
          <ac:chgData name="Shuva Paul" userId="6a8ee0ea-4b6b-4eeb-8402-4e9dbae2d9c3" providerId="ADAL" clId="{ADC7ACD4-BC53-4DAF-BC95-D3ED2BAFBFAC}" dt="2024-06-11T20:23:05.535" v="1" actId="20577"/>
          <ac:spMkLst>
            <pc:docMk/>
            <pc:sldMk cId="4205609882" sldId="419"/>
            <ac:spMk id="4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aseline="0"/>
              <a:t>VRU Fatalities in 2022</a:t>
            </a:r>
            <a:endParaRPr lang="en-US" sz="2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Pedestrians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Vulnerable Road User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7345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14-426D-A64B-F4FEC4064D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Motorcyclists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Vulnerable Road User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14-426D-A64B-F4FEC4064D7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Pedalcyclists</c:v>
                </c:pt>
              </c:strCache>
            </c:strRef>
          </c:tx>
          <c:spPr>
            <a:solidFill>
              <a:srgbClr val="FFC000">
                <a:alpha val="85000"/>
              </a:srgb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C000">
                  <a:alpha val="85000"/>
                </a:srgbClr>
              </a:solidFill>
              <a:ln w="9525" cap="flat" cmpd="sng" algn="ctr">
                <a:solidFill>
                  <a:schemeClr val="accent3">
                    <a:lumMod val="75000"/>
                  </a:schemeClr>
                </a:solidFill>
                <a:round/>
              </a:ln>
              <a:effectLst/>
              <a:sp3d contourW="9525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014-426D-A64B-F4FEC4064D75}"/>
              </c:ext>
            </c:extLst>
          </c:dPt>
          <c:dLbls>
            <c:dLbl>
              <c:idx val="0"/>
              <c:layout>
                <c:manualLayout>
                  <c:x val="0"/>
                  <c:y val="-1.4315330433896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14-426D-A64B-F4FEC4064D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Vulnerable Road User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1068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14-426D-A64B-F4FEC4064D7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1182074239"/>
        <c:axId val="2069566864"/>
        <c:axId val="0"/>
      </c:bar3DChart>
      <c:catAx>
        <c:axId val="1182074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9566864"/>
        <c:crosses val="autoZero"/>
        <c:auto val="1"/>
        <c:lblAlgn val="ctr"/>
        <c:lblOffset val="100"/>
        <c:noMultiLvlLbl val="0"/>
      </c:catAx>
      <c:valAx>
        <c:axId val="2069566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20742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400">
                <a:solidFill>
                  <a:schemeClr val="bg1"/>
                </a:solidFill>
              </a:rPr>
              <a:t>Fatalities on United States Road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648244180520993"/>
          <c:y val="0.13077872730437565"/>
          <c:w val="0.71198111473716108"/>
          <c:h val="0.7141588770012448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spPr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2000" b="1" i="0" u="none" strike="noStrike" kern="1200" baseline="0">
                      <a:solidFill>
                        <a:prstClr val="white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A829-44A9-98B1-E77DBBF0B4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20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#,##0</c:formatCode>
                <c:ptCount val="1"/>
                <c:pt idx="0">
                  <c:v>39007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00-45A1-8D80-F477935596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9141686620313429E-3"/>
                  <c:y val="5.24570119023345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29-44A9-98B1-E77DBBF0B4E7}"/>
                </c:ext>
              </c:extLst>
            </c:dLbl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0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#,##0</c:formatCode>
                <c:ptCount val="1"/>
                <c:pt idx="0">
                  <c:v>42939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00-45A1-8D80-F477935596F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n-US" sz="2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1D91B73-AF6D-432A-A877-1901DEECFC2E}" type="VALUE">
                      <a:rPr lang="en-US" smtClean="0"/>
                      <a:pPr algn="ctr">
                        <a:defRPr lang="en-US" sz="2000" b="1">
                          <a:solidFill>
                            <a:schemeClr val="lt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solidFill>
                  <a:srgbClr val="FF0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2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829-44A9-98B1-E77DBBF0B4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#,##0</c:formatCode>
                <c:ptCount val="1"/>
                <c:pt idx="0">
                  <c:v>42795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00-45A1-8D80-F477935596F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85475407"/>
        <c:axId val="2085489807"/>
        <c:axId val="1378095599"/>
      </c:bar3DChart>
      <c:catAx>
        <c:axId val="208547540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85489807"/>
        <c:crosses val="autoZero"/>
        <c:auto val="1"/>
        <c:lblAlgn val="ctr"/>
        <c:lblOffset val="100"/>
        <c:noMultiLvlLbl val="0"/>
      </c:catAx>
      <c:valAx>
        <c:axId val="208548980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2085475407"/>
        <c:crosses val="autoZero"/>
        <c:crossBetween val="between"/>
      </c:valAx>
      <c:serAx>
        <c:axId val="1378095599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60000" spcFirstLastPara="1" vertOverflow="ellipsis" wrap="square" anchor="ctr" anchorCtr="0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489807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B5DC52-9CF6-43A9-B9DA-B6A3892AAB1D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3668DF-0AFC-49FF-896A-3AF538BC6B4D}">
      <dgm:prSet phldrT="[Text]" custT="1"/>
      <dgm:spPr/>
      <dgm:t>
        <a:bodyPr/>
        <a:lstStyle/>
        <a:p>
          <a:r>
            <a:rPr lang="en-US" sz="2400"/>
            <a:t>Passive Collision Avoidance</a:t>
          </a:r>
        </a:p>
      </dgm:t>
    </dgm:pt>
    <dgm:pt modelId="{078B2F5A-978B-4C9F-A0B7-9884062EFDDA}" type="parTrans" cxnId="{D639EE01-A0C8-4035-82C9-A072A8E23AA3}">
      <dgm:prSet/>
      <dgm:spPr/>
      <dgm:t>
        <a:bodyPr/>
        <a:lstStyle/>
        <a:p>
          <a:endParaRPr lang="en-US"/>
        </a:p>
      </dgm:t>
    </dgm:pt>
    <dgm:pt modelId="{12260311-B2B4-4B11-8DCC-0CFC4796875D}" type="sibTrans" cxnId="{D639EE01-A0C8-4035-82C9-A072A8E23AA3}">
      <dgm:prSet/>
      <dgm:spPr/>
      <dgm:t>
        <a:bodyPr/>
        <a:lstStyle/>
        <a:p>
          <a:endParaRPr lang="en-US"/>
        </a:p>
      </dgm:t>
    </dgm:pt>
    <dgm:pt modelId="{13C0894F-8990-4705-B0F3-F1ACE8DC35E5}">
      <dgm:prSet phldrT="[Text]"/>
      <dgm:spPr/>
      <dgm:t>
        <a:bodyPr/>
        <a:lstStyle/>
        <a:p>
          <a:r>
            <a:rPr lang="en-US"/>
            <a:t>LED-equipped Helmets &amp; Gloves</a:t>
          </a:r>
        </a:p>
      </dgm:t>
    </dgm:pt>
    <dgm:pt modelId="{0B7BB651-39AC-478F-BCD2-F7137C271CE7}" type="parTrans" cxnId="{DFEE7D5F-BE9A-415F-A9A3-A67782C85D98}">
      <dgm:prSet/>
      <dgm:spPr/>
      <dgm:t>
        <a:bodyPr/>
        <a:lstStyle/>
        <a:p>
          <a:endParaRPr lang="en-US"/>
        </a:p>
      </dgm:t>
    </dgm:pt>
    <dgm:pt modelId="{B38CA798-FDB3-42C9-A8E7-EB15BAF98D45}" type="sibTrans" cxnId="{DFEE7D5F-BE9A-415F-A9A3-A67782C85D98}">
      <dgm:prSet/>
      <dgm:spPr/>
      <dgm:t>
        <a:bodyPr/>
        <a:lstStyle/>
        <a:p>
          <a:endParaRPr lang="en-US"/>
        </a:p>
      </dgm:t>
    </dgm:pt>
    <dgm:pt modelId="{E4980C8E-AD94-438A-A592-DCB6B8CC3547}">
      <dgm:prSet phldrT="[Text]"/>
      <dgm:spPr/>
      <dgm:t>
        <a:bodyPr/>
        <a:lstStyle/>
        <a:p>
          <a:r>
            <a:rPr lang="en-US"/>
            <a:t>Pedestrian-Friendly Bumpers in Vehicles</a:t>
          </a:r>
        </a:p>
      </dgm:t>
    </dgm:pt>
    <dgm:pt modelId="{E97068C8-D3DD-4324-B4BF-21ACD9CE5E68}" type="parTrans" cxnId="{F083832A-B4EB-41D3-A4D3-1F10CE5CA785}">
      <dgm:prSet/>
      <dgm:spPr/>
      <dgm:t>
        <a:bodyPr/>
        <a:lstStyle/>
        <a:p>
          <a:endParaRPr lang="en-US"/>
        </a:p>
      </dgm:t>
    </dgm:pt>
    <dgm:pt modelId="{9D13ECF8-7994-4116-B587-1D58294AAA2C}" type="sibTrans" cxnId="{F083832A-B4EB-41D3-A4D3-1F10CE5CA785}">
      <dgm:prSet/>
      <dgm:spPr/>
      <dgm:t>
        <a:bodyPr/>
        <a:lstStyle/>
        <a:p>
          <a:endParaRPr lang="en-US"/>
        </a:p>
      </dgm:t>
    </dgm:pt>
    <dgm:pt modelId="{635C6E7C-EA51-463E-ABC3-B0AC8C48B5C5}">
      <dgm:prSet phldrT="[Text]" custT="1"/>
      <dgm:spPr/>
      <dgm:t>
        <a:bodyPr/>
        <a:lstStyle/>
        <a:p>
          <a:r>
            <a:rPr lang="en-US" sz="2400"/>
            <a:t>Active Collision Avoidance</a:t>
          </a:r>
        </a:p>
      </dgm:t>
    </dgm:pt>
    <dgm:pt modelId="{ACD90EDB-584C-4AE7-88C2-6D744B3C6E45}" type="parTrans" cxnId="{B6393DC6-C079-490D-B0D7-650D85CB9EAB}">
      <dgm:prSet/>
      <dgm:spPr/>
      <dgm:t>
        <a:bodyPr/>
        <a:lstStyle/>
        <a:p>
          <a:endParaRPr lang="en-US"/>
        </a:p>
      </dgm:t>
    </dgm:pt>
    <dgm:pt modelId="{BEA13027-2C83-41F6-BFC5-F21632E4D711}" type="sibTrans" cxnId="{B6393DC6-C079-490D-B0D7-650D85CB9EAB}">
      <dgm:prSet/>
      <dgm:spPr/>
      <dgm:t>
        <a:bodyPr/>
        <a:lstStyle/>
        <a:p>
          <a:endParaRPr lang="en-US"/>
        </a:p>
      </dgm:t>
    </dgm:pt>
    <dgm:pt modelId="{1A0BDFE1-FC1D-47DE-9E7A-BEDD1EAF2D1D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/>
            <a:t>Advanced Driver Assistance Systems (ADAS)</a:t>
          </a:r>
        </a:p>
      </dgm:t>
    </dgm:pt>
    <dgm:pt modelId="{236F6CFF-B564-4C19-82F1-A7E79C08A32C}" type="parTrans" cxnId="{D8568DFD-6EAF-4B14-9EC4-D4BDEDE9F33C}">
      <dgm:prSet/>
      <dgm:spPr/>
      <dgm:t>
        <a:bodyPr/>
        <a:lstStyle/>
        <a:p>
          <a:endParaRPr lang="en-US"/>
        </a:p>
      </dgm:t>
    </dgm:pt>
    <dgm:pt modelId="{DCBC2999-20C1-4EEF-BA28-E9A1CE26C75C}" type="sibTrans" cxnId="{D8568DFD-6EAF-4B14-9EC4-D4BDEDE9F33C}">
      <dgm:prSet/>
      <dgm:spPr/>
      <dgm:t>
        <a:bodyPr/>
        <a:lstStyle/>
        <a:p>
          <a:endParaRPr lang="en-US"/>
        </a:p>
      </dgm:t>
    </dgm:pt>
    <dgm:pt modelId="{E24C9FDC-6491-48E6-AAF6-ADB4383AC4D3}">
      <dgm:prSet phldrT="[Text]"/>
      <dgm:spPr/>
      <dgm:t>
        <a:bodyPr/>
        <a:lstStyle/>
        <a:p>
          <a:r>
            <a:rPr lang="en-US"/>
            <a:t>Sensor-enabled Airbag Systems</a:t>
          </a:r>
        </a:p>
      </dgm:t>
    </dgm:pt>
    <dgm:pt modelId="{198D4DF4-7440-42D4-A646-B62F7F226368}" type="parTrans" cxnId="{5A3C322F-9AE4-471A-9842-D00DF8EEC4D7}">
      <dgm:prSet/>
      <dgm:spPr/>
      <dgm:t>
        <a:bodyPr/>
        <a:lstStyle/>
        <a:p>
          <a:endParaRPr lang="en-US"/>
        </a:p>
      </dgm:t>
    </dgm:pt>
    <dgm:pt modelId="{38C63511-9408-48AD-8446-9F444FCC02A5}" type="sibTrans" cxnId="{5A3C322F-9AE4-471A-9842-D00DF8EEC4D7}">
      <dgm:prSet/>
      <dgm:spPr/>
      <dgm:t>
        <a:bodyPr/>
        <a:lstStyle/>
        <a:p>
          <a:endParaRPr lang="en-US"/>
        </a:p>
      </dgm:t>
    </dgm:pt>
    <dgm:pt modelId="{997807D2-E14F-4E94-B1E1-DEAF4D64ADEA}">
      <dgm:prSet phldrT="[Text]"/>
      <dgm:spPr/>
      <dgm:t>
        <a:bodyPr/>
        <a:lstStyle/>
        <a:p>
          <a:r>
            <a:rPr lang="en-US"/>
            <a:t>Dedicated Lanes for Cyclists</a:t>
          </a:r>
        </a:p>
      </dgm:t>
    </dgm:pt>
    <dgm:pt modelId="{B1C6A932-CE7C-4F06-8DD0-275C97F31220}" type="parTrans" cxnId="{F976D135-0941-46F4-B78B-5170013F45BE}">
      <dgm:prSet/>
      <dgm:spPr/>
      <dgm:t>
        <a:bodyPr/>
        <a:lstStyle/>
        <a:p>
          <a:endParaRPr lang="en-US"/>
        </a:p>
      </dgm:t>
    </dgm:pt>
    <dgm:pt modelId="{99DE1312-8A65-4CC1-9F01-DE26624A5D8A}" type="sibTrans" cxnId="{F976D135-0941-46F4-B78B-5170013F45BE}">
      <dgm:prSet/>
      <dgm:spPr/>
      <dgm:t>
        <a:bodyPr/>
        <a:lstStyle/>
        <a:p>
          <a:endParaRPr lang="en-US"/>
        </a:p>
      </dgm:t>
    </dgm:pt>
    <dgm:pt modelId="{A136E98D-4BF3-46A2-9520-D30EBC0B8FCE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en-US"/>
            <a:t>Cooperative Collision Avoidance Systems (CCAS)</a:t>
          </a:r>
        </a:p>
      </dgm:t>
    </dgm:pt>
    <dgm:pt modelId="{D4F0F580-5A11-4B3B-9DBC-162322762541}" type="sibTrans" cxnId="{6CE7DB1D-0B0E-4365-A0EF-61CA09FAC307}">
      <dgm:prSet/>
      <dgm:spPr/>
      <dgm:t>
        <a:bodyPr/>
        <a:lstStyle/>
        <a:p>
          <a:endParaRPr lang="en-US"/>
        </a:p>
      </dgm:t>
    </dgm:pt>
    <dgm:pt modelId="{08CD8BC3-3F86-4602-B4CF-C07D6C458F01}" type="parTrans" cxnId="{6CE7DB1D-0B0E-4365-A0EF-61CA09FAC307}">
      <dgm:prSet/>
      <dgm:spPr/>
      <dgm:t>
        <a:bodyPr/>
        <a:lstStyle/>
        <a:p>
          <a:endParaRPr lang="en-US"/>
        </a:p>
      </dgm:t>
    </dgm:pt>
    <dgm:pt modelId="{A5A51CEA-D49A-4A95-A662-C31700224640}" type="pres">
      <dgm:prSet presAssocID="{48B5DC52-9CF6-43A9-B9DA-B6A3892AAB1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B7F89ED-7557-41FF-B2B3-EFFD0B60902C}" type="pres">
      <dgm:prSet presAssocID="{0B3668DF-0AFC-49FF-896A-3AF538BC6B4D}" presName="root" presStyleCnt="0"/>
      <dgm:spPr/>
    </dgm:pt>
    <dgm:pt modelId="{9C3922DC-679F-40E4-A0DE-11D801428C0C}" type="pres">
      <dgm:prSet presAssocID="{0B3668DF-0AFC-49FF-896A-3AF538BC6B4D}" presName="rootComposite" presStyleCnt="0"/>
      <dgm:spPr/>
    </dgm:pt>
    <dgm:pt modelId="{AD0454BE-3649-421E-9A01-0F7E4DDFF7D7}" type="pres">
      <dgm:prSet presAssocID="{0B3668DF-0AFC-49FF-896A-3AF538BC6B4D}" presName="rootText" presStyleLbl="node1" presStyleIdx="0" presStyleCnt="2" custScaleX="271509" custLinFactNeighborX="-39975"/>
      <dgm:spPr/>
    </dgm:pt>
    <dgm:pt modelId="{8F725ED6-C9FE-4DD5-97B0-ECBB2C332D34}" type="pres">
      <dgm:prSet presAssocID="{0B3668DF-0AFC-49FF-896A-3AF538BC6B4D}" presName="rootConnector" presStyleLbl="node1" presStyleIdx="0" presStyleCnt="2"/>
      <dgm:spPr/>
    </dgm:pt>
    <dgm:pt modelId="{21DC227A-00DA-48A3-B3D5-2C54D0AECE52}" type="pres">
      <dgm:prSet presAssocID="{0B3668DF-0AFC-49FF-896A-3AF538BC6B4D}" presName="childShape" presStyleCnt="0"/>
      <dgm:spPr/>
    </dgm:pt>
    <dgm:pt modelId="{4354D14A-ED5C-49D7-AD8B-E618B1536DDC}" type="pres">
      <dgm:prSet presAssocID="{0B7BB651-39AC-478F-BCD2-F7137C271CE7}" presName="Name13" presStyleLbl="parChTrans1D2" presStyleIdx="0" presStyleCnt="6"/>
      <dgm:spPr/>
    </dgm:pt>
    <dgm:pt modelId="{92AE602A-D14A-457E-8FB0-0B088A587590}" type="pres">
      <dgm:prSet presAssocID="{13C0894F-8990-4705-B0F3-F1ACE8DC35E5}" presName="childText" presStyleLbl="bgAcc1" presStyleIdx="0" presStyleCnt="6" custScaleX="271509" custLinFactNeighborX="-56484">
        <dgm:presLayoutVars>
          <dgm:bulletEnabled val="1"/>
        </dgm:presLayoutVars>
      </dgm:prSet>
      <dgm:spPr/>
    </dgm:pt>
    <dgm:pt modelId="{4438A6C3-D41D-41BD-B5AE-5B7A0C5BE626}" type="pres">
      <dgm:prSet presAssocID="{E97068C8-D3DD-4324-B4BF-21ACD9CE5E68}" presName="Name13" presStyleLbl="parChTrans1D2" presStyleIdx="1" presStyleCnt="6"/>
      <dgm:spPr/>
    </dgm:pt>
    <dgm:pt modelId="{E29DA4F1-D3DB-426C-BF33-B027777BB01C}" type="pres">
      <dgm:prSet presAssocID="{E4980C8E-AD94-438A-A592-DCB6B8CC3547}" presName="childText" presStyleLbl="bgAcc1" presStyleIdx="1" presStyleCnt="6" custScaleX="271509" custLinFactNeighborX="-56484">
        <dgm:presLayoutVars>
          <dgm:bulletEnabled val="1"/>
        </dgm:presLayoutVars>
      </dgm:prSet>
      <dgm:spPr/>
    </dgm:pt>
    <dgm:pt modelId="{DAE71E02-3647-477C-B97E-EE9BF1A47B6A}" type="pres">
      <dgm:prSet presAssocID="{198D4DF4-7440-42D4-A646-B62F7F226368}" presName="Name13" presStyleLbl="parChTrans1D2" presStyleIdx="2" presStyleCnt="6"/>
      <dgm:spPr/>
    </dgm:pt>
    <dgm:pt modelId="{B144693B-543C-4739-9143-741B1D6371C2}" type="pres">
      <dgm:prSet presAssocID="{E24C9FDC-6491-48E6-AAF6-ADB4383AC4D3}" presName="childText" presStyleLbl="bgAcc1" presStyleIdx="2" presStyleCnt="6" custScaleX="271509" custLinFactNeighborX="-56484">
        <dgm:presLayoutVars>
          <dgm:bulletEnabled val="1"/>
        </dgm:presLayoutVars>
      </dgm:prSet>
      <dgm:spPr/>
    </dgm:pt>
    <dgm:pt modelId="{707CF47A-4F7C-41D3-9C5E-7910ABFA1508}" type="pres">
      <dgm:prSet presAssocID="{B1C6A932-CE7C-4F06-8DD0-275C97F31220}" presName="Name13" presStyleLbl="parChTrans1D2" presStyleIdx="3" presStyleCnt="6"/>
      <dgm:spPr/>
    </dgm:pt>
    <dgm:pt modelId="{11A9F1C7-40C4-43CE-8FF7-8F2BEB5A6F88}" type="pres">
      <dgm:prSet presAssocID="{997807D2-E14F-4E94-B1E1-DEAF4D64ADEA}" presName="childText" presStyleLbl="bgAcc1" presStyleIdx="3" presStyleCnt="6" custScaleX="271509" custLinFactNeighborX="-56484">
        <dgm:presLayoutVars>
          <dgm:bulletEnabled val="1"/>
        </dgm:presLayoutVars>
      </dgm:prSet>
      <dgm:spPr/>
    </dgm:pt>
    <dgm:pt modelId="{3719D67A-5197-4B3B-B32C-5A007C99AAEC}" type="pres">
      <dgm:prSet presAssocID="{635C6E7C-EA51-463E-ABC3-B0AC8C48B5C5}" presName="root" presStyleCnt="0"/>
      <dgm:spPr/>
    </dgm:pt>
    <dgm:pt modelId="{919CFEF5-1BD9-48C0-BD71-F43695A743C5}" type="pres">
      <dgm:prSet presAssocID="{635C6E7C-EA51-463E-ABC3-B0AC8C48B5C5}" presName="rootComposite" presStyleCnt="0"/>
      <dgm:spPr/>
    </dgm:pt>
    <dgm:pt modelId="{DDF63423-63E4-4EA7-9A89-56D7AC9D3AA5}" type="pres">
      <dgm:prSet presAssocID="{635C6E7C-EA51-463E-ABC3-B0AC8C48B5C5}" presName="rootText" presStyleLbl="node1" presStyleIdx="1" presStyleCnt="2" custScaleX="266611" custLinFactNeighborX="638" custLinFactNeighborY="1276"/>
      <dgm:spPr/>
    </dgm:pt>
    <dgm:pt modelId="{146A2FBD-F0BE-42DF-9634-406A5A4B1465}" type="pres">
      <dgm:prSet presAssocID="{635C6E7C-EA51-463E-ABC3-B0AC8C48B5C5}" presName="rootConnector" presStyleLbl="node1" presStyleIdx="1" presStyleCnt="2"/>
      <dgm:spPr/>
    </dgm:pt>
    <dgm:pt modelId="{0514EFC6-8111-4770-A4FB-86EC338A3465}" type="pres">
      <dgm:prSet presAssocID="{635C6E7C-EA51-463E-ABC3-B0AC8C48B5C5}" presName="childShape" presStyleCnt="0"/>
      <dgm:spPr/>
    </dgm:pt>
    <dgm:pt modelId="{2EAD89C1-5D9C-4F06-9945-033AB3A084F6}" type="pres">
      <dgm:prSet presAssocID="{236F6CFF-B564-4C19-82F1-A7E79C08A32C}" presName="Name13" presStyleLbl="parChTrans1D2" presStyleIdx="4" presStyleCnt="6"/>
      <dgm:spPr/>
    </dgm:pt>
    <dgm:pt modelId="{48CC313C-055F-4E2A-9032-94B391D31657}" type="pres">
      <dgm:prSet presAssocID="{1A0BDFE1-FC1D-47DE-9E7A-BEDD1EAF2D1D}" presName="childText" presStyleLbl="bgAcc1" presStyleIdx="4" presStyleCnt="6" custScaleX="266611">
        <dgm:presLayoutVars>
          <dgm:bulletEnabled val="1"/>
        </dgm:presLayoutVars>
      </dgm:prSet>
      <dgm:spPr/>
    </dgm:pt>
    <dgm:pt modelId="{76025264-234A-4092-9C65-F8C789773857}" type="pres">
      <dgm:prSet presAssocID="{08CD8BC3-3F86-4602-B4CF-C07D6C458F01}" presName="Name13" presStyleLbl="parChTrans1D2" presStyleIdx="5" presStyleCnt="6"/>
      <dgm:spPr/>
    </dgm:pt>
    <dgm:pt modelId="{F6A2664B-5C4B-4260-B7EA-8A6261A5D5FC}" type="pres">
      <dgm:prSet presAssocID="{A136E98D-4BF3-46A2-9520-D30EBC0B8FCE}" presName="childText" presStyleLbl="bgAcc1" presStyleIdx="5" presStyleCnt="6" custScaleX="266611">
        <dgm:presLayoutVars>
          <dgm:bulletEnabled val="1"/>
        </dgm:presLayoutVars>
      </dgm:prSet>
      <dgm:spPr/>
    </dgm:pt>
  </dgm:ptLst>
  <dgm:cxnLst>
    <dgm:cxn modelId="{D92AB901-CABC-4B3D-B3E4-FE7AE2AD24A8}" type="presOf" srcId="{236F6CFF-B564-4C19-82F1-A7E79C08A32C}" destId="{2EAD89C1-5D9C-4F06-9945-033AB3A084F6}" srcOrd="0" destOrd="0" presId="urn:microsoft.com/office/officeart/2005/8/layout/hierarchy3"/>
    <dgm:cxn modelId="{D639EE01-A0C8-4035-82C9-A072A8E23AA3}" srcId="{48B5DC52-9CF6-43A9-B9DA-B6A3892AAB1D}" destId="{0B3668DF-0AFC-49FF-896A-3AF538BC6B4D}" srcOrd="0" destOrd="0" parTransId="{078B2F5A-978B-4C9F-A0B7-9884062EFDDA}" sibTransId="{12260311-B2B4-4B11-8DCC-0CFC4796875D}"/>
    <dgm:cxn modelId="{E5F8001D-7BBA-4742-A651-3622F8392B42}" type="presOf" srcId="{A136E98D-4BF3-46A2-9520-D30EBC0B8FCE}" destId="{F6A2664B-5C4B-4260-B7EA-8A6261A5D5FC}" srcOrd="0" destOrd="0" presId="urn:microsoft.com/office/officeart/2005/8/layout/hierarchy3"/>
    <dgm:cxn modelId="{6CE7DB1D-0B0E-4365-A0EF-61CA09FAC307}" srcId="{635C6E7C-EA51-463E-ABC3-B0AC8C48B5C5}" destId="{A136E98D-4BF3-46A2-9520-D30EBC0B8FCE}" srcOrd="1" destOrd="0" parTransId="{08CD8BC3-3F86-4602-B4CF-C07D6C458F01}" sibTransId="{D4F0F580-5A11-4B3B-9DBC-162322762541}"/>
    <dgm:cxn modelId="{DFF6B529-65CA-4A2E-B486-4E912F2DE741}" type="presOf" srcId="{E24C9FDC-6491-48E6-AAF6-ADB4383AC4D3}" destId="{B144693B-543C-4739-9143-741B1D6371C2}" srcOrd="0" destOrd="0" presId="urn:microsoft.com/office/officeart/2005/8/layout/hierarchy3"/>
    <dgm:cxn modelId="{F083832A-B4EB-41D3-A4D3-1F10CE5CA785}" srcId="{0B3668DF-0AFC-49FF-896A-3AF538BC6B4D}" destId="{E4980C8E-AD94-438A-A592-DCB6B8CC3547}" srcOrd="1" destOrd="0" parTransId="{E97068C8-D3DD-4324-B4BF-21ACD9CE5E68}" sibTransId="{9D13ECF8-7994-4116-B587-1D58294AAA2C}"/>
    <dgm:cxn modelId="{F9EBA82A-D19F-426F-894C-136E2B18259A}" type="presOf" srcId="{B1C6A932-CE7C-4F06-8DD0-275C97F31220}" destId="{707CF47A-4F7C-41D3-9C5E-7910ABFA1508}" srcOrd="0" destOrd="0" presId="urn:microsoft.com/office/officeart/2005/8/layout/hierarchy3"/>
    <dgm:cxn modelId="{5A3C322F-9AE4-471A-9842-D00DF8EEC4D7}" srcId="{0B3668DF-0AFC-49FF-896A-3AF538BC6B4D}" destId="{E24C9FDC-6491-48E6-AAF6-ADB4383AC4D3}" srcOrd="2" destOrd="0" parTransId="{198D4DF4-7440-42D4-A646-B62F7F226368}" sibTransId="{38C63511-9408-48AD-8446-9F444FCC02A5}"/>
    <dgm:cxn modelId="{E3F7C533-A76F-4C99-96D1-07FC1FF0A6DA}" type="presOf" srcId="{198D4DF4-7440-42D4-A646-B62F7F226368}" destId="{DAE71E02-3647-477C-B97E-EE9BF1A47B6A}" srcOrd="0" destOrd="0" presId="urn:microsoft.com/office/officeart/2005/8/layout/hierarchy3"/>
    <dgm:cxn modelId="{F976D135-0941-46F4-B78B-5170013F45BE}" srcId="{0B3668DF-0AFC-49FF-896A-3AF538BC6B4D}" destId="{997807D2-E14F-4E94-B1E1-DEAF4D64ADEA}" srcOrd="3" destOrd="0" parTransId="{B1C6A932-CE7C-4F06-8DD0-275C97F31220}" sibTransId="{99DE1312-8A65-4CC1-9F01-DE26624A5D8A}"/>
    <dgm:cxn modelId="{DFEE7D5F-BE9A-415F-A9A3-A67782C85D98}" srcId="{0B3668DF-0AFC-49FF-896A-3AF538BC6B4D}" destId="{13C0894F-8990-4705-B0F3-F1ACE8DC35E5}" srcOrd="0" destOrd="0" parTransId="{0B7BB651-39AC-478F-BCD2-F7137C271CE7}" sibTransId="{B38CA798-FDB3-42C9-A8E7-EB15BAF98D45}"/>
    <dgm:cxn modelId="{64A61853-92FD-4EF1-953B-DA573C3BB257}" type="presOf" srcId="{0B3668DF-0AFC-49FF-896A-3AF538BC6B4D}" destId="{8F725ED6-C9FE-4DD5-97B0-ECBB2C332D34}" srcOrd="1" destOrd="0" presId="urn:microsoft.com/office/officeart/2005/8/layout/hierarchy3"/>
    <dgm:cxn modelId="{2C5B2B54-43C4-4ADA-A118-3205072A99E9}" type="presOf" srcId="{1A0BDFE1-FC1D-47DE-9E7A-BEDD1EAF2D1D}" destId="{48CC313C-055F-4E2A-9032-94B391D31657}" srcOrd="0" destOrd="0" presId="urn:microsoft.com/office/officeart/2005/8/layout/hierarchy3"/>
    <dgm:cxn modelId="{8ABF5859-7A61-4CB1-B1C8-2EE021A50A0F}" type="presOf" srcId="{48B5DC52-9CF6-43A9-B9DA-B6A3892AAB1D}" destId="{A5A51CEA-D49A-4A95-A662-C31700224640}" srcOrd="0" destOrd="0" presId="urn:microsoft.com/office/officeart/2005/8/layout/hierarchy3"/>
    <dgm:cxn modelId="{82A06A80-04B6-488B-8EB0-F307F488FCC6}" type="presOf" srcId="{E4980C8E-AD94-438A-A592-DCB6B8CC3547}" destId="{E29DA4F1-D3DB-426C-BF33-B027777BB01C}" srcOrd="0" destOrd="0" presId="urn:microsoft.com/office/officeart/2005/8/layout/hierarchy3"/>
    <dgm:cxn modelId="{CC6E4495-45CC-4CDF-8771-6D3900B4546A}" type="presOf" srcId="{08CD8BC3-3F86-4602-B4CF-C07D6C458F01}" destId="{76025264-234A-4092-9C65-F8C789773857}" srcOrd="0" destOrd="0" presId="urn:microsoft.com/office/officeart/2005/8/layout/hierarchy3"/>
    <dgm:cxn modelId="{B9FFDF9A-7E15-45D0-8548-4E4F35951445}" type="presOf" srcId="{0B3668DF-0AFC-49FF-896A-3AF538BC6B4D}" destId="{AD0454BE-3649-421E-9A01-0F7E4DDFF7D7}" srcOrd="0" destOrd="0" presId="urn:microsoft.com/office/officeart/2005/8/layout/hierarchy3"/>
    <dgm:cxn modelId="{B6393DC6-C079-490D-B0D7-650D85CB9EAB}" srcId="{48B5DC52-9CF6-43A9-B9DA-B6A3892AAB1D}" destId="{635C6E7C-EA51-463E-ABC3-B0AC8C48B5C5}" srcOrd="1" destOrd="0" parTransId="{ACD90EDB-584C-4AE7-88C2-6D744B3C6E45}" sibTransId="{BEA13027-2C83-41F6-BFC5-F21632E4D711}"/>
    <dgm:cxn modelId="{A5ABC2DF-7B93-416B-AAAE-309810213281}" type="presOf" srcId="{997807D2-E14F-4E94-B1E1-DEAF4D64ADEA}" destId="{11A9F1C7-40C4-43CE-8FF7-8F2BEB5A6F88}" srcOrd="0" destOrd="0" presId="urn:microsoft.com/office/officeart/2005/8/layout/hierarchy3"/>
    <dgm:cxn modelId="{2F006EE2-B467-48E6-86C3-D43D275F1619}" type="presOf" srcId="{13C0894F-8990-4705-B0F3-F1ACE8DC35E5}" destId="{92AE602A-D14A-457E-8FB0-0B088A587590}" srcOrd="0" destOrd="0" presId="urn:microsoft.com/office/officeart/2005/8/layout/hierarchy3"/>
    <dgm:cxn modelId="{0A818AEA-2281-4C0E-8B5B-8144D0001051}" type="presOf" srcId="{E97068C8-D3DD-4324-B4BF-21ACD9CE5E68}" destId="{4438A6C3-D41D-41BD-B5AE-5B7A0C5BE626}" srcOrd="0" destOrd="0" presId="urn:microsoft.com/office/officeart/2005/8/layout/hierarchy3"/>
    <dgm:cxn modelId="{A4C237F4-A5B5-4550-924B-387C37E773F6}" type="presOf" srcId="{635C6E7C-EA51-463E-ABC3-B0AC8C48B5C5}" destId="{DDF63423-63E4-4EA7-9A89-56D7AC9D3AA5}" srcOrd="0" destOrd="0" presId="urn:microsoft.com/office/officeart/2005/8/layout/hierarchy3"/>
    <dgm:cxn modelId="{8E91EDFA-C12E-43CE-875B-9A6BB40B27E8}" type="presOf" srcId="{635C6E7C-EA51-463E-ABC3-B0AC8C48B5C5}" destId="{146A2FBD-F0BE-42DF-9634-406A5A4B1465}" srcOrd="1" destOrd="0" presId="urn:microsoft.com/office/officeart/2005/8/layout/hierarchy3"/>
    <dgm:cxn modelId="{1F6DEFFC-8A9F-4042-9053-480B1B80498C}" type="presOf" srcId="{0B7BB651-39AC-478F-BCD2-F7137C271CE7}" destId="{4354D14A-ED5C-49D7-AD8B-E618B1536DDC}" srcOrd="0" destOrd="0" presId="urn:microsoft.com/office/officeart/2005/8/layout/hierarchy3"/>
    <dgm:cxn modelId="{D8568DFD-6EAF-4B14-9EC4-D4BDEDE9F33C}" srcId="{635C6E7C-EA51-463E-ABC3-B0AC8C48B5C5}" destId="{1A0BDFE1-FC1D-47DE-9E7A-BEDD1EAF2D1D}" srcOrd="0" destOrd="0" parTransId="{236F6CFF-B564-4C19-82F1-A7E79C08A32C}" sibTransId="{DCBC2999-20C1-4EEF-BA28-E9A1CE26C75C}"/>
    <dgm:cxn modelId="{DF01CF2C-C8E4-4B97-AC91-ED89A291BB42}" type="presParOf" srcId="{A5A51CEA-D49A-4A95-A662-C31700224640}" destId="{2B7F89ED-7557-41FF-B2B3-EFFD0B60902C}" srcOrd="0" destOrd="0" presId="urn:microsoft.com/office/officeart/2005/8/layout/hierarchy3"/>
    <dgm:cxn modelId="{8D710596-2BC6-4D88-8389-7529D89EE9CA}" type="presParOf" srcId="{2B7F89ED-7557-41FF-B2B3-EFFD0B60902C}" destId="{9C3922DC-679F-40E4-A0DE-11D801428C0C}" srcOrd="0" destOrd="0" presId="urn:microsoft.com/office/officeart/2005/8/layout/hierarchy3"/>
    <dgm:cxn modelId="{FF766758-F2BD-41F8-BC35-F2E7AE29EA9D}" type="presParOf" srcId="{9C3922DC-679F-40E4-A0DE-11D801428C0C}" destId="{AD0454BE-3649-421E-9A01-0F7E4DDFF7D7}" srcOrd="0" destOrd="0" presId="urn:microsoft.com/office/officeart/2005/8/layout/hierarchy3"/>
    <dgm:cxn modelId="{5CDEDDDF-4919-4C70-AA98-35B39510F27F}" type="presParOf" srcId="{9C3922DC-679F-40E4-A0DE-11D801428C0C}" destId="{8F725ED6-C9FE-4DD5-97B0-ECBB2C332D34}" srcOrd="1" destOrd="0" presId="urn:microsoft.com/office/officeart/2005/8/layout/hierarchy3"/>
    <dgm:cxn modelId="{3A4B33D4-8084-4FE1-BFC1-25F84E91745F}" type="presParOf" srcId="{2B7F89ED-7557-41FF-B2B3-EFFD0B60902C}" destId="{21DC227A-00DA-48A3-B3D5-2C54D0AECE52}" srcOrd="1" destOrd="0" presId="urn:microsoft.com/office/officeart/2005/8/layout/hierarchy3"/>
    <dgm:cxn modelId="{58778E89-FC75-41F2-91C5-05A7399CC9A4}" type="presParOf" srcId="{21DC227A-00DA-48A3-B3D5-2C54D0AECE52}" destId="{4354D14A-ED5C-49D7-AD8B-E618B1536DDC}" srcOrd="0" destOrd="0" presId="urn:microsoft.com/office/officeart/2005/8/layout/hierarchy3"/>
    <dgm:cxn modelId="{8A5ED85C-B297-41C1-A7EA-A425C9C48891}" type="presParOf" srcId="{21DC227A-00DA-48A3-B3D5-2C54D0AECE52}" destId="{92AE602A-D14A-457E-8FB0-0B088A587590}" srcOrd="1" destOrd="0" presId="urn:microsoft.com/office/officeart/2005/8/layout/hierarchy3"/>
    <dgm:cxn modelId="{E8FC3590-E985-487C-B7CC-F248D065A706}" type="presParOf" srcId="{21DC227A-00DA-48A3-B3D5-2C54D0AECE52}" destId="{4438A6C3-D41D-41BD-B5AE-5B7A0C5BE626}" srcOrd="2" destOrd="0" presId="urn:microsoft.com/office/officeart/2005/8/layout/hierarchy3"/>
    <dgm:cxn modelId="{37BB82AA-455B-43EC-BC91-7564B90164B4}" type="presParOf" srcId="{21DC227A-00DA-48A3-B3D5-2C54D0AECE52}" destId="{E29DA4F1-D3DB-426C-BF33-B027777BB01C}" srcOrd="3" destOrd="0" presId="urn:microsoft.com/office/officeart/2005/8/layout/hierarchy3"/>
    <dgm:cxn modelId="{A96F59C8-59BD-426A-8414-3F56B5A407DC}" type="presParOf" srcId="{21DC227A-00DA-48A3-B3D5-2C54D0AECE52}" destId="{DAE71E02-3647-477C-B97E-EE9BF1A47B6A}" srcOrd="4" destOrd="0" presId="urn:microsoft.com/office/officeart/2005/8/layout/hierarchy3"/>
    <dgm:cxn modelId="{6988B0A7-262E-4A13-A8AC-9A33239F5BF3}" type="presParOf" srcId="{21DC227A-00DA-48A3-B3D5-2C54D0AECE52}" destId="{B144693B-543C-4739-9143-741B1D6371C2}" srcOrd="5" destOrd="0" presId="urn:microsoft.com/office/officeart/2005/8/layout/hierarchy3"/>
    <dgm:cxn modelId="{EF22B446-C5C2-4684-96E2-0F5192B696F4}" type="presParOf" srcId="{21DC227A-00DA-48A3-B3D5-2C54D0AECE52}" destId="{707CF47A-4F7C-41D3-9C5E-7910ABFA1508}" srcOrd="6" destOrd="0" presId="urn:microsoft.com/office/officeart/2005/8/layout/hierarchy3"/>
    <dgm:cxn modelId="{96929982-3A8F-4C2F-8CEE-1E37FD8C605E}" type="presParOf" srcId="{21DC227A-00DA-48A3-B3D5-2C54D0AECE52}" destId="{11A9F1C7-40C4-43CE-8FF7-8F2BEB5A6F88}" srcOrd="7" destOrd="0" presId="urn:microsoft.com/office/officeart/2005/8/layout/hierarchy3"/>
    <dgm:cxn modelId="{C397DCF4-5C17-4C3B-82C4-FFBBFFA46A19}" type="presParOf" srcId="{A5A51CEA-D49A-4A95-A662-C31700224640}" destId="{3719D67A-5197-4B3B-B32C-5A007C99AAEC}" srcOrd="1" destOrd="0" presId="urn:microsoft.com/office/officeart/2005/8/layout/hierarchy3"/>
    <dgm:cxn modelId="{1B21A7F8-0732-49C0-8AC2-C9A15A645B45}" type="presParOf" srcId="{3719D67A-5197-4B3B-B32C-5A007C99AAEC}" destId="{919CFEF5-1BD9-48C0-BD71-F43695A743C5}" srcOrd="0" destOrd="0" presId="urn:microsoft.com/office/officeart/2005/8/layout/hierarchy3"/>
    <dgm:cxn modelId="{B29F21C8-8D12-4FE7-9D55-088A20F37EAE}" type="presParOf" srcId="{919CFEF5-1BD9-48C0-BD71-F43695A743C5}" destId="{DDF63423-63E4-4EA7-9A89-56D7AC9D3AA5}" srcOrd="0" destOrd="0" presId="urn:microsoft.com/office/officeart/2005/8/layout/hierarchy3"/>
    <dgm:cxn modelId="{4530886B-6693-4F84-9975-BA1351A22296}" type="presParOf" srcId="{919CFEF5-1BD9-48C0-BD71-F43695A743C5}" destId="{146A2FBD-F0BE-42DF-9634-406A5A4B1465}" srcOrd="1" destOrd="0" presId="urn:microsoft.com/office/officeart/2005/8/layout/hierarchy3"/>
    <dgm:cxn modelId="{C928D6FD-2BC1-4C56-84EB-F5CDD7722533}" type="presParOf" srcId="{3719D67A-5197-4B3B-B32C-5A007C99AAEC}" destId="{0514EFC6-8111-4770-A4FB-86EC338A3465}" srcOrd="1" destOrd="0" presId="urn:microsoft.com/office/officeart/2005/8/layout/hierarchy3"/>
    <dgm:cxn modelId="{23504F48-5774-4B50-8F6E-424A1E3C7546}" type="presParOf" srcId="{0514EFC6-8111-4770-A4FB-86EC338A3465}" destId="{2EAD89C1-5D9C-4F06-9945-033AB3A084F6}" srcOrd="0" destOrd="0" presId="urn:microsoft.com/office/officeart/2005/8/layout/hierarchy3"/>
    <dgm:cxn modelId="{12EB595D-F3F4-4A67-BD9C-1620983C067A}" type="presParOf" srcId="{0514EFC6-8111-4770-A4FB-86EC338A3465}" destId="{48CC313C-055F-4E2A-9032-94B391D31657}" srcOrd="1" destOrd="0" presId="urn:microsoft.com/office/officeart/2005/8/layout/hierarchy3"/>
    <dgm:cxn modelId="{32AF0C7E-3A7B-47F4-8149-F80AF29C4B2B}" type="presParOf" srcId="{0514EFC6-8111-4770-A4FB-86EC338A3465}" destId="{76025264-234A-4092-9C65-F8C789773857}" srcOrd="2" destOrd="0" presId="urn:microsoft.com/office/officeart/2005/8/layout/hierarchy3"/>
    <dgm:cxn modelId="{438E4E4F-38B3-433D-86EA-C6224BF8228D}" type="presParOf" srcId="{0514EFC6-8111-4770-A4FB-86EC338A3465}" destId="{F6A2664B-5C4B-4260-B7EA-8A6261A5D5F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454BE-3649-421E-9A01-0F7E4DDFF7D7}">
      <dsp:nvSpPr>
        <dsp:cNvPr id="0" name=""/>
        <dsp:cNvSpPr/>
      </dsp:nvSpPr>
      <dsp:spPr>
        <a:xfrm>
          <a:off x="262334" y="3362"/>
          <a:ext cx="3816170" cy="7027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Passive Collision Avoidance</a:t>
          </a:r>
        </a:p>
      </dsp:txBody>
      <dsp:txXfrm>
        <a:off x="282917" y="23945"/>
        <a:ext cx="3775004" cy="661604"/>
      </dsp:txXfrm>
    </dsp:sp>
    <dsp:sp modelId="{4354D14A-ED5C-49D7-AD8B-E618B1536DDC}">
      <dsp:nvSpPr>
        <dsp:cNvPr id="0" name=""/>
        <dsp:cNvSpPr/>
      </dsp:nvSpPr>
      <dsp:spPr>
        <a:xfrm>
          <a:off x="643951" y="706133"/>
          <a:ext cx="308357" cy="5270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7077"/>
              </a:lnTo>
              <a:lnTo>
                <a:pt x="308357" y="52707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AE602A-D14A-457E-8FB0-0B088A587590}">
      <dsp:nvSpPr>
        <dsp:cNvPr id="0" name=""/>
        <dsp:cNvSpPr/>
      </dsp:nvSpPr>
      <dsp:spPr>
        <a:xfrm>
          <a:off x="952309" y="881826"/>
          <a:ext cx="3052936" cy="7027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LED-equipped Helmets &amp; Gloves</a:t>
          </a:r>
        </a:p>
      </dsp:txBody>
      <dsp:txXfrm>
        <a:off x="972892" y="902409"/>
        <a:ext cx="3011770" cy="661604"/>
      </dsp:txXfrm>
    </dsp:sp>
    <dsp:sp modelId="{4438A6C3-D41D-41BD-B5AE-5B7A0C5BE626}">
      <dsp:nvSpPr>
        <dsp:cNvPr id="0" name=""/>
        <dsp:cNvSpPr/>
      </dsp:nvSpPr>
      <dsp:spPr>
        <a:xfrm>
          <a:off x="643951" y="706133"/>
          <a:ext cx="308357" cy="1405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5541"/>
              </a:lnTo>
              <a:lnTo>
                <a:pt x="308357" y="14055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9DA4F1-D3DB-426C-BF33-B027777BB01C}">
      <dsp:nvSpPr>
        <dsp:cNvPr id="0" name=""/>
        <dsp:cNvSpPr/>
      </dsp:nvSpPr>
      <dsp:spPr>
        <a:xfrm>
          <a:off x="952309" y="1760289"/>
          <a:ext cx="3052936" cy="7027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Pedestrian-Friendly Bumpers in Vehicles</a:t>
          </a:r>
        </a:p>
      </dsp:txBody>
      <dsp:txXfrm>
        <a:off x="972892" y="1780872"/>
        <a:ext cx="3011770" cy="661604"/>
      </dsp:txXfrm>
    </dsp:sp>
    <dsp:sp modelId="{DAE71E02-3647-477C-B97E-EE9BF1A47B6A}">
      <dsp:nvSpPr>
        <dsp:cNvPr id="0" name=""/>
        <dsp:cNvSpPr/>
      </dsp:nvSpPr>
      <dsp:spPr>
        <a:xfrm>
          <a:off x="643951" y="706133"/>
          <a:ext cx="308357" cy="22840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004"/>
              </a:lnTo>
              <a:lnTo>
                <a:pt x="308357" y="22840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44693B-543C-4739-9143-741B1D6371C2}">
      <dsp:nvSpPr>
        <dsp:cNvPr id="0" name=""/>
        <dsp:cNvSpPr/>
      </dsp:nvSpPr>
      <dsp:spPr>
        <a:xfrm>
          <a:off x="952309" y="2638752"/>
          <a:ext cx="3052936" cy="7027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Sensor-enabled Airbag Systems</a:t>
          </a:r>
        </a:p>
      </dsp:txBody>
      <dsp:txXfrm>
        <a:off x="972892" y="2659335"/>
        <a:ext cx="3011770" cy="661604"/>
      </dsp:txXfrm>
    </dsp:sp>
    <dsp:sp modelId="{707CF47A-4F7C-41D3-9C5E-7910ABFA1508}">
      <dsp:nvSpPr>
        <dsp:cNvPr id="0" name=""/>
        <dsp:cNvSpPr/>
      </dsp:nvSpPr>
      <dsp:spPr>
        <a:xfrm>
          <a:off x="643951" y="706133"/>
          <a:ext cx="308357" cy="31624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2467"/>
              </a:lnTo>
              <a:lnTo>
                <a:pt x="308357" y="31624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A9F1C7-40C4-43CE-8FF7-8F2BEB5A6F88}">
      <dsp:nvSpPr>
        <dsp:cNvPr id="0" name=""/>
        <dsp:cNvSpPr/>
      </dsp:nvSpPr>
      <dsp:spPr>
        <a:xfrm>
          <a:off x="952309" y="3517215"/>
          <a:ext cx="3052936" cy="7027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Dedicated Lanes for Cyclists</a:t>
          </a:r>
        </a:p>
      </dsp:txBody>
      <dsp:txXfrm>
        <a:off x="972892" y="3537798"/>
        <a:ext cx="3011770" cy="661604"/>
      </dsp:txXfrm>
    </dsp:sp>
    <dsp:sp modelId="{DDF63423-63E4-4EA7-9A89-56D7AC9D3AA5}">
      <dsp:nvSpPr>
        <dsp:cNvPr id="0" name=""/>
        <dsp:cNvSpPr/>
      </dsp:nvSpPr>
      <dsp:spPr>
        <a:xfrm>
          <a:off x="5000723" y="12330"/>
          <a:ext cx="3747327" cy="7027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Active Collision Avoidance</a:t>
          </a:r>
        </a:p>
      </dsp:txBody>
      <dsp:txXfrm>
        <a:off x="5021306" y="32913"/>
        <a:ext cx="3706161" cy="661604"/>
      </dsp:txXfrm>
    </dsp:sp>
    <dsp:sp modelId="{2EAD89C1-5D9C-4F06-9945-033AB3A084F6}">
      <dsp:nvSpPr>
        <dsp:cNvPr id="0" name=""/>
        <dsp:cNvSpPr/>
      </dsp:nvSpPr>
      <dsp:spPr>
        <a:xfrm>
          <a:off x="5375455" y="715100"/>
          <a:ext cx="365765" cy="518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8110"/>
              </a:lnTo>
              <a:lnTo>
                <a:pt x="365765" y="5181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CC313C-055F-4E2A-9032-94B391D31657}">
      <dsp:nvSpPr>
        <dsp:cNvPr id="0" name=""/>
        <dsp:cNvSpPr/>
      </dsp:nvSpPr>
      <dsp:spPr>
        <a:xfrm>
          <a:off x="5741221" y="881826"/>
          <a:ext cx="2997861" cy="702770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Advanced Driver Assistance Systems (ADAS)</a:t>
          </a:r>
        </a:p>
      </dsp:txBody>
      <dsp:txXfrm>
        <a:off x="5761804" y="902409"/>
        <a:ext cx="2956695" cy="661604"/>
      </dsp:txXfrm>
    </dsp:sp>
    <dsp:sp modelId="{76025264-234A-4092-9C65-F8C789773857}">
      <dsp:nvSpPr>
        <dsp:cNvPr id="0" name=""/>
        <dsp:cNvSpPr/>
      </dsp:nvSpPr>
      <dsp:spPr>
        <a:xfrm>
          <a:off x="5375455" y="715100"/>
          <a:ext cx="365765" cy="13965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6573"/>
              </a:lnTo>
              <a:lnTo>
                <a:pt x="365765" y="13965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A2664B-5C4B-4260-B7EA-8A6261A5D5FC}">
      <dsp:nvSpPr>
        <dsp:cNvPr id="0" name=""/>
        <dsp:cNvSpPr/>
      </dsp:nvSpPr>
      <dsp:spPr>
        <a:xfrm>
          <a:off x="5741221" y="1760289"/>
          <a:ext cx="2997861" cy="702770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Cooperative Collision Avoidance Systems (CCAS)</a:t>
          </a:r>
        </a:p>
      </dsp:txBody>
      <dsp:txXfrm>
        <a:off x="5761804" y="1780872"/>
        <a:ext cx="2956695" cy="661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596D7F-7AD7-2DFF-F8D5-205A9E3554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D5FED-7F92-A396-9081-78E1E22FE6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E3B62-7F8E-4242-A673-4EC98AC57045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4CB3A-5098-AB54-2AB5-EB18FD7CB9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F960B5-3FA2-C2FB-4B93-977F4A962E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CABA7-488D-4A00-A650-7C7BB3CB7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93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16F54-4211-4410-A35D-13AFD62F9009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FA82D-E3F6-4EAD-B8EE-3C7C9AC5E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86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FA82D-E3F6-4EAD-B8EE-3C7C9AC5E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883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FA82D-E3F6-4EAD-B8EE-3C7C9AC5E6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27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FA82D-E3F6-4EAD-B8EE-3C7C9AC5E6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01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FA82D-E3F6-4EAD-B8EE-3C7C9AC5E6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9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FA82D-E3F6-4EAD-B8EE-3C7C9AC5E6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05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FA82D-E3F6-4EAD-B8EE-3C7C9AC5E6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02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B02C-BF02-ECC3-6C8F-63DE37E09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561451-FBAE-B7B9-D182-4B93E25455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DD10EF-382E-D41D-6135-DAB524C3B2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60110-DC4D-686C-7E8C-058D000A60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FA82D-E3F6-4EAD-B8EE-3C7C9AC5E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408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FA82D-E3F6-4EAD-B8EE-3C7C9AC5E6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34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FA82D-E3F6-4EAD-B8EE-3C7C9AC5E6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74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FA82D-E3F6-4EAD-B8EE-3C7C9AC5E6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34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FA82D-E3F6-4EAD-B8EE-3C7C9AC5E6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09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FA82D-E3F6-4EAD-B8EE-3C7C9AC5E6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56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FA82D-E3F6-4EAD-B8EE-3C7C9AC5E6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93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FA82D-E3F6-4EAD-B8EE-3C7C9AC5E6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81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FA82D-E3F6-4EAD-B8EE-3C7C9AC5E6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21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FA82D-E3F6-4EAD-B8EE-3C7C9AC5E6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27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FA82D-E3F6-4EAD-B8EE-3C7C9AC5E6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99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7EF4-B35A-72CE-44D4-C00F138DC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EE227E-3516-21B7-0460-D2CA778BEB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6AEBDE-C97E-5FE7-C4F0-6F4D16B32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C311C-CFBE-D21A-6581-901C01E8A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AFA82D-E3F6-4EAD-B8EE-3C7C9AC5E6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992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423954C-2E96-415E-ACCA-A41F1176F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736" y="582780"/>
            <a:ext cx="9516533" cy="120032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A71B17-0FB1-4923-A7D7-F27103D289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889" y="5824855"/>
            <a:ext cx="3029115" cy="804546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D9F7E8C-B46A-411C-AA54-3612B78B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0773" y="4517532"/>
            <a:ext cx="1470467" cy="365125"/>
          </a:xfrm>
        </p:spPr>
        <p:txBody>
          <a:bodyPr/>
          <a:lstStyle>
            <a:lvl1pPr algn="ctr">
              <a:defRPr lang="en-US" sz="1800" kern="1200" smtClean="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8/6/2023</a:t>
            </a:r>
          </a:p>
        </p:txBody>
      </p:sp>
      <p:pic>
        <p:nvPicPr>
          <p:cNvPr id="2" name="Picture 1" descr="A logo with orange lines and a blue background&#10;&#10;Description automatically generated">
            <a:extLst>
              <a:ext uri="{FF2B5EF4-FFF2-40B4-BE49-F238E27FC236}">
                <a16:creationId xmlns:a16="http://schemas.microsoft.com/office/drawing/2014/main" id="{B99D4E6C-2F26-2CBE-AA84-90C094F1A8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3612" r="12411" b="4235"/>
          <a:stretch/>
        </p:blipFill>
        <p:spPr>
          <a:xfrm>
            <a:off x="7887731" y="5824855"/>
            <a:ext cx="789009" cy="8773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C8B561-D8A8-69E2-3F01-A5A8069C0343}"/>
              </a:ext>
            </a:extLst>
          </p:cNvPr>
          <p:cNvSpPr/>
          <p:nvPr userDrawn="1"/>
        </p:nvSpPr>
        <p:spPr>
          <a:xfrm>
            <a:off x="2427515" y="2119259"/>
            <a:ext cx="73369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2"/>
                </a:solidFill>
              </a:rPr>
              <a:t>Author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Department of Electrical and Computer Engineering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University of New Hampshire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Advisor:</a:t>
            </a:r>
          </a:p>
        </p:txBody>
      </p:sp>
    </p:spTree>
    <p:extLst>
      <p:ext uri="{BB962C8B-B14F-4D97-AF65-F5344CB8AC3E}">
        <p14:creationId xmlns:p14="http://schemas.microsoft.com/office/powerpoint/2010/main" val="3164971490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2F1D8-8168-71D9-3132-9AAC908A4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2B568-5925-DE9E-DB6E-203F2BAD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07985-9F8E-DB27-D9BD-00E549379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2D5CEE-01AB-C300-1463-0772638644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32C5E-A967-9BA3-2D56-0948C6BE3B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2D664-2F39-6907-ABE7-FDDF282EF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ACDF-54C6-4DF8-86BE-A1A50C26650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EBD5BE-F12B-81FA-9AF9-05868CC8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32228C-BCBF-2CCD-88D2-2EC652DE6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2F625-05FA-4D52-A28D-EA61EF11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23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7A094C-55A6-8142-D0F4-E60B3655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ACDF-54C6-4DF8-86BE-A1A50C26650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FF8C1-73CA-8998-D38B-039668410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7B2F1-F51A-6951-93CC-6A9D9075B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2F625-05FA-4D52-A28D-EA61EF11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89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8C2B6-C216-3747-9EB9-175AEA4FD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036FB-7E49-097E-4F9D-3A171E59A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DD74D-F29F-AB18-3E73-F8DA56574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02D583-39A6-41A0-91B1-89C85AF56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ACDF-54C6-4DF8-86BE-A1A50C26650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C9424-B4CF-5FE8-73AD-D0A2562E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D57E8-215C-054E-6C19-0E199DD60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2F625-05FA-4D52-A28D-EA61EF11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96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41258-03AC-16FD-FF15-59A333BF9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5C02A6-5FC8-5F90-1F24-B96E42EFA5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A804F-33DD-33F3-7F21-E84A9D0F7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F210D-82AB-B9A9-9493-E41C941C7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ACDF-54C6-4DF8-86BE-A1A50C26650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ECDA3-82E0-5923-BC45-DA385795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A42A2F-01D9-8C65-3E62-119F14B31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2F625-05FA-4D52-A28D-EA61EF11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27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92B6-8295-0E0D-E1EA-BEBD51CE1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F70CB-6379-C473-200A-C6663E5DA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62B5C-3606-5C26-0512-77C7794D1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ACDF-54C6-4DF8-86BE-A1A50C26650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A14DC-8B7A-706B-EF53-554F2BB5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9B0B3-859A-2577-B32C-D255D55AE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2F625-05FA-4D52-A28D-EA61EF11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73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484237-561A-9255-7250-66BEF2AB7A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ACF33F-F2A8-85E2-A38D-D70BE06F4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A6E1A-4DFC-37E0-7D8F-D9A9620B0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ACDF-54C6-4DF8-86BE-A1A50C26650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86C85-E07C-F0D0-7C9F-ECB1891C1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2C382-D5BB-C327-809D-50CBD3227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2F625-05FA-4D52-A28D-EA61EF11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75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667A9-9CA7-43A8-BB2D-AB3556F372C0}" type="datetime1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E05D-0C7D-40D0-9BFB-6D4196E43B6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logo with orange lines and a blue background&#10;&#10;Description automatically generated">
            <a:extLst>
              <a:ext uri="{FF2B5EF4-FFF2-40B4-BE49-F238E27FC236}">
                <a16:creationId xmlns:a16="http://schemas.microsoft.com/office/drawing/2014/main" id="{65C5A606-B32A-D6C7-8C77-175051F2E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3612" r="12411" b="4235"/>
          <a:stretch/>
        </p:blipFill>
        <p:spPr>
          <a:xfrm>
            <a:off x="11238807" y="175809"/>
            <a:ext cx="377898" cy="38229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27610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667A9-9CA7-43A8-BB2D-AB3556F372C0}" type="datetime1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E05D-0C7D-40D0-9BFB-6D4196E43B6D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logo with orange lines and a blue background&#10;&#10;Description automatically generated">
            <a:extLst>
              <a:ext uri="{FF2B5EF4-FFF2-40B4-BE49-F238E27FC236}">
                <a16:creationId xmlns:a16="http://schemas.microsoft.com/office/drawing/2014/main" id="{49DE109C-9B6A-AEEF-8555-776BFEC8A6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3612" r="12411" b="4235"/>
          <a:stretch/>
        </p:blipFill>
        <p:spPr>
          <a:xfrm>
            <a:off x="11238807" y="175809"/>
            <a:ext cx="377898" cy="38229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82848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439" y="2693355"/>
            <a:ext cx="9551143" cy="73564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667A9-9CA7-43A8-BB2D-AB3556F372C0}" type="datetime1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E05D-0C7D-40D0-9BFB-6D4196E43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49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220988-64C8-224A-C86F-982C3D6F454D}"/>
              </a:ext>
            </a:extLst>
          </p:cNvPr>
          <p:cNvSpPr/>
          <p:nvPr userDrawn="1"/>
        </p:nvSpPr>
        <p:spPr>
          <a:xfrm>
            <a:off x="0" y="0"/>
            <a:ext cx="12192000" cy="66278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2C8FBB6-32B4-F598-8F68-9F92184ED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0"/>
            <a:ext cx="11010900" cy="6627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7146A1-A647-C3BE-DBE4-DFF8F9890961}"/>
              </a:ext>
            </a:extLst>
          </p:cNvPr>
          <p:cNvSpPr/>
          <p:nvPr userDrawn="1"/>
        </p:nvSpPr>
        <p:spPr>
          <a:xfrm>
            <a:off x="0" y="6561930"/>
            <a:ext cx="12192000" cy="296070"/>
          </a:xfrm>
          <a:prstGeom prst="rect">
            <a:avLst/>
          </a:prstGeom>
          <a:solidFill>
            <a:srgbClr val="002060">
              <a:alpha val="92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D8F22182-F2DC-BE72-D2D0-51A2182835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61930"/>
            <a:ext cx="2743200" cy="2960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46ACDF-54C6-4DF8-86BE-A1A50C266502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3C462F26-70AF-8856-A266-4B0407629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48150" y="6561930"/>
            <a:ext cx="4114800" cy="2921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F84957B-8FD0-7955-A737-5EF02478C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61930"/>
            <a:ext cx="2743200" cy="3055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62F625-05FA-4D52-A28D-EA61EF1189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C7E7F9-7740-5325-00EB-15EF5CB83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00"/>
          <a:stretch/>
        </p:blipFill>
        <p:spPr>
          <a:xfrm>
            <a:off x="11675268" y="38402"/>
            <a:ext cx="476251" cy="58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81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FB8FD-D073-ED04-0D90-52398A7D8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D3AE51-219C-4562-1021-15EA3A75E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1EB94-4CEE-D749-4FC5-2C5FC7254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ACDF-54C6-4DF8-86BE-A1A50C26650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C6869-ECE5-E87A-59EF-6BD1F8E39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2E82D-1A08-7F88-BDB4-2002B7B65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2F625-05FA-4D52-A28D-EA61EF11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4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584D-FA95-CAD1-A99D-CF674E7C6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4FD4F-B430-0EC9-8887-18253C62A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7B681-03CB-977E-4EA7-B8AFA99D5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ACDF-54C6-4DF8-86BE-A1A50C26650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460AD-EB70-B320-70B3-40EE931CD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D2194-C3B7-FB9B-0B1D-FEF94C60C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2F625-05FA-4D52-A28D-EA61EF11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0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5ACC1-8B47-36E6-FFF4-D9EECB3C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5D122-1C17-839C-1DCA-4820CEC7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200E6-FE8D-325E-ABA9-39F12785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ACDF-54C6-4DF8-86BE-A1A50C26650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C284B-6D2D-0DB3-7F16-52237CDC0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B9454-3C9E-A2D2-2706-3625148D0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2F625-05FA-4D52-A28D-EA61EF11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66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AC46-A777-7110-76C3-A1EC94A2B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1B7D0-5B73-AFC0-2360-84828C13C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D63FB4-3F61-9FE0-D32D-C0BDCA607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5BCF7-9301-54BA-F66B-FEB6B061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ACDF-54C6-4DF8-86BE-A1A50C26650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E48C5-6168-7B38-56F8-D8E5F2D70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EA38A-C891-2A61-EB9F-5D9AAA92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2F625-05FA-4D52-A28D-EA61EF11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6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735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735645"/>
            <a:ext cx="12192000" cy="5754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latin typeface="Source Sans Pro" panose="020B0503030403020204" pitchFamily="34" charset="0"/>
              </a:defRPr>
            </a:lvl1pPr>
          </a:lstStyle>
          <a:p>
            <a:fld id="{29871C78-FFD7-4363-94F3-4803D109A327}" type="datetime1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042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latin typeface="Source Sans Pro" panose="020B0503030403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04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Source Sans Pro" panose="020B0503030403020204" pitchFamily="34" charset="0"/>
              </a:defRPr>
            </a:lvl1pPr>
          </a:lstStyle>
          <a:p>
            <a:fld id="{4B54E05D-0C7D-40D0-9BFB-6D4196E43B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3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2" r:id="rId3"/>
    <p:sldLayoutId id="2147483653" r:id="rId4"/>
  </p:sldLayoutIdLst>
  <p:hf hdr="0"/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114300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1600211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2514616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2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124690-39F5-BFC6-2DF7-908B12BE7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7D76B-6436-8CAF-E64F-7A792728B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101B6-9AF2-7909-3DD7-43A6320538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46ACDF-54C6-4DF8-86BE-A1A50C266502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76733-276C-6476-15E0-598CC61D6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51F5A-29E7-F3EF-4E17-F88938EC6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62F625-05FA-4D52-A28D-EA61EF118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9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48.png"/><Relationship Id="rId3" Type="http://schemas.openxmlformats.org/officeDocument/2006/relationships/notesSlide" Target="../notesSlides/notesSlide11.xml"/><Relationship Id="rId21" Type="http://schemas.openxmlformats.org/officeDocument/2006/relationships/image" Target="../media/image51.pn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47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60.png"/><Relationship Id="rId20" Type="http://schemas.openxmlformats.org/officeDocument/2006/relationships/image" Target="../media/image50.png"/><Relationship Id="rId1" Type="http://schemas.openxmlformats.org/officeDocument/2006/relationships/tags" Target="../tags/tag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23" Type="http://schemas.openxmlformats.org/officeDocument/2006/relationships/image" Target="../media/image53.png"/><Relationship Id="rId10" Type="http://schemas.openxmlformats.org/officeDocument/2006/relationships/image" Target="../media/image44.png"/><Relationship Id="rId19" Type="http://schemas.openxmlformats.org/officeDocument/2006/relationships/image" Target="../media/image49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22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6.png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59.pn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tags" Target="../tags/tag8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19" Type="http://schemas.openxmlformats.org/officeDocument/2006/relationships/image" Target="../media/image57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22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6.web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0.png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11" Type="http://schemas.openxmlformats.org/officeDocument/2006/relationships/image" Target="../media/image15.svg"/><Relationship Id="rId5" Type="http://schemas.openxmlformats.org/officeDocument/2006/relationships/image" Target="../media/image10.pn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0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15.sv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notesSlide" Target="../notesSlides/notesSlide9.xml"/><Relationship Id="rId21" Type="http://schemas.microsoft.com/office/2017/06/relationships/model3d" Target="../media/model3d5.glb"/><Relationship Id="rId7" Type="http://schemas.microsoft.com/office/2017/06/relationships/model3d" Target="../media/model3d1.glb"/><Relationship Id="rId12" Type="http://schemas.openxmlformats.org/officeDocument/2006/relationships/image" Target="../media/image15.svg"/><Relationship Id="rId17" Type="http://schemas.microsoft.com/office/2017/06/relationships/model3d" Target="../media/model3d3.glb"/><Relationship Id="rId25" Type="http://schemas.openxmlformats.org/officeDocument/2006/relationships/image" Target="../media/image37.sv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24" Type="http://schemas.openxmlformats.org/officeDocument/2006/relationships/image" Target="../media/image36.png"/><Relationship Id="rId5" Type="http://schemas.openxmlformats.org/officeDocument/2006/relationships/image" Target="../media/image25.png"/><Relationship Id="rId15" Type="http://schemas.microsoft.com/office/2017/06/relationships/model3d" Target="../media/model3d2.glb"/><Relationship Id="rId23" Type="http://schemas.openxmlformats.org/officeDocument/2006/relationships/image" Target="../media/image35.png"/><Relationship Id="rId10" Type="http://schemas.openxmlformats.org/officeDocument/2006/relationships/image" Target="../media/image28.svg"/><Relationship Id="rId19" Type="http://schemas.microsoft.com/office/2017/06/relationships/model3d" Target="../media/model3d4.glb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30.svg"/><Relationship Id="rId22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8E1CD11-DC1D-4CA3-8562-95AF5257E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356" y="756085"/>
            <a:ext cx="10296481" cy="1200329"/>
          </a:xfrm>
        </p:spPr>
        <p:txBody>
          <a:bodyPr>
            <a:noAutofit/>
          </a:bodyPr>
          <a:lstStyle/>
          <a:p>
            <a:r>
              <a:rPr lang="en-US" dirty="0"/>
              <a:t>A Passive Detection System for Localizing Vulnerable Road Users</a:t>
            </a:r>
            <a:endParaRPr lang="en-US" dirty="0"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0765" y="5736806"/>
            <a:ext cx="1470467" cy="365125"/>
          </a:xfrm>
        </p:spPr>
        <p:txBody>
          <a:bodyPr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27BB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4/15/2024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448800" y="6489700"/>
            <a:ext cx="2743200" cy="365125"/>
          </a:xfrm>
        </p:spPr>
        <p:txBody>
          <a:bodyPr/>
          <a:lstStyle/>
          <a:p>
            <a: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4E05D-0C7D-40D0-9BFB-6D4196E43B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A3A9AC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pPr marL="0" marR="0" lvl="0" indent="0" algn="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A3A9AC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795740-AE13-A9A4-225E-91DC7AA0785B}"/>
              </a:ext>
            </a:extLst>
          </p:cNvPr>
          <p:cNvSpPr/>
          <p:nvPr/>
        </p:nvSpPr>
        <p:spPr>
          <a:xfrm>
            <a:off x="5451565" y="2124902"/>
            <a:ext cx="1254035" cy="47897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87950B-7ACE-760A-03AB-16A85984BE4C}"/>
              </a:ext>
            </a:extLst>
          </p:cNvPr>
          <p:cNvSpPr/>
          <p:nvPr/>
        </p:nvSpPr>
        <p:spPr>
          <a:xfrm>
            <a:off x="5468981" y="3775179"/>
            <a:ext cx="1254035" cy="47897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024A23-C8E7-3962-C440-D9C6D307C8E4}"/>
              </a:ext>
            </a:extLst>
          </p:cNvPr>
          <p:cNvSpPr txBox="1"/>
          <p:nvPr/>
        </p:nvSpPr>
        <p:spPr>
          <a:xfrm>
            <a:off x="1647441" y="2357833"/>
            <a:ext cx="8897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Shuva Paul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EB7595-E816-6BA7-E3C4-9A3BB7AC8546}"/>
              </a:ext>
            </a:extLst>
          </p:cNvPr>
          <p:cNvSpPr txBox="1"/>
          <p:nvPr/>
        </p:nvSpPr>
        <p:spPr>
          <a:xfrm>
            <a:off x="1647441" y="4264183"/>
            <a:ext cx="8897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Advisor: Dr. Nicholas Kirsch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E4DAAA-7431-2371-CD62-95D1A283A598}"/>
              </a:ext>
            </a:extLst>
          </p:cNvPr>
          <p:cNvSpPr txBox="1"/>
          <p:nvPr/>
        </p:nvSpPr>
        <p:spPr>
          <a:xfrm>
            <a:off x="4767831" y="3778429"/>
            <a:ext cx="2912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Email: Shuva.paul@unh.edu</a:t>
            </a:r>
          </a:p>
        </p:txBody>
      </p:sp>
    </p:spTree>
    <p:extLst>
      <p:ext uri="{BB962C8B-B14F-4D97-AF65-F5344CB8AC3E}">
        <p14:creationId xmlns:p14="http://schemas.microsoft.com/office/powerpoint/2010/main" val="42056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24"/>
    </mc:Choice>
    <mc:Fallback xmlns="">
      <p:transition spd="slow" advTm="2262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ED19F-953A-4924-144A-9C9480305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Preliminary Simulation Framework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F0149-C5A7-FE0B-BF4F-46827A069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5890E-9D46-7A18-DDD1-0A8CEC610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E05D-0C7D-40D0-9BFB-6D4196E43B6D}" type="slidenum">
              <a:rPr lang="en-US" smtClean="0"/>
              <a:t>10</a:t>
            </a:fld>
            <a:endParaRPr lang="en-US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630D99CF-6F24-4D62-F2AE-CDA88FB3EE48}"/>
              </a:ext>
            </a:extLst>
          </p:cNvPr>
          <p:cNvSpPr/>
          <p:nvPr/>
        </p:nvSpPr>
        <p:spPr>
          <a:xfrm>
            <a:off x="3425665" y="921559"/>
            <a:ext cx="2096832" cy="126818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Simulating Opportunistic Signals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7BB9BA6E-F57D-484B-0BA8-37BBF2D07F6D}"/>
              </a:ext>
            </a:extLst>
          </p:cNvPr>
          <p:cNvSpPr/>
          <p:nvPr/>
        </p:nvSpPr>
        <p:spPr>
          <a:xfrm>
            <a:off x="6525571" y="931419"/>
            <a:ext cx="2096832" cy="1259141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Capturing RSSI at Sensors Locations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581BD972-6D77-5278-4039-6AD78CDBAE05}"/>
              </a:ext>
            </a:extLst>
          </p:cNvPr>
          <p:cNvSpPr/>
          <p:nvPr/>
        </p:nvSpPr>
        <p:spPr>
          <a:xfrm>
            <a:off x="9634552" y="924817"/>
            <a:ext cx="2096832" cy="126677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Data Preprocessing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1787E654-788B-7E2B-786A-CEB1D47C9844}"/>
              </a:ext>
            </a:extLst>
          </p:cNvPr>
          <p:cNvSpPr/>
          <p:nvPr/>
        </p:nvSpPr>
        <p:spPr>
          <a:xfrm>
            <a:off x="9448800" y="2790663"/>
            <a:ext cx="2469718" cy="1552731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Position Estimation Using Least Square Estimation (LSE)</a:t>
            </a:r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7ED4F6EC-C8DD-C8E1-FA13-EC13F872D557}"/>
              </a:ext>
            </a:extLst>
          </p:cNvPr>
          <p:cNvSpPr/>
          <p:nvPr/>
        </p:nvSpPr>
        <p:spPr>
          <a:xfrm>
            <a:off x="556847" y="939142"/>
            <a:ext cx="1916829" cy="1252426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Simulating VRUs Trace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60F3A3F-D834-D342-2CDF-8FFDA9696BAC}"/>
              </a:ext>
            </a:extLst>
          </p:cNvPr>
          <p:cNvCxnSpPr>
            <a:stCxn id="38" idx="3"/>
            <a:endCxn id="6" idx="1"/>
          </p:cNvCxnSpPr>
          <p:nvPr/>
        </p:nvCxnSpPr>
        <p:spPr>
          <a:xfrm flipV="1">
            <a:off x="2473676" y="1555653"/>
            <a:ext cx="951989" cy="97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952812D-4FFA-8C7A-FABD-C4E85834772E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5522497" y="1555653"/>
            <a:ext cx="1003074" cy="53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D3E3FE9-ED43-1DD7-01D3-4EA0A6F5FA65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8622403" y="1558206"/>
            <a:ext cx="1012149" cy="27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1633C0F-8780-A258-67E8-9358FDFC5861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>
            <a:off x="10682968" y="2191594"/>
            <a:ext cx="691" cy="5990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DADC2D7-BEE7-FB94-0612-80D616403FE8}"/>
              </a:ext>
            </a:extLst>
          </p:cNvPr>
          <p:cNvSpPr/>
          <p:nvPr/>
        </p:nvSpPr>
        <p:spPr>
          <a:xfrm>
            <a:off x="3660693" y="2945433"/>
            <a:ext cx="2171998" cy="12759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Kalman Filter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52A39819-92E2-D40B-11E9-0F67C47C36E4}"/>
              </a:ext>
            </a:extLst>
          </p:cNvPr>
          <p:cNvSpPr/>
          <p:nvPr/>
        </p:nvSpPr>
        <p:spPr>
          <a:xfrm>
            <a:off x="556847" y="4911811"/>
            <a:ext cx="1916829" cy="1308469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dk1"/>
                </a:solidFill>
              </a:rPr>
              <a:t>Camera Data</a:t>
            </a:r>
          </a:p>
        </p:txBody>
      </p:sp>
      <p:sp>
        <p:nvSpPr>
          <p:cNvPr id="11" name="Flowchart: Preparation 10">
            <a:extLst>
              <a:ext uri="{FF2B5EF4-FFF2-40B4-BE49-F238E27FC236}">
                <a16:creationId xmlns:a16="http://schemas.microsoft.com/office/drawing/2014/main" id="{92B9C044-9EAF-105D-2A47-8BDE3461B3FF}"/>
              </a:ext>
            </a:extLst>
          </p:cNvPr>
          <p:cNvSpPr/>
          <p:nvPr/>
        </p:nvSpPr>
        <p:spPr>
          <a:xfrm>
            <a:off x="6498271" y="2959938"/>
            <a:ext cx="2382323" cy="1222896"/>
          </a:xfrm>
          <a:prstGeom prst="flowChartPrepar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Data Fusion</a:t>
            </a: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3621E6C6-4060-271F-D9AF-0A7C1CDCCF55}"/>
              </a:ext>
            </a:extLst>
          </p:cNvPr>
          <p:cNvSpPr/>
          <p:nvPr/>
        </p:nvSpPr>
        <p:spPr>
          <a:xfrm>
            <a:off x="2922668" y="4914376"/>
            <a:ext cx="2096832" cy="1308469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Computer Vision Algorithm</a:t>
            </a:r>
          </a:p>
        </p:txBody>
      </p:sp>
      <p:sp>
        <p:nvSpPr>
          <p:cNvPr id="60" name="Flowchart: Process 59">
            <a:extLst>
              <a:ext uri="{FF2B5EF4-FFF2-40B4-BE49-F238E27FC236}">
                <a16:creationId xmlns:a16="http://schemas.microsoft.com/office/drawing/2014/main" id="{A9D36CC1-80C5-0981-7A02-B2513A0D2DFD}"/>
              </a:ext>
            </a:extLst>
          </p:cNvPr>
          <p:cNvSpPr/>
          <p:nvPr/>
        </p:nvSpPr>
        <p:spPr>
          <a:xfrm>
            <a:off x="5498378" y="4914376"/>
            <a:ext cx="2096832" cy="1305904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VRU Identification with Position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672AB28-5110-3281-8B4F-16F19C927B69}"/>
              </a:ext>
            </a:extLst>
          </p:cNvPr>
          <p:cNvSpPr/>
          <p:nvPr/>
        </p:nvSpPr>
        <p:spPr>
          <a:xfrm>
            <a:off x="617429" y="2958618"/>
            <a:ext cx="2171998" cy="127596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Localized Pedestrian</a:t>
            </a:r>
          </a:p>
        </p:txBody>
      </p: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6B26A4CE-86E7-31ED-5D9B-04A4DA27827A}"/>
              </a:ext>
            </a:extLst>
          </p:cNvPr>
          <p:cNvCxnSpPr>
            <a:cxnSpLocks/>
            <a:stCxn id="60" idx="3"/>
          </p:cNvCxnSpPr>
          <p:nvPr/>
        </p:nvCxnSpPr>
        <p:spPr>
          <a:xfrm flipV="1">
            <a:off x="7595210" y="4158770"/>
            <a:ext cx="251334" cy="1408558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24C1936E-93C9-EF4D-E5E9-1D1E9646F8FD}"/>
              </a:ext>
            </a:extLst>
          </p:cNvPr>
          <p:cNvCxnSpPr>
            <a:stCxn id="12" idx="1"/>
            <a:endCxn id="11" idx="3"/>
          </p:cNvCxnSpPr>
          <p:nvPr/>
        </p:nvCxnSpPr>
        <p:spPr>
          <a:xfrm flipH="1">
            <a:off x="8880594" y="3567029"/>
            <a:ext cx="568206" cy="43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6BE1B49-09ED-E9C5-4AC4-64752D5905DE}"/>
              </a:ext>
            </a:extLst>
          </p:cNvPr>
          <p:cNvCxnSpPr>
            <a:stCxn id="11" idx="1"/>
            <a:endCxn id="106" idx="3"/>
          </p:cNvCxnSpPr>
          <p:nvPr/>
        </p:nvCxnSpPr>
        <p:spPr>
          <a:xfrm flipH="1">
            <a:off x="5832691" y="3571386"/>
            <a:ext cx="665580" cy="120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4EDCDEBF-5FA2-A6F0-F338-B605099925E4}"/>
              </a:ext>
            </a:extLst>
          </p:cNvPr>
          <p:cNvCxnSpPr>
            <a:cxnSpLocks/>
            <a:stCxn id="106" idx="1"/>
            <a:endCxn id="62" idx="3"/>
          </p:cNvCxnSpPr>
          <p:nvPr/>
        </p:nvCxnSpPr>
        <p:spPr>
          <a:xfrm flipH="1">
            <a:off x="2789427" y="3583415"/>
            <a:ext cx="871266" cy="131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249DA7D8-6014-B149-C41C-873A39CF1EA3}"/>
              </a:ext>
            </a:extLst>
          </p:cNvPr>
          <p:cNvCxnSpPr>
            <a:cxnSpLocks/>
            <a:stCxn id="10" idx="3"/>
            <a:endCxn id="30" idx="1"/>
          </p:cNvCxnSpPr>
          <p:nvPr/>
        </p:nvCxnSpPr>
        <p:spPr>
          <a:xfrm>
            <a:off x="2473676" y="5566046"/>
            <a:ext cx="448992" cy="25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7E57058-4F00-BBD6-D209-F4710FEA2DD6}"/>
              </a:ext>
            </a:extLst>
          </p:cNvPr>
          <p:cNvCxnSpPr>
            <a:cxnSpLocks/>
            <a:stCxn id="30" idx="3"/>
            <a:endCxn id="60" idx="1"/>
          </p:cNvCxnSpPr>
          <p:nvPr/>
        </p:nvCxnSpPr>
        <p:spPr>
          <a:xfrm flipV="1">
            <a:off x="5019500" y="5567328"/>
            <a:ext cx="478878" cy="12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049EE73-8EE2-6E0E-C19A-5C27E171B3E0}"/>
              </a:ext>
            </a:extLst>
          </p:cNvPr>
          <p:cNvSpPr txBox="1"/>
          <p:nvPr/>
        </p:nvSpPr>
        <p:spPr>
          <a:xfrm>
            <a:off x="8277726" y="5119760"/>
            <a:ext cx="37418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RSSI= Received Signal Strength Indicator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507D6FA3-757D-B96A-7F5A-EE3B9186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88"/>
            <a:ext cx="2743200" cy="365125"/>
          </a:xfrm>
        </p:spPr>
        <p:txBody>
          <a:bodyPr/>
          <a:lstStyle/>
          <a:p>
            <a:r>
              <a:rPr lang="en-US" dirty="0"/>
              <a:t>4/15/2024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369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77"/>
    </mc:Choice>
    <mc:Fallback xmlns="">
      <p:transition spd="slow" advTm="102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06" grpId="0" animBg="1"/>
      <p:bldP spid="10" grpId="0" animBg="1"/>
      <p:bldP spid="11" grpId="0" animBg="1"/>
      <p:bldP spid="30" grpId="0" animBg="1"/>
      <p:bldP spid="60" grpId="0" animBg="1"/>
      <p:bldP spid="6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DD131-525C-B9F7-9BF3-DE448C83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172825" cy="735646"/>
          </a:xfrm>
        </p:spPr>
        <p:txBody>
          <a:bodyPr/>
          <a:lstStyle/>
          <a:p>
            <a:r>
              <a:rPr lang="en-US"/>
              <a:t>RSSI To Location Estimation Algorithm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E1240-F333-DF99-E2BE-75AF7BC17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BE990E-C24A-F3BC-24DA-987157E3A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E05D-0C7D-40D0-9BFB-6D4196E43B6D}" type="slidenum">
              <a:rPr lang="en-US" smtClean="0"/>
              <a:t>11</a:t>
            </a:fld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BCAF-F716-DC41-57E2-F29566B6DB71}"/>
              </a:ext>
            </a:extLst>
          </p:cNvPr>
          <p:cNvGrpSpPr/>
          <p:nvPr/>
        </p:nvGrpSpPr>
        <p:grpSpPr>
          <a:xfrm>
            <a:off x="40974" y="956422"/>
            <a:ext cx="1748409" cy="1035177"/>
            <a:chOff x="2337816" y="1781175"/>
            <a:chExt cx="1748409" cy="1035177"/>
          </a:xfrm>
        </p:grpSpPr>
        <p:pic>
          <p:nvPicPr>
            <p:cNvPr id="61" name="Graphic 60" descr="Man with solid fill">
              <a:extLst>
                <a:ext uri="{FF2B5EF4-FFF2-40B4-BE49-F238E27FC236}">
                  <a16:creationId xmlns:a16="http://schemas.microsoft.com/office/drawing/2014/main" id="{325B9972-C232-DE2E-8A56-6D06AA88E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54821" y="1901952"/>
              <a:ext cx="914400" cy="914400"/>
            </a:xfrm>
            <a:prstGeom prst="rect">
              <a:avLst/>
            </a:prstGeom>
          </p:spPr>
        </p:pic>
        <p:pic>
          <p:nvPicPr>
            <p:cNvPr id="62" name="Graphic 61" descr="Wi-Fi outline">
              <a:extLst>
                <a:ext uri="{FF2B5EF4-FFF2-40B4-BE49-F238E27FC236}">
                  <a16:creationId xmlns:a16="http://schemas.microsoft.com/office/drawing/2014/main" id="{3A127913-6647-2CA5-C085-8B71BB8E2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3171825" y="1781175"/>
              <a:ext cx="914400" cy="914400"/>
            </a:xfrm>
            <a:prstGeom prst="rect">
              <a:avLst/>
            </a:prstGeom>
          </p:spPr>
        </p:pic>
        <p:pic>
          <p:nvPicPr>
            <p:cNvPr id="63" name="Graphic 62" descr="Wi-Fi outline">
              <a:extLst>
                <a:ext uri="{FF2B5EF4-FFF2-40B4-BE49-F238E27FC236}">
                  <a16:creationId xmlns:a16="http://schemas.microsoft.com/office/drawing/2014/main" id="{F4D417C2-F3DD-A565-F5A4-58A2E6315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2337816" y="1781175"/>
              <a:ext cx="914400" cy="914400"/>
            </a:xfrm>
            <a:prstGeom prst="rect">
              <a:avLst/>
            </a:prstGeom>
          </p:spPr>
        </p:pic>
      </p:grpSp>
      <p:pic>
        <p:nvPicPr>
          <p:cNvPr id="64" name="Graphic 63" descr="Satellite dish with solid fill">
            <a:extLst>
              <a:ext uri="{FF2B5EF4-FFF2-40B4-BE49-F238E27FC236}">
                <a16:creationId xmlns:a16="http://schemas.microsoft.com/office/drawing/2014/main" id="{77690EBB-C4C5-B44E-5D75-1035F27BAB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382424" y="1077199"/>
            <a:ext cx="923925" cy="91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3BAEEFA1-4D27-74D9-A5EA-FAD1130163A1}"/>
              </a:ext>
            </a:extLst>
          </p:cNvPr>
          <p:cNvGrpSpPr/>
          <p:nvPr/>
        </p:nvGrpSpPr>
        <p:grpSpPr>
          <a:xfrm>
            <a:off x="1696825" y="1212199"/>
            <a:ext cx="923925" cy="396686"/>
            <a:chOff x="2324100" y="2497232"/>
            <a:chExt cx="1835524" cy="39668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47A2462-BE73-B1BF-3FEE-746432F0F82D}"/>
                </a:ext>
              </a:extLst>
            </p:cNvPr>
            <p:cNvSpPr/>
            <p:nvPr/>
          </p:nvSpPr>
          <p:spPr>
            <a:xfrm>
              <a:off x="2324100" y="2609850"/>
              <a:ext cx="1390650" cy="171450"/>
            </a:xfrm>
            <a:prstGeom prst="rect">
              <a:avLst/>
            </a:prstGeom>
            <a:solidFill>
              <a:sysClr val="windowText" lastClr="0000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F1B24246-00AB-1380-0DF6-E3768A34CC9F}"/>
                </a:ext>
              </a:extLst>
            </p:cNvPr>
            <p:cNvSpPr/>
            <p:nvPr/>
          </p:nvSpPr>
          <p:spPr>
            <a:xfrm rot="5400000">
              <a:off x="3738844" y="2473138"/>
              <a:ext cx="396686" cy="444874"/>
            </a:xfrm>
            <a:prstGeom prst="triangle">
              <a:avLst/>
            </a:prstGeom>
            <a:solidFill>
              <a:sysClr val="windowText" lastClr="0000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DEFC0A61-7B30-616A-EE74-2D9956A42B50}"/>
              </a:ext>
            </a:extLst>
          </p:cNvPr>
          <p:cNvSpPr/>
          <p:nvPr/>
        </p:nvSpPr>
        <p:spPr>
          <a:xfrm>
            <a:off x="1687860" y="1324817"/>
            <a:ext cx="2545074" cy="171450"/>
          </a:xfrm>
          <a:prstGeom prst="rect">
            <a:avLst/>
          </a:prstGeom>
          <a:solidFill>
            <a:sysClr val="windowText" lastClr="000000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667A0B4-D86B-04C2-2F1B-0B6208B31886}"/>
              </a:ext>
            </a:extLst>
          </p:cNvPr>
          <p:cNvSpPr txBox="1"/>
          <p:nvPr/>
        </p:nvSpPr>
        <p:spPr>
          <a:xfrm>
            <a:off x="2562551" y="1534399"/>
            <a:ext cx="517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ptos" panose="02110004020202020204"/>
              </a:rPr>
              <a:t>D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4FBA1FF-27C2-7758-B113-4073469998DD}"/>
              </a:ext>
            </a:extLst>
          </p:cNvPr>
          <p:cNvCxnSpPr>
            <a:cxnSpLocks/>
          </p:cNvCxnSpPr>
          <p:nvPr/>
        </p:nvCxnSpPr>
        <p:spPr>
          <a:xfrm>
            <a:off x="1046993" y="1870822"/>
            <a:ext cx="3567953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C4871A2-D686-CF08-EB02-3ED4B8295EE1}"/>
              </a:ext>
            </a:extLst>
          </p:cNvPr>
          <p:cNvGrpSpPr/>
          <p:nvPr/>
        </p:nvGrpSpPr>
        <p:grpSpPr>
          <a:xfrm>
            <a:off x="404483" y="1999045"/>
            <a:ext cx="4498627" cy="4056401"/>
            <a:chOff x="361951" y="2169173"/>
            <a:chExt cx="4498627" cy="405640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829877C-95A1-636F-B256-6B0390CAEB97}"/>
                </a:ext>
              </a:extLst>
            </p:cNvPr>
            <p:cNvGrpSpPr/>
            <p:nvPr/>
          </p:nvGrpSpPr>
          <p:grpSpPr>
            <a:xfrm>
              <a:off x="361951" y="2402510"/>
              <a:ext cx="2360504" cy="2248292"/>
              <a:chOff x="906352" y="2879947"/>
              <a:chExt cx="2231813" cy="2167175"/>
            </a:xfrm>
          </p:grpSpPr>
          <p:sp>
            <p:nvSpPr>
              <p:cNvPr id="72" name="Flowchart: Connector 71">
                <a:extLst>
                  <a:ext uri="{FF2B5EF4-FFF2-40B4-BE49-F238E27FC236}">
                    <a16:creationId xmlns:a16="http://schemas.microsoft.com/office/drawing/2014/main" id="{16733376-ED80-59D9-1584-3D672C315DCB}"/>
                  </a:ext>
                </a:extLst>
              </p:cNvPr>
              <p:cNvSpPr/>
              <p:nvPr/>
            </p:nvSpPr>
            <p:spPr>
              <a:xfrm>
                <a:off x="906352" y="2879947"/>
                <a:ext cx="2231813" cy="2167175"/>
              </a:xfrm>
              <a:prstGeom prst="flowChartConnector">
                <a:avLst/>
              </a:prstGeom>
              <a:noFill/>
              <a:ln w="19050" cap="flat" cmpd="sng" algn="ctr">
                <a:solidFill>
                  <a:srgbClr val="156082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73" name="Graphic 72" descr="Satellite dish with solid fill">
                <a:extLst>
                  <a:ext uri="{FF2B5EF4-FFF2-40B4-BE49-F238E27FC236}">
                    <a16:creationId xmlns:a16="http://schemas.microsoft.com/office/drawing/2014/main" id="{42CE07C5-B34E-0F6B-0067-130A041AF7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928897" y="3849081"/>
                <a:ext cx="228905" cy="228905"/>
              </a:xfrm>
              <a:prstGeom prst="rect">
                <a:avLst/>
              </a:prstGeom>
            </p:spPr>
          </p:pic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E1BDE774-8D5F-B0A8-42AF-4C3BC9D95B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07936" y="2962498"/>
                <a:ext cx="370789" cy="913478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F88087E-3E29-B735-B0FC-92BDCA9DE287}"/>
                  </a:ext>
                </a:extLst>
              </p:cNvPr>
              <p:cNvSpPr txBox="1"/>
              <p:nvPr/>
            </p:nvSpPr>
            <p:spPr>
              <a:xfrm>
                <a:off x="1888691" y="3193982"/>
                <a:ext cx="5177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rPr>
                  <a:t>D1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07BDDD13-1C52-C668-C77F-324720D8F858}"/>
                </a:ext>
              </a:extLst>
            </p:cNvPr>
            <p:cNvGrpSpPr/>
            <p:nvPr/>
          </p:nvGrpSpPr>
          <p:grpSpPr>
            <a:xfrm>
              <a:off x="2080511" y="2169173"/>
              <a:ext cx="2780067" cy="2803439"/>
              <a:chOff x="2508724" y="2853052"/>
              <a:chExt cx="2231813" cy="2167175"/>
            </a:xfrm>
          </p:grpSpPr>
          <p:pic>
            <p:nvPicPr>
              <p:cNvPr id="76" name="Graphic 75" descr="Satellite dish with solid fill">
                <a:extLst>
                  <a:ext uri="{FF2B5EF4-FFF2-40B4-BE49-F238E27FC236}">
                    <a16:creationId xmlns:a16="http://schemas.microsoft.com/office/drawing/2014/main" id="{3C7B13FB-22DE-93C8-7CE2-156E19E488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531269" y="3822186"/>
                <a:ext cx="228905" cy="228905"/>
              </a:xfrm>
              <a:prstGeom prst="rect">
                <a:avLst/>
              </a:prstGeom>
            </p:spPr>
          </p:pic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A2203A3D-31FB-1FA6-19D6-A1C46814B622}"/>
                  </a:ext>
                </a:extLst>
              </p:cNvPr>
              <p:cNvGrpSpPr/>
              <p:nvPr/>
            </p:nvGrpSpPr>
            <p:grpSpPr>
              <a:xfrm>
                <a:off x="2508724" y="2853052"/>
                <a:ext cx="2231813" cy="2167175"/>
                <a:chOff x="2788939" y="2853052"/>
                <a:chExt cx="2231813" cy="2167175"/>
              </a:xfrm>
            </p:grpSpPr>
            <p:sp>
              <p:nvSpPr>
                <p:cNvPr id="78" name="Flowchart: Connector 77">
                  <a:extLst>
                    <a:ext uri="{FF2B5EF4-FFF2-40B4-BE49-F238E27FC236}">
                      <a16:creationId xmlns:a16="http://schemas.microsoft.com/office/drawing/2014/main" id="{F6B3CFE9-B0AC-2EC6-AEB1-2FDC07CFD1A0}"/>
                    </a:ext>
                  </a:extLst>
                </p:cNvPr>
                <p:cNvSpPr/>
                <p:nvPr/>
              </p:nvSpPr>
              <p:spPr>
                <a:xfrm>
                  <a:off x="2788939" y="2853052"/>
                  <a:ext cx="2231813" cy="2167175"/>
                </a:xfrm>
                <a:prstGeom prst="flowChartConnector">
                  <a:avLst/>
                </a:prstGeom>
                <a:noFill/>
                <a:ln w="19050" cap="flat" cmpd="sng" algn="ctr">
                  <a:solidFill>
                    <a:srgbClr val="00B05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ECB21BD6-6D5A-CED9-5E52-5EA56283F3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90521" y="3000565"/>
                  <a:ext cx="447790" cy="84851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B05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97F9EF57-8440-7FD3-ED74-43951CFBA1FF}"/>
                    </a:ext>
                  </a:extLst>
                </p:cNvPr>
                <p:cNvSpPr txBox="1"/>
                <p:nvPr/>
              </p:nvSpPr>
              <p:spPr>
                <a:xfrm>
                  <a:off x="4207895" y="3470846"/>
                  <a:ext cx="51771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</a:rPr>
                    <a:t>D2</a:t>
                  </a:r>
                </a:p>
              </p:txBody>
            </p:sp>
          </p:grp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4A90993C-F89F-D65E-4B99-C4EA87916C41}"/>
                </a:ext>
              </a:extLst>
            </p:cNvPr>
            <p:cNvGrpSpPr/>
            <p:nvPr/>
          </p:nvGrpSpPr>
          <p:grpSpPr>
            <a:xfrm>
              <a:off x="1153165" y="4330237"/>
              <a:ext cx="1964239" cy="1895337"/>
              <a:chOff x="1742091" y="3973446"/>
              <a:chExt cx="2231813" cy="2167175"/>
            </a:xfrm>
          </p:grpSpPr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6E029651-7183-6481-6409-84068292B52C}"/>
                  </a:ext>
                </a:extLst>
              </p:cNvPr>
              <p:cNvCxnSpPr>
                <a:cxnSpLocks/>
                <a:endCxn id="83" idx="5"/>
              </p:cNvCxnSpPr>
              <p:nvPr/>
            </p:nvCxnSpPr>
            <p:spPr>
              <a:xfrm>
                <a:off x="2943673" y="4969475"/>
                <a:ext cx="703390" cy="853771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E97132"/>
                </a:solidFill>
                <a:prstDash val="solid"/>
                <a:miter lim="800000"/>
                <a:tailEnd type="triangle"/>
              </a:ln>
              <a:effectLst/>
            </p:spPr>
          </p:cxn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871FEC1D-7E17-EFDC-A966-FF86EA93BB34}"/>
                  </a:ext>
                </a:extLst>
              </p:cNvPr>
              <p:cNvGrpSpPr/>
              <p:nvPr/>
            </p:nvGrpSpPr>
            <p:grpSpPr>
              <a:xfrm>
                <a:off x="1742091" y="3973446"/>
                <a:ext cx="2231813" cy="2167175"/>
                <a:chOff x="1882931" y="4022006"/>
                <a:chExt cx="2231813" cy="2167175"/>
              </a:xfrm>
            </p:grpSpPr>
            <p:sp>
              <p:nvSpPr>
                <p:cNvPr id="83" name="Flowchart: Connector 82">
                  <a:extLst>
                    <a:ext uri="{FF2B5EF4-FFF2-40B4-BE49-F238E27FC236}">
                      <a16:creationId xmlns:a16="http://schemas.microsoft.com/office/drawing/2014/main" id="{57F59B36-9234-49CF-D94B-017651181606}"/>
                    </a:ext>
                  </a:extLst>
                </p:cNvPr>
                <p:cNvSpPr/>
                <p:nvPr/>
              </p:nvSpPr>
              <p:spPr>
                <a:xfrm>
                  <a:off x="1882931" y="4022006"/>
                  <a:ext cx="2231813" cy="2167175"/>
                </a:xfrm>
                <a:prstGeom prst="flowChartConnector">
                  <a:avLst/>
                </a:prstGeom>
                <a:noFill/>
                <a:ln w="19050" cap="flat" cmpd="sng" algn="ctr">
                  <a:solidFill>
                    <a:srgbClr val="E97132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84" name="Graphic 83" descr="Satellite dish with solid fill">
                  <a:extLst>
                    <a:ext uri="{FF2B5EF4-FFF2-40B4-BE49-F238E27FC236}">
                      <a16:creationId xmlns:a16="http://schemas.microsoft.com/office/drawing/2014/main" id="{689DD32D-E190-6089-A2BE-9441362866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5476" y="4991140"/>
                  <a:ext cx="228905" cy="228905"/>
                </a:xfrm>
                <a:prstGeom prst="rect">
                  <a:avLst/>
                </a:prstGeom>
              </p:spPr>
            </p:pic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1423E01-F46E-FA22-DE9E-E26E5BC38079}"/>
                    </a:ext>
                  </a:extLst>
                </p:cNvPr>
                <p:cNvSpPr txBox="1"/>
                <p:nvPr/>
              </p:nvSpPr>
              <p:spPr>
                <a:xfrm>
                  <a:off x="2998837" y="5320129"/>
                  <a:ext cx="51771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ptos" panose="02110004020202020204"/>
                    </a:rPr>
                    <a:t>D3</a:t>
                  </a:r>
                </a:p>
              </p:txBody>
            </p:sp>
          </p:grp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A176467-AC34-0792-DD15-840CE4378D45}"/>
                </a:ext>
              </a:extLst>
            </p:cNvPr>
            <p:cNvGrpSpPr/>
            <p:nvPr/>
          </p:nvGrpSpPr>
          <p:grpSpPr>
            <a:xfrm>
              <a:off x="2004793" y="4084916"/>
              <a:ext cx="639490" cy="639490"/>
              <a:chOff x="1313575" y="3846207"/>
              <a:chExt cx="639490" cy="639490"/>
            </a:xfrm>
          </p:grpSpPr>
          <p:pic>
            <p:nvPicPr>
              <p:cNvPr id="107" name="Graphic 106" descr="Man with solid fill">
                <a:extLst>
                  <a:ext uri="{FF2B5EF4-FFF2-40B4-BE49-F238E27FC236}">
                    <a16:creationId xmlns:a16="http://schemas.microsoft.com/office/drawing/2014/main" id="{E6E272B6-F28F-FA08-B105-F456764969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313575" y="3846207"/>
                <a:ext cx="639490" cy="639490"/>
              </a:xfrm>
              <a:prstGeom prst="rect">
                <a:avLst/>
              </a:prstGeom>
            </p:spPr>
          </p:pic>
          <p:sp>
            <p:nvSpPr>
              <p:cNvPr id="108" name="Flowchart: Connector 107">
                <a:extLst>
                  <a:ext uri="{FF2B5EF4-FFF2-40B4-BE49-F238E27FC236}">
                    <a16:creationId xmlns:a16="http://schemas.microsoft.com/office/drawing/2014/main" id="{03237E34-0276-E509-B6D3-F2B367569D66}"/>
                  </a:ext>
                </a:extLst>
              </p:cNvPr>
              <p:cNvSpPr/>
              <p:nvPr/>
            </p:nvSpPr>
            <p:spPr>
              <a:xfrm>
                <a:off x="1514604" y="3989819"/>
                <a:ext cx="236429" cy="215632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79FCF07-1DA9-0428-AEB0-EF76F739AB0B}"/>
                    </a:ext>
                  </a:extLst>
                </p:cNvPr>
                <p:cNvSpPr txBox="1"/>
                <p:nvPr/>
              </p:nvSpPr>
              <p:spPr>
                <a:xfrm>
                  <a:off x="1098375" y="3626603"/>
                  <a:ext cx="7734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79FCF07-1DA9-0428-AEB0-EF76F739AB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375" y="3626603"/>
                  <a:ext cx="773481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11024" r="-11024" b="-3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D5403E6-0C39-33A7-C8DE-02B5F6576C8D}"/>
                    </a:ext>
                  </a:extLst>
                </p:cNvPr>
                <p:cNvSpPr txBox="1"/>
                <p:nvPr/>
              </p:nvSpPr>
              <p:spPr>
                <a:xfrm>
                  <a:off x="3072138" y="3701421"/>
                  <a:ext cx="7734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D5403E6-0C39-33A7-C8DE-02B5F6576C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2138" y="3701421"/>
                  <a:ext cx="773481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11024" r="-11024" b="-347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1822041-AAA0-8AEA-7D64-E1E99450164A}"/>
                    </a:ext>
                  </a:extLst>
                </p:cNvPr>
                <p:cNvSpPr txBox="1"/>
                <p:nvPr/>
              </p:nvSpPr>
              <p:spPr>
                <a:xfrm>
                  <a:off x="1696825" y="4892026"/>
                  <a:ext cx="7734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1822041-AAA0-8AEA-7D64-E1E9945016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6825" y="4892026"/>
                  <a:ext cx="773481" cy="276999"/>
                </a:xfrm>
                <a:prstGeom prst="rect">
                  <a:avLst/>
                </a:prstGeom>
                <a:blipFill>
                  <a:blip r:embed="rId17"/>
                  <a:stretch>
                    <a:fillRect l="-11024" t="-2222" r="-11024" b="-3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8CDA617-675F-54F7-F06D-1199818AA13E}"/>
                    </a:ext>
                  </a:extLst>
                </p:cNvPr>
                <p:cNvSpPr txBox="1"/>
                <p:nvPr/>
              </p:nvSpPr>
              <p:spPr>
                <a:xfrm>
                  <a:off x="2474769" y="4136988"/>
                  <a:ext cx="5896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8CDA617-675F-54F7-F06D-1199818AA1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4769" y="4136988"/>
                  <a:ext cx="589649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4433" t="-2222" r="-14433" b="-3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5E651F1-CEF3-1F86-9378-3C91805DD755}"/>
              </a:ext>
            </a:extLst>
          </p:cNvPr>
          <p:cNvGrpSpPr/>
          <p:nvPr/>
        </p:nvGrpSpPr>
        <p:grpSpPr>
          <a:xfrm>
            <a:off x="6607863" y="4125243"/>
            <a:ext cx="3971334" cy="1884789"/>
            <a:chOff x="6607863" y="4125243"/>
            <a:chExt cx="3971334" cy="18847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0FE562C-513F-83C7-EBB0-13024941F78A}"/>
                    </a:ext>
                  </a:extLst>
                </p:cNvPr>
                <p:cNvSpPr txBox="1"/>
                <p:nvPr/>
              </p:nvSpPr>
              <p:spPr>
                <a:xfrm>
                  <a:off x="6794195" y="4678456"/>
                  <a:ext cx="3111108" cy="3727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0FE562C-513F-83C7-EBB0-13024941F7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4195" y="4678456"/>
                  <a:ext cx="3111108" cy="37273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9E434A-8941-4FEF-5D4E-999C6F676321}"/>
                    </a:ext>
                  </a:extLst>
                </p:cNvPr>
                <p:cNvSpPr txBox="1"/>
                <p:nvPr/>
              </p:nvSpPr>
              <p:spPr>
                <a:xfrm>
                  <a:off x="6770290" y="5171693"/>
                  <a:ext cx="3128998" cy="3727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9E434A-8941-4FEF-5D4E-999C6F6763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0290" y="5171693"/>
                  <a:ext cx="3128998" cy="37273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B92BE05-933F-606F-D4B0-9D63B99D77C0}"/>
                    </a:ext>
                  </a:extLst>
                </p:cNvPr>
                <p:cNvSpPr txBox="1"/>
                <p:nvPr/>
              </p:nvSpPr>
              <p:spPr>
                <a:xfrm>
                  <a:off x="6794195" y="5637301"/>
                  <a:ext cx="3128998" cy="3727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B92BE05-933F-606F-D4B0-9D63B99D77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4195" y="5637301"/>
                  <a:ext cx="3128998" cy="372731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726404-96D2-B234-E8B8-38F5CAA3A2FB}"/>
                </a:ext>
              </a:extLst>
            </p:cNvPr>
            <p:cNvSpPr txBox="1"/>
            <p:nvPr/>
          </p:nvSpPr>
          <p:spPr>
            <a:xfrm>
              <a:off x="6607863" y="4125243"/>
              <a:ext cx="397133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/>
                <a:t>Using the General Formula of Circle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CEE9B42-FBDB-140A-2C99-A1F774DE8A0D}"/>
                  </a:ext>
                </a:extLst>
              </p:cNvPr>
              <p:cNvSpPr txBox="1"/>
              <p:nvPr/>
            </p:nvSpPr>
            <p:spPr>
              <a:xfrm>
                <a:off x="6768189" y="1543173"/>
                <a:ext cx="36147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𝑅𝑆𝑆𝐼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=−10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𝐿𝑜𝑔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CEE9B42-FBDB-140A-2C99-A1F774DE8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189" y="1543173"/>
                <a:ext cx="3614707" cy="369332"/>
              </a:xfrm>
              <a:prstGeom prst="rect">
                <a:avLst/>
              </a:prstGeom>
              <a:blipFill>
                <a:blip r:embed="rId22"/>
                <a:stretch>
                  <a:fillRect l="-1518" b="-36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9914EE7-7A5F-D7DC-3FED-9CB67CF15795}"/>
                  </a:ext>
                </a:extLst>
              </p:cNvPr>
              <p:cNvSpPr txBox="1"/>
              <p:nvPr/>
            </p:nvSpPr>
            <p:spPr>
              <a:xfrm>
                <a:off x="6736290" y="2081263"/>
                <a:ext cx="5425020" cy="17100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𝑅𝑆𝑆𝐼</m:t>
                    </m:r>
                  </m:oMath>
                </a14:m>
                <a:r>
                  <a:rPr lang="en-US" dirty="0"/>
                  <a:t> = Received Signal Strength Indicator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= Path Loss Exponent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i="1" dirty="0"/>
                  <a:t>D = Distance between transmitter and receiver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US" dirty="0"/>
                  <a:t> = Wireless Channel Fading Constant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9914EE7-7A5F-D7DC-3FED-9CB67CF15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6290" y="2081263"/>
                <a:ext cx="5425020" cy="1710084"/>
              </a:xfrm>
              <a:prstGeom prst="rect">
                <a:avLst/>
              </a:prstGeom>
              <a:blipFill>
                <a:blip r:embed="rId23"/>
                <a:stretch>
                  <a:fillRect l="-899" b="-4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E5FFE931-8AA1-687B-B09D-88EE116A9504}"/>
              </a:ext>
            </a:extLst>
          </p:cNvPr>
          <p:cNvSpPr txBox="1"/>
          <p:nvPr/>
        </p:nvSpPr>
        <p:spPr>
          <a:xfrm>
            <a:off x="6560496" y="956421"/>
            <a:ext cx="45936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Log Distance Path Loss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78EB50-54A8-BB19-C7F4-DBD7EF656C4F}"/>
              </a:ext>
            </a:extLst>
          </p:cNvPr>
          <p:cNvSpPr txBox="1"/>
          <p:nvPr/>
        </p:nvSpPr>
        <p:spPr>
          <a:xfrm>
            <a:off x="1443466" y="6109901"/>
            <a:ext cx="1749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/>
              <a:t>Trilateration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CA2DBB75-ACC7-AA7A-4D48-B493561563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88"/>
            <a:ext cx="2743200" cy="365125"/>
          </a:xfrm>
        </p:spPr>
        <p:txBody>
          <a:bodyPr/>
          <a:lstStyle/>
          <a:p>
            <a:r>
              <a:rPr lang="en-US" dirty="0"/>
              <a:t>4/15/2024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474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52"/>
    </mc:Choice>
    <mc:Fallback xmlns="">
      <p:transition spd="slow" advTm="58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15222 -0.0002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/>
      <p:bldP spid="17" grpId="0"/>
      <p:bldP spid="19" grpId="0"/>
      <p:bldP spid="21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DD131-525C-B9F7-9BF3-DE448C83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172825" cy="735646"/>
          </a:xfrm>
        </p:spPr>
        <p:txBody>
          <a:bodyPr/>
          <a:lstStyle/>
          <a:p>
            <a:r>
              <a:rPr lang="en-US"/>
              <a:t>Least Square Estimation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E1240-F333-DF99-E2BE-75AF7BC17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BE990E-C24A-F3BC-24DA-987157E3A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E05D-0C7D-40D0-9BFB-6D4196E43B6D}" type="slidenum">
              <a:rPr lang="en-US" smtClean="0"/>
              <a:t>12</a:t>
            </a:fld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29BCAF-F716-DC41-57E2-F29566B6DB71}"/>
              </a:ext>
            </a:extLst>
          </p:cNvPr>
          <p:cNvGrpSpPr/>
          <p:nvPr/>
        </p:nvGrpSpPr>
        <p:grpSpPr>
          <a:xfrm>
            <a:off x="40974" y="956422"/>
            <a:ext cx="1748409" cy="1035177"/>
            <a:chOff x="2337816" y="1781175"/>
            <a:chExt cx="1748409" cy="1035177"/>
          </a:xfrm>
        </p:grpSpPr>
        <p:pic>
          <p:nvPicPr>
            <p:cNvPr id="61" name="Graphic 60" descr="Man with solid fill">
              <a:extLst>
                <a:ext uri="{FF2B5EF4-FFF2-40B4-BE49-F238E27FC236}">
                  <a16:creationId xmlns:a16="http://schemas.microsoft.com/office/drawing/2014/main" id="{325B9972-C232-DE2E-8A56-6D06AA88E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54821" y="1901952"/>
              <a:ext cx="914400" cy="914400"/>
            </a:xfrm>
            <a:prstGeom prst="rect">
              <a:avLst/>
            </a:prstGeom>
          </p:spPr>
        </p:pic>
        <p:pic>
          <p:nvPicPr>
            <p:cNvPr id="62" name="Graphic 61" descr="Wi-Fi outline">
              <a:extLst>
                <a:ext uri="{FF2B5EF4-FFF2-40B4-BE49-F238E27FC236}">
                  <a16:creationId xmlns:a16="http://schemas.microsoft.com/office/drawing/2014/main" id="{3A127913-6647-2CA5-C085-8B71BB8E2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3171825" y="1781175"/>
              <a:ext cx="914400" cy="914400"/>
            </a:xfrm>
            <a:prstGeom prst="rect">
              <a:avLst/>
            </a:prstGeom>
          </p:spPr>
        </p:pic>
        <p:pic>
          <p:nvPicPr>
            <p:cNvPr id="63" name="Graphic 62" descr="Wi-Fi outline">
              <a:extLst>
                <a:ext uri="{FF2B5EF4-FFF2-40B4-BE49-F238E27FC236}">
                  <a16:creationId xmlns:a16="http://schemas.microsoft.com/office/drawing/2014/main" id="{F4D417C2-F3DD-A565-F5A4-58A2E6315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2337816" y="1781175"/>
              <a:ext cx="914400" cy="914400"/>
            </a:xfrm>
            <a:prstGeom prst="rect">
              <a:avLst/>
            </a:prstGeom>
          </p:spPr>
        </p:pic>
      </p:grpSp>
      <p:pic>
        <p:nvPicPr>
          <p:cNvPr id="64" name="Graphic 63" descr="Satellite dish with solid fill">
            <a:extLst>
              <a:ext uri="{FF2B5EF4-FFF2-40B4-BE49-F238E27FC236}">
                <a16:creationId xmlns:a16="http://schemas.microsoft.com/office/drawing/2014/main" id="{77690EBB-C4C5-B44E-5D75-1035F27BAB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4382424" y="1077199"/>
            <a:ext cx="923925" cy="91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3BAEEFA1-4D27-74D9-A5EA-FAD1130163A1}"/>
              </a:ext>
            </a:extLst>
          </p:cNvPr>
          <p:cNvGrpSpPr/>
          <p:nvPr/>
        </p:nvGrpSpPr>
        <p:grpSpPr>
          <a:xfrm>
            <a:off x="1696825" y="1212199"/>
            <a:ext cx="923925" cy="396686"/>
            <a:chOff x="2324100" y="2497232"/>
            <a:chExt cx="1835524" cy="396686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47A2462-BE73-B1BF-3FEE-746432F0F82D}"/>
                </a:ext>
              </a:extLst>
            </p:cNvPr>
            <p:cNvSpPr/>
            <p:nvPr/>
          </p:nvSpPr>
          <p:spPr>
            <a:xfrm>
              <a:off x="2324100" y="2609850"/>
              <a:ext cx="1390650" cy="171450"/>
            </a:xfrm>
            <a:prstGeom prst="rect">
              <a:avLst/>
            </a:prstGeom>
            <a:solidFill>
              <a:sysClr val="windowText" lastClr="0000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F1B24246-00AB-1380-0DF6-E3768A34CC9F}"/>
                </a:ext>
              </a:extLst>
            </p:cNvPr>
            <p:cNvSpPr/>
            <p:nvPr/>
          </p:nvSpPr>
          <p:spPr>
            <a:xfrm rot="5400000">
              <a:off x="3738844" y="2473138"/>
              <a:ext cx="396686" cy="444874"/>
            </a:xfrm>
            <a:prstGeom prst="triangle">
              <a:avLst/>
            </a:prstGeom>
            <a:solidFill>
              <a:sysClr val="windowText" lastClr="0000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DEFC0A61-7B30-616A-EE74-2D9956A42B50}"/>
              </a:ext>
            </a:extLst>
          </p:cNvPr>
          <p:cNvSpPr/>
          <p:nvPr/>
        </p:nvSpPr>
        <p:spPr>
          <a:xfrm>
            <a:off x="1687860" y="1324817"/>
            <a:ext cx="2545074" cy="171450"/>
          </a:xfrm>
          <a:prstGeom prst="rect">
            <a:avLst/>
          </a:prstGeom>
          <a:solidFill>
            <a:sysClr val="windowText" lastClr="000000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667A0B4-D86B-04C2-2F1B-0B6208B31886}"/>
              </a:ext>
            </a:extLst>
          </p:cNvPr>
          <p:cNvSpPr txBox="1"/>
          <p:nvPr/>
        </p:nvSpPr>
        <p:spPr>
          <a:xfrm>
            <a:off x="2562551" y="1534399"/>
            <a:ext cx="517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Aptos" panose="02110004020202020204"/>
              </a:rPr>
              <a:t>D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4FBA1FF-27C2-7758-B113-4073469998DD}"/>
              </a:ext>
            </a:extLst>
          </p:cNvPr>
          <p:cNvCxnSpPr>
            <a:cxnSpLocks/>
          </p:cNvCxnSpPr>
          <p:nvPr/>
        </p:nvCxnSpPr>
        <p:spPr>
          <a:xfrm>
            <a:off x="1046993" y="1870822"/>
            <a:ext cx="3567953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1A3C7DD-BCD8-CD8D-5EFF-B98E27BA4663}"/>
              </a:ext>
            </a:extLst>
          </p:cNvPr>
          <p:cNvGrpSpPr/>
          <p:nvPr/>
        </p:nvGrpSpPr>
        <p:grpSpPr>
          <a:xfrm>
            <a:off x="657549" y="2302895"/>
            <a:ext cx="2684772" cy="2562115"/>
            <a:chOff x="906352" y="2879947"/>
            <a:chExt cx="2231813" cy="2167175"/>
          </a:xfrm>
        </p:grpSpPr>
        <p:sp>
          <p:nvSpPr>
            <p:cNvPr id="114" name="Flowchart: Connector 113">
              <a:extLst>
                <a:ext uri="{FF2B5EF4-FFF2-40B4-BE49-F238E27FC236}">
                  <a16:creationId xmlns:a16="http://schemas.microsoft.com/office/drawing/2014/main" id="{BE22109F-23D1-BD17-B85E-DE23ED15EA65}"/>
                </a:ext>
              </a:extLst>
            </p:cNvPr>
            <p:cNvSpPr/>
            <p:nvPr/>
          </p:nvSpPr>
          <p:spPr>
            <a:xfrm>
              <a:off x="906352" y="2879947"/>
              <a:ext cx="2231813" cy="2167175"/>
            </a:xfrm>
            <a:prstGeom prst="flowChartConnector">
              <a:avLst/>
            </a:prstGeom>
            <a:noFill/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15" name="Graphic 114" descr="Satellite dish with solid fill">
              <a:extLst>
                <a:ext uri="{FF2B5EF4-FFF2-40B4-BE49-F238E27FC236}">
                  <a16:creationId xmlns:a16="http://schemas.microsoft.com/office/drawing/2014/main" id="{8919233A-BA75-40A3-B98A-C73817604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28897" y="3849081"/>
              <a:ext cx="228905" cy="228905"/>
            </a:xfrm>
            <a:prstGeom prst="rect">
              <a:avLst/>
            </a:prstGeom>
          </p:spPr>
        </p:pic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B6755C3E-4B96-5610-D821-B5D3BDF791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08817" y="2900079"/>
              <a:ext cx="199118" cy="975898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DD6B7454-3FA3-1719-DEDA-42F52327D94F}"/>
                </a:ext>
              </a:extLst>
            </p:cNvPr>
            <p:cNvSpPr txBox="1"/>
            <p:nvPr/>
          </p:nvSpPr>
          <p:spPr>
            <a:xfrm>
              <a:off x="1584807" y="2914855"/>
              <a:ext cx="5177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</a:rPr>
                <a:t>D1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64C814A-D798-73B9-6A0C-D9B2DAE25EBE}"/>
              </a:ext>
            </a:extLst>
          </p:cNvPr>
          <p:cNvGrpSpPr/>
          <p:nvPr/>
        </p:nvGrpSpPr>
        <p:grpSpPr>
          <a:xfrm>
            <a:off x="1895965" y="1967618"/>
            <a:ext cx="3572783" cy="3312572"/>
            <a:chOff x="2508724" y="2853052"/>
            <a:chExt cx="2410549" cy="2167175"/>
          </a:xfrm>
        </p:grpSpPr>
        <p:pic>
          <p:nvPicPr>
            <p:cNvPr id="119" name="Graphic 118" descr="Satellite dish with solid fill">
              <a:extLst>
                <a:ext uri="{FF2B5EF4-FFF2-40B4-BE49-F238E27FC236}">
                  <a16:creationId xmlns:a16="http://schemas.microsoft.com/office/drawing/2014/main" id="{97BB1CBC-3ECB-3F9F-D0E3-39798A617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531269" y="3822186"/>
              <a:ext cx="228905" cy="228905"/>
            </a:xfrm>
            <a:prstGeom prst="rect">
              <a:avLst/>
            </a:prstGeom>
          </p:spPr>
        </p:pic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C039E812-A2E8-0874-320C-0011A8E5F850}"/>
                </a:ext>
              </a:extLst>
            </p:cNvPr>
            <p:cNvGrpSpPr/>
            <p:nvPr/>
          </p:nvGrpSpPr>
          <p:grpSpPr>
            <a:xfrm>
              <a:off x="2508724" y="2853052"/>
              <a:ext cx="2410549" cy="2167175"/>
              <a:chOff x="2788939" y="2853052"/>
              <a:chExt cx="2410549" cy="2167175"/>
            </a:xfrm>
          </p:grpSpPr>
          <p:sp>
            <p:nvSpPr>
              <p:cNvPr id="121" name="Flowchart: Connector 120">
                <a:extLst>
                  <a:ext uri="{FF2B5EF4-FFF2-40B4-BE49-F238E27FC236}">
                    <a16:creationId xmlns:a16="http://schemas.microsoft.com/office/drawing/2014/main" id="{2D69B599-DF90-F652-245F-1678DC586415}"/>
                  </a:ext>
                </a:extLst>
              </p:cNvPr>
              <p:cNvSpPr/>
              <p:nvPr/>
            </p:nvSpPr>
            <p:spPr>
              <a:xfrm>
                <a:off x="2788939" y="2853052"/>
                <a:ext cx="2231813" cy="2167175"/>
              </a:xfrm>
              <a:prstGeom prst="flowChartConnector">
                <a:avLst/>
              </a:prstGeom>
              <a:noFill/>
              <a:ln w="190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BC007DA0-6335-D06E-9149-A7EC0A835232}"/>
                  </a:ext>
                </a:extLst>
              </p:cNvPr>
              <p:cNvCxnSpPr>
                <a:cxnSpLocks/>
                <a:endCxn id="121" idx="6"/>
              </p:cNvCxnSpPr>
              <p:nvPr/>
            </p:nvCxnSpPr>
            <p:spPr>
              <a:xfrm>
                <a:off x="3990521" y="3849082"/>
                <a:ext cx="1030231" cy="87558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05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ADFB28D0-3BBD-3854-3D36-2834074BF224}"/>
                  </a:ext>
                </a:extLst>
              </p:cNvPr>
              <p:cNvSpPr txBox="1"/>
              <p:nvPr/>
            </p:nvSpPr>
            <p:spPr>
              <a:xfrm>
                <a:off x="4681777" y="3938543"/>
                <a:ext cx="5177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rPr>
                  <a:t>D2</a:t>
                </a:r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3F6A93F-69BF-F87D-3D5B-8592962268E5}"/>
              </a:ext>
            </a:extLst>
          </p:cNvPr>
          <p:cNvGrpSpPr/>
          <p:nvPr/>
        </p:nvGrpSpPr>
        <p:grpSpPr>
          <a:xfrm>
            <a:off x="1189014" y="3829960"/>
            <a:ext cx="2563268" cy="2562114"/>
            <a:chOff x="1742091" y="3973446"/>
            <a:chExt cx="2231813" cy="2167175"/>
          </a:xfrm>
        </p:grpSpPr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65A6AF16-2B18-0687-710C-C7C21698D8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3240" y="4969475"/>
              <a:ext cx="620432" cy="1055878"/>
            </a:xfrm>
            <a:prstGeom prst="straightConnector1">
              <a:avLst/>
            </a:prstGeom>
            <a:noFill/>
            <a:ln w="19050" cap="flat" cmpd="sng" algn="ctr">
              <a:solidFill>
                <a:srgbClr val="E97132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E6898155-A29F-5B2F-6CF7-F3F957D42AA4}"/>
                </a:ext>
              </a:extLst>
            </p:cNvPr>
            <p:cNvGrpSpPr/>
            <p:nvPr/>
          </p:nvGrpSpPr>
          <p:grpSpPr>
            <a:xfrm>
              <a:off x="1742091" y="3973446"/>
              <a:ext cx="2231813" cy="2167175"/>
              <a:chOff x="1882931" y="4022006"/>
              <a:chExt cx="2231813" cy="2167175"/>
            </a:xfrm>
          </p:grpSpPr>
          <p:sp>
            <p:nvSpPr>
              <p:cNvPr id="127" name="Flowchart: Connector 126">
                <a:extLst>
                  <a:ext uri="{FF2B5EF4-FFF2-40B4-BE49-F238E27FC236}">
                    <a16:creationId xmlns:a16="http://schemas.microsoft.com/office/drawing/2014/main" id="{A28FA648-4732-A036-CBA0-2F3CD54515FF}"/>
                  </a:ext>
                </a:extLst>
              </p:cNvPr>
              <p:cNvSpPr/>
              <p:nvPr/>
            </p:nvSpPr>
            <p:spPr>
              <a:xfrm>
                <a:off x="1882931" y="4022006"/>
                <a:ext cx="2231813" cy="2167175"/>
              </a:xfrm>
              <a:prstGeom prst="flowChartConnector">
                <a:avLst/>
              </a:prstGeom>
              <a:noFill/>
              <a:ln w="19050" cap="flat" cmpd="sng" algn="ctr">
                <a:solidFill>
                  <a:srgbClr val="E9713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128" name="Graphic 127" descr="Satellite dish with solid fill">
                <a:extLst>
                  <a:ext uri="{FF2B5EF4-FFF2-40B4-BE49-F238E27FC236}">
                    <a16:creationId xmlns:a16="http://schemas.microsoft.com/office/drawing/2014/main" id="{0737E3A0-F15A-CE15-A732-9665E5746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905476" y="4991140"/>
                <a:ext cx="228905" cy="228905"/>
              </a:xfrm>
              <a:prstGeom prst="rect">
                <a:avLst/>
              </a:prstGeom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99847F4-15FB-03F2-EFB6-54D604A22C34}"/>
              </a:ext>
            </a:extLst>
          </p:cNvPr>
          <p:cNvSpPr txBox="1"/>
          <p:nvPr/>
        </p:nvSpPr>
        <p:spPr>
          <a:xfrm>
            <a:off x="5812215" y="1854684"/>
            <a:ext cx="6121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Numerical Analysis To Estimate Position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FF05F99-2646-40A1-69DB-FFDA11FE65EC}"/>
              </a:ext>
            </a:extLst>
          </p:cNvPr>
          <p:cNvGrpSpPr/>
          <p:nvPr/>
        </p:nvGrpSpPr>
        <p:grpSpPr>
          <a:xfrm>
            <a:off x="5829695" y="2554149"/>
            <a:ext cx="5956940" cy="1552731"/>
            <a:chOff x="5829695" y="2554149"/>
            <a:chExt cx="5956940" cy="1552731"/>
          </a:xfrm>
        </p:grpSpPr>
        <p:sp>
          <p:nvSpPr>
            <p:cNvPr id="11" name="Flowchart: Process 10">
              <a:extLst>
                <a:ext uri="{FF2B5EF4-FFF2-40B4-BE49-F238E27FC236}">
                  <a16:creationId xmlns:a16="http://schemas.microsoft.com/office/drawing/2014/main" id="{83D9FB5F-9A07-3DF4-432E-D570F898A79E}"/>
                </a:ext>
              </a:extLst>
            </p:cNvPr>
            <p:cNvSpPr/>
            <p:nvPr/>
          </p:nvSpPr>
          <p:spPr>
            <a:xfrm>
              <a:off x="7541427" y="2554149"/>
              <a:ext cx="2469718" cy="1552731"/>
            </a:xfrm>
            <a:prstGeom prst="flowChartProces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Least Square Estimation (LSE)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6E255F1-D339-A357-7BE4-DDCCD42A8C87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5964865" y="3330514"/>
              <a:ext cx="1576562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DFBE00-D399-3B62-12BB-61431ED63FD2}"/>
                </a:ext>
              </a:extLst>
            </p:cNvPr>
            <p:cNvSpPr txBox="1"/>
            <p:nvPr/>
          </p:nvSpPr>
          <p:spPr>
            <a:xfrm>
              <a:off x="5829695" y="2623986"/>
              <a:ext cx="17450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/>
                <a:t>Estimated Distance Matrix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082F5B8-BAFF-98B2-180D-45A261071463}"/>
                </a:ext>
              </a:extLst>
            </p:cNvPr>
            <p:cNvCxnSpPr>
              <a:cxnSpLocks/>
            </p:cNvCxnSpPr>
            <p:nvPr/>
          </p:nvCxnSpPr>
          <p:spPr>
            <a:xfrm>
              <a:off x="10011145" y="3337176"/>
              <a:ext cx="137632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447D86-C415-C181-CF7C-66B7747ABE1A}"/>
                </a:ext>
              </a:extLst>
            </p:cNvPr>
            <p:cNvSpPr txBox="1"/>
            <p:nvPr/>
          </p:nvSpPr>
          <p:spPr>
            <a:xfrm>
              <a:off x="10041623" y="2652823"/>
              <a:ext cx="17450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/>
                <a:t>Estimated Position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F95E5BF-8D1F-32FB-F6D3-3663A02B7F00}"/>
              </a:ext>
            </a:extLst>
          </p:cNvPr>
          <p:cNvSpPr txBox="1"/>
          <p:nvPr/>
        </p:nvSpPr>
        <p:spPr>
          <a:xfrm>
            <a:off x="5939465" y="3867284"/>
            <a:ext cx="6121300" cy="2813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00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Iterative Analysis Method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Mathematical Model to Estimate and Minimize Error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Starts With Initial Guess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Provide Output: Error &lt; Threshold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8695668E-C34A-8ACA-5513-2ACB956B4580}"/>
                  </a:ext>
                </a:extLst>
              </p:cNvPr>
              <p:cNvSpPr txBox="1"/>
              <p:nvPr/>
            </p:nvSpPr>
            <p:spPr>
              <a:xfrm>
                <a:off x="1187455" y="3475010"/>
                <a:ext cx="684355" cy="246221"/>
              </a:xfrm>
              <a:prstGeom prst="rect">
                <a:avLst/>
              </a:prstGeom>
              <a:noFill/>
              <a:ln>
                <a:noFill/>
                <a:prstDash val="sysDot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8695668E-C34A-8ACA-5513-2ACB956B45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455" y="3475010"/>
                <a:ext cx="684355" cy="246221"/>
              </a:xfrm>
              <a:prstGeom prst="rect">
                <a:avLst/>
              </a:prstGeom>
              <a:blipFill>
                <a:blip r:embed="rId16"/>
                <a:stretch>
                  <a:fillRect l="-10714" r="-10714" b="-37500"/>
                </a:stretch>
              </a:blipFill>
              <a:ln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9A0491F-D96B-4C68-1BF1-841D9065D29C}"/>
                  </a:ext>
                </a:extLst>
              </p:cNvPr>
              <p:cNvSpPr txBox="1"/>
              <p:nvPr/>
            </p:nvSpPr>
            <p:spPr>
              <a:xfrm>
                <a:off x="3623272" y="3728421"/>
                <a:ext cx="693843" cy="246221"/>
              </a:xfrm>
              <a:prstGeom prst="rect">
                <a:avLst/>
              </a:prstGeom>
              <a:noFill/>
              <a:ln>
                <a:noFill/>
                <a:prstDash val="sysDot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9A0491F-D96B-4C68-1BF1-841D9065D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272" y="3728421"/>
                <a:ext cx="693843" cy="246221"/>
              </a:xfrm>
              <a:prstGeom prst="rect">
                <a:avLst/>
              </a:prstGeom>
              <a:blipFill>
                <a:blip r:embed="rId17"/>
                <a:stretch>
                  <a:fillRect l="-9649" r="-10526" b="-35000"/>
                </a:stretch>
              </a:blipFill>
              <a:ln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F9BA038-1B9F-020A-A0EE-8A0EDF6F2BA5}"/>
                  </a:ext>
                </a:extLst>
              </p:cNvPr>
              <p:cNvSpPr txBox="1"/>
              <p:nvPr/>
            </p:nvSpPr>
            <p:spPr>
              <a:xfrm>
                <a:off x="1724929" y="4989587"/>
                <a:ext cx="693843" cy="246221"/>
              </a:xfrm>
              <a:prstGeom prst="rect">
                <a:avLst/>
              </a:prstGeom>
              <a:noFill/>
              <a:ln>
                <a:noFill/>
                <a:prstDash val="sysDot"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F9BA038-1B9F-020A-A0EE-8A0EDF6F2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929" y="4989587"/>
                <a:ext cx="693843" cy="246221"/>
              </a:xfrm>
              <a:prstGeom prst="rect">
                <a:avLst/>
              </a:prstGeom>
              <a:blipFill>
                <a:blip r:embed="rId18"/>
                <a:stretch>
                  <a:fillRect l="-10526" r="-9649" b="-35000"/>
                </a:stretch>
              </a:blipFill>
              <a:ln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B6D1F216-3FD8-55B1-54C0-1F0103378DD8}"/>
              </a:ext>
            </a:extLst>
          </p:cNvPr>
          <p:cNvSpPr/>
          <p:nvPr/>
        </p:nvSpPr>
        <p:spPr>
          <a:xfrm>
            <a:off x="1915434" y="3820076"/>
            <a:ext cx="1342998" cy="987330"/>
          </a:xfrm>
          <a:custGeom>
            <a:avLst/>
            <a:gdLst>
              <a:gd name="connsiteX0" fmla="*/ 0 w 1158949"/>
              <a:gd name="connsiteY0" fmla="*/ 74428 h 930349"/>
              <a:gd name="connsiteX1" fmla="*/ 175437 w 1158949"/>
              <a:gd name="connsiteY1" fmla="*/ 26582 h 930349"/>
              <a:gd name="connsiteX2" fmla="*/ 292395 w 1158949"/>
              <a:gd name="connsiteY2" fmla="*/ 10633 h 930349"/>
              <a:gd name="connsiteX3" fmla="*/ 446567 w 1158949"/>
              <a:gd name="connsiteY3" fmla="*/ 0 h 930349"/>
              <a:gd name="connsiteX4" fmla="*/ 611372 w 1158949"/>
              <a:gd name="connsiteY4" fmla="*/ 15949 h 930349"/>
              <a:gd name="connsiteX5" fmla="*/ 770860 w 1158949"/>
              <a:gd name="connsiteY5" fmla="*/ 63796 h 930349"/>
              <a:gd name="connsiteX6" fmla="*/ 946298 w 1158949"/>
              <a:gd name="connsiteY6" fmla="*/ 116958 h 930349"/>
              <a:gd name="connsiteX7" fmla="*/ 1095153 w 1158949"/>
              <a:gd name="connsiteY7" fmla="*/ 202019 h 930349"/>
              <a:gd name="connsiteX8" fmla="*/ 1158949 w 1158949"/>
              <a:gd name="connsiteY8" fmla="*/ 249865 h 930349"/>
              <a:gd name="connsiteX9" fmla="*/ 1052623 w 1158949"/>
              <a:gd name="connsiteY9" fmla="*/ 435935 h 930349"/>
              <a:gd name="connsiteX10" fmla="*/ 914400 w 1158949"/>
              <a:gd name="connsiteY10" fmla="*/ 606056 h 930349"/>
              <a:gd name="connsiteX11" fmla="*/ 808074 w 1158949"/>
              <a:gd name="connsiteY11" fmla="*/ 717698 h 930349"/>
              <a:gd name="connsiteX12" fmla="*/ 707065 w 1158949"/>
              <a:gd name="connsiteY12" fmla="*/ 786810 h 930349"/>
              <a:gd name="connsiteX13" fmla="*/ 558209 w 1158949"/>
              <a:gd name="connsiteY13" fmla="*/ 871870 h 930349"/>
              <a:gd name="connsiteX14" fmla="*/ 414670 w 1158949"/>
              <a:gd name="connsiteY14" fmla="*/ 930349 h 930349"/>
              <a:gd name="connsiteX15" fmla="*/ 324293 w 1158949"/>
              <a:gd name="connsiteY15" fmla="*/ 824023 h 930349"/>
              <a:gd name="connsiteX16" fmla="*/ 244549 w 1158949"/>
              <a:gd name="connsiteY16" fmla="*/ 717698 h 930349"/>
              <a:gd name="connsiteX17" fmla="*/ 159488 w 1158949"/>
              <a:gd name="connsiteY17" fmla="*/ 563526 h 930349"/>
              <a:gd name="connsiteX18" fmla="*/ 63795 w 1158949"/>
              <a:gd name="connsiteY18" fmla="*/ 350875 h 930349"/>
              <a:gd name="connsiteX19" fmla="*/ 0 w 1158949"/>
              <a:gd name="connsiteY19" fmla="*/ 74428 h 930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58949" h="930349">
                <a:moveTo>
                  <a:pt x="0" y="74428"/>
                </a:moveTo>
                <a:lnTo>
                  <a:pt x="175437" y="26582"/>
                </a:lnTo>
                <a:lnTo>
                  <a:pt x="292395" y="10633"/>
                </a:lnTo>
                <a:lnTo>
                  <a:pt x="446567" y="0"/>
                </a:lnTo>
                <a:lnTo>
                  <a:pt x="611372" y="15949"/>
                </a:lnTo>
                <a:lnTo>
                  <a:pt x="770860" y="63796"/>
                </a:lnTo>
                <a:lnTo>
                  <a:pt x="946298" y="116958"/>
                </a:lnTo>
                <a:lnTo>
                  <a:pt x="1095153" y="202019"/>
                </a:lnTo>
                <a:lnTo>
                  <a:pt x="1158949" y="249865"/>
                </a:lnTo>
                <a:lnTo>
                  <a:pt x="1052623" y="435935"/>
                </a:lnTo>
                <a:lnTo>
                  <a:pt x="914400" y="606056"/>
                </a:lnTo>
                <a:lnTo>
                  <a:pt x="808074" y="717698"/>
                </a:lnTo>
                <a:lnTo>
                  <a:pt x="707065" y="786810"/>
                </a:lnTo>
                <a:lnTo>
                  <a:pt x="558209" y="871870"/>
                </a:lnTo>
                <a:lnTo>
                  <a:pt x="414670" y="930349"/>
                </a:lnTo>
                <a:lnTo>
                  <a:pt x="324293" y="824023"/>
                </a:lnTo>
                <a:lnTo>
                  <a:pt x="244549" y="717698"/>
                </a:lnTo>
                <a:lnTo>
                  <a:pt x="159488" y="563526"/>
                </a:lnTo>
                <a:lnTo>
                  <a:pt x="63795" y="350875"/>
                </a:lnTo>
                <a:lnTo>
                  <a:pt x="0" y="74428"/>
                </a:lnTo>
                <a:close/>
              </a:path>
            </a:pathLst>
          </a:custGeom>
          <a:solidFill>
            <a:schemeClr val="accent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CD83741-218A-DC4C-31A3-95405080F712}"/>
              </a:ext>
            </a:extLst>
          </p:cNvPr>
          <p:cNvGrpSpPr/>
          <p:nvPr/>
        </p:nvGrpSpPr>
        <p:grpSpPr>
          <a:xfrm>
            <a:off x="1067510" y="2451766"/>
            <a:ext cx="3643604" cy="3845182"/>
            <a:chOff x="1067510" y="2451766"/>
            <a:chExt cx="3643604" cy="3845182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0C7FCF22-EBC3-2FD5-A469-C8A452214B55}"/>
                </a:ext>
              </a:extLst>
            </p:cNvPr>
            <p:cNvGrpSpPr/>
            <p:nvPr/>
          </p:nvGrpSpPr>
          <p:grpSpPr>
            <a:xfrm>
              <a:off x="1067510" y="2451766"/>
              <a:ext cx="3643604" cy="3845182"/>
              <a:chOff x="361951" y="2169170"/>
              <a:chExt cx="4498630" cy="4471572"/>
            </a:xfrm>
          </p:grpSpPr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42995D0F-1D89-132F-FCA3-2E87F73D229B}"/>
                  </a:ext>
                </a:extLst>
              </p:cNvPr>
              <p:cNvGrpSpPr/>
              <p:nvPr/>
            </p:nvGrpSpPr>
            <p:grpSpPr>
              <a:xfrm>
                <a:off x="361951" y="2402508"/>
                <a:ext cx="2360505" cy="2248290"/>
                <a:chOff x="906352" y="2879947"/>
                <a:chExt cx="2231813" cy="2167175"/>
              </a:xfrm>
            </p:grpSpPr>
            <p:sp>
              <p:nvSpPr>
                <p:cNvPr id="145" name="Flowchart: Connector 144">
                  <a:extLst>
                    <a:ext uri="{FF2B5EF4-FFF2-40B4-BE49-F238E27FC236}">
                      <a16:creationId xmlns:a16="http://schemas.microsoft.com/office/drawing/2014/main" id="{968C7C4C-165F-7785-8793-5F12AD36D934}"/>
                    </a:ext>
                  </a:extLst>
                </p:cNvPr>
                <p:cNvSpPr/>
                <p:nvPr/>
              </p:nvSpPr>
              <p:spPr>
                <a:xfrm>
                  <a:off x="906352" y="2879947"/>
                  <a:ext cx="2231813" cy="2167175"/>
                </a:xfrm>
                <a:prstGeom prst="flowChartConnector">
                  <a:avLst/>
                </a:prstGeom>
                <a:noFill/>
                <a:ln w="19050" cap="flat" cmpd="sng" algn="ctr">
                  <a:solidFill>
                    <a:srgbClr val="156082">
                      <a:shade val="15000"/>
                    </a:srgbClr>
                  </a:solidFill>
                  <a:prstDash val="sysDot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6" name="Straight Arrow Connector 145">
                  <a:extLst>
                    <a:ext uri="{FF2B5EF4-FFF2-40B4-BE49-F238E27FC236}">
                      <a16:creationId xmlns:a16="http://schemas.microsoft.com/office/drawing/2014/main" id="{E27C0152-6D1D-9CE4-208E-81748B4D6E21}"/>
                    </a:ext>
                  </a:extLst>
                </p:cNvPr>
                <p:cNvCxnSpPr>
                  <a:cxnSpLocks/>
                  <a:stCxn id="115" idx="0"/>
                </p:cNvCxnSpPr>
                <p:nvPr/>
              </p:nvCxnSpPr>
              <p:spPr>
                <a:xfrm flipH="1" flipV="1">
                  <a:off x="1079641" y="3386374"/>
                  <a:ext cx="944798" cy="386098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ysDot"/>
                  <a:miter lim="800000"/>
                  <a:tailEnd type="triangle"/>
                </a:ln>
                <a:effectLst/>
              </p:spPr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7B536664-0F75-4006-8E72-C1FD5AF379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07061" y="3207781"/>
                      <a:ext cx="620066" cy="379501"/>
                    </a:xfrm>
                    <a:prstGeom prst="rect">
                      <a:avLst/>
                    </a:prstGeom>
                    <a:noFill/>
                    <a:ln>
                      <a:noFill/>
                      <a:prstDash val="sysDot"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600" i="1" kern="0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kern="0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1600" b="0" i="1" kern="0" dirty="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</a:endParaRPr>
                    </a:p>
                  </p:txBody>
                </p:sp>
              </mc:Choice>
              <mc:Fallback xmlns=""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7B536664-0F75-4006-8E72-C1FD5AF3793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07061" y="3207781"/>
                      <a:ext cx="620066" cy="379501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/>
                      </a:stretch>
                    </a:blipFill>
                    <a:ln>
                      <a:noFill/>
                      <a:prstDash val="sysDot"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CE7151FF-37B8-D083-43F3-ECFB38D8C190}"/>
                  </a:ext>
                </a:extLst>
              </p:cNvPr>
              <p:cNvGrpSpPr/>
              <p:nvPr/>
            </p:nvGrpSpPr>
            <p:grpSpPr>
              <a:xfrm>
                <a:off x="2080512" y="2169170"/>
                <a:ext cx="2780069" cy="2803436"/>
                <a:chOff x="2788939" y="2853052"/>
                <a:chExt cx="2231813" cy="2167175"/>
              </a:xfrm>
            </p:grpSpPr>
            <p:sp>
              <p:nvSpPr>
                <p:cNvPr id="142" name="Flowchart: Connector 141">
                  <a:extLst>
                    <a:ext uri="{FF2B5EF4-FFF2-40B4-BE49-F238E27FC236}">
                      <a16:creationId xmlns:a16="http://schemas.microsoft.com/office/drawing/2014/main" id="{3DC9510F-1D43-46F4-1B5E-D32165907DF7}"/>
                    </a:ext>
                  </a:extLst>
                </p:cNvPr>
                <p:cNvSpPr/>
                <p:nvPr/>
              </p:nvSpPr>
              <p:spPr>
                <a:xfrm>
                  <a:off x="2788939" y="2853052"/>
                  <a:ext cx="2231813" cy="2167175"/>
                </a:xfrm>
                <a:prstGeom prst="flowChartConnector">
                  <a:avLst/>
                </a:prstGeom>
                <a:noFill/>
                <a:ln w="19050" cap="flat" cmpd="sng" algn="ctr">
                  <a:solidFill>
                    <a:srgbClr val="00B050"/>
                  </a:solidFill>
                  <a:prstDash val="sysDot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3" name="Straight Arrow Connector 142">
                  <a:extLst>
                    <a:ext uri="{FF2B5EF4-FFF2-40B4-BE49-F238E27FC236}">
                      <a16:creationId xmlns:a16="http://schemas.microsoft.com/office/drawing/2014/main" id="{3554E7BD-1FE8-17C1-B784-C103989311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95647" y="3000565"/>
                  <a:ext cx="442665" cy="783280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B050"/>
                  </a:solidFill>
                  <a:prstDash val="sysDot"/>
                  <a:miter lim="800000"/>
                  <a:tailEnd type="triangle"/>
                </a:ln>
                <a:effectLst/>
              </p:spPr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4" name="TextBox 143">
                      <a:extLst>
                        <a:ext uri="{FF2B5EF4-FFF2-40B4-BE49-F238E27FC236}">
                          <a16:creationId xmlns:a16="http://schemas.microsoft.com/office/drawing/2014/main" id="{915B0ACD-C2BA-4B9B-4A96-0DE880FE78D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88411" y="3307691"/>
                      <a:ext cx="517711" cy="304351"/>
                    </a:xfrm>
                    <a:prstGeom prst="rect">
                      <a:avLst/>
                    </a:prstGeom>
                    <a:noFill/>
                    <a:ln>
                      <a:noFill/>
                      <a:prstDash val="sysDot"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kumimoji="0" lang="en-US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</a:endParaRPr>
                    </a:p>
                  </p:txBody>
                </p:sp>
              </mc:Choice>
              <mc:Fallback xmlns="">
                <p:sp>
                  <p:nvSpPr>
                    <p:cNvPr id="144" name="TextBox 143">
                      <a:extLst>
                        <a:ext uri="{FF2B5EF4-FFF2-40B4-BE49-F238E27FC236}">
                          <a16:creationId xmlns:a16="http://schemas.microsoft.com/office/drawing/2014/main" id="{915B0ACD-C2BA-4B9B-4A96-0DE880FE78D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188411" y="3307691"/>
                      <a:ext cx="517711" cy="304351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/>
                      </a:stretch>
                    </a:blipFill>
                    <a:ln>
                      <a:noFill/>
                      <a:prstDash val="sysDot"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F46FB22F-3A9F-86E9-9F8E-997ABEF910BD}"/>
                  </a:ext>
                </a:extLst>
              </p:cNvPr>
              <p:cNvGrpSpPr/>
              <p:nvPr/>
            </p:nvGrpSpPr>
            <p:grpSpPr>
              <a:xfrm>
                <a:off x="1153165" y="4330232"/>
                <a:ext cx="1964241" cy="2310510"/>
                <a:chOff x="1742091" y="3973446"/>
                <a:chExt cx="2231813" cy="2641898"/>
              </a:xfrm>
            </p:grpSpPr>
            <p:cxnSp>
              <p:nvCxnSpPr>
                <p:cNvPr id="138" name="Straight Arrow Connector 137">
                  <a:extLst>
                    <a:ext uri="{FF2B5EF4-FFF2-40B4-BE49-F238E27FC236}">
                      <a16:creationId xmlns:a16="http://schemas.microsoft.com/office/drawing/2014/main" id="{0CFB1FBF-59D3-035A-1FC9-BED7D81B93E9}"/>
                    </a:ext>
                  </a:extLst>
                </p:cNvPr>
                <p:cNvCxnSpPr>
                  <a:cxnSpLocks/>
                  <a:endCxn id="140" idx="5"/>
                </p:cNvCxnSpPr>
                <p:nvPr/>
              </p:nvCxnSpPr>
              <p:spPr>
                <a:xfrm>
                  <a:off x="2943673" y="4969475"/>
                  <a:ext cx="703390" cy="853771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E97132"/>
                  </a:solidFill>
                  <a:prstDash val="sysDot"/>
                  <a:miter lim="800000"/>
                  <a:tailEnd type="triangle"/>
                </a:ln>
                <a:effectLst/>
              </p:spPr>
            </p:cxn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B142CCE8-66EF-7F5D-4E5D-FD78A7BA647A}"/>
                    </a:ext>
                  </a:extLst>
                </p:cNvPr>
                <p:cNvGrpSpPr/>
                <p:nvPr/>
              </p:nvGrpSpPr>
              <p:grpSpPr>
                <a:xfrm>
                  <a:off x="1742091" y="3973446"/>
                  <a:ext cx="2231813" cy="2641898"/>
                  <a:chOff x="1882931" y="4022006"/>
                  <a:chExt cx="2231813" cy="2641898"/>
                </a:xfrm>
              </p:grpSpPr>
              <p:sp>
                <p:nvSpPr>
                  <p:cNvPr id="140" name="Flowchart: Connector 139">
                    <a:extLst>
                      <a:ext uri="{FF2B5EF4-FFF2-40B4-BE49-F238E27FC236}">
                        <a16:creationId xmlns:a16="http://schemas.microsoft.com/office/drawing/2014/main" id="{0E9C38D3-5D16-40EF-3B99-57133FC0B7C6}"/>
                      </a:ext>
                    </a:extLst>
                  </p:cNvPr>
                  <p:cNvSpPr/>
                  <p:nvPr/>
                </p:nvSpPr>
                <p:spPr>
                  <a:xfrm>
                    <a:off x="1882931" y="4022006"/>
                    <a:ext cx="2231813" cy="2167175"/>
                  </a:xfrm>
                  <a:prstGeom prst="flowChartConnector">
                    <a:avLst/>
                  </a:prstGeom>
                  <a:noFill/>
                  <a:ln w="19050" cap="flat" cmpd="sng" algn="ctr">
                    <a:solidFill>
                      <a:srgbClr val="E97132"/>
                    </a:solidFill>
                    <a:prstDash val="sysDot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ptos" panose="021100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499F9DA4-7B10-D087-3C1C-C4B18B472BE8}"/>
                      </a:ext>
                    </a:extLst>
                  </p:cNvPr>
                  <p:cNvSpPr txBox="1"/>
                  <p:nvPr/>
                </p:nvSpPr>
                <p:spPr>
                  <a:xfrm>
                    <a:off x="2442035" y="6213731"/>
                    <a:ext cx="667156" cy="450173"/>
                  </a:xfrm>
                  <a:prstGeom prst="rect">
                    <a:avLst/>
                  </a:prstGeom>
                  <a:noFill/>
                  <a:ln>
                    <a:noFill/>
                    <a:prstDash val="sysDot"/>
                  </a:ln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110004020202020204"/>
                      </a:rPr>
                      <a:t>D3</a:t>
                    </a:r>
                  </a:p>
                </p:txBody>
              </p: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739330C6-E535-4B98-66CB-92D95174D009}"/>
                    </a:ext>
                  </a:extLst>
                </p:cNvPr>
                <p:cNvSpPr txBox="1"/>
                <p:nvPr/>
              </p:nvSpPr>
              <p:spPr>
                <a:xfrm>
                  <a:off x="2459435" y="5275803"/>
                  <a:ext cx="522319" cy="338554"/>
                </a:xfrm>
                <a:prstGeom prst="rect">
                  <a:avLst/>
                </a:prstGeom>
                <a:noFill/>
                <a:ln>
                  <a:noFill/>
                  <a:prstDash val="sysDot"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sz="1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endParaRPr>
                </a:p>
              </p:txBody>
            </p:sp>
          </mc:Choice>
          <mc:Fallback xmlns=""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739330C6-E535-4B98-66CB-92D95174D0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9435" y="5275803"/>
                  <a:ext cx="522319" cy="33855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noFill/>
                  <a:prstDash val="sysDot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3FFD4D4A-5825-FF14-D5DE-9BB6C34F6A3A}"/>
                  </a:ext>
                </a:extLst>
              </p:cNvPr>
              <p:cNvSpPr txBox="1"/>
              <p:nvPr/>
            </p:nvSpPr>
            <p:spPr>
              <a:xfrm>
                <a:off x="5855738" y="1253979"/>
                <a:ext cx="36147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𝑅𝑆𝑆𝐼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=−10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𝐿𝑜𝑔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𝝌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sub>
                      </m:sSub>
                    </m:oMath>
                  </m:oMathPara>
                </a14:m>
                <a:endParaRPr lang="en-US" sz="2400" b="1"/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3FFD4D4A-5825-FF14-D5DE-9BB6C34F6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5738" y="1253979"/>
                <a:ext cx="3614707" cy="369332"/>
              </a:xfrm>
              <a:prstGeom prst="rect">
                <a:avLst/>
              </a:prstGeom>
              <a:blipFill>
                <a:blip r:embed="rId22"/>
                <a:stretch>
                  <a:fillRect l="-2024" r="-169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2F79BD4C-6A42-F63D-7B56-C3068A6149AA}"/>
              </a:ext>
            </a:extLst>
          </p:cNvPr>
          <p:cNvGrpSpPr/>
          <p:nvPr/>
        </p:nvGrpSpPr>
        <p:grpSpPr>
          <a:xfrm>
            <a:off x="2356921" y="4040355"/>
            <a:ext cx="639490" cy="639490"/>
            <a:chOff x="2466842" y="4515203"/>
            <a:chExt cx="639490" cy="639490"/>
          </a:xfrm>
        </p:grpSpPr>
        <p:pic>
          <p:nvPicPr>
            <p:cNvPr id="8" name="Graphic 7" descr="Man with solid fill">
              <a:extLst>
                <a:ext uri="{FF2B5EF4-FFF2-40B4-BE49-F238E27FC236}">
                  <a16:creationId xmlns:a16="http://schemas.microsoft.com/office/drawing/2014/main" id="{7CB552C9-2B88-7299-8B80-B0D3B2A3E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66842" y="4515203"/>
              <a:ext cx="639490" cy="639490"/>
            </a:xfrm>
            <a:prstGeom prst="rect">
              <a:avLst/>
            </a:prstGeom>
          </p:spPr>
        </p:pic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2670EA73-4711-8074-EAED-2DB784ABFF79}"/>
                </a:ext>
              </a:extLst>
            </p:cNvPr>
            <p:cNvSpPr/>
            <p:nvPr/>
          </p:nvSpPr>
          <p:spPr>
            <a:xfrm>
              <a:off x="2680441" y="4697792"/>
              <a:ext cx="191493" cy="185426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8D623E6B-C643-0501-3D7B-E1CADDF7BD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88"/>
            <a:ext cx="2743200" cy="365125"/>
          </a:xfrm>
        </p:spPr>
        <p:txBody>
          <a:bodyPr/>
          <a:lstStyle/>
          <a:p>
            <a:r>
              <a:rPr lang="en-US" dirty="0"/>
              <a:t>4/15/2024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672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74"/>
    </mc:Choice>
    <mc:Fallback xmlns="">
      <p:transition spd="slow" advTm="43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67524-8756-03E1-3C86-71A7F5FF2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Kalman Filter Algorithm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76754-95A8-054A-EDF7-71AF54220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4A03A6-BE80-1C67-6637-3B4F33D7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E05D-0C7D-40D0-9BFB-6D4196E43B6D}" type="slidenum">
              <a:rPr lang="en-US" smtClean="0"/>
              <a:t>13</a:t>
            </a:fld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635B373-8CB5-22CA-AE30-1DD2846A38BD}"/>
              </a:ext>
            </a:extLst>
          </p:cNvPr>
          <p:cNvSpPr/>
          <p:nvPr/>
        </p:nvSpPr>
        <p:spPr>
          <a:xfrm>
            <a:off x="477890" y="1027694"/>
            <a:ext cx="2516309" cy="1263064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000"/>
              <a:t>INPUTS:</a:t>
            </a:r>
          </a:p>
          <a:p>
            <a:r>
              <a:rPr lang="en-US" sz="1600"/>
              <a:t>Measurements, Measurement Uncertainty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250D25D-8960-F530-34D0-98471E6637CE}"/>
              </a:ext>
            </a:extLst>
          </p:cNvPr>
          <p:cNvSpPr/>
          <p:nvPr/>
        </p:nvSpPr>
        <p:spPr>
          <a:xfrm>
            <a:off x="4608845" y="1006624"/>
            <a:ext cx="2422491" cy="127818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000"/>
              <a:t>INPUTS:</a:t>
            </a:r>
          </a:p>
          <a:p>
            <a:r>
              <a:rPr lang="en-US" sz="1600"/>
              <a:t>Initial State,</a:t>
            </a:r>
          </a:p>
          <a:p>
            <a:r>
              <a:rPr lang="en-US" sz="1600"/>
              <a:t>Initial State Uncertainty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C3A022B-A503-9F44-5C01-B5CA9D5656D7}"/>
              </a:ext>
            </a:extLst>
          </p:cNvPr>
          <p:cNvSpPr/>
          <p:nvPr/>
        </p:nvSpPr>
        <p:spPr>
          <a:xfrm>
            <a:off x="9082048" y="3887432"/>
            <a:ext cx="1882741" cy="1301263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2000"/>
              <a:t>OUTPUTS:</a:t>
            </a:r>
          </a:p>
          <a:p>
            <a:r>
              <a:rPr lang="en-US" sz="1600"/>
              <a:t>Output State, </a:t>
            </a:r>
          </a:p>
          <a:p>
            <a:r>
              <a:rPr lang="en-US" sz="1600"/>
              <a:t>State Uncertainty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C290F6A-9253-B87D-A899-B48E23D99D6F}"/>
              </a:ext>
            </a:extLst>
          </p:cNvPr>
          <p:cNvSpPr/>
          <p:nvPr/>
        </p:nvSpPr>
        <p:spPr>
          <a:xfrm>
            <a:off x="1424763" y="2583306"/>
            <a:ext cx="7257867" cy="34827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F9222BC-DE91-EBEA-226E-48CC9F44B78F}"/>
              </a:ext>
            </a:extLst>
          </p:cNvPr>
          <p:cNvSpPr/>
          <p:nvPr/>
        </p:nvSpPr>
        <p:spPr>
          <a:xfrm>
            <a:off x="2105934" y="3054968"/>
            <a:ext cx="1765672" cy="10534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UPDATE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5D842FC-1C94-51D7-ACE7-729FDD9030F3}"/>
              </a:ext>
            </a:extLst>
          </p:cNvPr>
          <p:cNvSpPr/>
          <p:nvPr/>
        </p:nvSpPr>
        <p:spPr>
          <a:xfrm>
            <a:off x="6346616" y="3056762"/>
            <a:ext cx="1765672" cy="10534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PREDICT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35AA22-AA00-FB78-2030-E6EC888BCF18}"/>
              </a:ext>
            </a:extLst>
          </p:cNvPr>
          <p:cNvSpPr/>
          <p:nvPr/>
        </p:nvSpPr>
        <p:spPr>
          <a:xfrm>
            <a:off x="5385498" y="4916223"/>
            <a:ext cx="1240450" cy="9179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Unit Delay</a:t>
            </a:r>
          </a:p>
          <a:p>
            <a:pPr algn="ctr"/>
            <a:r>
              <a:rPr lang="en-US" dirty="0"/>
              <a:t>(n </a:t>
            </a:r>
            <a:r>
              <a:rPr lang="en-US" dirty="0">
                <a:sym typeface="Wingdings" panose="05000000000000000000" pitchFamily="2" charset="2"/>
              </a:rPr>
              <a:t> n-1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FC3335-79BB-9A83-46CE-E13F8E666CB9}"/>
              </a:ext>
            </a:extLst>
          </p:cNvPr>
          <p:cNvSpPr txBox="1"/>
          <p:nvPr/>
        </p:nvSpPr>
        <p:spPr>
          <a:xfrm>
            <a:off x="6763871" y="5691424"/>
            <a:ext cx="2106139" cy="41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KALMAN FILTER</a:t>
            </a:r>
          </a:p>
        </p:txBody>
      </p: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7C537CF9-F200-C7FC-4B6C-3D78426E4ABA}"/>
              </a:ext>
            </a:extLst>
          </p:cNvPr>
          <p:cNvCxnSpPr>
            <a:cxnSpLocks/>
            <a:stCxn id="26" idx="2"/>
          </p:cNvCxnSpPr>
          <p:nvPr/>
        </p:nvCxnSpPr>
        <p:spPr>
          <a:xfrm rot="16200000" flipH="1">
            <a:off x="5174747" y="2930150"/>
            <a:ext cx="1296914" cy="6226"/>
          </a:xfrm>
          <a:prstGeom prst="bentConnector3">
            <a:avLst>
              <a:gd name="adj1" fmla="val 50000"/>
            </a:avLst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3DCDBA4-71A7-0ED3-2B14-F09186B20E9F}"/>
              </a:ext>
            </a:extLst>
          </p:cNvPr>
          <p:cNvCxnSpPr>
            <a:stCxn id="30" idx="3"/>
            <a:endCxn id="31" idx="1"/>
          </p:cNvCxnSpPr>
          <p:nvPr/>
        </p:nvCxnSpPr>
        <p:spPr>
          <a:xfrm>
            <a:off x="3871606" y="3581718"/>
            <a:ext cx="2475010" cy="17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3D144866-6C14-3785-CB2A-CE9EACB3C1E2}"/>
              </a:ext>
            </a:extLst>
          </p:cNvPr>
          <p:cNvCxnSpPr>
            <a:cxnSpLocks/>
            <a:stCxn id="31" idx="3"/>
            <a:endCxn id="32" idx="3"/>
          </p:cNvCxnSpPr>
          <p:nvPr/>
        </p:nvCxnSpPr>
        <p:spPr>
          <a:xfrm flipH="1">
            <a:off x="6625948" y="3583512"/>
            <a:ext cx="1486340" cy="1791694"/>
          </a:xfrm>
          <a:prstGeom prst="bentConnector3">
            <a:avLst>
              <a:gd name="adj1" fmla="val -1538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Flowchart: Connector 88">
            <a:extLst>
              <a:ext uri="{FF2B5EF4-FFF2-40B4-BE49-F238E27FC236}">
                <a16:creationId xmlns:a16="http://schemas.microsoft.com/office/drawing/2014/main" id="{E4759350-8C74-C6FA-0F10-B14EAB307955}"/>
              </a:ext>
            </a:extLst>
          </p:cNvPr>
          <p:cNvSpPr/>
          <p:nvPr/>
        </p:nvSpPr>
        <p:spPr>
          <a:xfrm>
            <a:off x="4300996" y="3504414"/>
            <a:ext cx="141836" cy="142201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lowchart: Connector 89">
            <a:extLst>
              <a:ext uri="{FF2B5EF4-FFF2-40B4-BE49-F238E27FC236}">
                <a16:creationId xmlns:a16="http://schemas.microsoft.com/office/drawing/2014/main" id="{27D2A333-C085-EE88-D4AF-7C463DF1B095}"/>
              </a:ext>
            </a:extLst>
          </p:cNvPr>
          <p:cNvSpPr/>
          <p:nvPr/>
        </p:nvSpPr>
        <p:spPr>
          <a:xfrm>
            <a:off x="5744768" y="3510972"/>
            <a:ext cx="141836" cy="142201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0F621D2-7260-6239-3026-7C70AD31E843}"/>
              </a:ext>
            </a:extLst>
          </p:cNvPr>
          <p:cNvSpPr txBox="1"/>
          <p:nvPr/>
        </p:nvSpPr>
        <p:spPr>
          <a:xfrm>
            <a:off x="7361362" y="1041059"/>
            <a:ext cx="4038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Predict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Newton’s Motion Models 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1B2C20AD-2628-4A19-A0CA-443221BF5E93}"/>
              </a:ext>
            </a:extLst>
          </p:cNvPr>
          <p:cNvSpPr/>
          <p:nvPr/>
        </p:nvSpPr>
        <p:spPr>
          <a:xfrm>
            <a:off x="2115078" y="4929358"/>
            <a:ext cx="1765672" cy="9179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Kalman Gain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D3EEDA55-D185-6E67-45A7-761D0418036E}"/>
              </a:ext>
            </a:extLst>
          </p:cNvPr>
          <p:cNvCxnSpPr>
            <a:cxnSpLocks/>
            <a:stCxn id="32" idx="1"/>
            <a:endCxn id="105" idx="3"/>
          </p:cNvCxnSpPr>
          <p:nvPr/>
        </p:nvCxnSpPr>
        <p:spPr>
          <a:xfrm flipH="1">
            <a:off x="3880750" y="5375206"/>
            <a:ext cx="1504748" cy="131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E0D3CC16-8EAF-3A19-08F4-2D3C4382612E}"/>
              </a:ext>
            </a:extLst>
          </p:cNvPr>
          <p:cNvCxnSpPr>
            <a:cxnSpLocks/>
            <a:stCxn id="89" idx="2"/>
            <a:endCxn id="27" idx="1"/>
          </p:cNvCxnSpPr>
          <p:nvPr/>
        </p:nvCxnSpPr>
        <p:spPr>
          <a:xfrm rot="10800000" flipH="1" flipV="1">
            <a:off x="4300996" y="3575514"/>
            <a:ext cx="4781052" cy="962549"/>
          </a:xfrm>
          <a:prstGeom prst="bentConnector3">
            <a:avLst>
              <a:gd name="adj1" fmla="val 122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2FE6DD7C-99D8-3CA1-6920-3013F1C8B1E5}"/>
              </a:ext>
            </a:extLst>
          </p:cNvPr>
          <p:cNvSpPr txBox="1"/>
          <p:nvPr/>
        </p:nvSpPr>
        <p:spPr>
          <a:xfrm>
            <a:off x="7361362" y="1581199"/>
            <a:ext cx="39464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Update </a:t>
            </a:r>
            <a:r>
              <a:rPr lang="en-US" sz="2000">
                <a:sym typeface="Wingdings" panose="05000000000000000000" pitchFamily="2" charset="2"/>
              </a:rPr>
              <a:t> Using Kalman Gain and Measurements</a:t>
            </a:r>
            <a:endParaRPr lang="en-US" sz="2000"/>
          </a:p>
        </p:txBody>
      </p:sp>
      <p:cxnSp>
        <p:nvCxnSpPr>
          <p:cNvPr id="128" name="Connector: Elbow 127">
            <a:extLst>
              <a:ext uri="{FF2B5EF4-FFF2-40B4-BE49-F238E27FC236}">
                <a16:creationId xmlns:a16="http://schemas.microsoft.com/office/drawing/2014/main" id="{AE0CC66A-9F6C-B17F-FC56-A19EEF87AF36}"/>
              </a:ext>
            </a:extLst>
          </p:cNvPr>
          <p:cNvCxnSpPr>
            <a:stCxn id="25" idx="2"/>
            <a:endCxn id="30" idx="1"/>
          </p:cNvCxnSpPr>
          <p:nvPr/>
        </p:nvCxnSpPr>
        <p:spPr>
          <a:xfrm rot="16200000" flipH="1">
            <a:off x="1275509" y="2751293"/>
            <a:ext cx="1290960" cy="369889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3C7CC9C-3B84-0A47-B765-7E07B32529CA}"/>
              </a:ext>
            </a:extLst>
          </p:cNvPr>
          <p:cNvSpPr/>
          <p:nvPr/>
        </p:nvSpPr>
        <p:spPr>
          <a:xfrm>
            <a:off x="6364904" y="851583"/>
            <a:ext cx="882836" cy="36512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Step-0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0B3AD76-59FA-BE34-097A-73B1FDE68FC3}"/>
              </a:ext>
            </a:extLst>
          </p:cNvPr>
          <p:cNvSpPr/>
          <p:nvPr/>
        </p:nvSpPr>
        <p:spPr>
          <a:xfrm>
            <a:off x="2366084" y="837736"/>
            <a:ext cx="882836" cy="36512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Step-1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6680DF-8A4D-EE8B-61F5-A295402AE400}"/>
              </a:ext>
            </a:extLst>
          </p:cNvPr>
          <p:cNvSpPr/>
          <p:nvPr/>
        </p:nvSpPr>
        <p:spPr>
          <a:xfrm>
            <a:off x="7483816" y="2829881"/>
            <a:ext cx="882836" cy="36512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Step-3</a:t>
            </a: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E00E195B-4EE1-91B9-774D-462CA8FA077C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05430" y="4287837"/>
            <a:ext cx="1831116" cy="36989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A9FF1AA-DCA8-B5F8-63A5-23AAC5A3ABDD}"/>
              </a:ext>
            </a:extLst>
          </p:cNvPr>
          <p:cNvCxnSpPr>
            <a:stCxn id="105" idx="0"/>
            <a:endCxn id="30" idx="2"/>
          </p:cNvCxnSpPr>
          <p:nvPr/>
        </p:nvCxnSpPr>
        <p:spPr>
          <a:xfrm flipH="1" flipV="1">
            <a:off x="2988770" y="4108467"/>
            <a:ext cx="9144" cy="8208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E8631A13-21AE-E9C4-F18A-8F82E788EC74}"/>
              </a:ext>
            </a:extLst>
          </p:cNvPr>
          <p:cNvSpPr/>
          <p:nvPr/>
        </p:nvSpPr>
        <p:spPr>
          <a:xfrm>
            <a:off x="1890671" y="2898648"/>
            <a:ext cx="2254377" cy="3072384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86D17B2-4F28-98C9-695C-F5C9245F39D5}"/>
              </a:ext>
            </a:extLst>
          </p:cNvPr>
          <p:cNvSpPr/>
          <p:nvPr/>
        </p:nvSpPr>
        <p:spPr>
          <a:xfrm>
            <a:off x="3259574" y="2878300"/>
            <a:ext cx="882836" cy="36512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Step-2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CF3C5B0-F1CF-41AC-A0CE-A21EB10A36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88"/>
            <a:ext cx="2743200" cy="365125"/>
          </a:xfrm>
        </p:spPr>
        <p:txBody>
          <a:bodyPr/>
          <a:lstStyle/>
          <a:p>
            <a:r>
              <a:rPr lang="en-US" dirty="0"/>
              <a:t>4/15/2024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10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63"/>
    </mc:Choice>
    <mc:Fallback xmlns="">
      <p:transition spd="slow" advTm="93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4" grpId="0"/>
      <p:bldP spid="89" grpId="0" animBg="1"/>
      <p:bldP spid="90" grpId="0" animBg="1"/>
      <p:bldP spid="102" grpId="0"/>
      <p:bldP spid="105" grpId="0" animBg="1"/>
      <p:bldP spid="119" grpId="0"/>
      <p:bldP spid="14" grpId="0" animBg="1"/>
      <p:bldP spid="16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15D8E-B75E-D38A-D342-AD5ADCAA4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Simulation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E645D-0E0E-F22D-CC68-4DDDDA7CA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9222DA-E08D-016C-7F00-03705BB20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E05D-0C7D-40D0-9BFB-6D4196E43B6D}" type="slidenum">
              <a:rPr lang="en-US" smtClean="0"/>
              <a:t>14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561435-7883-9E8B-4309-A556BD2FA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1200150"/>
            <a:ext cx="802005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09BE201-D2BB-DF6C-5B19-E508FE84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88"/>
            <a:ext cx="2743200" cy="365125"/>
          </a:xfrm>
        </p:spPr>
        <p:txBody>
          <a:bodyPr/>
          <a:lstStyle/>
          <a:p>
            <a:r>
              <a:rPr lang="en-US" dirty="0"/>
              <a:t>4/15/2024</a:t>
            </a:r>
          </a:p>
        </p:txBody>
      </p:sp>
    </p:spTree>
    <p:extLst>
      <p:ext uri="{BB962C8B-B14F-4D97-AF65-F5344CB8AC3E}">
        <p14:creationId xmlns:p14="http://schemas.microsoft.com/office/powerpoint/2010/main" val="35409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11"/>
    </mc:Choice>
    <mc:Fallback xmlns="">
      <p:transition spd="slow" advTm="6251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AAEB8-A134-19FB-0E2E-995260E44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ED8F7-804F-FDEF-50D9-989BDB5DF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Preliminary Results of VRU Localization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C0A957-AB9B-DB76-5F94-B4A546FF9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A3A9AC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B201B-92C7-729C-9671-EF97501DC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54E05D-0C7D-40D0-9BFB-6D4196E43B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A3A9AC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pPr marL="0" marR="0" lvl="0" indent="0" algn="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A3A9AC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561AAA6-D4D7-B9B9-3377-A4285E604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35" y="1255156"/>
            <a:ext cx="5747638" cy="462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EA84E3-0A53-D27F-33C9-591D40BF2CAB}"/>
              </a:ext>
            </a:extLst>
          </p:cNvPr>
          <p:cNvSpPr txBox="1"/>
          <p:nvPr/>
        </p:nvSpPr>
        <p:spPr>
          <a:xfrm>
            <a:off x="7227481" y="5941971"/>
            <a:ext cx="4442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/>
              <a:t>Position Estimation: Kalman Filter Output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42DE1C-E1CC-5822-B191-7A2137A0251F}"/>
              </a:ext>
            </a:extLst>
          </p:cNvPr>
          <p:cNvSpPr txBox="1"/>
          <p:nvPr/>
        </p:nvSpPr>
        <p:spPr>
          <a:xfrm>
            <a:off x="1561215" y="5903215"/>
            <a:ext cx="3319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/>
              <a:t>Position Estimation: LSE 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13BF6AA-5AA1-9FD2-2DE3-4ACD30A0D4AC}"/>
                  </a:ext>
                </a:extLst>
              </p:cNvPr>
              <p:cNvSpPr txBox="1"/>
              <p:nvPr/>
            </p:nvSpPr>
            <p:spPr>
              <a:xfrm>
                <a:off x="6757556" y="914771"/>
                <a:ext cx="361470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𝑅𝑆𝑆𝐼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=−10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𝐿𝑜𝑔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𝝌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sub>
                      </m:sSub>
                    </m:oMath>
                  </m:oMathPara>
                </a14:m>
                <a:endParaRPr lang="en-US" sz="2400" b="1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13BF6AA-5AA1-9FD2-2DE3-4ACD30A0D4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556" y="914771"/>
                <a:ext cx="3614707" cy="369332"/>
              </a:xfrm>
              <a:prstGeom prst="rect">
                <a:avLst/>
              </a:prstGeom>
              <a:blipFill>
                <a:blip r:embed="rId7"/>
                <a:stretch>
                  <a:fillRect l="-2027" r="-338" b="-36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6" name="Picture 8">
            <a:extLst>
              <a:ext uri="{FF2B5EF4-FFF2-40B4-BE49-F238E27FC236}">
                <a16:creationId xmlns:a16="http://schemas.microsoft.com/office/drawing/2014/main" id="{ED3E62AA-C2AB-DFEC-557B-E13B87B6A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783" y="1198698"/>
            <a:ext cx="5831021" cy="469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348B0F76-3EB9-00CD-7FD9-02B936CD53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88"/>
            <a:ext cx="2743200" cy="365125"/>
          </a:xfrm>
        </p:spPr>
        <p:txBody>
          <a:bodyPr/>
          <a:lstStyle/>
          <a:p>
            <a:r>
              <a:rPr lang="en-US" dirty="0"/>
              <a:t>4/15/2024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750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84"/>
    </mc:Choice>
    <mc:Fallback xmlns="">
      <p:transition spd="slow" advTm="49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7" grpId="1"/>
      <p:bldP spid="17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1C17B-67E8-CBCA-C6A2-16C2A6719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in VRU Localization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9CD07-463E-5659-E722-71754E522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4D288-3559-632A-6C44-612211950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E05D-0C7D-40D0-9BFB-6D4196E43B6D}" type="slidenum">
              <a:rPr lang="en-US" smtClean="0"/>
              <a:t>16</a:t>
            </a:fld>
            <a:endParaRPr 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A001CD81-2C31-E6E0-1C7F-46BB6FB1C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897" y="894614"/>
            <a:ext cx="6718006" cy="543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81D10647-222D-2B44-9351-2B93BF569B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88"/>
            <a:ext cx="2743200" cy="365125"/>
          </a:xfrm>
        </p:spPr>
        <p:txBody>
          <a:bodyPr/>
          <a:lstStyle/>
          <a:p>
            <a:r>
              <a:rPr lang="en-US" dirty="0"/>
              <a:t>4/15/2024</a:t>
            </a:r>
          </a:p>
        </p:txBody>
      </p:sp>
    </p:spTree>
    <p:extLst>
      <p:ext uri="{BB962C8B-B14F-4D97-AF65-F5344CB8AC3E}">
        <p14:creationId xmlns:p14="http://schemas.microsoft.com/office/powerpoint/2010/main" val="50638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53"/>
    </mc:Choice>
    <mc:Fallback xmlns="">
      <p:transition spd="slow" advTm="4605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5BC3C-2876-4980-8757-AE8159A45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F95A4-3796-41C1-9391-96A24869F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A. M. Wyglinski et al., "Phantom Car Attack Detection via Passive Opportunistic RF Localization," in IEEE Access, vol. 11, pp. 27676-27692, 2023.</a:t>
            </a:r>
          </a:p>
          <a:p>
            <a:r>
              <a:rPr lang="en-US" sz="2000" dirty="0"/>
              <a:t>Z. Yan et al., “Online learning for 3D LiDAR-based human detection: experimental analysis of point cloud clustering and classification methods”, </a:t>
            </a:r>
            <a:r>
              <a:rPr lang="en-US" sz="2000" dirty="0" err="1"/>
              <a:t>Auton</a:t>
            </a:r>
            <a:r>
              <a:rPr lang="en-US" sz="2000" dirty="0"/>
              <a:t> Robot 44, 147–164 (2020).</a:t>
            </a:r>
          </a:p>
          <a:p>
            <a:r>
              <a:rPr lang="en-US" sz="2000" dirty="0"/>
              <a:t>M. </a:t>
            </a:r>
            <a:r>
              <a:rPr lang="en-US" sz="2000" dirty="0" err="1"/>
              <a:t>Morold</a:t>
            </a:r>
            <a:r>
              <a:rPr lang="en-US" sz="2000" dirty="0"/>
              <a:t>, M. Bachmann and K. David, "Toward Context Awareness for Cooperative Vulnerable Road User Collision Avoidance: Incorporating Related Contextual Information," in IEEE Vehicular Technology Magazine, vol. 17, no. 3, pp. 75-83, Sept. 2022.</a:t>
            </a:r>
          </a:p>
          <a:p>
            <a:r>
              <a:rPr lang="en-US" sz="2000" dirty="0"/>
              <a:t>D. J. Yeong, G. Velasco-Hernandez, J. Barry, and J. Walsh, “Sensor and Sensor Fusion Technology in Autonomous Vehicles: A Review,” Sensors, vol. 21, no. 6, p. 2140, Mar. 2021.</a:t>
            </a:r>
          </a:p>
          <a:p>
            <a:r>
              <a:rPr lang="en-US" sz="2000" dirty="0"/>
              <a:t>P. -F. Ho and J. -C. Chen, "</a:t>
            </a:r>
            <a:r>
              <a:rPr lang="en-US" sz="2000" dirty="0" err="1"/>
              <a:t>WiSafe</a:t>
            </a:r>
            <a:r>
              <a:rPr lang="en-US" sz="2000" dirty="0"/>
              <a:t>: Wi-Fi Pedestrian Collision Avoidance System," in IEEE Transactions on Vehicular Technology, vol. 66, no. 6, pp. 4564-4578, June 2017.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61B31-11D7-4027-992C-A08A11C16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3BAB7-B264-45A7-8D70-4FB09FF2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E05D-0C7D-40D0-9BFB-6D4196E43B6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5A1B4EBF-5138-52D0-8357-655048BF00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88"/>
            <a:ext cx="2743200" cy="365125"/>
          </a:xfrm>
        </p:spPr>
        <p:txBody>
          <a:bodyPr/>
          <a:lstStyle/>
          <a:p>
            <a:r>
              <a:rPr lang="en-US" dirty="0"/>
              <a:t>4/15/2024</a:t>
            </a:r>
          </a:p>
        </p:txBody>
      </p:sp>
    </p:spTree>
    <p:extLst>
      <p:ext uri="{BB962C8B-B14F-4D97-AF65-F5344CB8AC3E}">
        <p14:creationId xmlns:p14="http://schemas.microsoft.com/office/powerpoint/2010/main" val="47970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7"/>
    </mc:Choice>
    <mc:Fallback xmlns="">
      <p:transition spd="slow" advTm="717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4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4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How to Make Compelling Q&amp;A Videos to Build Trust in Your Brand">
            <a:extLst>
              <a:ext uri="{FF2B5EF4-FFF2-40B4-BE49-F238E27FC236}">
                <a16:creationId xmlns:a16="http://schemas.microsoft.com/office/drawing/2014/main" id="{A90EAFB2-9F40-711F-D680-C09A96EE9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468630"/>
            <a:ext cx="11277600" cy="592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24ABC6-84AF-F305-949B-992C37959E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91600" y="6455664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r>
              <a:rPr lang="en-US" sz="1100" dirty="0">
                <a:solidFill>
                  <a:srgbClr val="FFFFFF"/>
                </a:solidFill>
                <a:latin typeface="+mn-lt"/>
              </a:rPr>
              <a:t>4/15/2024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10ABB9-7C4F-334A-1E2A-63E33D1E9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4B54E05D-0C7D-40D0-9BFB-6D4196E43B6D}" type="slidenum">
              <a:rPr lang="en-US" sz="1100">
                <a:solidFill>
                  <a:srgbClr val="FFFFFF"/>
                </a:solidFill>
                <a:latin typeface="+mn-lt"/>
              </a:rPr>
              <a:pPr defTabSz="914400">
                <a:spcAft>
                  <a:spcPts val="600"/>
                </a:spcAft>
              </a:pPr>
              <a:t>18</a:t>
            </a:fld>
            <a:endParaRPr lang="en-US" sz="11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2970D-B6E0-0697-2421-67148BE355E8}"/>
              </a:ext>
            </a:extLst>
          </p:cNvPr>
          <p:cNvSpPr txBox="1"/>
          <p:nvPr/>
        </p:nvSpPr>
        <p:spPr>
          <a:xfrm>
            <a:off x="359665" y="6438805"/>
            <a:ext cx="284073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>
                <a:solidFill>
                  <a:schemeClr val="bg2">
                    <a:lumMod val="75000"/>
                  </a:schemeClr>
                </a:solidFill>
              </a:rPr>
              <a:t>Source: https://www.searchenginejournal.com/how-to-make-qa-videos/353832/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A95F5-4BF9-1852-7611-4D9661BA40FA}"/>
              </a:ext>
            </a:extLst>
          </p:cNvPr>
          <p:cNvSpPr txBox="1"/>
          <p:nvPr/>
        </p:nvSpPr>
        <p:spPr>
          <a:xfrm>
            <a:off x="4908777" y="6426762"/>
            <a:ext cx="29123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Email: Shuva.paul@unh.edu</a:t>
            </a:r>
          </a:p>
        </p:txBody>
      </p:sp>
    </p:spTree>
    <p:extLst>
      <p:ext uri="{BB962C8B-B14F-4D97-AF65-F5344CB8AC3E}">
        <p14:creationId xmlns:p14="http://schemas.microsoft.com/office/powerpoint/2010/main" val="4566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4"/>
    </mc:Choice>
    <mc:Fallback xmlns="">
      <p:transition spd="slow" advTm="1354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3941C-F4B2-B807-F1FC-35106CBDC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56E002-3BB9-3C5A-3233-709D7EB39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4/15/2024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603E2-9CD7-2371-3EAE-764AC5E6A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E98DF5-FF6E-C83E-CA14-8FFD40A3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E05D-0C7D-40D0-9BFB-6D4196E43B6D}" type="slidenum">
              <a:rPr lang="en-US" smtClean="0"/>
              <a:t>2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5F08C4-FB32-B69A-C25A-D107B85DC4D9}"/>
              </a:ext>
            </a:extLst>
          </p:cNvPr>
          <p:cNvSpPr txBox="1">
            <a:spLocks/>
          </p:cNvSpPr>
          <p:nvPr/>
        </p:nvSpPr>
        <p:spPr>
          <a:xfrm>
            <a:off x="0" y="772147"/>
            <a:ext cx="5915025" cy="57658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Recent Trends of Road Fatalities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BE46732-53C5-64F4-30AD-D54CFF392C0D}"/>
              </a:ext>
            </a:extLst>
          </p:cNvPr>
          <p:cNvSpPr txBox="1">
            <a:spLocks/>
          </p:cNvSpPr>
          <p:nvPr/>
        </p:nvSpPr>
        <p:spPr>
          <a:xfrm>
            <a:off x="6172202" y="772147"/>
            <a:ext cx="5915025" cy="579180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/>
              <a:t>Vulnerable Road User (VRU) Fatalities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33334EA-D756-0211-2780-08C9DCF88F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3902697"/>
              </p:ext>
            </p:extLst>
          </p:nvPr>
        </p:nvGraphicFramePr>
        <p:xfrm>
          <a:off x="6376497" y="1249528"/>
          <a:ext cx="5506433" cy="4851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E1AB2A7-E746-2784-570C-514A3B50B62F}"/>
              </a:ext>
            </a:extLst>
          </p:cNvPr>
          <p:cNvSpPr txBox="1"/>
          <p:nvPr/>
        </p:nvSpPr>
        <p:spPr>
          <a:xfrm>
            <a:off x="8153400" y="6192317"/>
            <a:ext cx="388188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i="1"/>
              <a:t>Source: National Highway Traffic Safety Administration (NHTSA) </a:t>
            </a:r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90B798E4-A057-B5A1-2407-720622D781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7362294"/>
              </p:ext>
            </p:extLst>
          </p:nvPr>
        </p:nvGraphicFramePr>
        <p:xfrm>
          <a:off x="244622" y="1249528"/>
          <a:ext cx="5626791" cy="4851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922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81"/>
    </mc:Choice>
    <mc:Fallback xmlns="">
      <p:transition spd="slow" advTm="53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10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/>
              <a:t>VRU Collision Avoidance Systems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E05D-0C7D-40D0-9BFB-6D4196E43B6D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CB4ECE7-4E76-493B-CA5B-00EEBBD542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5217998"/>
              </p:ext>
            </p:extLst>
          </p:nvPr>
        </p:nvGraphicFramePr>
        <p:xfrm>
          <a:off x="1314358" y="2139533"/>
          <a:ext cx="9563283" cy="4223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24BA38BF-2109-E03B-E2D1-0B28DBBC24A2}"/>
              </a:ext>
            </a:extLst>
          </p:cNvPr>
          <p:cNvSpPr/>
          <p:nvPr/>
        </p:nvSpPr>
        <p:spPr>
          <a:xfrm>
            <a:off x="3521385" y="1413531"/>
            <a:ext cx="4856084" cy="5603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Research on collision Avoidance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423B1A-53FD-52C9-0251-81AB48F911AC}"/>
              </a:ext>
            </a:extLst>
          </p:cNvPr>
          <p:cNvGrpSpPr/>
          <p:nvPr/>
        </p:nvGrpSpPr>
        <p:grpSpPr>
          <a:xfrm>
            <a:off x="5438960" y="1937328"/>
            <a:ext cx="825623" cy="560370"/>
            <a:chOff x="4438835" y="1898877"/>
            <a:chExt cx="825623" cy="455945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04430DC-C2BA-ADAC-3D0E-D3E657D0050A}"/>
                </a:ext>
              </a:extLst>
            </p:cNvPr>
            <p:cNvCxnSpPr/>
            <p:nvPr/>
          </p:nvCxnSpPr>
          <p:spPr>
            <a:xfrm>
              <a:off x="4438835" y="2354822"/>
              <a:ext cx="825623" cy="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812DB1C-7739-C594-BF3D-C319C878BB49}"/>
                </a:ext>
              </a:extLst>
            </p:cNvPr>
            <p:cNvCxnSpPr>
              <a:cxnSpLocks/>
            </p:cNvCxnSpPr>
            <p:nvPr/>
          </p:nvCxnSpPr>
          <p:spPr>
            <a:xfrm>
              <a:off x="4869400" y="1898877"/>
              <a:ext cx="0" cy="45594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F8F5F388-A1E4-71BC-6EF2-FF1DCF7CB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88"/>
            <a:ext cx="2743200" cy="365125"/>
          </a:xfrm>
        </p:spPr>
        <p:txBody>
          <a:bodyPr/>
          <a:lstStyle/>
          <a:p>
            <a:r>
              <a:rPr lang="en-US" dirty="0"/>
              <a:t>4/15/2024</a:t>
            </a:r>
          </a:p>
        </p:txBody>
      </p:sp>
    </p:spTree>
    <p:extLst>
      <p:ext uri="{BB962C8B-B14F-4D97-AF65-F5344CB8AC3E}">
        <p14:creationId xmlns:p14="http://schemas.microsoft.com/office/powerpoint/2010/main" val="404794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15"/>
    </mc:Choice>
    <mc:Fallback xmlns="">
      <p:transition spd="slow" advTm="3881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1286F-95C9-F2C2-7AE3-821EE3AD4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Advanced Driver Assistance Systems (ADAS)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89A16-3EE2-6CBB-6363-37C57D41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13757-999B-DF9F-E0C9-C3BDF2BB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E05D-0C7D-40D0-9BFB-6D4196E43B6D}" type="slidenum">
              <a:rPr lang="en-US" smtClean="0"/>
              <a:t>4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B26CB82-8322-4911-82A5-648B7A2E232F}"/>
              </a:ext>
            </a:extLst>
          </p:cNvPr>
          <p:cNvSpPr txBox="1">
            <a:spLocks/>
          </p:cNvSpPr>
          <p:nvPr/>
        </p:nvSpPr>
        <p:spPr>
          <a:xfrm>
            <a:off x="0" y="735645"/>
            <a:ext cx="12192000" cy="5754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2" indent="-228602" algn="l" defTabSz="91440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11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1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16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8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2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/>
              <a:t>A typical example of a Vehicle’s Sensors positioning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B6DA88-F450-BF1B-7355-67F0D60AEB66}"/>
              </a:ext>
            </a:extLst>
          </p:cNvPr>
          <p:cNvGrpSpPr/>
          <p:nvPr/>
        </p:nvGrpSpPr>
        <p:grpSpPr>
          <a:xfrm>
            <a:off x="1381125" y="1223645"/>
            <a:ext cx="9224803" cy="5266752"/>
            <a:chOff x="1371600" y="1206603"/>
            <a:chExt cx="9224803" cy="5283793"/>
          </a:xfrm>
        </p:grpSpPr>
        <p:pic>
          <p:nvPicPr>
            <p:cNvPr id="7" name="Picture 6" descr="A car with radar and text&#10;&#10;Description automatically generated with medium confidence">
              <a:extLst>
                <a:ext uri="{FF2B5EF4-FFF2-40B4-BE49-F238E27FC236}">
                  <a16:creationId xmlns:a16="http://schemas.microsoft.com/office/drawing/2014/main" id="{FC3A2EF3-BBB7-86F5-4100-BA6EBB7C0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1206603"/>
              <a:ext cx="9224803" cy="5283793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A7E22C7-7C1F-C470-BF6A-49B1A316FB68}"/>
                </a:ext>
              </a:extLst>
            </p:cNvPr>
            <p:cNvSpPr/>
            <p:nvPr/>
          </p:nvSpPr>
          <p:spPr>
            <a:xfrm>
              <a:off x="2290354" y="3421484"/>
              <a:ext cx="2516777" cy="69015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7BB7382-F8A1-F4D2-4B4D-19DCBC3E62AE}"/>
              </a:ext>
            </a:extLst>
          </p:cNvPr>
          <p:cNvSpPr txBox="1"/>
          <p:nvPr/>
        </p:nvSpPr>
        <p:spPr>
          <a:xfrm>
            <a:off x="10462146" y="6204689"/>
            <a:ext cx="17385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u="sng"/>
              <a:t>(D. J. Yeong et al., 2021)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37CEF7-7A07-D6A3-51DC-C6E344B28C4E}"/>
              </a:ext>
            </a:extLst>
          </p:cNvPr>
          <p:cNvSpPr txBox="1"/>
          <p:nvPr/>
        </p:nvSpPr>
        <p:spPr>
          <a:xfrm>
            <a:off x="10471" y="4417838"/>
            <a:ext cx="3971710" cy="2142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latin typeface="Source Sans Pro" panose="020B0503030403020204" pitchFamily="34" charset="0"/>
              </a:rPr>
              <a:t>Limitations:</a:t>
            </a:r>
          </a:p>
          <a:p>
            <a:pPr marL="742932" lvl="1" indent="-285750">
              <a:buFont typeface="Wingdings" panose="05000000000000000000" pitchFamily="2" charset="2"/>
              <a:buChar char="Ø"/>
            </a:pPr>
            <a:r>
              <a:rPr lang="en-US" sz="3200">
                <a:latin typeface="Source Sans Pro" panose="020B0503030403020204" pitchFamily="34" charset="0"/>
              </a:rPr>
              <a:t>Range</a:t>
            </a:r>
          </a:p>
          <a:p>
            <a:pPr marL="742932" lvl="1" indent="-285750">
              <a:buFont typeface="Wingdings" panose="05000000000000000000" pitchFamily="2" charset="2"/>
              <a:buChar char="Ø"/>
            </a:pPr>
            <a:r>
              <a:rPr lang="en-US" sz="3200">
                <a:latin typeface="Source Sans Pro" panose="020B0503030403020204" pitchFamily="34" charset="0"/>
              </a:rPr>
              <a:t>Obstructed views</a:t>
            </a:r>
          </a:p>
          <a:p>
            <a:pPr marL="742932" lvl="1" indent="-285750">
              <a:buFont typeface="Wingdings" panose="05000000000000000000" pitchFamily="2" charset="2"/>
              <a:buChar char="Ø"/>
            </a:pPr>
            <a:r>
              <a:rPr lang="en-US" sz="3200">
                <a:latin typeface="Source Sans Pro" panose="020B0503030403020204" pitchFamily="34" charset="0"/>
              </a:rPr>
              <a:t>Adverse weather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0FEE2E30-CA8C-3ABC-30F6-37933E2021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88"/>
            <a:ext cx="2743200" cy="365125"/>
          </a:xfrm>
        </p:spPr>
        <p:txBody>
          <a:bodyPr/>
          <a:lstStyle/>
          <a:p>
            <a:r>
              <a:rPr lang="en-US" dirty="0"/>
              <a:t>4/15/2024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61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10"/>
    </mc:Choice>
    <mc:Fallback xmlns="">
      <p:transition spd="slow" advTm="67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9B02D-9BFF-10FA-4E44-4CEA4EEE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Cooperative Collision Avoidance Systems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9C3F6-10AE-F13E-3559-3F40C8BA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E059F-1611-616D-A647-A0704D35E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E05D-0C7D-40D0-9BFB-6D4196E43B6D}" type="slidenum">
              <a:rPr lang="en-US" smtClean="0"/>
              <a:t>5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91B34C-C996-14CD-4284-D3E9C8E7152E}"/>
              </a:ext>
            </a:extLst>
          </p:cNvPr>
          <p:cNvSpPr txBox="1">
            <a:spLocks/>
          </p:cNvSpPr>
          <p:nvPr/>
        </p:nvSpPr>
        <p:spPr>
          <a:xfrm>
            <a:off x="0" y="735645"/>
            <a:ext cx="12192000" cy="5754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2" indent="-228602" algn="l" defTabSz="91440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11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1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16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8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2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/>
              <a:t>How it works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E14FE3-325A-890A-39F2-871B7E94D973}"/>
              </a:ext>
            </a:extLst>
          </p:cNvPr>
          <p:cNvSpPr txBox="1"/>
          <p:nvPr/>
        </p:nvSpPr>
        <p:spPr>
          <a:xfrm>
            <a:off x="-4758" y="6216430"/>
            <a:ext cx="1675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u="sng"/>
              <a:t>(P. -F. Ho et al., 2017)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0DCE093-5FB7-4471-6632-2158DA1E8B58}"/>
              </a:ext>
            </a:extLst>
          </p:cNvPr>
          <p:cNvSpPr/>
          <p:nvPr/>
        </p:nvSpPr>
        <p:spPr>
          <a:xfrm>
            <a:off x="1333500" y="4905375"/>
            <a:ext cx="1543050" cy="819150"/>
          </a:xfrm>
          <a:custGeom>
            <a:avLst/>
            <a:gdLst>
              <a:gd name="connsiteX0" fmla="*/ 1419225 w 1543050"/>
              <a:gd name="connsiteY0" fmla="*/ 666750 h 819150"/>
              <a:gd name="connsiteX1" fmla="*/ 1543050 w 1543050"/>
              <a:gd name="connsiteY1" fmla="*/ 438150 h 819150"/>
              <a:gd name="connsiteX2" fmla="*/ 1343025 w 1543050"/>
              <a:gd name="connsiteY2" fmla="*/ 0 h 819150"/>
              <a:gd name="connsiteX3" fmla="*/ 28575 w 1543050"/>
              <a:gd name="connsiteY3" fmla="*/ 9525 h 819150"/>
              <a:gd name="connsiteX4" fmla="*/ 0 w 1543050"/>
              <a:gd name="connsiteY4" fmla="*/ 819150 h 819150"/>
              <a:gd name="connsiteX5" fmla="*/ 1419225 w 1543050"/>
              <a:gd name="connsiteY5" fmla="*/ 66675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3050" h="819150">
                <a:moveTo>
                  <a:pt x="1419225" y="666750"/>
                </a:moveTo>
                <a:lnTo>
                  <a:pt x="1543050" y="438150"/>
                </a:lnTo>
                <a:lnTo>
                  <a:pt x="1343025" y="0"/>
                </a:lnTo>
                <a:lnTo>
                  <a:pt x="28575" y="9525"/>
                </a:lnTo>
                <a:lnTo>
                  <a:pt x="0" y="819150"/>
                </a:lnTo>
                <a:lnTo>
                  <a:pt x="1419225" y="66675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768CADC-584A-FBF1-0822-BAE6A365DFF1}"/>
              </a:ext>
            </a:extLst>
          </p:cNvPr>
          <p:cNvSpPr/>
          <p:nvPr/>
        </p:nvSpPr>
        <p:spPr>
          <a:xfrm>
            <a:off x="3943350" y="5362575"/>
            <a:ext cx="1638300" cy="438150"/>
          </a:xfrm>
          <a:custGeom>
            <a:avLst/>
            <a:gdLst>
              <a:gd name="connsiteX0" fmla="*/ 0 w 1638300"/>
              <a:gd name="connsiteY0" fmla="*/ 19050 h 438150"/>
              <a:gd name="connsiteX1" fmla="*/ 1638300 w 1638300"/>
              <a:gd name="connsiteY1" fmla="*/ 0 h 438150"/>
              <a:gd name="connsiteX2" fmla="*/ 1638300 w 1638300"/>
              <a:gd name="connsiteY2" fmla="*/ 438150 h 438150"/>
              <a:gd name="connsiteX3" fmla="*/ 9525 w 1638300"/>
              <a:gd name="connsiteY3" fmla="*/ 409575 h 438150"/>
              <a:gd name="connsiteX4" fmla="*/ 0 w 1638300"/>
              <a:gd name="connsiteY4" fmla="*/ 1905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8300" h="438150">
                <a:moveTo>
                  <a:pt x="0" y="19050"/>
                </a:moveTo>
                <a:lnTo>
                  <a:pt x="1638300" y="0"/>
                </a:lnTo>
                <a:lnTo>
                  <a:pt x="1638300" y="438150"/>
                </a:lnTo>
                <a:lnTo>
                  <a:pt x="9525" y="409575"/>
                </a:lnTo>
                <a:lnTo>
                  <a:pt x="0" y="1905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D66A20E-4D10-583C-55E3-77A98228F6B6}"/>
              </a:ext>
            </a:extLst>
          </p:cNvPr>
          <p:cNvSpPr/>
          <p:nvPr/>
        </p:nvSpPr>
        <p:spPr>
          <a:xfrm>
            <a:off x="3829050" y="4467225"/>
            <a:ext cx="2335226" cy="1343025"/>
          </a:xfrm>
          <a:custGeom>
            <a:avLst/>
            <a:gdLst>
              <a:gd name="connsiteX0" fmla="*/ 28575 w 2076450"/>
              <a:gd name="connsiteY0" fmla="*/ 0 h 1343025"/>
              <a:gd name="connsiteX1" fmla="*/ 2066925 w 2076450"/>
              <a:gd name="connsiteY1" fmla="*/ 9525 h 1343025"/>
              <a:gd name="connsiteX2" fmla="*/ 2076450 w 2076450"/>
              <a:gd name="connsiteY2" fmla="*/ 1343025 h 1343025"/>
              <a:gd name="connsiteX3" fmla="*/ 0 w 2076450"/>
              <a:gd name="connsiteY3" fmla="*/ 1304925 h 1343025"/>
              <a:gd name="connsiteX4" fmla="*/ 28575 w 2076450"/>
              <a:gd name="connsiteY4" fmla="*/ 0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6450" h="1343025">
                <a:moveTo>
                  <a:pt x="28575" y="0"/>
                </a:moveTo>
                <a:lnTo>
                  <a:pt x="2066925" y="9525"/>
                </a:lnTo>
                <a:lnTo>
                  <a:pt x="2076450" y="1343025"/>
                </a:lnTo>
                <a:lnTo>
                  <a:pt x="0" y="1304925"/>
                </a:lnTo>
                <a:lnTo>
                  <a:pt x="2857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663A640-9316-9EA7-591D-978E181318A6}"/>
              </a:ext>
            </a:extLst>
          </p:cNvPr>
          <p:cNvGrpSpPr/>
          <p:nvPr/>
        </p:nvGrpSpPr>
        <p:grpSpPr>
          <a:xfrm>
            <a:off x="140681" y="1493718"/>
            <a:ext cx="5707669" cy="4230807"/>
            <a:chOff x="315472" y="1498040"/>
            <a:chExt cx="5955319" cy="4295775"/>
          </a:xfrm>
        </p:grpSpPr>
        <p:pic>
          <p:nvPicPr>
            <p:cNvPr id="37" name="Picture 36" descr="A car on the road&#10;&#10;Description automatically generated with medium confidence">
              <a:extLst>
                <a:ext uri="{FF2B5EF4-FFF2-40B4-BE49-F238E27FC236}">
                  <a16:creationId xmlns:a16="http://schemas.microsoft.com/office/drawing/2014/main" id="{B1FA135B-FBAC-7205-5B04-38B3FDC3D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5"/>
            <a:stretch/>
          </p:blipFill>
          <p:spPr>
            <a:xfrm>
              <a:off x="315472" y="1498040"/>
              <a:ext cx="5955319" cy="4295775"/>
            </a:xfrm>
            <a:prstGeom prst="rect">
              <a:avLst/>
            </a:prstGeom>
            <a:ln>
              <a:noFill/>
            </a:ln>
          </p:spPr>
        </p:pic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65CA474-19FE-C35A-211E-FA9A2BA52C74}"/>
                </a:ext>
              </a:extLst>
            </p:cNvPr>
            <p:cNvSpPr/>
            <p:nvPr/>
          </p:nvSpPr>
          <p:spPr>
            <a:xfrm>
              <a:off x="3212405" y="2531896"/>
              <a:ext cx="676275" cy="314325"/>
            </a:xfrm>
            <a:custGeom>
              <a:avLst/>
              <a:gdLst>
                <a:gd name="connsiteX0" fmla="*/ 0 w 676275"/>
                <a:gd name="connsiteY0" fmla="*/ 0 h 314325"/>
                <a:gd name="connsiteX1" fmla="*/ 676275 w 676275"/>
                <a:gd name="connsiteY1" fmla="*/ 28575 h 314325"/>
                <a:gd name="connsiteX2" fmla="*/ 647700 w 676275"/>
                <a:gd name="connsiteY2" fmla="*/ 314325 h 314325"/>
                <a:gd name="connsiteX3" fmla="*/ 47625 w 676275"/>
                <a:gd name="connsiteY3" fmla="*/ 285750 h 314325"/>
                <a:gd name="connsiteX4" fmla="*/ 0 w 676275"/>
                <a:gd name="connsiteY4" fmla="*/ 0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6275" h="314325">
                  <a:moveTo>
                    <a:pt x="0" y="0"/>
                  </a:moveTo>
                  <a:lnTo>
                    <a:pt x="676275" y="28575"/>
                  </a:lnTo>
                  <a:lnTo>
                    <a:pt x="647700" y="314325"/>
                  </a:lnTo>
                  <a:lnTo>
                    <a:pt x="47625" y="285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A3E133C-C737-905F-D855-CBC40CAFE30D}"/>
              </a:ext>
            </a:extLst>
          </p:cNvPr>
          <p:cNvCxnSpPr>
            <a:cxnSpLocks/>
          </p:cNvCxnSpPr>
          <p:nvPr/>
        </p:nvCxnSpPr>
        <p:spPr>
          <a:xfrm>
            <a:off x="6096000" y="981075"/>
            <a:ext cx="0" cy="53357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AD35F0C-33EE-0188-5DDB-29466E5520BA}"/>
              </a:ext>
            </a:extLst>
          </p:cNvPr>
          <p:cNvSpPr txBox="1"/>
          <p:nvPr/>
        </p:nvSpPr>
        <p:spPr>
          <a:xfrm>
            <a:off x="10550739" y="6211403"/>
            <a:ext cx="16412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u="sng"/>
              <a:t>(M. </a:t>
            </a:r>
            <a:r>
              <a:rPr lang="en-US" sz="1200" u="sng" err="1"/>
              <a:t>Morold</a:t>
            </a:r>
            <a:r>
              <a:rPr lang="en-US" sz="1200" u="sng"/>
              <a:t> et al., 2022)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EE3C80-306A-C983-8FD8-D6D92D01AA03}"/>
              </a:ext>
            </a:extLst>
          </p:cNvPr>
          <p:cNvGrpSpPr/>
          <p:nvPr/>
        </p:nvGrpSpPr>
        <p:grpSpPr>
          <a:xfrm>
            <a:off x="6278577" y="1276350"/>
            <a:ext cx="5772730" cy="3347901"/>
            <a:chOff x="6278577" y="1276350"/>
            <a:chExt cx="5772730" cy="3347901"/>
          </a:xfrm>
        </p:grpSpPr>
        <p:pic>
          <p:nvPicPr>
            <p:cNvPr id="31" name="Picture 30" descr="A diagram of a car accident&#10;&#10;Description automatically generated">
              <a:extLst>
                <a:ext uri="{FF2B5EF4-FFF2-40B4-BE49-F238E27FC236}">
                  <a16:creationId xmlns:a16="http://schemas.microsoft.com/office/drawing/2014/main" id="{0F97958F-F115-6236-E95E-DCA10E975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587"/>
            <a:stretch/>
          </p:blipFill>
          <p:spPr>
            <a:xfrm>
              <a:off x="6278577" y="1276350"/>
              <a:ext cx="5772730" cy="3043101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CEA8B35-1CB7-455F-181C-40CBABCF5E38}"/>
                </a:ext>
              </a:extLst>
            </p:cNvPr>
            <p:cNvSpPr/>
            <p:nvPr/>
          </p:nvSpPr>
          <p:spPr>
            <a:xfrm>
              <a:off x="7280366" y="2511938"/>
              <a:ext cx="531223" cy="475103"/>
            </a:xfrm>
            <a:custGeom>
              <a:avLst/>
              <a:gdLst>
                <a:gd name="connsiteX0" fmla="*/ 191588 w 531223"/>
                <a:gd name="connsiteY0" fmla="*/ 0 h 418011"/>
                <a:gd name="connsiteX1" fmla="*/ 130628 w 531223"/>
                <a:gd name="connsiteY1" fmla="*/ 156754 h 418011"/>
                <a:gd name="connsiteX2" fmla="*/ 0 w 531223"/>
                <a:gd name="connsiteY2" fmla="*/ 418011 h 418011"/>
                <a:gd name="connsiteX3" fmla="*/ 531223 w 531223"/>
                <a:gd name="connsiteY3" fmla="*/ 409302 h 418011"/>
                <a:gd name="connsiteX4" fmla="*/ 191588 w 531223"/>
                <a:gd name="connsiteY4" fmla="*/ 0 h 41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223" h="418011">
                  <a:moveTo>
                    <a:pt x="191588" y="0"/>
                  </a:moveTo>
                  <a:lnTo>
                    <a:pt x="130628" y="156754"/>
                  </a:lnTo>
                  <a:lnTo>
                    <a:pt x="0" y="418011"/>
                  </a:lnTo>
                  <a:lnTo>
                    <a:pt x="531223" y="409302"/>
                  </a:lnTo>
                  <a:lnTo>
                    <a:pt x="191588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C840D6B-4FFD-89E3-C902-9474E7EEE893}"/>
                </a:ext>
              </a:extLst>
            </p:cNvPr>
            <p:cNvSpPr/>
            <p:nvPr/>
          </p:nvSpPr>
          <p:spPr>
            <a:xfrm>
              <a:off x="6365966" y="3048000"/>
              <a:ext cx="4145280" cy="1576251"/>
            </a:xfrm>
            <a:custGeom>
              <a:avLst/>
              <a:gdLst>
                <a:gd name="connsiteX0" fmla="*/ 4145280 w 4145280"/>
                <a:gd name="connsiteY0" fmla="*/ 609600 h 1576251"/>
                <a:gd name="connsiteX1" fmla="*/ 3683725 w 4145280"/>
                <a:gd name="connsiteY1" fmla="*/ 1297577 h 1576251"/>
                <a:gd name="connsiteX2" fmla="*/ 2690948 w 4145280"/>
                <a:gd name="connsiteY2" fmla="*/ 1576251 h 1576251"/>
                <a:gd name="connsiteX3" fmla="*/ 566057 w 4145280"/>
                <a:gd name="connsiteY3" fmla="*/ 1480457 h 1576251"/>
                <a:gd name="connsiteX4" fmla="*/ 17417 w 4145280"/>
                <a:gd name="connsiteY4" fmla="*/ 113211 h 1576251"/>
                <a:gd name="connsiteX5" fmla="*/ 0 w 4145280"/>
                <a:gd name="connsiteY5" fmla="*/ 8709 h 1576251"/>
                <a:gd name="connsiteX6" fmla="*/ 1628503 w 4145280"/>
                <a:gd name="connsiteY6" fmla="*/ 0 h 1576251"/>
                <a:gd name="connsiteX7" fmla="*/ 2394857 w 4145280"/>
                <a:gd name="connsiteY7" fmla="*/ 26126 h 1576251"/>
                <a:gd name="connsiteX8" fmla="*/ 2934788 w 4145280"/>
                <a:gd name="connsiteY8" fmla="*/ 191589 h 1576251"/>
                <a:gd name="connsiteX9" fmla="*/ 4145280 w 4145280"/>
                <a:gd name="connsiteY9" fmla="*/ 609600 h 1576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45280" h="1576251">
                  <a:moveTo>
                    <a:pt x="4145280" y="609600"/>
                  </a:moveTo>
                  <a:lnTo>
                    <a:pt x="3683725" y="1297577"/>
                  </a:lnTo>
                  <a:lnTo>
                    <a:pt x="2690948" y="1576251"/>
                  </a:lnTo>
                  <a:lnTo>
                    <a:pt x="566057" y="1480457"/>
                  </a:lnTo>
                  <a:lnTo>
                    <a:pt x="17417" y="113211"/>
                  </a:lnTo>
                  <a:lnTo>
                    <a:pt x="0" y="8709"/>
                  </a:lnTo>
                  <a:lnTo>
                    <a:pt x="1628503" y="0"/>
                  </a:lnTo>
                  <a:lnTo>
                    <a:pt x="2394857" y="26126"/>
                  </a:lnTo>
                  <a:lnTo>
                    <a:pt x="2934788" y="191589"/>
                  </a:lnTo>
                  <a:lnTo>
                    <a:pt x="4145280" y="60960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Left-Right 9">
              <a:extLst>
                <a:ext uri="{FF2B5EF4-FFF2-40B4-BE49-F238E27FC236}">
                  <a16:creationId xmlns:a16="http://schemas.microsoft.com/office/drawing/2014/main" id="{DEC8EC49-E038-459A-7935-DCC7295C6973}"/>
                </a:ext>
              </a:extLst>
            </p:cNvPr>
            <p:cNvSpPr/>
            <p:nvPr/>
          </p:nvSpPr>
          <p:spPr>
            <a:xfrm rot="11975999">
              <a:off x="7419324" y="2914814"/>
              <a:ext cx="3148780" cy="265195"/>
            </a:xfrm>
            <a:prstGeom prst="leftRightArrow">
              <a:avLst>
                <a:gd name="adj1" fmla="val 65879"/>
                <a:gd name="adj2" fmla="val 50000"/>
              </a:avLst>
            </a:prstGeom>
            <a:solidFill>
              <a:srgbClr val="92D050"/>
            </a:solidFill>
            <a:ln w="38100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14B113A-6648-A86E-40F6-8E13E7C6EA7D}"/>
                </a:ext>
              </a:extLst>
            </p:cNvPr>
            <p:cNvSpPr/>
            <p:nvPr/>
          </p:nvSpPr>
          <p:spPr>
            <a:xfrm>
              <a:off x="8882743" y="2882537"/>
              <a:ext cx="409303" cy="165463"/>
            </a:xfrm>
            <a:custGeom>
              <a:avLst/>
              <a:gdLst>
                <a:gd name="connsiteX0" fmla="*/ 409303 w 409303"/>
                <a:gd name="connsiteY0" fmla="*/ 165463 h 165463"/>
                <a:gd name="connsiteX1" fmla="*/ 0 w 409303"/>
                <a:gd name="connsiteY1" fmla="*/ 26126 h 165463"/>
                <a:gd name="connsiteX2" fmla="*/ 243840 w 409303"/>
                <a:gd name="connsiteY2" fmla="*/ 0 h 165463"/>
                <a:gd name="connsiteX3" fmla="*/ 409303 w 409303"/>
                <a:gd name="connsiteY3" fmla="*/ 165463 h 16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303" h="165463">
                  <a:moveTo>
                    <a:pt x="409303" y="165463"/>
                  </a:moveTo>
                  <a:lnTo>
                    <a:pt x="0" y="26126"/>
                  </a:lnTo>
                  <a:lnTo>
                    <a:pt x="243840" y="0"/>
                  </a:lnTo>
                  <a:lnTo>
                    <a:pt x="409303" y="16546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1CE5757-8295-A5DA-5005-C0511B4E9504}"/>
              </a:ext>
            </a:extLst>
          </p:cNvPr>
          <p:cNvSpPr/>
          <p:nvPr/>
        </p:nvSpPr>
        <p:spPr>
          <a:xfrm>
            <a:off x="7465425" y="3761417"/>
            <a:ext cx="2590799" cy="1298941"/>
          </a:xfrm>
          <a:prstGeom prst="cloudCallout">
            <a:avLst>
              <a:gd name="adj1" fmla="val 64130"/>
              <a:gd name="adj2" fmla="val -90487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Non-Line-of-Sight Scenario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29378AD6-59C9-CD81-2EFC-4CFCC568E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88"/>
            <a:ext cx="2743200" cy="365125"/>
          </a:xfrm>
        </p:spPr>
        <p:txBody>
          <a:bodyPr/>
          <a:lstStyle/>
          <a:p>
            <a:r>
              <a:rPr lang="en-US" dirty="0"/>
              <a:t>4/15/2024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086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81"/>
    </mc:Choice>
    <mc:Fallback xmlns="">
      <p:transition spd="slow" advTm="46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8A4103-EA70-03C2-26B0-7423174A0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42EC9-129E-3792-2571-D2B6F362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E05D-0C7D-40D0-9BFB-6D4196E43B6D}" type="slidenum">
              <a:rPr lang="en-US" smtClean="0"/>
              <a:t>6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ED9DE4-1B72-8C61-56A8-AFA95C35B0F1}"/>
              </a:ext>
            </a:extLst>
          </p:cNvPr>
          <p:cNvSpPr txBox="1">
            <a:spLocks/>
          </p:cNvSpPr>
          <p:nvPr/>
        </p:nvSpPr>
        <p:spPr>
          <a:xfrm>
            <a:off x="10343" y="735645"/>
            <a:ext cx="12181657" cy="5754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2" indent="-228602" algn="l" defTabSz="91440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11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1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16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8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2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3200" u="sng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EC8A1A-A9DA-E368-A930-459668D02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735013"/>
          </a:xfrm>
        </p:spPr>
        <p:txBody>
          <a:bodyPr>
            <a:normAutofit/>
          </a:bodyPr>
          <a:lstStyle/>
          <a:p>
            <a:r>
              <a:rPr lang="en-US"/>
              <a:t>Fundamental Steps of CCAS</a:t>
            </a:r>
          </a:p>
        </p:txBody>
      </p:sp>
      <p:sp>
        <p:nvSpPr>
          <p:cNvPr id="1072" name="Content Placeholder 2">
            <a:extLst>
              <a:ext uri="{FF2B5EF4-FFF2-40B4-BE49-F238E27FC236}">
                <a16:creationId xmlns:a16="http://schemas.microsoft.com/office/drawing/2014/main" id="{AAE2F22F-4368-BC1A-717F-7AD2A3CF9958}"/>
              </a:ext>
            </a:extLst>
          </p:cNvPr>
          <p:cNvSpPr txBox="1">
            <a:spLocks/>
          </p:cNvSpPr>
          <p:nvPr/>
        </p:nvSpPr>
        <p:spPr>
          <a:xfrm>
            <a:off x="0" y="735645"/>
            <a:ext cx="12192000" cy="5754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2" indent="-228602" algn="l" defTabSz="91440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11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1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16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8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2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3600"/>
          </a:p>
        </p:txBody>
      </p:sp>
      <p:pic>
        <p:nvPicPr>
          <p:cNvPr id="27" name="Picture 26" descr="A person walking across a street with a food truck&#10;&#10;Description automatically generated">
            <a:extLst>
              <a:ext uri="{FF2B5EF4-FFF2-40B4-BE49-F238E27FC236}">
                <a16:creationId xmlns:a16="http://schemas.microsoft.com/office/drawing/2014/main" id="{D7582657-F826-D72D-E57C-AC9B75ACE2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1811" b="27824"/>
          <a:stretch/>
        </p:blipFill>
        <p:spPr>
          <a:xfrm>
            <a:off x="828215" y="2172910"/>
            <a:ext cx="10643894" cy="4330414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E21CDD-C5FE-3A22-26EF-7CC17D0B55D5}"/>
              </a:ext>
            </a:extLst>
          </p:cNvPr>
          <p:cNvCxnSpPr>
            <a:cxnSpLocks/>
            <a:endCxn id="45" idx="2"/>
          </p:cNvCxnSpPr>
          <p:nvPr/>
        </p:nvCxnSpPr>
        <p:spPr>
          <a:xfrm flipV="1">
            <a:off x="2726439" y="2496118"/>
            <a:ext cx="251294" cy="1140681"/>
          </a:xfrm>
          <a:prstGeom prst="straightConnector1">
            <a:avLst/>
          </a:prstGeom>
          <a:noFill/>
          <a:ln w="69850" cap="flat" cmpd="sng" algn="ctr">
            <a:solidFill>
              <a:schemeClr val="tx1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EE5C142-4760-4EB5-ED33-467E040D5D5B}"/>
              </a:ext>
            </a:extLst>
          </p:cNvPr>
          <p:cNvCxnSpPr>
            <a:cxnSpLocks/>
            <a:endCxn id="46" idx="2"/>
          </p:cNvCxnSpPr>
          <p:nvPr/>
        </p:nvCxnSpPr>
        <p:spPr>
          <a:xfrm flipH="1" flipV="1">
            <a:off x="8631930" y="2478008"/>
            <a:ext cx="330971" cy="2096625"/>
          </a:xfrm>
          <a:prstGeom prst="straightConnector1">
            <a:avLst/>
          </a:prstGeom>
          <a:noFill/>
          <a:ln w="69850" cap="flat" cmpd="sng" algn="ctr">
            <a:solidFill>
              <a:schemeClr val="tx1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AFCE176-1864-6E60-A3BF-FFEEA6B1DAB7}"/>
              </a:ext>
            </a:extLst>
          </p:cNvPr>
          <p:cNvCxnSpPr>
            <a:cxnSpLocks/>
            <a:stCxn id="47" idx="2"/>
          </p:cNvCxnSpPr>
          <p:nvPr/>
        </p:nvCxnSpPr>
        <p:spPr>
          <a:xfrm flipH="1">
            <a:off x="2977733" y="2499087"/>
            <a:ext cx="2853029" cy="1224543"/>
          </a:xfrm>
          <a:prstGeom prst="straightConnector1">
            <a:avLst/>
          </a:prstGeom>
          <a:noFill/>
          <a:ln w="69850" cap="flat" cmpd="sng" algn="ctr">
            <a:solidFill>
              <a:schemeClr val="accent5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74FE96A-C009-813A-1C1A-03E51885029F}"/>
              </a:ext>
            </a:extLst>
          </p:cNvPr>
          <p:cNvCxnSpPr>
            <a:cxnSpLocks/>
            <a:stCxn id="47" idx="2"/>
          </p:cNvCxnSpPr>
          <p:nvPr/>
        </p:nvCxnSpPr>
        <p:spPr>
          <a:xfrm>
            <a:off x="5830762" y="2499087"/>
            <a:ext cx="2869239" cy="2073350"/>
          </a:xfrm>
          <a:prstGeom prst="straightConnector1">
            <a:avLst/>
          </a:prstGeom>
          <a:noFill/>
          <a:ln w="69850" cap="flat" cmpd="sng" algn="ctr">
            <a:solidFill>
              <a:schemeClr val="accent5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136FBFD-84F4-3F58-5873-7E076DE94ED9}"/>
              </a:ext>
            </a:extLst>
          </p:cNvPr>
          <p:cNvCxnSpPr>
            <a:cxnSpLocks/>
            <a:stCxn id="46" idx="1"/>
            <a:endCxn id="47" idx="3"/>
          </p:cNvCxnSpPr>
          <p:nvPr/>
        </p:nvCxnSpPr>
        <p:spPr>
          <a:xfrm flipH="1">
            <a:off x="6567514" y="1750343"/>
            <a:ext cx="1336751" cy="11992"/>
          </a:xfrm>
          <a:prstGeom prst="straightConnector1">
            <a:avLst/>
          </a:prstGeom>
          <a:noFill/>
          <a:ln w="69850" cap="flat" cmpd="sng" algn="ctr">
            <a:solidFill>
              <a:srgbClr val="D23504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C8FB51B-C660-F9FA-C8D5-97E485A46B11}"/>
              </a:ext>
            </a:extLst>
          </p:cNvPr>
          <p:cNvCxnSpPr>
            <a:cxnSpLocks/>
            <a:stCxn id="45" idx="3"/>
            <a:endCxn id="47" idx="1"/>
          </p:cNvCxnSpPr>
          <p:nvPr/>
        </p:nvCxnSpPr>
        <p:spPr>
          <a:xfrm flipV="1">
            <a:off x="3705398" y="1762335"/>
            <a:ext cx="1388611" cy="6118"/>
          </a:xfrm>
          <a:prstGeom prst="straightConnector1">
            <a:avLst/>
          </a:prstGeom>
          <a:noFill/>
          <a:ln w="69850" cap="flat" cmpd="sng" algn="ctr">
            <a:solidFill>
              <a:srgbClr val="D23504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12008C6-52B3-EE96-4C33-A24A614E970E}"/>
              </a:ext>
            </a:extLst>
          </p:cNvPr>
          <p:cNvSpPr/>
          <p:nvPr/>
        </p:nvSpPr>
        <p:spPr>
          <a:xfrm>
            <a:off x="1986761" y="891583"/>
            <a:ext cx="7631777" cy="1735412"/>
          </a:xfrm>
          <a:prstGeom prst="roundRect">
            <a:avLst/>
          </a:prstGeom>
          <a:noFill/>
          <a:ln w="28575" cap="flat" cmpd="sng" algn="ctr">
            <a:solidFill>
              <a:srgbClr val="C0310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45" name="Picture 44" descr="A blue and black logo&#10;&#10;Description automatically generated">
            <a:extLst>
              <a:ext uri="{FF2B5EF4-FFF2-40B4-BE49-F238E27FC236}">
                <a16:creationId xmlns:a16="http://schemas.microsoft.com/office/drawing/2014/main" id="{58FFE424-474E-CC09-06B1-27F6B00DE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E9713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068" y="1040788"/>
            <a:ext cx="1455330" cy="1455330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E97132">
                <a:lumMod val="75000"/>
              </a:srgbClr>
            </a:solidFill>
          </a:ln>
        </p:spPr>
      </p:pic>
      <p:pic>
        <p:nvPicPr>
          <p:cNvPr id="46" name="Picture 45" descr="A blue and black logo&#10;&#10;Description automatically generated">
            <a:extLst>
              <a:ext uri="{FF2B5EF4-FFF2-40B4-BE49-F238E27FC236}">
                <a16:creationId xmlns:a16="http://schemas.microsoft.com/office/drawing/2014/main" id="{008F1FB7-29EB-D67A-352A-F49C6A8B3F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E9713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65" y="1022678"/>
            <a:ext cx="1455330" cy="1455330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E97132">
                <a:lumMod val="75000"/>
              </a:srgbClr>
            </a:solidFill>
          </a:ln>
        </p:spPr>
      </p:pic>
      <p:pic>
        <p:nvPicPr>
          <p:cNvPr id="47" name="Picture 46" descr="A computer screen with a diagram&#10;&#10;Description automatically generated">
            <a:extLst>
              <a:ext uri="{FF2B5EF4-FFF2-40B4-BE49-F238E27FC236}">
                <a16:creationId xmlns:a16="http://schemas.microsoft.com/office/drawing/2014/main" id="{74562A05-9880-F885-7D15-C64B9A0067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09" y="1025582"/>
            <a:ext cx="1473505" cy="1473505"/>
          </a:xfrm>
          <a:prstGeom prst="rect">
            <a:avLst/>
          </a:prstGeom>
          <a:ln>
            <a:solidFill>
              <a:srgbClr val="E97132">
                <a:lumMod val="75000"/>
              </a:srgbClr>
            </a:solidFill>
          </a:ln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B0D570E8-A96D-A547-3F5C-38297002D482}"/>
              </a:ext>
            </a:extLst>
          </p:cNvPr>
          <p:cNvGrpSpPr/>
          <p:nvPr/>
        </p:nvGrpSpPr>
        <p:grpSpPr>
          <a:xfrm>
            <a:off x="2201609" y="3363100"/>
            <a:ext cx="949852" cy="946804"/>
            <a:chOff x="1786505" y="2784562"/>
            <a:chExt cx="1191054" cy="1199242"/>
          </a:xfrm>
        </p:grpSpPr>
        <p:pic>
          <p:nvPicPr>
            <p:cNvPr id="50" name="Graphic 49" descr="Wi-Fi with solid fill">
              <a:extLst>
                <a:ext uri="{FF2B5EF4-FFF2-40B4-BE49-F238E27FC236}">
                  <a16:creationId xmlns:a16="http://schemas.microsoft.com/office/drawing/2014/main" id="{D5CF6D6B-F29E-03A3-50BC-0282EA74E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86505" y="2784562"/>
              <a:ext cx="1191054" cy="1191054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AAD8D4F-5CA3-AC8E-A93B-74808792A2E5}"/>
                </a:ext>
              </a:extLst>
            </p:cNvPr>
            <p:cNvGrpSpPr/>
            <p:nvPr/>
          </p:nvGrpSpPr>
          <p:grpSpPr>
            <a:xfrm>
              <a:off x="2049891" y="3598737"/>
              <a:ext cx="644273" cy="385067"/>
              <a:chOff x="2026441" y="3664733"/>
              <a:chExt cx="587967" cy="35384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8199FC5A-5FE6-2063-58C4-98E11FF53685}"/>
                  </a:ext>
                </a:extLst>
              </p:cNvPr>
              <p:cNvSpPr/>
              <p:nvPr/>
            </p:nvSpPr>
            <p:spPr>
              <a:xfrm rot="5400000">
                <a:off x="2162367" y="3553015"/>
                <a:ext cx="316115" cy="5879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pic>
            <p:nvPicPr>
              <p:cNvPr id="53" name="Graphic 52" descr="Volume with solid fill">
                <a:extLst>
                  <a:ext uri="{FF2B5EF4-FFF2-40B4-BE49-F238E27FC236}">
                    <a16:creationId xmlns:a16="http://schemas.microsoft.com/office/drawing/2014/main" id="{9B48C13F-6155-323C-5FDA-5AC0AC069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10800000">
                <a:off x="2169963" y="3664733"/>
                <a:ext cx="353840" cy="353840"/>
              </a:xfrm>
              <a:prstGeom prst="rect">
                <a:avLst/>
              </a:prstGeom>
            </p:spPr>
          </p:pic>
        </p:grpSp>
      </p:grpSp>
      <p:pic>
        <p:nvPicPr>
          <p:cNvPr id="1041" name="Graphic 1040" descr="Wi-Fi with solid fill">
            <a:extLst>
              <a:ext uri="{FF2B5EF4-FFF2-40B4-BE49-F238E27FC236}">
                <a16:creationId xmlns:a16="http://schemas.microsoft.com/office/drawing/2014/main" id="{1D4E7330-D2CA-7AED-B9F2-A7478EADBF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25103">
            <a:off x="8455098" y="4326766"/>
            <a:ext cx="949852" cy="940340"/>
          </a:xfrm>
          <a:prstGeom prst="rect">
            <a:avLst/>
          </a:prstGeom>
        </p:spPr>
      </p:pic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C0749A57-A88D-3DA6-A3F8-806F79A50C84}"/>
              </a:ext>
            </a:extLst>
          </p:cNvPr>
          <p:cNvGrpSpPr/>
          <p:nvPr/>
        </p:nvGrpSpPr>
        <p:grpSpPr>
          <a:xfrm>
            <a:off x="6857167" y="3154739"/>
            <a:ext cx="797495" cy="948302"/>
            <a:chOff x="5502529" y="3578150"/>
            <a:chExt cx="687279" cy="778433"/>
          </a:xfrm>
        </p:grpSpPr>
        <p:pic>
          <p:nvPicPr>
            <p:cNvPr id="1055" name="Graphic 1054" descr="Warning with solid fill">
              <a:extLst>
                <a:ext uri="{FF2B5EF4-FFF2-40B4-BE49-F238E27FC236}">
                  <a16:creationId xmlns:a16="http://schemas.microsoft.com/office/drawing/2014/main" id="{D7771138-6E83-F24F-59C6-E164C27C5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599553" y="3578150"/>
              <a:ext cx="494407" cy="494407"/>
            </a:xfrm>
            <a:prstGeom prst="rect">
              <a:avLst/>
            </a:prstGeom>
          </p:spPr>
        </p:pic>
        <p:sp>
          <p:nvSpPr>
            <p:cNvPr id="1056" name="TextBox 1055">
              <a:extLst>
                <a:ext uri="{FF2B5EF4-FFF2-40B4-BE49-F238E27FC236}">
                  <a16:creationId xmlns:a16="http://schemas.microsoft.com/office/drawing/2014/main" id="{C9548801-52D6-FD8A-2FEE-F019EBC23475}"/>
                </a:ext>
              </a:extLst>
            </p:cNvPr>
            <p:cNvSpPr txBox="1"/>
            <p:nvPr/>
          </p:nvSpPr>
          <p:spPr>
            <a:xfrm>
              <a:off x="5502529" y="3976980"/>
              <a:ext cx="687279" cy="3796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/>
                <a:t>Alert</a:t>
              </a:r>
            </a:p>
          </p:txBody>
        </p:sp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5CC55E9E-FE1F-80A4-7CF6-DCE799A6B2EC}"/>
              </a:ext>
            </a:extLst>
          </p:cNvPr>
          <p:cNvGrpSpPr/>
          <p:nvPr/>
        </p:nvGrpSpPr>
        <p:grpSpPr>
          <a:xfrm>
            <a:off x="4052589" y="2724329"/>
            <a:ext cx="797495" cy="948302"/>
            <a:chOff x="5502529" y="3578150"/>
            <a:chExt cx="687279" cy="778433"/>
          </a:xfrm>
        </p:grpSpPr>
        <p:pic>
          <p:nvPicPr>
            <p:cNvPr id="1058" name="Graphic 1057" descr="Warning with solid fill">
              <a:extLst>
                <a:ext uri="{FF2B5EF4-FFF2-40B4-BE49-F238E27FC236}">
                  <a16:creationId xmlns:a16="http://schemas.microsoft.com/office/drawing/2014/main" id="{35C63EF0-1C5F-D3DD-4F43-1B8B03E4C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599553" y="3578150"/>
              <a:ext cx="494407" cy="494407"/>
            </a:xfrm>
            <a:prstGeom prst="rect">
              <a:avLst/>
            </a:prstGeom>
          </p:spPr>
        </p:pic>
        <p:sp>
          <p:nvSpPr>
            <p:cNvPr id="1059" name="TextBox 1058">
              <a:extLst>
                <a:ext uri="{FF2B5EF4-FFF2-40B4-BE49-F238E27FC236}">
                  <a16:creationId xmlns:a16="http://schemas.microsoft.com/office/drawing/2014/main" id="{AEC7DC9A-06C3-B7A3-EB32-C6B56C8F5436}"/>
                </a:ext>
              </a:extLst>
            </p:cNvPr>
            <p:cNvSpPr txBox="1"/>
            <p:nvPr/>
          </p:nvSpPr>
          <p:spPr>
            <a:xfrm>
              <a:off x="5502529" y="3976980"/>
              <a:ext cx="687279" cy="3796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/>
                <a:t>Alert</a:t>
              </a:r>
            </a:p>
          </p:txBody>
        </p:sp>
      </p:grp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E4E10294-D0BC-90FE-6ABA-F0F1FE7E00A2}"/>
              </a:ext>
            </a:extLst>
          </p:cNvPr>
          <p:cNvGrpSpPr/>
          <p:nvPr/>
        </p:nvGrpSpPr>
        <p:grpSpPr>
          <a:xfrm>
            <a:off x="8524121" y="3217384"/>
            <a:ext cx="1089769" cy="506246"/>
            <a:chOff x="2869178" y="3099438"/>
            <a:chExt cx="939162" cy="415562"/>
          </a:xfrm>
        </p:grpSpPr>
        <p:pic>
          <p:nvPicPr>
            <p:cNvPr id="1061" name="Graphic 1060" descr="Envelope outline">
              <a:extLst>
                <a:ext uri="{FF2B5EF4-FFF2-40B4-BE49-F238E27FC236}">
                  <a16:creationId xmlns:a16="http://schemas.microsoft.com/office/drawing/2014/main" id="{1146C8B4-EEA4-DFA0-1BBF-591F11054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869178" y="3099438"/>
              <a:ext cx="415562" cy="415562"/>
            </a:xfrm>
            <a:prstGeom prst="rect">
              <a:avLst/>
            </a:prstGeom>
          </p:spPr>
        </p:pic>
        <p:sp>
          <p:nvSpPr>
            <p:cNvPr id="1062" name="TextBox 1061">
              <a:extLst>
                <a:ext uri="{FF2B5EF4-FFF2-40B4-BE49-F238E27FC236}">
                  <a16:creationId xmlns:a16="http://schemas.microsoft.com/office/drawing/2014/main" id="{DDD113BE-F1C9-0E0A-C386-4270A7BC7C8C}"/>
                </a:ext>
              </a:extLst>
            </p:cNvPr>
            <p:cNvSpPr txBox="1"/>
            <p:nvPr/>
          </p:nvSpPr>
          <p:spPr>
            <a:xfrm>
              <a:off x="3247318" y="3195228"/>
              <a:ext cx="561022" cy="2779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/>
                <a:t>VAM</a:t>
              </a:r>
            </a:p>
          </p:txBody>
        </p:sp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4708091F-29B8-204D-E356-5A07FB9A1C25}"/>
              </a:ext>
            </a:extLst>
          </p:cNvPr>
          <p:cNvGrpSpPr/>
          <p:nvPr/>
        </p:nvGrpSpPr>
        <p:grpSpPr>
          <a:xfrm>
            <a:off x="2125530" y="2835791"/>
            <a:ext cx="981552" cy="506246"/>
            <a:chOff x="501567" y="3404104"/>
            <a:chExt cx="845898" cy="415562"/>
          </a:xfrm>
        </p:grpSpPr>
        <p:pic>
          <p:nvPicPr>
            <p:cNvPr id="1064" name="Graphic 1063" descr="Envelope outline">
              <a:extLst>
                <a:ext uri="{FF2B5EF4-FFF2-40B4-BE49-F238E27FC236}">
                  <a16:creationId xmlns:a16="http://schemas.microsoft.com/office/drawing/2014/main" id="{743E5FA8-089D-3858-C418-DC2CC56AA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31903" y="3404104"/>
              <a:ext cx="415562" cy="415562"/>
            </a:xfrm>
            <a:prstGeom prst="rect">
              <a:avLst/>
            </a:prstGeom>
          </p:spPr>
        </p:pic>
        <p:sp>
          <p:nvSpPr>
            <p:cNvPr id="1065" name="TextBox 1064">
              <a:extLst>
                <a:ext uri="{FF2B5EF4-FFF2-40B4-BE49-F238E27FC236}">
                  <a16:creationId xmlns:a16="http://schemas.microsoft.com/office/drawing/2014/main" id="{390FF40F-B14E-FD1F-F85A-18C3F1ABDB7C}"/>
                </a:ext>
              </a:extLst>
            </p:cNvPr>
            <p:cNvSpPr txBox="1"/>
            <p:nvPr/>
          </p:nvSpPr>
          <p:spPr>
            <a:xfrm>
              <a:off x="501567" y="3492126"/>
              <a:ext cx="573348" cy="2779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/>
                <a:t>CAM</a:t>
              </a:r>
            </a:p>
          </p:txBody>
        </p:sp>
      </p:grpSp>
      <p:sp>
        <p:nvSpPr>
          <p:cNvPr id="1074" name="TextBox 1073">
            <a:extLst>
              <a:ext uri="{FF2B5EF4-FFF2-40B4-BE49-F238E27FC236}">
                <a16:creationId xmlns:a16="http://schemas.microsoft.com/office/drawing/2014/main" id="{369A0583-A4C9-1373-22D7-4CA8EA54E8A2}"/>
              </a:ext>
            </a:extLst>
          </p:cNvPr>
          <p:cNvSpPr txBox="1"/>
          <p:nvPr/>
        </p:nvSpPr>
        <p:spPr>
          <a:xfrm>
            <a:off x="183705" y="2788039"/>
            <a:ext cx="1789541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/>
              <a:t>CAM</a:t>
            </a:r>
            <a:r>
              <a:rPr lang="en-US" sz="1600"/>
              <a:t>: Cooperative Awareness Message</a:t>
            </a:r>
          </a:p>
          <a:p>
            <a:pPr lvl="0">
              <a:defRPr/>
            </a:pPr>
            <a:endParaRPr lang="en-US" sz="1600"/>
          </a:p>
        </p:txBody>
      </p:sp>
      <p:sp>
        <p:nvSpPr>
          <p:cNvPr id="1076" name="TextBox 1075">
            <a:extLst>
              <a:ext uri="{FF2B5EF4-FFF2-40B4-BE49-F238E27FC236}">
                <a16:creationId xmlns:a16="http://schemas.microsoft.com/office/drawing/2014/main" id="{3C491D4F-D4D4-24C9-4085-F4469D15F439}"/>
              </a:ext>
            </a:extLst>
          </p:cNvPr>
          <p:cNvSpPr txBox="1"/>
          <p:nvPr/>
        </p:nvSpPr>
        <p:spPr>
          <a:xfrm>
            <a:off x="10881645" y="2926538"/>
            <a:ext cx="13649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/>
              <a:t>VAM</a:t>
            </a:r>
            <a:r>
              <a:rPr lang="en-US" sz="1600"/>
              <a:t>: VRU Awareness Message </a:t>
            </a:r>
          </a:p>
        </p:txBody>
      </p:sp>
      <p:sp>
        <p:nvSpPr>
          <p:cNvPr id="1077" name="TextBox 1076">
            <a:extLst>
              <a:ext uri="{FF2B5EF4-FFF2-40B4-BE49-F238E27FC236}">
                <a16:creationId xmlns:a16="http://schemas.microsoft.com/office/drawing/2014/main" id="{AD54B64E-6604-75AB-E02C-9B1E279CEC7F}"/>
              </a:ext>
            </a:extLst>
          </p:cNvPr>
          <p:cNvSpPr txBox="1"/>
          <p:nvPr/>
        </p:nvSpPr>
        <p:spPr>
          <a:xfrm>
            <a:off x="9404145" y="988774"/>
            <a:ext cx="2706495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C03104"/>
                </a:solidFill>
                <a:effectLst/>
                <a:uLnTx/>
                <a:uFillTx/>
              </a:rPr>
              <a:t>Cloud/Roadside Server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55E0DCBE-4431-56E1-752B-6F686BD30B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88"/>
            <a:ext cx="2743200" cy="365125"/>
          </a:xfrm>
        </p:spPr>
        <p:txBody>
          <a:bodyPr/>
          <a:lstStyle/>
          <a:p>
            <a:r>
              <a:rPr lang="en-US" dirty="0"/>
              <a:t>4/15/2024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497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32"/>
    </mc:Choice>
    <mc:Fallback xmlns="">
      <p:transition spd="slow" advTm="45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074" grpId="0"/>
      <p:bldP spid="1076" grpId="0"/>
      <p:bldP spid="10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63FC3-7C7E-AE3C-8B9F-CA8E00FC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State-of-the-art VRU safety Limitations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C5CE19-6F19-8D5F-AF6D-0C4DE5D38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A2ABE-F077-BC18-6025-B8F1C5FAE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4E05D-0C7D-40D0-9BFB-6D4196E43B6D}" type="slidenum">
              <a:rPr lang="en-US" smtClean="0"/>
              <a:t>7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4A9358-ABA3-9FBF-4F9B-53317B4B39CA}"/>
              </a:ext>
            </a:extLst>
          </p:cNvPr>
          <p:cNvSpPr txBox="1">
            <a:spLocks/>
          </p:cNvSpPr>
          <p:nvPr/>
        </p:nvSpPr>
        <p:spPr>
          <a:xfrm>
            <a:off x="707923" y="735647"/>
            <a:ext cx="10776155" cy="5570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2" indent="-228602" algn="l" defTabSz="91440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11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1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16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8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2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1520"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400"/>
              <a:t> </a:t>
            </a:r>
            <a:r>
              <a:rPr lang="en-US" sz="3600"/>
              <a:t>Autonomous vehicles rely on their own detection</a:t>
            </a:r>
          </a:p>
          <a:p>
            <a:pPr marL="731520"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/>
              <a:t> Multi-sensor system is not available in older/cheaper vehicles</a:t>
            </a:r>
          </a:p>
          <a:p>
            <a:pPr marL="731520"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/>
              <a:t> CCAS </a:t>
            </a:r>
            <a:r>
              <a:rPr lang="en-US" sz="3600" i="1"/>
              <a:t>Requires Active Participation </a:t>
            </a:r>
            <a:r>
              <a:rPr lang="en-US" sz="3600"/>
              <a:t>of VRU</a:t>
            </a:r>
          </a:p>
          <a:p>
            <a:pPr marL="731520"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/>
              <a:t> Problems relating to VRU direct communication with Vehicles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320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7FA2CC05-6434-416E-8E1E-B1F8891ED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88"/>
            <a:ext cx="2743200" cy="365125"/>
          </a:xfrm>
        </p:spPr>
        <p:txBody>
          <a:bodyPr/>
          <a:lstStyle/>
          <a:p>
            <a:r>
              <a:rPr lang="en-US" dirty="0"/>
              <a:t>4/15/2024</a:t>
            </a:r>
          </a:p>
        </p:txBody>
      </p:sp>
    </p:spTree>
    <p:extLst>
      <p:ext uri="{BB962C8B-B14F-4D97-AF65-F5344CB8AC3E}">
        <p14:creationId xmlns:p14="http://schemas.microsoft.com/office/powerpoint/2010/main" val="5777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06"/>
    </mc:Choice>
    <mc:Fallback xmlns="">
      <p:transition spd="slow" advTm="4540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C8A4103-EA70-03C2-26B0-7423174A0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42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A342EC9-129E-3792-2571-D2B6F362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428"/>
            <a:ext cx="2743200" cy="365125"/>
          </a:xfrm>
        </p:spPr>
        <p:txBody>
          <a:bodyPr/>
          <a:lstStyle/>
          <a:p>
            <a:fld id="{4B54E05D-0C7D-40D0-9BFB-6D4196E43B6D}" type="slidenum">
              <a:rPr lang="en-US" smtClean="0"/>
              <a:t>8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ED9DE4-1B72-8C61-56A8-AFA95C35B0F1}"/>
              </a:ext>
            </a:extLst>
          </p:cNvPr>
          <p:cNvSpPr txBox="1">
            <a:spLocks/>
          </p:cNvSpPr>
          <p:nvPr/>
        </p:nvSpPr>
        <p:spPr>
          <a:xfrm>
            <a:off x="10343" y="735645"/>
            <a:ext cx="12181657" cy="5754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2" indent="-228602" algn="l" defTabSz="91440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11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1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16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8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2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3200" u="sng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9EC8A1A-A9DA-E368-A930-459668D02BB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353800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Research Goal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AE2F22F-4368-BC1A-717F-7AD2A3CF9958}"/>
              </a:ext>
            </a:extLst>
          </p:cNvPr>
          <p:cNvSpPr txBox="1">
            <a:spLocks/>
          </p:cNvSpPr>
          <p:nvPr/>
        </p:nvSpPr>
        <p:spPr>
          <a:xfrm>
            <a:off x="0" y="735645"/>
            <a:ext cx="12192000" cy="5754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2" indent="-228602" algn="l" defTabSz="91440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14300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1600211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05741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2514616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8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2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4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3600"/>
          </a:p>
        </p:txBody>
      </p:sp>
      <p:pic>
        <p:nvPicPr>
          <p:cNvPr id="17" name="Picture 16" descr="A person walking across a street with a food truck&#10;&#10;Description automatically generated">
            <a:extLst>
              <a:ext uri="{FF2B5EF4-FFF2-40B4-BE49-F238E27FC236}">
                <a16:creationId xmlns:a16="http://schemas.microsoft.com/office/drawing/2014/main" id="{D7582657-F826-D72D-E57C-AC9B75ACE2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1811" r="4156" b="27824"/>
          <a:stretch/>
        </p:blipFill>
        <p:spPr>
          <a:xfrm>
            <a:off x="828215" y="2172910"/>
            <a:ext cx="10195385" cy="433041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4E21CDD-C5FE-3A22-26EF-7CC17D0B55D5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2726439" y="2496118"/>
            <a:ext cx="251294" cy="1140681"/>
          </a:xfrm>
          <a:prstGeom prst="straightConnector1">
            <a:avLst/>
          </a:prstGeom>
          <a:noFill/>
          <a:ln w="69850" cap="flat" cmpd="sng" algn="ctr">
            <a:solidFill>
              <a:schemeClr val="tx1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E5C142-4760-4EB5-ED33-467E040D5D5B}"/>
              </a:ext>
            </a:extLst>
          </p:cNvPr>
          <p:cNvCxnSpPr>
            <a:cxnSpLocks/>
            <a:endCxn id="31" idx="2"/>
          </p:cNvCxnSpPr>
          <p:nvPr/>
        </p:nvCxnSpPr>
        <p:spPr>
          <a:xfrm flipH="1" flipV="1">
            <a:off x="8631930" y="2478008"/>
            <a:ext cx="330971" cy="2096625"/>
          </a:xfrm>
          <a:prstGeom prst="straightConnector1">
            <a:avLst/>
          </a:prstGeom>
          <a:noFill/>
          <a:ln w="69850" cap="flat" cmpd="sng" algn="ctr">
            <a:solidFill>
              <a:schemeClr val="tx1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AFCE176-1864-6E60-A3BF-FFEEA6B1DAB7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2977733" y="2499087"/>
            <a:ext cx="2853029" cy="1224543"/>
          </a:xfrm>
          <a:prstGeom prst="straightConnector1">
            <a:avLst/>
          </a:prstGeom>
          <a:noFill/>
          <a:ln w="69850" cap="flat" cmpd="sng" algn="ctr">
            <a:solidFill>
              <a:srgbClr val="FF0000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74FE96A-C009-813A-1C1A-03E51885029F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5830762" y="2499087"/>
            <a:ext cx="2869239" cy="2073350"/>
          </a:xfrm>
          <a:prstGeom prst="straightConnector1">
            <a:avLst/>
          </a:prstGeom>
          <a:noFill/>
          <a:ln w="69850" cap="flat" cmpd="sng" algn="ctr">
            <a:solidFill>
              <a:srgbClr val="FF0000"/>
            </a:solidFill>
            <a:prstDash val="solid"/>
            <a:miter lim="800000"/>
            <a:tailEnd type="triangle" w="lg" len="lg"/>
          </a:ln>
          <a:effectLst/>
        </p:spPr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4469CF-2520-0D34-66BA-A8F8B660EF01}"/>
              </a:ext>
            </a:extLst>
          </p:cNvPr>
          <p:cNvGrpSpPr/>
          <p:nvPr/>
        </p:nvGrpSpPr>
        <p:grpSpPr>
          <a:xfrm>
            <a:off x="1986761" y="891583"/>
            <a:ext cx="7631777" cy="1735412"/>
            <a:chOff x="745993" y="677179"/>
            <a:chExt cx="7631777" cy="1735412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136FBFD-84F4-3F58-5873-7E076DE94ED9}"/>
                </a:ext>
              </a:extLst>
            </p:cNvPr>
            <p:cNvCxnSpPr>
              <a:cxnSpLocks/>
              <a:stCxn id="31" idx="1"/>
              <a:endCxn id="32" idx="3"/>
            </p:cNvCxnSpPr>
            <p:nvPr/>
          </p:nvCxnSpPr>
          <p:spPr>
            <a:xfrm flipH="1">
              <a:off x="5326746" y="1535939"/>
              <a:ext cx="1336751" cy="11992"/>
            </a:xfrm>
            <a:prstGeom prst="straightConnector1">
              <a:avLst/>
            </a:prstGeom>
            <a:noFill/>
            <a:ln w="69850" cap="flat" cmpd="sng" algn="ctr">
              <a:solidFill>
                <a:srgbClr val="D23504"/>
              </a:solidFill>
              <a:prstDash val="solid"/>
              <a:miter lim="800000"/>
              <a:tailEnd type="triangle" w="lg" len="lg"/>
            </a:ln>
            <a:effectLst/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C8FB51B-C660-F9FA-C8D5-97E485A46B11}"/>
                </a:ext>
              </a:extLst>
            </p:cNvPr>
            <p:cNvCxnSpPr>
              <a:cxnSpLocks/>
              <a:stCxn id="26" idx="3"/>
              <a:endCxn id="32" idx="1"/>
            </p:cNvCxnSpPr>
            <p:nvPr/>
          </p:nvCxnSpPr>
          <p:spPr>
            <a:xfrm flipV="1">
              <a:off x="2464630" y="1547931"/>
              <a:ext cx="1388611" cy="6118"/>
            </a:xfrm>
            <a:prstGeom prst="straightConnector1">
              <a:avLst/>
            </a:prstGeom>
            <a:noFill/>
            <a:ln w="69850" cap="flat" cmpd="sng" algn="ctr">
              <a:solidFill>
                <a:srgbClr val="D23504"/>
              </a:solidFill>
              <a:prstDash val="solid"/>
              <a:miter lim="800000"/>
              <a:tailEnd type="triangle" w="lg" len="lg"/>
            </a:ln>
            <a:effectLst/>
          </p:spPr>
        </p:cxn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12008C6-52B3-EE96-4C33-A24A614E970E}"/>
                </a:ext>
              </a:extLst>
            </p:cNvPr>
            <p:cNvSpPr/>
            <p:nvPr/>
          </p:nvSpPr>
          <p:spPr>
            <a:xfrm>
              <a:off x="745993" y="677179"/>
              <a:ext cx="7631777" cy="1735412"/>
            </a:xfrm>
            <a:prstGeom prst="roundRect">
              <a:avLst/>
            </a:prstGeom>
            <a:noFill/>
            <a:ln w="28575" cap="flat" cmpd="sng" algn="ctr">
              <a:solidFill>
                <a:srgbClr val="C0310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6" name="Picture 25" descr="A blue and black logo&#10;&#10;Description automatically generated">
              <a:extLst>
                <a:ext uri="{FF2B5EF4-FFF2-40B4-BE49-F238E27FC236}">
                  <a16:creationId xmlns:a16="http://schemas.microsoft.com/office/drawing/2014/main" id="{58FFE424-474E-CC09-06B1-27F6B00DE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97132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300" y="826384"/>
              <a:ext cx="1455330" cy="1455330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E97132">
                  <a:lumMod val="75000"/>
                </a:srgbClr>
              </a:solidFill>
            </a:ln>
          </p:spPr>
        </p:pic>
        <p:pic>
          <p:nvPicPr>
            <p:cNvPr id="31" name="Picture 30" descr="A blue and black logo&#10;&#10;Description automatically generated">
              <a:extLst>
                <a:ext uri="{FF2B5EF4-FFF2-40B4-BE49-F238E27FC236}">
                  <a16:creationId xmlns:a16="http://schemas.microsoft.com/office/drawing/2014/main" id="{008F1FB7-29EB-D67A-352A-F49C6A8B3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E97132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497" y="808274"/>
              <a:ext cx="1455330" cy="1455330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E97132">
                  <a:lumMod val="75000"/>
                </a:srgbClr>
              </a:solidFill>
            </a:ln>
          </p:spPr>
        </p:pic>
        <p:pic>
          <p:nvPicPr>
            <p:cNvPr id="32" name="Picture 31" descr="A computer screen with a diagram&#10;&#10;Description automatically generated">
              <a:extLst>
                <a:ext uri="{FF2B5EF4-FFF2-40B4-BE49-F238E27FC236}">
                  <a16:creationId xmlns:a16="http://schemas.microsoft.com/office/drawing/2014/main" id="{74562A05-9880-F885-7D15-C64B9A006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3241" y="811178"/>
              <a:ext cx="1473505" cy="1473505"/>
            </a:xfrm>
            <a:prstGeom prst="rect">
              <a:avLst/>
            </a:prstGeom>
            <a:ln>
              <a:solidFill>
                <a:srgbClr val="E97132">
                  <a:lumMod val="75000"/>
                </a:srgbClr>
              </a:solidFill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0D570E8-A96D-A547-3F5C-38297002D482}"/>
              </a:ext>
            </a:extLst>
          </p:cNvPr>
          <p:cNvGrpSpPr/>
          <p:nvPr/>
        </p:nvGrpSpPr>
        <p:grpSpPr>
          <a:xfrm>
            <a:off x="2201609" y="3363100"/>
            <a:ext cx="949852" cy="946804"/>
            <a:chOff x="1786505" y="2784562"/>
            <a:chExt cx="1191054" cy="1199242"/>
          </a:xfrm>
        </p:grpSpPr>
        <p:pic>
          <p:nvPicPr>
            <p:cNvPr id="34" name="Graphic 33" descr="Wi-Fi with solid fill">
              <a:extLst>
                <a:ext uri="{FF2B5EF4-FFF2-40B4-BE49-F238E27FC236}">
                  <a16:creationId xmlns:a16="http://schemas.microsoft.com/office/drawing/2014/main" id="{D5CF6D6B-F29E-03A3-50BC-0282EA74E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86505" y="2784562"/>
              <a:ext cx="1191054" cy="1191054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AAD8D4F-5CA3-AC8E-A93B-74808792A2E5}"/>
                </a:ext>
              </a:extLst>
            </p:cNvPr>
            <p:cNvGrpSpPr/>
            <p:nvPr/>
          </p:nvGrpSpPr>
          <p:grpSpPr>
            <a:xfrm>
              <a:off x="2049891" y="3598737"/>
              <a:ext cx="644273" cy="385067"/>
              <a:chOff x="2026441" y="3664733"/>
              <a:chExt cx="587967" cy="35384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199FC5A-5FE6-2063-58C4-98E11FF53685}"/>
                  </a:ext>
                </a:extLst>
              </p:cNvPr>
              <p:cNvSpPr/>
              <p:nvPr/>
            </p:nvSpPr>
            <p:spPr>
              <a:xfrm rot="5400000">
                <a:off x="2162367" y="3553015"/>
                <a:ext cx="316115" cy="5879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pic>
            <p:nvPicPr>
              <p:cNvPr id="38" name="Graphic 37" descr="Volume with solid fill">
                <a:extLst>
                  <a:ext uri="{FF2B5EF4-FFF2-40B4-BE49-F238E27FC236}">
                    <a16:creationId xmlns:a16="http://schemas.microsoft.com/office/drawing/2014/main" id="{9B48C13F-6155-323C-5FDA-5AC0AC069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10800000">
                <a:off x="2169963" y="3664733"/>
                <a:ext cx="353840" cy="353840"/>
              </a:xfrm>
              <a:prstGeom prst="rect">
                <a:avLst/>
              </a:prstGeom>
            </p:spPr>
          </p:pic>
        </p:grpSp>
      </p:grpSp>
      <p:pic>
        <p:nvPicPr>
          <p:cNvPr id="42" name="Graphic 41" descr="Wi-Fi with solid fill">
            <a:extLst>
              <a:ext uri="{FF2B5EF4-FFF2-40B4-BE49-F238E27FC236}">
                <a16:creationId xmlns:a16="http://schemas.microsoft.com/office/drawing/2014/main" id="{1D4E7330-D2CA-7AED-B9F2-A7478EADBF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725103">
            <a:off x="8455098" y="4326766"/>
            <a:ext cx="949852" cy="94034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0749A57-A88D-3DA6-A3F8-806F79A50C84}"/>
              </a:ext>
            </a:extLst>
          </p:cNvPr>
          <p:cNvGrpSpPr/>
          <p:nvPr/>
        </p:nvGrpSpPr>
        <p:grpSpPr>
          <a:xfrm>
            <a:off x="6857167" y="3154739"/>
            <a:ext cx="797495" cy="948302"/>
            <a:chOff x="5502529" y="3578150"/>
            <a:chExt cx="687279" cy="778433"/>
          </a:xfrm>
        </p:grpSpPr>
        <p:pic>
          <p:nvPicPr>
            <p:cNvPr id="48" name="Graphic 47" descr="Warning with solid fill">
              <a:extLst>
                <a:ext uri="{FF2B5EF4-FFF2-40B4-BE49-F238E27FC236}">
                  <a16:creationId xmlns:a16="http://schemas.microsoft.com/office/drawing/2014/main" id="{D7771138-6E83-F24F-59C6-E164C27C5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599553" y="3578150"/>
              <a:ext cx="494407" cy="49440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9548801-52D6-FD8A-2FEE-F019EBC23475}"/>
                </a:ext>
              </a:extLst>
            </p:cNvPr>
            <p:cNvSpPr txBox="1"/>
            <p:nvPr/>
          </p:nvSpPr>
          <p:spPr>
            <a:xfrm>
              <a:off x="5502529" y="3976980"/>
              <a:ext cx="687279" cy="3796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/>
                <a:t>Alert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CC55E9E-FE1F-80A4-7CF6-DCE799A6B2EC}"/>
              </a:ext>
            </a:extLst>
          </p:cNvPr>
          <p:cNvGrpSpPr/>
          <p:nvPr/>
        </p:nvGrpSpPr>
        <p:grpSpPr>
          <a:xfrm>
            <a:off x="4052589" y="2724329"/>
            <a:ext cx="797495" cy="948302"/>
            <a:chOff x="5502529" y="3578150"/>
            <a:chExt cx="687279" cy="778433"/>
          </a:xfrm>
        </p:grpSpPr>
        <p:pic>
          <p:nvPicPr>
            <p:cNvPr id="56" name="Graphic 55" descr="Warning with solid fill">
              <a:extLst>
                <a:ext uri="{FF2B5EF4-FFF2-40B4-BE49-F238E27FC236}">
                  <a16:creationId xmlns:a16="http://schemas.microsoft.com/office/drawing/2014/main" id="{35C63EF0-1C5F-D3DD-4F43-1B8B03E4C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599553" y="3578150"/>
              <a:ext cx="494407" cy="494407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EC7DC9A-06C3-B7A3-EB32-C6B56C8F5436}"/>
                </a:ext>
              </a:extLst>
            </p:cNvPr>
            <p:cNvSpPr txBox="1"/>
            <p:nvPr/>
          </p:nvSpPr>
          <p:spPr>
            <a:xfrm>
              <a:off x="5502529" y="3976980"/>
              <a:ext cx="687279" cy="3796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/>
                <a:t>Alert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4E10294-D0BC-90FE-6ABA-F0F1FE7E00A2}"/>
              </a:ext>
            </a:extLst>
          </p:cNvPr>
          <p:cNvGrpSpPr/>
          <p:nvPr/>
        </p:nvGrpSpPr>
        <p:grpSpPr>
          <a:xfrm>
            <a:off x="8524121" y="3217384"/>
            <a:ext cx="1089769" cy="506246"/>
            <a:chOff x="2869178" y="3099438"/>
            <a:chExt cx="939162" cy="415562"/>
          </a:xfrm>
        </p:grpSpPr>
        <p:pic>
          <p:nvPicPr>
            <p:cNvPr id="59" name="Graphic 58" descr="Envelope outline">
              <a:extLst>
                <a:ext uri="{FF2B5EF4-FFF2-40B4-BE49-F238E27FC236}">
                  <a16:creationId xmlns:a16="http://schemas.microsoft.com/office/drawing/2014/main" id="{1146C8B4-EEA4-DFA0-1BBF-591F11054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869178" y="3099438"/>
              <a:ext cx="415562" cy="415562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DD113BE-F1C9-0E0A-C386-4270A7BC7C8C}"/>
                </a:ext>
              </a:extLst>
            </p:cNvPr>
            <p:cNvSpPr txBox="1"/>
            <p:nvPr/>
          </p:nvSpPr>
          <p:spPr>
            <a:xfrm>
              <a:off x="3247318" y="3195228"/>
              <a:ext cx="561022" cy="2779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/>
                <a:t>VAM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708091F-29B8-204D-E356-5A07FB9A1C25}"/>
              </a:ext>
            </a:extLst>
          </p:cNvPr>
          <p:cNvGrpSpPr/>
          <p:nvPr/>
        </p:nvGrpSpPr>
        <p:grpSpPr>
          <a:xfrm>
            <a:off x="2125530" y="2835791"/>
            <a:ext cx="981552" cy="506246"/>
            <a:chOff x="501567" y="3404104"/>
            <a:chExt cx="845898" cy="415562"/>
          </a:xfrm>
        </p:grpSpPr>
        <p:pic>
          <p:nvPicPr>
            <p:cNvPr id="62" name="Graphic 61" descr="Envelope outline">
              <a:extLst>
                <a:ext uri="{FF2B5EF4-FFF2-40B4-BE49-F238E27FC236}">
                  <a16:creationId xmlns:a16="http://schemas.microsoft.com/office/drawing/2014/main" id="{743E5FA8-089D-3858-C418-DC2CC56AA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31903" y="3404104"/>
              <a:ext cx="415562" cy="41556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90FF40F-B14E-FD1F-F85A-18C3F1ABDB7C}"/>
                </a:ext>
              </a:extLst>
            </p:cNvPr>
            <p:cNvSpPr txBox="1"/>
            <p:nvPr/>
          </p:nvSpPr>
          <p:spPr>
            <a:xfrm>
              <a:off x="501567" y="3492126"/>
              <a:ext cx="573348" cy="2779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/>
                <a:t>CAM</a:t>
              </a:r>
            </a:p>
          </p:txBody>
        </p:sp>
      </p:grpSp>
      <p:sp>
        <p:nvSpPr>
          <p:cNvPr id="1024" name="TextBox 1023">
            <a:extLst>
              <a:ext uri="{FF2B5EF4-FFF2-40B4-BE49-F238E27FC236}">
                <a16:creationId xmlns:a16="http://schemas.microsoft.com/office/drawing/2014/main" id="{369A0583-A4C9-1373-22D7-4CA8EA54E8A2}"/>
              </a:ext>
            </a:extLst>
          </p:cNvPr>
          <p:cNvSpPr txBox="1"/>
          <p:nvPr/>
        </p:nvSpPr>
        <p:spPr>
          <a:xfrm>
            <a:off x="183705" y="2788039"/>
            <a:ext cx="1789541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/>
              <a:t>CAM</a:t>
            </a:r>
            <a:r>
              <a:rPr lang="en-US" sz="1600"/>
              <a:t>: Cooperative Awareness Message</a:t>
            </a:r>
          </a:p>
          <a:p>
            <a:pPr lvl="0">
              <a:defRPr/>
            </a:pPr>
            <a:endParaRPr lang="en-US" sz="1600"/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3C491D4F-D4D4-24C9-4085-F4469D15F439}"/>
              </a:ext>
            </a:extLst>
          </p:cNvPr>
          <p:cNvSpPr txBox="1"/>
          <p:nvPr/>
        </p:nvSpPr>
        <p:spPr>
          <a:xfrm>
            <a:off x="104325" y="1453630"/>
            <a:ext cx="13649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b="1"/>
              <a:t>VAM</a:t>
            </a:r>
            <a:r>
              <a:rPr lang="en-US" sz="1600"/>
              <a:t>: VRU Awareness Message 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AD54B64E-6604-75AB-E02C-9B1E279CEC7F}"/>
              </a:ext>
            </a:extLst>
          </p:cNvPr>
          <p:cNvSpPr txBox="1"/>
          <p:nvPr/>
        </p:nvSpPr>
        <p:spPr>
          <a:xfrm>
            <a:off x="9404145" y="988774"/>
            <a:ext cx="2706495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C03104"/>
                </a:solidFill>
                <a:effectLst/>
                <a:uLnTx/>
                <a:uFillTx/>
              </a:rPr>
              <a:t>Cloud/Roadside Server</a:t>
            </a:r>
          </a:p>
        </p:txBody>
      </p:sp>
      <p:sp>
        <p:nvSpPr>
          <p:cNvPr id="1028" name="Cross 1027">
            <a:extLst>
              <a:ext uri="{FF2B5EF4-FFF2-40B4-BE49-F238E27FC236}">
                <a16:creationId xmlns:a16="http://schemas.microsoft.com/office/drawing/2014/main" id="{791D7D1D-7B07-24F5-FCD5-EA78A35D9A2A}"/>
              </a:ext>
            </a:extLst>
          </p:cNvPr>
          <p:cNvSpPr/>
          <p:nvPr/>
        </p:nvSpPr>
        <p:spPr>
          <a:xfrm rot="2764099">
            <a:off x="8307181" y="3003652"/>
            <a:ext cx="943502" cy="949787"/>
          </a:xfrm>
          <a:prstGeom prst="plus">
            <a:avLst>
              <a:gd name="adj" fmla="val 386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Cross 1028">
            <a:extLst>
              <a:ext uri="{FF2B5EF4-FFF2-40B4-BE49-F238E27FC236}">
                <a16:creationId xmlns:a16="http://schemas.microsoft.com/office/drawing/2014/main" id="{74EC0047-81F1-527F-E35C-FDFE92E1D5F0}"/>
              </a:ext>
            </a:extLst>
          </p:cNvPr>
          <p:cNvSpPr/>
          <p:nvPr/>
        </p:nvSpPr>
        <p:spPr>
          <a:xfrm rot="2764099">
            <a:off x="6741438" y="3049628"/>
            <a:ext cx="943502" cy="949787"/>
          </a:xfrm>
          <a:prstGeom prst="plus">
            <a:avLst>
              <a:gd name="adj" fmla="val 386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35F9C53E-209A-C135-5129-A17FA3ADF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88"/>
            <a:ext cx="2743200" cy="365125"/>
          </a:xfrm>
        </p:spPr>
        <p:txBody>
          <a:bodyPr/>
          <a:lstStyle/>
          <a:p>
            <a:r>
              <a:rPr lang="en-US" dirty="0"/>
              <a:t>4/15/2024</a:t>
            </a:r>
          </a:p>
        </p:txBody>
      </p:sp>
    </p:spTree>
    <p:extLst>
      <p:ext uri="{BB962C8B-B14F-4D97-AF65-F5344CB8AC3E}">
        <p14:creationId xmlns:p14="http://schemas.microsoft.com/office/powerpoint/2010/main" val="217083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19"/>
    </mc:Choice>
    <mc:Fallback xmlns="">
      <p:transition spd="slow" advTm="35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  <p:bldP spid="10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9B13B-6DA2-A124-AD2E-E5DEB0501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D626A-AACC-A0AB-424E-F3F6BDC17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1"/>
            <a:ext cx="11647503" cy="668581"/>
          </a:xfrm>
        </p:spPr>
        <p:txBody>
          <a:bodyPr>
            <a:noAutofit/>
          </a:bodyPr>
          <a:lstStyle/>
          <a:p>
            <a:r>
              <a:rPr lang="en-US"/>
              <a:t>VRU Detection Via Signals of Opportunity</a:t>
            </a:r>
          </a:p>
        </p:txBody>
      </p:sp>
      <p:sp>
        <p:nvSpPr>
          <p:cNvPr id="2118" name="Footer Placeholder 3">
            <a:extLst>
              <a:ext uri="{FF2B5EF4-FFF2-40B4-BE49-F238E27FC236}">
                <a16:creationId xmlns:a16="http://schemas.microsoft.com/office/drawing/2014/main" id="{566D3DE3-9D5F-05D5-976D-ED560167D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81" y="6560538"/>
            <a:ext cx="3409151" cy="292100"/>
          </a:xfrm>
        </p:spPr>
        <p:txBody>
          <a:bodyPr/>
          <a:lstStyle/>
          <a:p>
            <a:pPr marL="0" marR="0" lvl="0" indent="0" algn="ctr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Shuva Paul, Electrical and Computer Engineering</a:t>
            </a:r>
          </a:p>
        </p:txBody>
      </p:sp>
      <p:pic>
        <p:nvPicPr>
          <p:cNvPr id="43" name="Picture 42" descr="A road with trees and buildings in the background&#10;&#10;Description automatically generated">
            <a:extLst>
              <a:ext uri="{FF2B5EF4-FFF2-40B4-BE49-F238E27FC236}">
                <a16:creationId xmlns:a16="http://schemas.microsoft.com/office/drawing/2014/main" id="{21B6DF32-DA9D-2E10-A97D-0ADD69F08B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47" b="25"/>
          <a:stretch/>
        </p:blipFill>
        <p:spPr>
          <a:xfrm>
            <a:off x="3154" y="3602075"/>
            <a:ext cx="12192000" cy="295301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5128203-20DD-07F1-7304-7CA0AC9C135B}"/>
              </a:ext>
            </a:extLst>
          </p:cNvPr>
          <p:cNvGrpSpPr/>
          <p:nvPr/>
        </p:nvGrpSpPr>
        <p:grpSpPr>
          <a:xfrm>
            <a:off x="8175096" y="3844093"/>
            <a:ext cx="2996485" cy="2681090"/>
            <a:chOff x="9002073" y="3844093"/>
            <a:chExt cx="2996485" cy="2681090"/>
          </a:xfrm>
        </p:grpSpPr>
        <p:grpSp>
          <p:nvGrpSpPr>
            <p:cNvPr id="2149" name="Group 2148">
              <a:extLst>
                <a:ext uri="{FF2B5EF4-FFF2-40B4-BE49-F238E27FC236}">
                  <a16:creationId xmlns:a16="http://schemas.microsoft.com/office/drawing/2014/main" id="{B93204FC-30A9-5BA0-C8F0-C35A0DD5259C}"/>
                </a:ext>
              </a:extLst>
            </p:cNvPr>
            <p:cNvGrpSpPr/>
            <p:nvPr/>
          </p:nvGrpSpPr>
          <p:grpSpPr>
            <a:xfrm>
              <a:off x="9002073" y="4556953"/>
              <a:ext cx="2414295" cy="1968230"/>
              <a:chOff x="8310250" y="4556953"/>
              <a:chExt cx="2414295" cy="1968230"/>
            </a:xfrm>
          </p:grpSpPr>
          <p:sp>
            <p:nvSpPr>
              <p:cNvPr id="2152" name="Flowchart: Data 2151">
                <a:extLst>
                  <a:ext uri="{FF2B5EF4-FFF2-40B4-BE49-F238E27FC236}">
                    <a16:creationId xmlns:a16="http://schemas.microsoft.com/office/drawing/2014/main" id="{EAEA0469-24CF-A9B5-77E0-212174BD8CF3}"/>
                  </a:ext>
                </a:extLst>
              </p:cNvPr>
              <p:cNvSpPr/>
              <p:nvPr/>
            </p:nvSpPr>
            <p:spPr>
              <a:xfrm>
                <a:off x="9190438" y="5246696"/>
                <a:ext cx="951722" cy="195938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53" name="Flowchart: Data 2152">
                <a:extLst>
                  <a:ext uri="{FF2B5EF4-FFF2-40B4-BE49-F238E27FC236}">
                    <a16:creationId xmlns:a16="http://schemas.microsoft.com/office/drawing/2014/main" id="{E14FF165-1CE8-5462-630E-9308BC94228D}"/>
                  </a:ext>
                </a:extLst>
              </p:cNvPr>
              <p:cNvSpPr/>
              <p:nvPr/>
            </p:nvSpPr>
            <p:spPr>
              <a:xfrm>
                <a:off x="8897301" y="5595989"/>
                <a:ext cx="951722" cy="195938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54" name="Flowchart: Data 2153">
                <a:extLst>
                  <a:ext uri="{FF2B5EF4-FFF2-40B4-BE49-F238E27FC236}">
                    <a16:creationId xmlns:a16="http://schemas.microsoft.com/office/drawing/2014/main" id="{D2BB3B23-39DB-030C-7ECC-74751D625B2D}"/>
                  </a:ext>
                </a:extLst>
              </p:cNvPr>
              <p:cNvSpPr/>
              <p:nvPr/>
            </p:nvSpPr>
            <p:spPr>
              <a:xfrm>
                <a:off x="8603387" y="5979952"/>
                <a:ext cx="951722" cy="195938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55" name="Flowchart: Data 2154">
                <a:extLst>
                  <a:ext uri="{FF2B5EF4-FFF2-40B4-BE49-F238E27FC236}">
                    <a16:creationId xmlns:a16="http://schemas.microsoft.com/office/drawing/2014/main" id="{0E307086-1FE5-391B-B826-9F5B686ECB27}"/>
                  </a:ext>
                </a:extLst>
              </p:cNvPr>
              <p:cNvSpPr/>
              <p:nvPr/>
            </p:nvSpPr>
            <p:spPr>
              <a:xfrm>
                <a:off x="8310250" y="6329245"/>
                <a:ext cx="951722" cy="195938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56" name="Flowchart: Data 2155">
                <a:extLst>
                  <a:ext uri="{FF2B5EF4-FFF2-40B4-BE49-F238E27FC236}">
                    <a16:creationId xmlns:a16="http://schemas.microsoft.com/office/drawing/2014/main" id="{71097798-D767-0812-2C8E-7FFAD4D877A5}"/>
                  </a:ext>
                </a:extLst>
              </p:cNvPr>
              <p:cNvSpPr/>
              <p:nvPr/>
            </p:nvSpPr>
            <p:spPr>
              <a:xfrm>
                <a:off x="9448370" y="4895437"/>
                <a:ext cx="951722" cy="195938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57" name="Flowchart: Data 2156">
                <a:extLst>
                  <a:ext uri="{FF2B5EF4-FFF2-40B4-BE49-F238E27FC236}">
                    <a16:creationId xmlns:a16="http://schemas.microsoft.com/office/drawing/2014/main" id="{D7B97F6A-A0E8-3401-C99A-1FDECFD2E065}"/>
                  </a:ext>
                </a:extLst>
              </p:cNvPr>
              <p:cNvSpPr/>
              <p:nvPr/>
            </p:nvSpPr>
            <p:spPr>
              <a:xfrm>
                <a:off x="9772823" y="4556953"/>
                <a:ext cx="951722" cy="195938"/>
              </a:xfrm>
              <a:prstGeom prst="flowChartInputOutpu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150" name="Flowchart: Data 2149">
              <a:extLst>
                <a:ext uri="{FF2B5EF4-FFF2-40B4-BE49-F238E27FC236}">
                  <a16:creationId xmlns:a16="http://schemas.microsoft.com/office/drawing/2014/main" id="{D5977C16-6D65-798D-036B-4B6A72764A27}"/>
                </a:ext>
              </a:extLst>
            </p:cNvPr>
            <p:cNvSpPr/>
            <p:nvPr/>
          </p:nvSpPr>
          <p:spPr>
            <a:xfrm>
              <a:off x="10761534" y="4186795"/>
              <a:ext cx="951722" cy="195938"/>
            </a:xfrm>
            <a:prstGeom prst="flowChartInputOutput">
              <a:avLst/>
            </a:prstGeom>
            <a:solidFill>
              <a:schemeClr val="bg1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51" name="Flowchart: Data 2150">
              <a:extLst>
                <a:ext uri="{FF2B5EF4-FFF2-40B4-BE49-F238E27FC236}">
                  <a16:creationId xmlns:a16="http://schemas.microsoft.com/office/drawing/2014/main" id="{6456DD85-9C4B-1F47-0F1F-5AADBD391041}"/>
                </a:ext>
              </a:extLst>
            </p:cNvPr>
            <p:cNvSpPr/>
            <p:nvPr/>
          </p:nvSpPr>
          <p:spPr>
            <a:xfrm>
              <a:off x="11046836" y="3844093"/>
              <a:ext cx="951722" cy="195938"/>
            </a:xfrm>
            <a:prstGeom prst="flowChartInputOutput">
              <a:avLst/>
            </a:prstGeom>
            <a:solidFill>
              <a:schemeClr val="bg1"/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300E1C3-98FA-7C6F-5A8C-8FF1FBF48886}"/>
              </a:ext>
            </a:extLst>
          </p:cNvPr>
          <p:cNvGrpSpPr/>
          <p:nvPr/>
        </p:nvGrpSpPr>
        <p:grpSpPr>
          <a:xfrm>
            <a:off x="7819331" y="4319735"/>
            <a:ext cx="1680913" cy="1642812"/>
            <a:chOff x="5248908" y="3814655"/>
            <a:chExt cx="1680913" cy="1642812"/>
          </a:xfrm>
        </p:grpSpPr>
        <p:sp>
          <p:nvSpPr>
            <p:cNvPr id="2146" name="Oval 2145">
              <a:extLst>
                <a:ext uri="{FF2B5EF4-FFF2-40B4-BE49-F238E27FC236}">
                  <a16:creationId xmlns:a16="http://schemas.microsoft.com/office/drawing/2014/main" id="{D5F0D90C-1A07-0624-5710-63B389FD758F}"/>
                </a:ext>
              </a:extLst>
            </p:cNvPr>
            <p:cNvSpPr/>
            <p:nvPr/>
          </p:nvSpPr>
          <p:spPr>
            <a:xfrm>
              <a:off x="5810341" y="4347428"/>
              <a:ext cx="588336" cy="586265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47" name="Oval 2146">
              <a:extLst>
                <a:ext uri="{FF2B5EF4-FFF2-40B4-BE49-F238E27FC236}">
                  <a16:creationId xmlns:a16="http://schemas.microsoft.com/office/drawing/2014/main" id="{532BF4A4-28A1-8AE8-B15B-9CA6054EB511}"/>
                </a:ext>
              </a:extLst>
            </p:cNvPr>
            <p:cNvSpPr/>
            <p:nvPr/>
          </p:nvSpPr>
          <p:spPr>
            <a:xfrm>
              <a:off x="5567439" y="4108051"/>
              <a:ext cx="1083775" cy="1075519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48" name="Oval 2147">
              <a:extLst>
                <a:ext uri="{FF2B5EF4-FFF2-40B4-BE49-F238E27FC236}">
                  <a16:creationId xmlns:a16="http://schemas.microsoft.com/office/drawing/2014/main" id="{C883811E-DE8F-AE3D-93D3-E84AEC2F9367}"/>
                </a:ext>
              </a:extLst>
            </p:cNvPr>
            <p:cNvSpPr/>
            <p:nvPr/>
          </p:nvSpPr>
          <p:spPr>
            <a:xfrm>
              <a:off x="5248908" y="3814655"/>
              <a:ext cx="1680913" cy="1642812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47" name="Picture 10" descr="Man With Smartphone Walking Character, Man, Male, User PNG Transparent  Image and Clipart for Free Download">
            <a:extLst>
              <a:ext uri="{FF2B5EF4-FFF2-40B4-BE49-F238E27FC236}">
                <a16:creationId xmlns:a16="http://schemas.microsoft.com/office/drawing/2014/main" id="{18EF921C-9254-C8FE-7A8E-38143BDC7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1500" y1="23167" x2="58167" y2="19583"/>
                        <a14:foregroundMark x1="58167" y1="19583" x2="51583" y2="22167"/>
                        <a14:foregroundMark x1="51583" y1="22167" x2="51250" y2="23000"/>
                        <a14:foregroundMark x1="52083" y1="21083" x2="59417" y2="19667"/>
                        <a14:foregroundMark x1="59417" y1="19667" x2="53083" y2="16750"/>
                        <a14:foregroundMark x1="53083" y1="16750" x2="51833" y2="20750"/>
                        <a14:foregroundMark x1="60250" y1="16750" x2="60250" y2="16917"/>
                        <a14:backgroundMark x1="61836" y1="58493" x2="71306" y2="74840"/>
                        <a14:backgroundMark x1="71306" y1="74840" x2="62123" y2="59387"/>
                        <a14:backgroundMark x1="62123" y1="59387" x2="58250" y2="59132"/>
                        <a14:backgroundMark x1="43615" y1="55683" x2="27690" y2="64112"/>
                        <a14:backgroundMark x1="27690" y1="64112" x2="43615" y2="57599"/>
                        <a14:backgroundMark x1="38307" y1="56960" x2="36585" y2="57599"/>
                        <a14:backgroundMark x1="31994" y1="31673" x2="33429" y2="35504"/>
                        <a14:backgroundMark x1="58537" y1="43423" x2="63128" y2="38953"/>
                        <a14:backgroundMark x1="61836" y1="39847" x2="59254" y2="41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25" t="14543" r="26754" b="16136"/>
          <a:stretch/>
        </p:blipFill>
        <p:spPr bwMode="auto">
          <a:xfrm>
            <a:off x="8044148" y="4240629"/>
            <a:ext cx="1195884" cy="225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5335E02-15D5-F5F7-07D0-6D00F7C6B82F}"/>
              </a:ext>
            </a:extLst>
          </p:cNvPr>
          <p:cNvGrpSpPr/>
          <p:nvPr/>
        </p:nvGrpSpPr>
        <p:grpSpPr>
          <a:xfrm rot="494942">
            <a:off x="616028" y="3042658"/>
            <a:ext cx="7504995" cy="2377010"/>
            <a:chOff x="1531162" y="3720721"/>
            <a:chExt cx="7504995" cy="2220503"/>
          </a:xfrm>
        </p:grpSpPr>
        <p:sp>
          <p:nvSpPr>
            <p:cNvPr id="2132" name="Block Arc 2131">
              <a:extLst>
                <a:ext uri="{FF2B5EF4-FFF2-40B4-BE49-F238E27FC236}">
                  <a16:creationId xmlns:a16="http://schemas.microsoft.com/office/drawing/2014/main" id="{BE45A9E7-81BD-C792-DF2A-D49B2533831E}"/>
                </a:ext>
              </a:extLst>
            </p:cNvPr>
            <p:cNvSpPr/>
            <p:nvPr/>
          </p:nvSpPr>
          <p:spPr>
            <a:xfrm rot="16369603">
              <a:off x="5016005" y="4564481"/>
              <a:ext cx="1701406" cy="380683"/>
            </a:xfrm>
            <a:prstGeom prst="blockArc">
              <a:avLst>
                <a:gd name="adj1" fmla="val 10821682"/>
                <a:gd name="adj2" fmla="val 21516777"/>
                <a:gd name="adj3" fmla="val 0"/>
              </a:avLst>
            </a:prstGeom>
            <a:noFill/>
            <a:ln w="28575">
              <a:solidFill>
                <a:srgbClr val="0000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Dot"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33" name="Block Arc 2132">
              <a:extLst>
                <a:ext uri="{FF2B5EF4-FFF2-40B4-BE49-F238E27FC236}">
                  <a16:creationId xmlns:a16="http://schemas.microsoft.com/office/drawing/2014/main" id="{989B0033-9D43-44D0-2B2B-8064326ADEBB}"/>
                </a:ext>
              </a:extLst>
            </p:cNvPr>
            <p:cNvSpPr/>
            <p:nvPr/>
          </p:nvSpPr>
          <p:spPr>
            <a:xfrm rot="16369603">
              <a:off x="6508862" y="4739461"/>
              <a:ext cx="1714629" cy="385244"/>
            </a:xfrm>
            <a:prstGeom prst="blockArc">
              <a:avLst>
                <a:gd name="adj1" fmla="val 10821682"/>
                <a:gd name="adj2" fmla="val 21516777"/>
                <a:gd name="adj3" fmla="val 0"/>
              </a:avLst>
            </a:prstGeom>
            <a:noFill/>
            <a:ln w="28575">
              <a:solidFill>
                <a:srgbClr val="0000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Dot"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34" name="Block Arc 2133">
              <a:extLst>
                <a:ext uri="{FF2B5EF4-FFF2-40B4-BE49-F238E27FC236}">
                  <a16:creationId xmlns:a16="http://schemas.microsoft.com/office/drawing/2014/main" id="{24553771-CBAA-FD18-85A5-24E9B654B7C2}"/>
                </a:ext>
              </a:extLst>
            </p:cNvPr>
            <p:cNvSpPr/>
            <p:nvPr/>
          </p:nvSpPr>
          <p:spPr>
            <a:xfrm rot="16369603">
              <a:off x="6155687" y="4559185"/>
              <a:ext cx="1560151" cy="551898"/>
            </a:xfrm>
            <a:prstGeom prst="blockArc">
              <a:avLst>
                <a:gd name="adj1" fmla="val 10821682"/>
                <a:gd name="adj2" fmla="val 21516777"/>
                <a:gd name="adj3" fmla="val 0"/>
              </a:avLst>
            </a:prstGeom>
            <a:noFill/>
            <a:ln w="28575">
              <a:solidFill>
                <a:srgbClr val="0000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Dot"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35" name="Block Arc 2134">
              <a:extLst>
                <a:ext uri="{FF2B5EF4-FFF2-40B4-BE49-F238E27FC236}">
                  <a16:creationId xmlns:a16="http://schemas.microsoft.com/office/drawing/2014/main" id="{49024FAB-E5A3-2B74-A4E6-CEDAF7872911}"/>
                </a:ext>
              </a:extLst>
            </p:cNvPr>
            <p:cNvSpPr/>
            <p:nvPr/>
          </p:nvSpPr>
          <p:spPr>
            <a:xfrm rot="16369603">
              <a:off x="5566266" y="4581433"/>
              <a:ext cx="1661319" cy="421273"/>
            </a:xfrm>
            <a:prstGeom prst="blockArc">
              <a:avLst>
                <a:gd name="adj1" fmla="val 10821682"/>
                <a:gd name="adj2" fmla="val 21516777"/>
                <a:gd name="adj3" fmla="val 0"/>
              </a:avLst>
            </a:prstGeom>
            <a:noFill/>
            <a:ln w="28575">
              <a:solidFill>
                <a:srgbClr val="0000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Dot"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36" name="Block Arc 2135">
              <a:extLst>
                <a:ext uri="{FF2B5EF4-FFF2-40B4-BE49-F238E27FC236}">
                  <a16:creationId xmlns:a16="http://schemas.microsoft.com/office/drawing/2014/main" id="{9B2205B4-17B7-B895-FFA1-5D3CEC5C23DC}"/>
                </a:ext>
              </a:extLst>
            </p:cNvPr>
            <p:cNvSpPr/>
            <p:nvPr/>
          </p:nvSpPr>
          <p:spPr>
            <a:xfrm rot="16369603">
              <a:off x="7056879" y="4721688"/>
              <a:ext cx="1612979" cy="510080"/>
            </a:xfrm>
            <a:prstGeom prst="blockArc">
              <a:avLst>
                <a:gd name="adj1" fmla="val 10821682"/>
                <a:gd name="adj2" fmla="val 21516777"/>
                <a:gd name="adj3" fmla="val 0"/>
              </a:avLst>
            </a:prstGeom>
            <a:noFill/>
            <a:ln w="28575">
              <a:solidFill>
                <a:srgbClr val="0000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Dot"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37" name="Block Arc 2136">
              <a:extLst>
                <a:ext uri="{FF2B5EF4-FFF2-40B4-BE49-F238E27FC236}">
                  <a16:creationId xmlns:a16="http://schemas.microsoft.com/office/drawing/2014/main" id="{80361B12-911A-63CB-85BE-F1CBF12B7081}"/>
                </a:ext>
              </a:extLst>
            </p:cNvPr>
            <p:cNvSpPr/>
            <p:nvPr/>
          </p:nvSpPr>
          <p:spPr>
            <a:xfrm rot="16369603">
              <a:off x="7659590" y="4651787"/>
              <a:ext cx="1456360" cy="620657"/>
            </a:xfrm>
            <a:prstGeom prst="blockArc">
              <a:avLst>
                <a:gd name="adj1" fmla="val 10821682"/>
                <a:gd name="adj2" fmla="val 21516777"/>
                <a:gd name="adj3" fmla="val 0"/>
              </a:avLst>
            </a:prstGeom>
            <a:noFill/>
            <a:ln w="28575">
              <a:solidFill>
                <a:srgbClr val="0000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Dot"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38" name="Block Arc 2137">
              <a:extLst>
                <a:ext uri="{FF2B5EF4-FFF2-40B4-BE49-F238E27FC236}">
                  <a16:creationId xmlns:a16="http://schemas.microsoft.com/office/drawing/2014/main" id="{0C8C68C6-9172-1DBC-C9A5-CB53105AE0E0}"/>
                </a:ext>
              </a:extLst>
            </p:cNvPr>
            <p:cNvSpPr/>
            <p:nvPr/>
          </p:nvSpPr>
          <p:spPr>
            <a:xfrm rot="16369603">
              <a:off x="8124115" y="4724524"/>
              <a:ext cx="1256465" cy="567619"/>
            </a:xfrm>
            <a:prstGeom prst="blockArc">
              <a:avLst>
                <a:gd name="adj1" fmla="val 10697627"/>
                <a:gd name="adj2" fmla="val 21516173"/>
                <a:gd name="adj3" fmla="val 0"/>
              </a:avLst>
            </a:prstGeom>
            <a:noFill/>
            <a:ln w="28575">
              <a:solidFill>
                <a:srgbClr val="0000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Dot"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39" name="Block Arc 2138">
              <a:extLst>
                <a:ext uri="{FF2B5EF4-FFF2-40B4-BE49-F238E27FC236}">
                  <a16:creationId xmlns:a16="http://schemas.microsoft.com/office/drawing/2014/main" id="{00C78B9B-952B-9257-4085-48E104AF262B}"/>
                </a:ext>
              </a:extLst>
            </p:cNvPr>
            <p:cNvSpPr/>
            <p:nvPr/>
          </p:nvSpPr>
          <p:spPr>
            <a:xfrm rot="16369603">
              <a:off x="4443428" y="4558452"/>
              <a:ext cx="1749990" cy="402634"/>
            </a:xfrm>
            <a:prstGeom prst="blockArc">
              <a:avLst>
                <a:gd name="adj1" fmla="val 10821682"/>
                <a:gd name="adj2" fmla="val 21516777"/>
                <a:gd name="adj3" fmla="val 0"/>
              </a:avLst>
            </a:prstGeom>
            <a:noFill/>
            <a:ln w="28575">
              <a:solidFill>
                <a:srgbClr val="0000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Dot"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40" name="Block Arc 2139">
              <a:extLst>
                <a:ext uri="{FF2B5EF4-FFF2-40B4-BE49-F238E27FC236}">
                  <a16:creationId xmlns:a16="http://schemas.microsoft.com/office/drawing/2014/main" id="{36DC1857-12E5-1066-8FE6-337A173D9E81}"/>
                </a:ext>
              </a:extLst>
            </p:cNvPr>
            <p:cNvSpPr/>
            <p:nvPr/>
          </p:nvSpPr>
          <p:spPr>
            <a:xfrm rot="16369603">
              <a:off x="3912383" y="4514691"/>
              <a:ext cx="1704486" cy="404881"/>
            </a:xfrm>
            <a:prstGeom prst="blockArc">
              <a:avLst>
                <a:gd name="adj1" fmla="val 10821682"/>
                <a:gd name="adj2" fmla="val 21516777"/>
                <a:gd name="adj3" fmla="val 0"/>
              </a:avLst>
            </a:prstGeom>
            <a:noFill/>
            <a:ln w="28575">
              <a:solidFill>
                <a:srgbClr val="0000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Dot"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41" name="Block Arc 2140">
              <a:extLst>
                <a:ext uri="{FF2B5EF4-FFF2-40B4-BE49-F238E27FC236}">
                  <a16:creationId xmlns:a16="http://schemas.microsoft.com/office/drawing/2014/main" id="{34D00B2F-E168-38C3-045A-223D015A331A}"/>
                </a:ext>
              </a:extLst>
            </p:cNvPr>
            <p:cNvSpPr/>
            <p:nvPr/>
          </p:nvSpPr>
          <p:spPr>
            <a:xfrm rot="16369603">
              <a:off x="3336767" y="4528124"/>
              <a:ext cx="1742314" cy="427240"/>
            </a:xfrm>
            <a:prstGeom prst="blockArc">
              <a:avLst>
                <a:gd name="adj1" fmla="val 10821682"/>
                <a:gd name="adj2" fmla="val 21516777"/>
                <a:gd name="adj3" fmla="val 0"/>
              </a:avLst>
            </a:prstGeom>
            <a:noFill/>
            <a:ln w="28575">
              <a:solidFill>
                <a:srgbClr val="0000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Dot"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42" name="Block Arc 2141">
              <a:extLst>
                <a:ext uri="{FF2B5EF4-FFF2-40B4-BE49-F238E27FC236}">
                  <a16:creationId xmlns:a16="http://schemas.microsoft.com/office/drawing/2014/main" id="{E2F6E67C-8A4D-7CF1-F562-C31FD466E647}"/>
                </a:ext>
              </a:extLst>
            </p:cNvPr>
            <p:cNvSpPr/>
            <p:nvPr/>
          </p:nvSpPr>
          <p:spPr>
            <a:xfrm rot="16369603">
              <a:off x="2726605" y="4627437"/>
              <a:ext cx="1816045" cy="408175"/>
            </a:xfrm>
            <a:prstGeom prst="blockArc">
              <a:avLst>
                <a:gd name="adj1" fmla="val 10821682"/>
                <a:gd name="adj2" fmla="val 21516777"/>
                <a:gd name="adj3" fmla="val 0"/>
              </a:avLst>
            </a:prstGeom>
            <a:noFill/>
            <a:ln w="28575">
              <a:solidFill>
                <a:srgbClr val="0000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Dot"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43" name="Block Arc 2142">
              <a:extLst>
                <a:ext uri="{FF2B5EF4-FFF2-40B4-BE49-F238E27FC236}">
                  <a16:creationId xmlns:a16="http://schemas.microsoft.com/office/drawing/2014/main" id="{1F44488F-3E75-395B-E691-1E5D8F84CF0A}"/>
                </a:ext>
              </a:extLst>
            </p:cNvPr>
            <p:cNvSpPr/>
            <p:nvPr/>
          </p:nvSpPr>
          <p:spPr>
            <a:xfrm rot="16369603">
              <a:off x="1976114" y="4580978"/>
              <a:ext cx="2185795" cy="465281"/>
            </a:xfrm>
            <a:prstGeom prst="blockArc">
              <a:avLst>
                <a:gd name="adj1" fmla="val 10821682"/>
                <a:gd name="adj2" fmla="val 21516777"/>
                <a:gd name="adj3" fmla="val 0"/>
              </a:avLst>
            </a:prstGeom>
            <a:noFill/>
            <a:ln w="28575">
              <a:solidFill>
                <a:srgbClr val="0000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Dot"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44" name="Block Arc 2143">
              <a:extLst>
                <a:ext uri="{FF2B5EF4-FFF2-40B4-BE49-F238E27FC236}">
                  <a16:creationId xmlns:a16="http://schemas.microsoft.com/office/drawing/2014/main" id="{EB6E5FCF-F513-8D9C-0ECA-BA5E0107C72D}"/>
                </a:ext>
              </a:extLst>
            </p:cNvPr>
            <p:cNvSpPr/>
            <p:nvPr/>
          </p:nvSpPr>
          <p:spPr>
            <a:xfrm rot="16369603">
              <a:off x="1268440" y="4615685"/>
              <a:ext cx="2185795" cy="465281"/>
            </a:xfrm>
            <a:prstGeom prst="blockArc">
              <a:avLst>
                <a:gd name="adj1" fmla="val 10821682"/>
                <a:gd name="adj2" fmla="val 21516777"/>
                <a:gd name="adj3" fmla="val 0"/>
              </a:avLst>
            </a:prstGeom>
            <a:noFill/>
            <a:ln w="28575">
              <a:solidFill>
                <a:srgbClr val="0000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Dot"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45" name="Block Arc 2144">
              <a:extLst>
                <a:ext uri="{FF2B5EF4-FFF2-40B4-BE49-F238E27FC236}">
                  <a16:creationId xmlns:a16="http://schemas.microsoft.com/office/drawing/2014/main" id="{BC7F88F9-ADD0-3835-537C-28F34294F07F}"/>
                </a:ext>
              </a:extLst>
            </p:cNvPr>
            <p:cNvSpPr/>
            <p:nvPr/>
          </p:nvSpPr>
          <p:spPr>
            <a:xfrm rot="16369603">
              <a:off x="670905" y="4615686"/>
              <a:ext cx="2185795" cy="465281"/>
            </a:xfrm>
            <a:prstGeom prst="blockArc">
              <a:avLst>
                <a:gd name="adj1" fmla="val 10821682"/>
                <a:gd name="adj2" fmla="val 21516777"/>
                <a:gd name="adj3" fmla="val 0"/>
              </a:avLst>
            </a:prstGeom>
            <a:noFill/>
            <a:ln w="28575">
              <a:solidFill>
                <a:srgbClr val="0000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Dot"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9" name="3D Model 48" descr="Sedan car">
                <a:extLst>
                  <a:ext uri="{FF2B5EF4-FFF2-40B4-BE49-F238E27FC236}">
                    <a16:creationId xmlns:a16="http://schemas.microsoft.com/office/drawing/2014/main" id="{385639AF-9F18-243E-B2D4-3F3A8EA16C1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40866" y="3337083"/>
              <a:ext cx="3972825" cy="1485384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3972825" cy="1485384"/>
                    </a:xfrm>
                    <a:prstGeom prst="rect">
                      <a:avLst/>
                    </a:prstGeom>
                  </am3d:spPr>
                  <am3d:camera>
                    <am3d:pos x="0" y="0" z="5254285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6855" d="1000000"/>
                    <am3d:preTrans dx="110" dy="-5067017" dz="123538"/>
                    <am3d:scale>
                      <am3d:sx n="1000000" d="1000000"/>
                      <am3d:sy n="1000000" d="1000000"/>
                      <am3d:sz n="1000000" d="1000000"/>
                    </am3d:scale>
                    <am3d:rot ax="8096525" ay="4879463" az="8116297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42304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9" name="3D Model 48" descr="Sedan car">
                <a:extLst>
                  <a:ext uri="{FF2B5EF4-FFF2-40B4-BE49-F238E27FC236}">
                    <a16:creationId xmlns:a16="http://schemas.microsoft.com/office/drawing/2014/main" id="{385639AF-9F18-243E-B2D4-3F3A8EA16C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0866" y="3337083"/>
                <a:ext cx="3972825" cy="1485384"/>
              </a:xfrm>
              <a:prstGeom prst="rect">
                <a:avLst/>
              </a:prstGeom>
            </p:spPr>
          </p:pic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3E74CEB5-EADD-20A3-7ACA-8C1B19E805F6}"/>
              </a:ext>
            </a:extLst>
          </p:cNvPr>
          <p:cNvSpPr/>
          <p:nvPr/>
        </p:nvSpPr>
        <p:spPr>
          <a:xfrm>
            <a:off x="4073058" y="2858274"/>
            <a:ext cx="533069" cy="260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Thought Bubble: Cloud 50">
            <a:extLst>
              <a:ext uri="{FF2B5EF4-FFF2-40B4-BE49-F238E27FC236}">
                <a16:creationId xmlns:a16="http://schemas.microsoft.com/office/drawing/2014/main" id="{7B7281F3-D819-5AE5-9876-9DADFC9C8B71}"/>
              </a:ext>
            </a:extLst>
          </p:cNvPr>
          <p:cNvSpPr/>
          <p:nvPr/>
        </p:nvSpPr>
        <p:spPr>
          <a:xfrm>
            <a:off x="4085303" y="753040"/>
            <a:ext cx="3967616" cy="1238478"/>
          </a:xfrm>
          <a:prstGeom prst="cloudCallout">
            <a:avLst>
              <a:gd name="adj1" fmla="val 2197"/>
              <a:gd name="adj2" fmla="val 50071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  Cloud / Roadside                   Server 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A3019C7-5DEB-047A-8965-4F0E16615B69}"/>
              </a:ext>
            </a:extLst>
          </p:cNvPr>
          <p:cNvGrpSpPr/>
          <p:nvPr/>
        </p:nvGrpSpPr>
        <p:grpSpPr>
          <a:xfrm>
            <a:off x="2173245" y="3014106"/>
            <a:ext cx="1395174" cy="1191054"/>
            <a:chOff x="2173245" y="3014106"/>
            <a:chExt cx="1395174" cy="1191054"/>
          </a:xfrm>
        </p:grpSpPr>
        <p:pic>
          <p:nvPicPr>
            <p:cNvPr id="2128" name="Graphic 2127" descr="Wi-Fi with solid fill">
              <a:extLst>
                <a:ext uri="{FF2B5EF4-FFF2-40B4-BE49-F238E27FC236}">
                  <a16:creationId xmlns:a16="http://schemas.microsoft.com/office/drawing/2014/main" id="{5320B7AA-15F6-D7BB-7292-92E1678ED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3797530">
              <a:off x="2377365" y="3014106"/>
              <a:ext cx="1191054" cy="1191054"/>
            </a:xfrm>
            <a:prstGeom prst="rect">
              <a:avLst/>
            </a:prstGeom>
          </p:spPr>
        </p:pic>
        <p:grpSp>
          <p:nvGrpSpPr>
            <p:cNvPr id="2129" name="Group 2128">
              <a:extLst>
                <a:ext uri="{FF2B5EF4-FFF2-40B4-BE49-F238E27FC236}">
                  <a16:creationId xmlns:a16="http://schemas.microsoft.com/office/drawing/2014/main" id="{82FEC56E-E6A1-A38F-3F1B-DBADD8977672}"/>
                </a:ext>
              </a:extLst>
            </p:cNvPr>
            <p:cNvGrpSpPr/>
            <p:nvPr/>
          </p:nvGrpSpPr>
          <p:grpSpPr>
            <a:xfrm>
              <a:off x="2173245" y="3598737"/>
              <a:ext cx="520917" cy="385067"/>
              <a:chOff x="2139016" y="3664733"/>
              <a:chExt cx="475392" cy="353840"/>
            </a:xfrm>
          </p:grpSpPr>
          <p:sp>
            <p:nvSpPr>
              <p:cNvPr id="2130" name="Rectangle 2129">
                <a:extLst>
                  <a:ext uri="{FF2B5EF4-FFF2-40B4-BE49-F238E27FC236}">
                    <a16:creationId xmlns:a16="http://schemas.microsoft.com/office/drawing/2014/main" id="{F78894B7-1941-53A2-76D3-CEB836F8008C}"/>
                  </a:ext>
                </a:extLst>
              </p:cNvPr>
              <p:cNvSpPr/>
              <p:nvPr/>
            </p:nvSpPr>
            <p:spPr>
              <a:xfrm rot="5400000">
                <a:off x="2218654" y="3609302"/>
                <a:ext cx="316115" cy="475392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pic>
            <p:nvPicPr>
              <p:cNvPr id="2131" name="Graphic 2130" descr="Volume with solid fill">
                <a:extLst>
                  <a:ext uri="{FF2B5EF4-FFF2-40B4-BE49-F238E27FC236}">
                    <a16:creationId xmlns:a16="http://schemas.microsoft.com/office/drawing/2014/main" id="{735EA57C-60E4-BF66-6947-CA4747677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 rot="10800000">
                <a:off x="2180715" y="3664733"/>
                <a:ext cx="353840" cy="353840"/>
              </a:xfrm>
              <a:prstGeom prst="rect">
                <a:avLst/>
              </a:prstGeom>
            </p:spPr>
          </p:pic>
        </p:grpSp>
      </p:grp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C660A0F6-587B-0097-A3BF-7A25FDFC442A}"/>
              </a:ext>
            </a:extLst>
          </p:cNvPr>
          <p:cNvSpPr/>
          <p:nvPr/>
        </p:nvSpPr>
        <p:spPr>
          <a:xfrm rot="9185548">
            <a:off x="2470930" y="2733807"/>
            <a:ext cx="3924821" cy="310032"/>
          </a:xfrm>
          <a:prstGeom prst="rightArrow">
            <a:avLst>
              <a:gd name="adj1" fmla="val 31292"/>
              <a:gd name="adj2" fmla="val 102995"/>
            </a:avLst>
          </a:prstGeom>
          <a:solidFill>
            <a:srgbClr val="FF0000"/>
          </a:solidFill>
          <a:ln w="63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D0425E1-3D19-08F9-F640-C9D7A0F1E259}"/>
              </a:ext>
            </a:extLst>
          </p:cNvPr>
          <p:cNvGrpSpPr/>
          <p:nvPr/>
        </p:nvGrpSpPr>
        <p:grpSpPr>
          <a:xfrm>
            <a:off x="4084046" y="2070396"/>
            <a:ext cx="1257657" cy="1411386"/>
            <a:chOff x="5414596" y="3517597"/>
            <a:chExt cx="563387" cy="647588"/>
          </a:xfrm>
        </p:grpSpPr>
        <p:pic>
          <p:nvPicPr>
            <p:cNvPr id="2126" name="Graphic 2125" descr="Warning with solid fill">
              <a:extLst>
                <a:ext uri="{FF2B5EF4-FFF2-40B4-BE49-F238E27FC236}">
                  <a16:creationId xmlns:a16="http://schemas.microsoft.com/office/drawing/2014/main" id="{AF45CF05-79C3-2839-819C-F57076B03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454661" y="3517597"/>
              <a:ext cx="485366" cy="485366"/>
            </a:xfrm>
            <a:prstGeom prst="rect">
              <a:avLst/>
            </a:prstGeom>
          </p:spPr>
        </p:pic>
        <p:sp>
          <p:nvSpPr>
            <p:cNvPr id="2127" name="TextBox 2126">
              <a:extLst>
                <a:ext uri="{FF2B5EF4-FFF2-40B4-BE49-F238E27FC236}">
                  <a16:creationId xmlns:a16="http://schemas.microsoft.com/office/drawing/2014/main" id="{9A0D8391-1B77-3358-7185-45362DCA1CF6}"/>
                </a:ext>
              </a:extLst>
            </p:cNvPr>
            <p:cNvSpPr txBox="1"/>
            <p:nvPr/>
          </p:nvSpPr>
          <p:spPr>
            <a:xfrm>
              <a:off x="5414596" y="3953359"/>
              <a:ext cx="563387" cy="21182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rPr>
                <a:t>Warning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B091B14-D6B8-8243-0005-82617B0CC746}"/>
              </a:ext>
            </a:extLst>
          </p:cNvPr>
          <p:cNvGrpSpPr/>
          <p:nvPr/>
        </p:nvGrpSpPr>
        <p:grpSpPr>
          <a:xfrm>
            <a:off x="1819252" y="3803975"/>
            <a:ext cx="5871469" cy="2751317"/>
            <a:chOff x="1840923" y="3815803"/>
            <a:chExt cx="5871469" cy="2751317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123" name="3D Model 2122" descr="Light Food Truck">
                  <a:extLst>
                    <a:ext uri="{FF2B5EF4-FFF2-40B4-BE49-F238E27FC236}">
                      <a16:creationId xmlns:a16="http://schemas.microsoft.com/office/drawing/2014/main" id="{AA5CBD7D-8B70-F881-A090-98A55CC3186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840923" y="3815803"/>
                <a:ext cx="5871469" cy="2751317"/>
              </p:xfrm>
              <a:graphic>
                <a:graphicData uri="http://schemas.microsoft.com/office/drawing/2017/model3d">
                  <am3d:model3d r:embed="rId15">
                    <am3d:spPr>
                      <a:xfrm>
                        <a:off x="0" y="0"/>
                        <a:ext cx="5871469" cy="2751317"/>
                      </a:xfrm>
                      <a:prstGeom prst="rect">
                        <a:avLst/>
                      </a:prstGeom>
                    </am3d:spPr>
                    <am3d:camera>
                      <am3d:pos x="0" y="0" z="55297232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5989424" d="1000000"/>
                      <am3d:preTrans dx="0" dy="-8275042" dz="-3703336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10786607" ay="5381346" az="-10786664"/>
                      <am3d:postTrans dx="0" dy="0" dz="0"/>
                    </am3d:trans>
                    <am3d:raster rName="Office3DRenderer" rVer="16.0.8326">
                      <am3d:blip r:embed="rId16"/>
                    </am3d:raster>
                    <am3d:objViewport viewportSz="663507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123" name="3D Model 2122" descr="Light Food Truck">
                  <a:extLst>
                    <a:ext uri="{FF2B5EF4-FFF2-40B4-BE49-F238E27FC236}">
                      <a16:creationId xmlns:a16="http://schemas.microsoft.com/office/drawing/2014/main" id="{AA5CBD7D-8B70-F881-A090-98A55CC3186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819252" y="3803975"/>
                  <a:ext cx="5871469" cy="27513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124" name="3D Model 2123" descr="Ice Cream Cone">
                  <a:extLst>
                    <a:ext uri="{FF2B5EF4-FFF2-40B4-BE49-F238E27FC236}">
                      <a16:creationId xmlns:a16="http://schemas.microsoft.com/office/drawing/2014/main" id="{CCB96CF3-098E-8120-1694-394EE0013CDE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5270950" y="4689118"/>
                <a:ext cx="426301" cy="1120787"/>
              </p:xfrm>
              <a:graphic>
                <a:graphicData uri="http://schemas.microsoft.com/office/drawing/2017/model3d">
                  <am3d:model3d r:embed="rId17">
                    <am3d:spPr>
                      <a:xfrm>
                        <a:off x="0" y="0"/>
                        <a:ext cx="426301" cy="1120787"/>
                      </a:xfrm>
                      <a:prstGeom prst="rect">
                        <a:avLst/>
                      </a:prstGeom>
                      <a:noFill/>
                    </am3d:spPr>
                    <am3d:camera>
                      <am3d:pos x="0" y="0" z="5206865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4282441" d="1000000"/>
                      <am3d:preTrans dx="-600472" dy="-18049562" dz="-295176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200000" ay="-1800000" az="-600000"/>
                      <am3d:postTrans dx="0" dy="0" dz="0"/>
                    </am3d:trans>
                    <am3d:raster rName="Office3DRenderer" rVer="16.0.8326">
                      <am3d:blip r:embed="rId18"/>
                    </am3d:raster>
                    <am3d:objViewport viewportSz="122206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124" name="3D Model 2123" descr="Ice Cream Cone">
                  <a:extLst>
                    <a:ext uri="{FF2B5EF4-FFF2-40B4-BE49-F238E27FC236}">
                      <a16:creationId xmlns:a16="http://schemas.microsoft.com/office/drawing/2014/main" id="{CCB96CF3-098E-8120-1694-394EE0013CD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249279" y="4677290"/>
                  <a:ext cx="426301" cy="1120787"/>
                </a:xfrm>
                <a:prstGeom prst="rect">
                  <a:avLst/>
                </a:prstGeom>
                <a:noFill/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125" name="3D Model 2124" descr="Paper Ice Cream Sundae">
                  <a:extLst>
                    <a:ext uri="{FF2B5EF4-FFF2-40B4-BE49-F238E27FC236}">
                      <a16:creationId xmlns:a16="http://schemas.microsoft.com/office/drawing/2014/main" id="{66BA9606-67CD-E29F-630D-7E1B069248F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555975" y="4284908"/>
                <a:ext cx="522066" cy="1110575"/>
              </p:xfrm>
              <a:graphic>
                <a:graphicData uri="http://schemas.microsoft.com/office/drawing/2017/model3d">
                  <am3d:model3d r:embed="rId19">
                    <am3d:spPr>
                      <a:xfrm>
                        <a:off x="0" y="0"/>
                        <a:ext cx="522066" cy="1110575"/>
                      </a:xfrm>
                      <a:prstGeom prst="rect">
                        <a:avLst/>
                      </a:prstGeom>
                    </am3d:spPr>
                    <am3d:camera>
                      <am3d:pos x="0" y="0" z="56419678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1687139" d="1000000"/>
                      <am3d:preTrans dx="77667" dy="-18363207" dz="1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20400000" ay="10800000"/>
                      <am3d:postTrans dx="0" dy="0" dz="0"/>
                    </am3d:trans>
                    <am3d:raster rName="Office3DRenderer" rVer="16.0.8326">
                      <am3d:blip r:embed="rId20"/>
                    </am3d:raster>
                    <am3d:objViewport viewportSz="130041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125" name="3D Model 2124" descr="Paper Ice Cream Sundae">
                  <a:extLst>
                    <a:ext uri="{FF2B5EF4-FFF2-40B4-BE49-F238E27FC236}">
                      <a16:creationId xmlns:a16="http://schemas.microsoft.com/office/drawing/2014/main" id="{66BA9606-67CD-E29F-630D-7E1B069248F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534304" y="4273080"/>
                  <a:ext cx="522066" cy="1110575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15" name="3D Model 2114" descr="Street Light">
                <a:extLst>
                  <a:ext uri="{FF2B5EF4-FFF2-40B4-BE49-F238E27FC236}">
                    <a16:creationId xmlns:a16="http://schemas.microsoft.com/office/drawing/2014/main" id="{05E1F20D-24A3-2FDF-850B-38D26A02FDE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7948" y="1279551"/>
              <a:ext cx="710897" cy="2554117"/>
            </p:xfrm>
            <a:graphic>
              <a:graphicData uri="http://schemas.microsoft.com/office/drawing/2017/model3d">
                <am3d:model3d r:embed="rId21">
                  <am3d:spPr>
                    <a:xfrm>
                      <a:off x="0" y="0"/>
                      <a:ext cx="710897" cy="2554117"/>
                    </a:xfrm>
                    <a:prstGeom prst="rect">
                      <a:avLst/>
                    </a:prstGeom>
                    <a:effectLst>
                      <a:glow rad="63500">
                        <a:schemeClr val="tx1">
                          <a:lumMod val="85000"/>
                          <a:lumOff val="15000"/>
                        </a:schemeClr>
                      </a:glow>
                    </a:effectLst>
                  </am3d:spPr>
                  <am3d:camera>
                    <am3d:pos x="0" y="0" z="503301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799490" d="1000000"/>
                    <am3d:preTrans dx="405108" dy="-17544358" dz="9097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2"/>
                  </am3d:raster>
                  <am3d:objViewport viewportSz="2763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15" name="3D Model 2114" descr="Street Light">
                <a:extLst>
                  <a:ext uri="{FF2B5EF4-FFF2-40B4-BE49-F238E27FC236}">
                    <a16:creationId xmlns:a16="http://schemas.microsoft.com/office/drawing/2014/main" id="{05E1F20D-24A3-2FDF-850B-38D26A02FD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7948" y="1279551"/>
                <a:ext cx="710897" cy="2554117"/>
              </a:xfrm>
              <a:prstGeom prst="rect">
                <a:avLst/>
              </a:prstGeom>
              <a:effectLst>
                <a:glow rad="63500">
                  <a:schemeClr val="tx1">
                    <a:lumMod val="85000"/>
                    <a:lumOff val="15000"/>
                  </a:schemeClr>
                </a:glow>
              </a:effectLst>
            </p:spPr>
          </p:pic>
        </mc:Fallback>
      </mc:AlternateContent>
      <p:grpSp>
        <p:nvGrpSpPr>
          <p:cNvPr id="2117" name="Group 2116">
            <a:extLst>
              <a:ext uri="{FF2B5EF4-FFF2-40B4-BE49-F238E27FC236}">
                <a16:creationId xmlns:a16="http://schemas.microsoft.com/office/drawing/2014/main" id="{88B874DA-7F98-23B1-91BB-3424727390E6}"/>
              </a:ext>
            </a:extLst>
          </p:cNvPr>
          <p:cNvGrpSpPr/>
          <p:nvPr/>
        </p:nvGrpSpPr>
        <p:grpSpPr>
          <a:xfrm flipH="1">
            <a:off x="501383" y="2096759"/>
            <a:ext cx="1275611" cy="1405060"/>
            <a:chOff x="9955632" y="3187629"/>
            <a:chExt cx="1236680" cy="1405060"/>
          </a:xfrm>
        </p:grpSpPr>
        <p:pic>
          <p:nvPicPr>
            <p:cNvPr id="2119" name="Graphic 2118" descr="Wi-Fi with solid fill">
              <a:extLst>
                <a:ext uri="{FF2B5EF4-FFF2-40B4-BE49-F238E27FC236}">
                  <a16:creationId xmlns:a16="http://schemas.microsoft.com/office/drawing/2014/main" id="{0F553958-6328-E1E4-FD88-CD66DDC4E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200000">
              <a:off x="9848629" y="3294632"/>
              <a:ext cx="1405060" cy="1191054"/>
            </a:xfrm>
            <a:prstGeom prst="rect">
              <a:avLst/>
            </a:prstGeom>
          </p:spPr>
        </p:pic>
        <p:grpSp>
          <p:nvGrpSpPr>
            <p:cNvPr id="2120" name="Group 2119">
              <a:extLst>
                <a:ext uri="{FF2B5EF4-FFF2-40B4-BE49-F238E27FC236}">
                  <a16:creationId xmlns:a16="http://schemas.microsoft.com/office/drawing/2014/main" id="{B6EE105A-2F46-3C57-F16A-043BF6BDBE36}"/>
                </a:ext>
              </a:extLst>
            </p:cNvPr>
            <p:cNvGrpSpPr/>
            <p:nvPr/>
          </p:nvGrpSpPr>
          <p:grpSpPr>
            <a:xfrm>
              <a:off x="10823430" y="3539831"/>
              <a:ext cx="368882" cy="706205"/>
              <a:chOff x="10823430" y="3539831"/>
              <a:chExt cx="368882" cy="706205"/>
            </a:xfrm>
          </p:grpSpPr>
          <p:sp>
            <p:nvSpPr>
              <p:cNvPr id="2121" name="Rectangle 2120">
                <a:extLst>
                  <a:ext uri="{FF2B5EF4-FFF2-40B4-BE49-F238E27FC236}">
                    <a16:creationId xmlns:a16="http://schemas.microsoft.com/office/drawing/2014/main" id="{A83BB653-F919-DFEA-20CB-991E34B934FF}"/>
                  </a:ext>
                </a:extLst>
              </p:cNvPr>
              <p:cNvSpPr/>
              <p:nvPr/>
            </p:nvSpPr>
            <p:spPr>
              <a:xfrm>
                <a:off x="10823430" y="3539831"/>
                <a:ext cx="368882" cy="706205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22" name="Flowchart: Collate 2121">
                <a:extLst>
                  <a:ext uri="{FF2B5EF4-FFF2-40B4-BE49-F238E27FC236}">
                    <a16:creationId xmlns:a16="http://schemas.microsoft.com/office/drawing/2014/main" id="{0B99DA1B-E9BE-2BBA-BE94-93FC8EAC0F3E}"/>
                  </a:ext>
                </a:extLst>
              </p:cNvPr>
              <p:cNvSpPr/>
              <p:nvPr/>
            </p:nvSpPr>
            <p:spPr>
              <a:xfrm rot="10800000">
                <a:off x="10938703" y="3780117"/>
                <a:ext cx="142665" cy="259913"/>
              </a:xfrm>
              <a:prstGeom prst="flowChartCollate">
                <a:avLst/>
              </a:prstGeom>
              <a:solidFill>
                <a:srgbClr val="FFCC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7" name="Block Arc 56">
            <a:extLst>
              <a:ext uri="{FF2B5EF4-FFF2-40B4-BE49-F238E27FC236}">
                <a16:creationId xmlns:a16="http://schemas.microsoft.com/office/drawing/2014/main" id="{E012F789-979D-246F-6EED-FFCBE20876A8}"/>
              </a:ext>
            </a:extLst>
          </p:cNvPr>
          <p:cNvSpPr/>
          <p:nvPr/>
        </p:nvSpPr>
        <p:spPr>
          <a:xfrm rot="16864545">
            <a:off x="-694507" y="3384592"/>
            <a:ext cx="2339856" cy="465281"/>
          </a:xfrm>
          <a:prstGeom prst="blockArc">
            <a:avLst>
              <a:gd name="adj1" fmla="val 10821682"/>
              <a:gd name="adj2" fmla="val 21516777"/>
              <a:gd name="adj3" fmla="val 0"/>
            </a:avLst>
          </a:prstGeom>
          <a:noFill/>
          <a:ln w="28575">
            <a:solidFill>
              <a:srgbClr val="0000FF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Dot"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550C284B-8866-D470-AA57-96D70779542A}"/>
              </a:ext>
            </a:extLst>
          </p:cNvPr>
          <p:cNvSpPr/>
          <p:nvPr/>
        </p:nvSpPr>
        <p:spPr>
          <a:xfrm rot="20251008">
            <a:off x="773314" y="1983142"/>
            <a:ext cx="3618101" cy="301584"/>
          </a:xfrm>
          <a:prstGeom prst="rightArrow">
            <a:avLst>
              <a:gd name="adj1" fmla="val 30059"/>
              <a:gd name="adj2" fmla="val 111837"/>
            </a:avLst>
          </a:prstGeom>
          <a:solidFill>
            <a:srgbClr val="FFC000"/>
          </a:solidFill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59" name="Flowchart: Magnetic Disk 58">
            <a:extLst>
              <a:ext uri="{FF2B5EF4-FFF2-40B4-BE49-F238E27FC236}">
                <a16:creationId xmlns:a16="http://schemas.microsoft.com/office/drawing/2014/main" id="{16AA365F-3AB1-71E7-0A80-0C2EE14251ED}"/>
              </a:ext>
            </a:extLst>
          </p:cNvPr>
          <p:cNvSpPr/>
          <p:nvPr/>
        </p:nvSpPr>
        <p:spPr>
          <a:xfrm>
            <a:off x="1600260" y="2015814"/>
            <a:ext cx="1753894" cy="392295"/>
          </a:xfrm>
          <a:prstGeom prst="flowChartMagneticDisk">
            <a:avLst/>
          </a:prstGeom>
          <a:solidFill>
            <a:srgbClr val="FFCC00"/>
          </a:solidFill>
          <a:ln w="6350" cap="flat" cmpd="sng" algn="ctr">
            <a:solidFill>
              <a:srgbClr val="CB4D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Sensor Data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845BAF3-4196-002E-1146-0C5C66AB1EA9}"/>
              </a:ext>
            </a:extLst>
          </p:cNvPr>
          <p:cNvGrpSpPr/>
          <p:nvPr/>
        </p:nvGrpSpPr>
        <p:grpSpPr>
          <a:xfrm rot="16244083">
            <a:off x="8436283" y="5796641"/>
            <a:ext cx="529538" cy="985747"/>
            <a:chOff x="3649917" y="4211008"/>
            <a:chExt cx="475764" cy="795121"/>
          </a:xfrm>
        </p:grpSpPr>
        <p:sp>
          <p:nvSpPr>
            <p:cNvPr id="2113" name="Block Arc 2112">
              <a:extLst>
                <a:ext uri="{FF2B5EF4-FFF2-40B4-BE49-F238E27FC236}">
                  <a16:creationId xmlns:a16="http://schemas.microsoft.com/office/drawing/2014/main" id="{1B45CC5A-4D8D-BDD0-E0C6-6AA477FAADC6}"/>
                </a:ext>
              </a:extLst>
            </p:cNvPr>
            <p:cNvSpPr/>
            <p:nvPr/>
          </p:nvSpPr>
          <p:spPr>
            <a:xfrm rot="16200000">
              <a:off x="3329480" y="4531445"/>
              <a:ext cx="795121" cy="154247"/>
            </a:xfrm>
            <a:prstGeom prst="blockArc">
              <a:avLst>
                <a:gd name="adj1" fmla="val 10821682"/>
                <a:gd name="adj2" fmla="val 21516777"/>
                <a:gd name="adj3" fmla="val 0"/>
              </a:avLst>
            </a:prstGeom>
            <a:noFill/>
            <a:ln w="28575">
              <a:solidFill>
                <a:srgbClr val="0000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Dot"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14" name="Block Arc 2113">
              <a:extLst>
                <a:ext uri="{FF2B5EF4-FFF2-40B4-BE49-F238E27FC236}">
                  <a16:creationId xmlns:a16="http://schemas.microsoft.com/office/drawing/2014/main" id="{044A3E73-DC9A-07B3-2176-8B39A82C9CB1}"/>
                </a:ext>
              </a:extLst>
            </p:cNvPr>
            <p:cNvSpPr/>
            <p:nvPr/>
          </p:nvSpPr>
          <p:spPr>
            <a:xfrm rot="16200000">
              <a:off x="3680651" y="4506554"/>
              <a:ext cx="703851" cy="186209"/>
            </a:xfrm>
            <a:prstGeom prst="blockArc">
              <a:avLst>
                <a:gd name="adj1" fmla="val 10821682"/>
                <a:gd name="adj2" fmla="val 21516777"/>
                <a:gd name="adj3" fmla="val 0"/>
              </a:avLst>
            </a:prstGeom>
            <a:noFill/>
            <a:ln w="28575">
              <a:solidFill>
                <a:srgbClr val="0000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Dot"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6152382-B0C8-8478-7EF8-B2EA02F9B411}"/>
              </a:ext>
            </a:extLst>
          </p:cNvPr>
          <p:cNvGrpSpPr/>
          <p:nvPr/>
        </p:nvGrpSpPr>
        <p:grpSpPr>
          <a:xfrm>
            <a:off x="7264161" y="1096774"/>
            <a:ext cx="2385760" cy="2903780"/>
            <a:chOff x="7264161" y="1096774"/>
            <a:chExt cx="2385760" cy="2903780"/>
          </a:xfrm>
        </p:grpSpPr>
        <p:grpSp>
          <p:nvGrpSpPr>
            <p:cNvPr id="2095" name="Group 2094">
              <a:extLst>
                <a:ext uri="{FF2B5EF4-FFF2-40B4-BE49-F238E27FC236}">
                  <a16:creationId xmlns:a16="http://schemas.microsoft.com/office/drawing/2014/main" id="{8311C0FF-821F-1EA3-2415-018582EB0C88}"/>
                </a:ext>
              </a:extLst>
            </p:cNvPr>
            <p:cNvGrpSpPr/>
            <p:nvPr/>
          </p:nvGrpSpPr>
          <p:grpSpPr>
            <a:xfrm rot="18302634">
              <a:off x="7254863" y="1605497"/>
              <a:ext cx="2404355" cy="2385760"/>
              <a:chOff x="9260911" y="2598378"/>
              <a:chExt cx="2385051" cy="2287290"/>
            </a:xfrm>
          </p:grpSpPr>
          <p:grpSp>
            <p:nvGrpSpPr>
              <p:cNvPr id="2098" name="Group 2097">
                <a:extLst>
                  <a:ext uri="{FF2B5EF4-FFF2-40B4-BE49-F238E27FC236}">
                    <a16:creationId xmlns:a16="http://schemas.microsoft.com/office/drawing/2014/main" id="{A1809D90-EFDF-3C4C-5E61-992A252361F8}"/>
                  </a:ext>
                </a:extLst>
              </p:cNvPr>
              <p:cNvGrpSpPr/>
              <p:nvPr/>
            </p:nvGrpSpPr>
            <p:grpSpPr>
              <a:xfrm rot="8757152">
                <a:off x="9260910" y="3333676"/>
                <a:ext cx="2262555" cy="1551992"/>
                <a:chOff x="2144678" y="3877809"/>
                <a:chExt cx="1981003" cy="1305759"/>
              </a:xfrm>
            </p:grpSpPr>
            <p:sp>
              <p:nvSpPr>
                <p:cNvPr id="2100" name="Block Arc 2099">
                  <a:extLst>
                    <a:ext uri="{FF2B5EF4-FFF2-40B4-BE49-F238E27FC236}">
                      <a16:creationId xmlns:a16="http://schemas.microsoft.com/office/drawing/2014/main" id="{740F69D8-B981-D518-99C2-2FC53F46305C}"/>
                    </a:ext>
                  </a:extLst>
                </p:cNvPr>
                <p:cNvSpPr/>
                <p:nvPr/>
              </p:nvSpPr>
              <p:spPr>
                <a:xfrm rot="16200000">
                  <a:off x="1649417" y="4373070"/>
                  <a:ext cx="1305759" cy="315238"/>
                </a:xfrm>
                <a:prstGeom prst="blockArc">
                  <a:avLst>
                    <a:gd name="adj1" fmla="val 10821682"/>
                    <a:gd name="adj2" fmla="val 21516777"/>
                    <a:gd name="adj3" fmla="val 0"/>
                  </a:avLst>
                </a:prstGeom>
                <a:noFill/>
                <a:ln w="28575">
                  <a:solidFill>
                    <a:srgbClr val="0000FF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solidFill>
                        <a:prstClr val="black"/>
                      </a:solidFill>
                      <a:prstDash val="dashDot"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1" name="Block Arc 2100">
                  <a:extLst>
                    <a:ext uri="{FF2B5EF4-FFF2-40B4-BE49-F238E27FC236}">
                      <a16:creationId xmlns:a16="http://schemas.microsoft.com/office/drawing/2014/main" id="{28080191-D0EF-776B-E876-574F373B50CC}"/>
                    </a:ext>
                  </a:extLst>
                </p:cNvPr>
                <p:cNvSpPr/>
                <p:nvPr/>
              </p:nvSpPr>
              <p:spPr>
                <a:xfrm rot="16200000">
                  <a:off x="2639458" y="4455327"/>
                  <a:ext cx="1070392" cy="207252"/>
                </a:xfrm>
                <a:prstGeom prst="blockArc">
                  <a:avLst>
                    <a:gd name="adj1" fmla="val 10821682"/>
                    <a:gd name="adj2" fmla="val 21516777"/>
                    <a:gd name="adj3" fmla="val 0"/>
                  </a:avLst>
                </a:prstGeom>
                <a:noFill/>
                <a:ln w="28575">
                  <a:solidFill>
                    <a:srgbClr val="0000FF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solidFill>
                        <a:prstClr val="black"/>
                      </a:solidFill>
                      <a:prstDash val="dashDot"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3" name="Block Arc 2102">
                  <a:extLst>
                    <a:ext uri="{FF2B5EF4-FFF2-40B4-BE49-F238E27FC236}">
                      <a16:creationId xmlns:a16="http://schemas.microsoft.com/office/drawing/2014/main" id="{DED1B2D7-82D2-6512-7DC4-77322E60EB5E}"/>
                    </a:ext>
                  </a:extLst>
                </p:cNvPr>
                <p:cNvSpPr/>
                <p:nvPr/>
              </p:nvSpPr>
              <p:spPr>
                <a:xfrm rot="16200000">
                  <a:off x="2319908" y="4388870"/>
                  <a:ext cx="1177711" cy="354251"/>
                </a:xfrm>
                <a:prstGeom prst="blockArc">
                  <a:avLst>
                    <a:gd name="adj1" fmla="val 10821682"/>
                    <a:gd name="adj2" fmla="val 21516777"/>
                    <a:gd name="adj3" fmla="val 0"/>
                  </a:avLst>
                </a:prstGeom>
                <a:noFill/>
                <a:ln w="28575">
                  <a:solidFill>
                    <a:srgbClr val="0000FF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solidFill>
                        <a:prstClr val="black"/>
                      </a:solidFill>
                      <a:prstDash val="dashDot"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4" name="Block Arc 2103">
                  <a:extLst>
                    <a:ext uri="{FF2B5EF4-FFF2-40B4-BE49-F238E27FC236}">
                      <a16:creationId xmlns:a16="http://schemas.microsoft.com/office/drawing/2014/main" id="{CD546865-D00C-B3DD-32B5-CADF5A9CB5DE}"/>
                    </a:ext>
                  </a:extLst>
                </p:cNvPr>
                <p:cNvSpPr/>
                <p:nvPr/>
              </p:nvSpPr>
              <p:spPr>
                <a:xfrm rot="16200000">
                  <a:off x="1979157" y="4389383"/>
                  <a:ext cx="1247898" cy="338565"/>
                </a:xfrm>
                <a:prstGeom prst="blockArc">
                  <a:avLst>
                    <a:gd name="adj1" fmla="val 10821682"/>
                    <a:gd name="adj2" fmla="val 21516777"/>
                    <a:gd name="adj3" fmla="val 0"/>
                  </a:avLst>
                </a:prstGeom>
                <a:noFill/>
                <a:ln w="28575">
                  <a:solidFill>
                    <a:srgbClr val="0000FF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solidFill>
                        <a:prstClr val="black"/>
                      </a:solidFill>
                      <a:prstDash val="dashDot"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7" name="Block Arc 2106">
                  <a:extLst>
                    <a:ext uri="{FF2B5EF4-FFF2-40B4-BE49-F238E27FC236}">
                      <a16:creationId xmlns:a16="http://schemas.microsoft.com/office/drawing/2014/main" id="{5EE2849F-196F-7375-2FCD-AB97349E8FE0}"/>
                    </a:ext>
                  </a:extLst>
                </p:cNvPr>
                <p:cNvSpPr/>
                <p:nvPr/>
              </p:nvSpPr>
              <p:spPr>
                <a:xfrm rot="16200000">
                  <a:off x="3011101" y="4459998"/>
                  <a:ext cx="941340" cy="231718"/>
                </a:xfrm>
                <a:prstGeom prst="blockArc">
                  <a:avLst>
                    <a:gd name="adj1" fmla="val 10821682"/>
                    <a:gd name="adj2" fmla="val 21516777"/>
                    <a:gd name="adj3" fmla="val 0"/>
                  </a:avLst>
                </a:prstGeom>
                <a:noFill/>
                <a:ln w="28575">
                  <a:solidFill>
                    <a:srgbClr val="0000FF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solidFill>
                        <a:prstClr val="black"/>
                      </a:solidFill>
                      <a:prstDash val="dashDot"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8" name="Block Arc 2107">
                  <a:extLst>
                    <a:ext uri="{FF2B5EF4-FFF2-40B4-BE49-F238E27FC236}">
                      <a16:creationId xmlns:a16="http://schemas.microsoft.com/office/drawing/2014/main" id="{723C93B4-A9FB-B219-4D48-DA56178DF5F4}"/>
                    </a:ext>
                  </a:extLst>
                </p:cNvPr>
                <p:cNvSpPr/>
                <p:nvPr/>
              </p:nvSpPr>
              <p:spPr>
                <a:xfrm rot="16200000">
                  <a:off x="3329480" y="4531445"/>
                  <a:ext cx="795121" cy="154247"/>
                </a:xfrm>
                <a:prstGeom prst="blockArc">
                  <a:avLst>
                    <a:gd name="adj1" fmla="val 10821682"/>
                    <a:gd name="adj2" fmla="val 21516777"/>
                    <a:gd name="adj3" fmla="val 0"/>
                  </a:avLst>
                </a:prstGeom>
                <a:noFill/>
                <a:ln w="28575">
                  <a:solidFill>
                    <a:srgbClr val="0000FF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solidFill>
                        <a:prstClr val="black"/>
                      </a:solidFill>
                      <a:prstDash val="dashDot"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09" name="Block Arc 2108">
                  <a:extLst>
                    <a:ext uri="{FF2B5EF4-FFF2-40B4-BE49-F238E27FC236}">
                      <a16:creationId xmlns:a16="http://schemas.microsoft.com/office/drawing/2014/main" id="{A3015FDC-2DA5-EC1F-877A-519042609E0E}"/>
                    </a:ext>
                  </a:extLst>
                </p:cNvPr>
                <p:cNvSpPr/>
                <p:nvPr/>
              </p:nvSpPr>
              <p:spPr>
                <a:xfrm rot="16200000">
                  <a:off x="3680651" y="4506554"/>
                  <a:ext cx="703851" cy="186209"/>
                </a:xfrm>
                <a:prstGeom prst="blockArc">
                  <a:avLst>
                    <a:gd name="adj1" fmla="val 10821682"/>
                    <a:gd name="adj2" fmla="val 21516777"/>
                    <a:gd name="adj3" fmla="val 0"/>
                  </a:avLst>
                </a:prstGeom>
                <a:noFill/>
                <a:ln w="28575">
                  <a:solidFill>
                    <a:srgbClr val="0000FF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solidFill>
                        <a:prstClr val="black"/>
                      </a:solidFill>
                      <a:prstDash val="dashDot"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99" name="Block Arc 2098">
                <a:extLst>
                  <a:ext uri="{FF2B5EF4-FFF2-40B4-BE49-F238E27FC236}">
                    <a16:creationId xmlns:a16="http://schemas.microsoft.com/office/drawing/2014/main" id="{B38A33A0-FA92-EEFC-A65A-E440FE431DB6}"/>
                  </a:ext>
                </a:extLst>
              </p:cNvPr>
              <p:cNvSpPr/>
              <p:nvPr/>
            </p:nvSpPr>
            <p:spPr>
              <a:xfrm rot="3357152">
                <a:off x="10689948" y="3194352"/>
                <a:ext cx="1551992" cy="360042"/>
              </a:xfrm>
              <a:prstGeom prst="blockArc">
                <a:avLst>
                  <a:gd name="adj1" fmla="val 10821682"/>
                  <a:gd name="adj2" fmla="val 21516777"/>
                  <a:gd name="adj3" fmla="val 0"/>
                </a:avLst>
              </a:prstGeom>
              <a:noFill/>
              <a:ln w="28575">
                <a:solidFill>
                  <a:srgbClr val="0000FF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solidFill>
                      <a:prstClr val="black"/>
                    </a:solidFill>
                    <a:prstDash val="dashDot"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097" name="Block Arc 2096">
              <a:extLst>
                <a:ext uri="{FF2B5EF4-FFF2-40B4-BE49-F238E27FC236}">
                  <a16:creationId xmlns:a16="http://schemas.microsoft.com/office/drawing/2014/main" id="{3CE59D2B-07A4-2481-2FFC-4E3A9BBA0AF5}"/>
                </a:ext>
              </a:extLst>
            </p:cNvPr>
            <p:cNvSpPr/>
            <p:nvPr/>
          </p:nvSpPr>
          <p:spPr>
            <a:xfrm rot="59786">
              <a:off x="7952744" y="1096774"/>
              <a:ext cx="1618807" cy="362956"/>
            </a:xfrm>
            <a:prstGeom prst="blockArc">
              <a:avLst>
                <a:gd name="adj1" fmla="val 10821682"/>
                <a:gd name="adj2" fmla="val 21516777"/>
                <a:gd name="adj3" fmla="val 0"/>
              </a:avLst>
            </a:prstGeom>
            <a:noFill/>
            <a:ln w="28575">
              <a:solidFill>
                <a:srgbClr val="0000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Dot"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2" name="3D Model 61" descr="Street Light">
                <a:extLst>
                  <a:ext uri="{FF2B5EF4-FFF2-40B4-BE49-F238E27FC236}">
                    <a16:creationId xmlns:a16="http://schemas.microsoft.com/office/drawing/2014/main" id="{42D3A96F-D3C0-095C-8F2B-A3B89AA13D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0873841"/>
                  </p:ext>
                </p:extLst>
              </p:nvPr>
            </p:nvGraphicFramePr>
            <p:xfrm>
              <a:off x="10149142" y="682712"/>
              <a:ext cx="1636302" cy="6012455"/>
            </p:xfrm>
            <a:graphic>
              <a:graphicData uri="http://schemas.microsoft.com/office/drawing/2017/model3d">
                <am3d:model3d r:embed="rId21">
                  <am3d:spPr>
                    <a:xfrm>
                      <a:off x="0" y="0"/>
                      <a:ext cx="1636302" cy="6012455"/>
                    </a:xfrm>
                    <a:prstGeom prst="rect">
                      <a:avLst/>
                    </a:prstGeom>
                    <a:effectLst>
                      <a:glow rad="63500">
                        <a:schemeClr val="tx1">
                          <a:lumMod val="85000"/>
                          <a:lumOff val="15000"/>
                        </a:schemeClr>
                      </a:glow>
                    </a:effectLst>
                  </am3d:spPr>
                  <am3d:camera>
                    <am3d:pos x="0" y="0" z="503301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799490" d="1000000"/>
                    <am3d:preTrans dx="405108" dy="-17544358" dz="9097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3"/>
                  </am3d:raster>
                  <am3d:objViewport viewportSz="66403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2" name="3D Model 61" descr="Street Light">
                <a:extLst>
                  <a:ext uri="{FF2B5EF4-FFF2-40B4-BE49-F238E27FC236}">
                    <a16:creationId xmlns:a16="http://schemas.microsoft.com/office/drawing/2014/main" id="{42D3A96F-D3C0-095C-8F2B-A3B89AA13D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149142" y="682712"/>
                <a:ext cx="1636302" cy="6012455"/>
              </a:xfrm>
              <a:prstGeom prst="rect">
                <a:avLst/>
              </a:prstGeom>
              <a:effectLst>
                <a:glow rad="63500">
                  <a:schemeClr val="tx1">
                    <a:lumMod val="85000"/>
                    <a:lumOff val="15000"/>
                  </a:schemeClr>
                </a:glow>
              </a:effectLst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7F93C535-9182-BC1F-2194-5C3ED02622EF}"/>
              </a:ext>
            </a:extLst>
          </p:cNvPr>
          <p:cNvGrpSpPr/>
          <p:nvPr/>
        </p:nvGrpSpPr>
        <p:grpSpPr>
          <a:xfrm rot="159963">
            <a:off x="9395591" y="2570897"/>
            <a:ext cx="2404359" cy="2385762"/>
            <a:chOff x="9260910" y="2598377"/>
            <a:chExt cx="2385055" cy="2287291"/>
          </a:xfrm>
        </p:grpSpPr>
        <p:grpSp>
          <p:nvGrpSpPr>
            <p:cNvPr id="2065" name="Group 2064">
              <a:extLst>
                <a:ext uri="{FF2B5EF4-FFF2-40B4-BE49-F238E27FC236}">
                  <a16:creationId xmlns:a16="http://schemas.microsoft.com/office/drawing/2014/main" id="{B6FD32F5-C781-C074-721E-763096EF62DF}"/>
                </a:ext>
              </a:extLst>
            </p:cNvPr>
            <p:cNvGrpSpPr/>
            <p:nvPr/>
          </p:nvGrpSpPr>
          <p:grpSpPr>
            <a:xfrm rot="8757152">
              <a:off x="9260910" y="3333676"/>
              <a:ext cx="2262555" cy="1551992"/>
              <a:chOff x="2144678" y="3877809"/>
              <a:chExt cx="1981003" cy="1305759"/>
            </a:xfrm>
          </p:grpSpPr>
          <p:sp>
            <p:nvSpPr>
              <p:cNvPr id="2067" name="Block Arc 2066">
                <a:extLst>
                  <a:ext uri="{FF2B5EF4-FFF2-40B4-BE49-F238E27FC236}">
                    <a16:creationId xmlns:a16="http://schemas.microsoft.com/office/drawing/2014/main" id="{FAB6D265-B1FD-993D-B42D-91F40B8610C7}"/>
                  </a:ext>
                </a:extLst>
              </p:cNvPr>
              <p:cNvSpPr/>
              <p:nvPr/>
            </p:nvSpPr>
            <p:spPr>
              <a:xfrm rot="16200000">
                <a:off x="1649417" y="4373070"/>
                <a:ext cx="1305759" cy="315238"/>
              </a:xfrm>
              <a:prstGeom prst="blockArc">
                <a:avLst>
                  <a:gd name="adj1" fmla="val 10821682"/>
                  <a:gd name="adj2" fmla="val 21516777"/>
                  <a:gd name="adj3" fmla="val 0"/>
                </a:avLst>
              </a:prstGeom>
              <a:noFill/>
              <a:ln w="28575">
                <a:solidFill>
                  <a:srgbClr val="0000FF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solidFill>
                      <a:prstClr val="black"/>
                    </a:solidFill>
                    <a:prstDash val="dashDot"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85" name="Block Arc 2084">
                <a:extLst>
                  <a:ext uri="{FF2B5EF4-FFF2-40B4-BE49-F238E27FC236}">
                    <a16:creationId xmlns:a16="http://schemas.microsoft.com/office/drawing/2014/main" id="{B9856D27-FD03-225F-87AF-FDA810D2273F}"/>
                  </a:ext>
                </a:extLst>
              </p:cNvPr>
              <p:cNvSpPr/>
              <p:nvPr/>
            </p:nvSpPr>
            <p:spPr>
              <a:xfrm rot="16200000">
                <a:off x="2639458" y="4455327"/>
                <a:ext cx="1070392" cy="207252"/>
              </a:xfrm>
              <a:prstGeom prst="blockArc">
                <a:avLst>
                  <a:gd name="adj1" fmla="val 10821682"/>
                  <a:gd name="adj2" fmla="val 21516777"/>
                  <a:gd name="adj3" fmla="val 0"/>
                </a:avLst>
              </a:prstGeom>
              <a:noFill/>
              <a:ln w="28575">
                <a:solidFill>
                  <a:srgbClr val="0000FF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solidFill>
                      <a:prstClr val="black"/>
                    </a:solidFill>
                    <a:prstDash val="dashDot"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86" name="Block Arc 2085">
                <a:extLst>
                  <a:ext uri="{FF2B5EF4-FFF2-40B4-BE49-F238E27FC236}">
                    <a16:creationId xmlns:a16="http://schemas.microsoft.com/office/drawing/2014/main" id="{63F22CAD-3683-26A5-DA1B-47B376FBEC14}"/>
                  </a:ext>
                </a:extLst>
              </p:cNvPr>
              <p:cNvSpPr/>
              <p:nvPr/>
            </p:nvSpPr>
            <p:spPr>
              <a:xfrm rot="16200000">
                <a:off x="2319908" y="4388870"/>
                <a:ext cx="1177711" cy="354251"/>
              </a:xfrm>
              <a:prstGeom prst="blockArc">
                <a:avLst>
                  <a:gd name="adj1" fmla="val 10821682"/>
                  <a:gd name="adj2" fmla="val 21516777"/>
                  <a:gd name="adj3" fmla="val 0"/>
                </a:avLst>
              </a:prstGeom>
              <a:noFill/>
              <a:ln w="28575">
                <a:solidFill>
                  <a:srgbClr val="0000FF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solidFill>
                      <a:prstClr val="black"/>
                    </a:solidFill>
                    <a:prstDash val="dashDot"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88" name="Block Arc 2087">
                <a:extLst>
                  <a:ext uri="{FF2B5EF4-FFF2-40B4-BE49-F238E27FC236}">
                    <a16:creationId xmlns:a16="http://schemas.microsoft.com/office/drawing/2014/main" id="{05EA0ABE-5B68-06E4-7A27-409465DB91DA}"/>
                  </a:ext>
                </a:extLst>
              </p:cNvPr>
              <p:cNvSpPr/>
              <p:nvPr/>
            </p:nvSpPr>
            <p:spPr>
              <a:xfrm rot="16200000">
                <a:off x="1979157" y="4389383"/>
                <a:ext cx="1247898" cy="338565"/>
              </a:xfrm>
              <a:prstGeom prst="blockArc">
                <a:avLst>
                  <a:gd name="adj1" fmla="val 10821682"/>
                  <a:gd name="adj2" fmla="val 21516777"/>
                  <a:gd name="adj3" fmla="val 0"/>
                </a:avLst>
              </a:prstGeom>
              <a:noFill/>
              <a:ln w="28575">
                <a:solidFill>
                  <a:srgbClr val="0000FF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solidFill>
                      <a:prstClr val="black"/>
                    </a:solidFill>
                    <a:prstDash val="dashDot"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92" name="Block Arc 2091">
                <a:extLst>
                  <a:ext uri="{FF2B5EF4-FFF2-40B4-BE49-F238E27FC236}">
                    <a16:creationId xmlns:a16="http://schemas.microsoft.com/office/drawing/2014/main" id="{C04731DA-374D-B1CE-FA80-C0061CDA30B1}"/>
                  </a:ext>
                </a:extLst>
              </p:cNvPr>
              <p:cNvSpPr/>
              <p:nvPr/>
            </p:nvSpPr>
            <p:spPr>
              <a:xfrm rot="16200000">
                <a:off x="3011101" y="4459998"/>
                <a:ext cx="941340" cy="231718"/>
              </a:xfrm>
              <a:prstGeom prst="blockArc">
                <a:avLst>
                  <a:gd name="adj1" fmla="val 10821682"/>
                  <a:gd name="adj2" fmla="val 21516777"/>
                  <a:gd name="adj3" fmla="val 0"/>
                </a:avLst>
              </a:prstGeom>
              <a:noFill/>
              <a:ln w="28575">
                <a:solidFill>
                  <a:srgbClr val="0000FF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solidFill>
                      <a:prstClr val="black"/>
                    </a:solidFill>
                    <a:prstDash val="dashDot"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93" name="Block Arc 2092">
                <a:extLst>
                  <a:ext uri="{FF2B5EF4-FFF2-40B4-BE49-F238E27FC236}">
                    <a16:creationId xmlns:a16="http://schemas.microsoft.com/office/drawing/2014/main" id="{4366657F-14BE-2879-85E9-59C8B04A1FEC}"/>
                  </a:ext>
                </a:extLst>
              </p:cNvPr>
              <p:cNvSpPr/>
              <p:nvPr/>
            </p:nvSpPr>
            <p:spPr>
              <a:xfrm rot="16200000">
                <a:off x="3329480" y="4531445"/>
                <a:ext cx="795121" cy="154247"/>
              </a:xfrm>
              <a:prstGeom prst="blockArc">
                <a:avLst>
                  <a:gd name="adj1" fmla="val 10821682"/>
                  <a:gd name="adj2" fmla="val 21516777"/>
                  <a:gd name="adj3" fmla="val 0"/>
                </a:avLst>
              </a:prstGeom>
              <a:noFill/>
              <a:ln w="28575">
                <a:solidFill>
                  <a:srgbClr val="0000FF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solidFill>
                      <a:prstClr val="black"/>
                    </a:solidFill>
                    <a:prstDash val="dashDot"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94" name="Block Arc 2093">
                <a:extLst>
                  <a:ext uri="{FF2B5EF4-FFF2-40B4-BE49-F238E27FC236}">
                    <a16:creationId xmlns:a16="http://schemas.microsoft.com/office/drawing/2014/main" id="{9615F4FA-DE4F-3B5E-C0C2-0B4075828B0D}"/>
                  </a:ext>
                </a:extLst>
              </p:cNvPr>
              <p:cNvSpPr/>
              <p:nvPr/>
            </p:nvSpPr>
            <p:spPr>
              <a:xfrm rot="16200000">
                <a:off x="3680651" y="4506554"/>
                <a:ext cx="703851" cy="186209"/>
              </a:xfrm>
              <a:prstGeom prst="blockArc">
                <a:avLst>
                  <a:gd name="adj1" fmla="val 10821682"/>
                  <a:gd name="adj2" fmla="val 21516777"/>
                  <a:gd name="adj3" fmla="val 0"/>
                </a:avLst>
              </a:prstGeom>
              <a:noFill/>
              <a:ln w="28575">
                <a:solidFill>
                  <a:srgbClr val="0000FF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solidFill>
                      <a:prstClr val="black"/>
                    </a:solidFill>
                    <a:prstDash val="dashDot"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066" name="Block Arc 2065">
              <a:extLst>
                <a:ext uri="{FF2B5EF4-FFF2-40B4-BE49-F238E27FC236}">
                  <a16:creationId xmlns:a16="http://schemas.microsoft.com/office/drawing/2014/main" id="{74A4F1EC-549E-A4AE-E80C-5AACE2668017}"/>
                </a:ext>
              </a:extLst>
            </p:cNvPr>
            <p:cNvSpPr/>
            <p:nvPr/>
          </p:nvSpPr>
          <p:spPr>
            <a:xfrm rot="3357152">
              <a:off x="10689948" y="3194352"/>
              <a:ext cx="1551992" cy="360042"/>
            </a:xfrm>
            <a:prstGeom prst="blockArc">
              <a:avLst>
                <a:gd name="adj1" fmla="val 10821682"/>
                <a:gd name="adj2" fmla="val 21516777"/>
                <a:gd name="adj3" fmla="val 0"/>
              </a:avLst>
            </a:prstGeom>
            <a:noFill/>
            <a:ln w="28575">
              <a:solidFill>
                <a:srgbClr val="0000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Dot"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048" name="Graphic 2047" descr="Security camera with solid fill">
            <a:extLst>
              <a:ext uri="{FF2B5EF4-FFF2-40B4-BE49-F238E27FC236}">
                <a16:creationId xmlns:a16="http://schemas.microsoft.com/office/drawing/2014/main" id="{5D3F5FF3-945C-9CBB-A4A6-3281C90B0C0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flipH="1">
            <a:off x="10112193" y="2242338"/>
            <a:ext cx="1034932" cy="1507091"/>
          </a:xfrm>
          <a:prstGeom prst="rect">
            <a:avLst/>
          </a:prstGeom>
          <a:effectLst/>
        </p:spPr>
      </p:pic>
      <p:sp>
        <p:nvSpPr>
          <p:cNvPr id="2050" name="Arrow: Right 2049">
            <a:extLst>
              <a:ext uri="{FF2B5EF4-FFF2-40B4-BE49-F238E27FC236}">
                <a16:creationId xmlns:a16="http://schemas.microsoft.com/office/drawing/2014/main" id="{C15CEDC4-679F-5797-E668-78F3FA524E43}"/>
              </a:ext>
            </a:extLst>
          </p:cNvPr>
          <p:cNvSpPr/>
          <p:nvPr/>
        </p:nvSpPr>
        <p:spPr>
          <a:xfrm rot="12926057">
            <a:off x="7293411" y="2588224"/>
            <a:ext cx="3943556" cy="301584"/>
          </a:xfrm>
          <a:prstGeom prst="rightArrow">
            <a:avLst>
              <a:gd name="adj1" fmla="val 30059"/>
              <a:gd name="adj2" fmla="val 111837"/>
            </a:avLst>
          </a:prstGeom>
          <a:solidFill>
            <a:srgbClr val="FFC000"/>
          </a:solidFill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051" name="Flowchart: Magnetic Disk 2050">
            <a:extLst>
              <a:ext uri="{FF2B5EF4-FFF2-40B4-BE49-F238E27FC236}">
                <a16:creationId xmlns:a16="http://schemas.microsoft.com/office/drawing/2014/main" id="{C5CEE322-562A-EAD0-20E7-8459AF0BB231}"/>
              </a:ext>
            </a:extLst>
          </p:cNvPr>
          <p:cNvSpPr/>
          <p:nvPr/>
        </p:nvSpPr>
        <p:spPr>
          <a:xfrm>
            <a:off x="8211602" y="2502920"/>
            <a:ext cx="1778661" cy="402628"/>
          </a:xfrm>
          <a:prstGeom prst="flowChartMagneticDisk">
            <a:avLst/>
          </a:prstGeom>
          <a:solidFill>
            <a:srgbClr val="FFCC00"/>
          </a:solidFill>
          <a:ln w="6350" cap="flat" cmpd="sng" algn="ctr">
            <a:solidFill>
              <a:srgbClr val="CB4D0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Sensor Data</a:t>
            </a:r>
          </a:p>
        </p:txBody>
      </p:sp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620327A8-5A26-7541-D52E-F5E0F2868A78}"/>
              </a:ext>
            </a:extLst>
          </p:cNvPr>
          <p:cNvGrpSpPr/>
          <p:nvPr/>
        </p:nvGrpSpPr>
        <p:grpSpPr>
          <a:xfrm>
            <a:off x="9955632" y="3187629"/>
            <a:ext cx="1236680" cy="1405060"/>
            <a:chOff x="9955632" y="3187629"/>
            <a:chExt cx="1236680" cy="1405060"/>
          </a:xfrm>
        </p:grpSpPr>
        <p:pic>
          <p:nvPicPr>
            <p:cNvPr id="2060" name="Graphic 2059" descr="Wi-Fi with solid fill">
              <a:extLst>
                <a:ext uri="{FF2B5EF4-FFF2-40B4-BE49-F238E27FC236}">
                  <a16:creationId xmlns:a16="http://schemas.microsoft.com/office/drawing/2014/main" id="{40EBDFF5-5FF4-9C5F-26E9-DF2C1EA38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200000">
              <a:off x="9848629" y="3294632"/>
              <a:ext cx="1405060" cy="1191054"/>
            </a:xfrm>
            <a:prstGeom prst="rect">
              <a:avLst/>
            </a:prstGeom>
          </p:spPr>
        </p:pic>
        <p:grpSp>
          <p:nvGrpSpPr>
            <p:cNvPr id="2061" name="Group 2060">
              <a:extLst>
                <a:ext uri="{FF2B5EF4-FFF2-40B4-BE49-F238E27FC236}">
                  <a16:creationId xmlns:a16="http://schemas.microsoft.com/office/drawing/2014/main" id="{9E2BF4A8-2802-FD51-AB3C-0758DD412963}"/>
                </a:ext>
              </a:extLst>
            </p:cNvPr>
            <p:cNvGrpSpPr/>
            <p:nvPr/>
          </p:nvGrpSpPr>
          <p:grpSpPr>
            <a:xfrm>
              <a:off x="10823430" y="3539831"/>
              <a:ext cx="368882" cy="706205"/>
              <a:chOff x="10823430" y="3539831"/>
              <a:chExt cx="368882" cy="706205"/>
            </a:xfrm>
          </p:grpSpPr>
          <p:sp>
            <p:nvSpPr>
              <p:cNvPr id="2062" name="Rectangle 2061">
                <a:extLst>
                  <a:ext uri="{FF2B5EF4-FFF2-40B4-BE49-F238E27FC236}">
                    <a16:creationId xmlns:a16="http://schemas.microsoft.com/office/drawing/2014/main" id="{C47B39A4-67EE-AD8E-42D4-5F8B13BB1BD0}"/>
                  </a:ext>
                </a:extLst>
              </p:cNvPr>
              <p:cNvSpPr/>
              <p:nvPr/>
            </p:nvSpPr>
            <p:spPr>
              <a:xfrm>
                <a:off x="10823430" y="3539831"/>
                <a:ext cx="368882" cy="706205"/>
              </a:xfrm>
              <a:prstGeom prst="rect">
                <a:avLst/>
              </a:prstGeom>
              <a:solidFill>
                <a:srgbClr val="FFC000"/>
              </a:solidFill>
              <a:ln w="635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64" name="Flowchart: Collate 2063">
                <a:extLst>
                  <a:ext uri="{FF2B5EF4-FFF2-40B4-BE49-F238E27FC236}">
                    <a16:creationId xmlns:a16="http://schemas.microsoft.com/office/drawing/2014/main" id="{01D8756E-ABF5-71E6-9BA2-4D95E3A2E87B}"/>
                  </a:ext>
                </a:extLst>
              </p:cNvPr>
              <p:cNvSpPr/>
              <p:nvPr/>
            </p:nvSpPr>
            <p:spPr>
              <a:xfrm rot="10800000">
                <a:off x="10938703" y="3780117"/>
                <a:ext cx="142665" cy="259913"/>
              </a:xfrm>
              <a:prstGeom prst="flowChartCollate">
                <a:avLst/>
              </a:prstGeom>
              <a:solidFill>
                <a:srgbClr val="FFCC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892CB887-5416-FF5C-378B-9CF7A76A833B}"/>
              </a:ext>
            </a:extLst>
          </p:cNvPr>
          <p:cNvGrpSpPr/>
          <p:nvPr/>
        </p:nvGrpSpPr>
        <p:grpSpPr>
          <a:xfrm>
            <a:off x="9482656" y="5195620"/>
            <a:ext cx="814922" cy="1223205"/>
            <a:chOff x="9482656" y="5195620"/>
            <a:chExt cx="814922" cy="1223205"/>
          </a:xfrm>
        </p:grpSpPr>
        <p:grpSp>
          <p:nvGrpSpPr>
            <p:cNvPr id="2055" name="Group 2054">
              <a:extLst>
                <a:ext uri="{FF2B5EF4-FFF2-40B4-BE49-F238E27FC236}">
                  <a16:creationId xmlns:a16="http://schemas.microsoft.com/office/drawing/2014/main" id="{0A8DEE05-9F66-F46A-C299-684BB679F9A0}"/>
                </a:ext>
              </a:extLst>
            </p:cNvPr>
            <p:cNvGrpSpPr/>
            <p:nvPr/>
          </p:nvGrpSpPr>
          <p:grpSpPr>
            <a:xfrm rot="12473567">
              <a:off x="9482656" y="5195620"/>
              <a:ext cx="529538" cy="985747"/>
              <a:chOff x="3649917" y="4211008"/>
              <a:chExt cx="475764" cy="795121"/>
            </a:xfrm>
          </p:grpSpPr>
          <p:sp>
            <p:nvSpPr>
              <p:cNvPr id="2058" name="Block Arc 2057">
                <a:extLst>
                  <a:ext uri="{FF2B5EF4-FFF2-40B4-BE49-F238E27FC236}">
                    <a16:creationId xmlns:a16="http://schemas.microsoft.com/office/drawing/2014/main" id="{8D840CFF-B827-CA39-0D9E-5096AEB9503E}"/>
                  </a:ext>
                </a:extLst>
              </p:cNvPr>
              <p:cNvSpPr/>
              <p:nvPr/>
            </p:nvSpPr>
            <p:spPr>
              <a:xfrm rot="16200000">
                <a:off x="3329480" y="4531445"/>
                <a:ext cx="795121" cy="154247"/>
              </a:xfrm>
              <a:prstGeom prst="blockArc">
                <a:avLst>
                  <a:gd name="adj1" fmla="val 10821682"/>
                  <a:gd name="adj2" fmla="val 21516777"/>
                  <a:gd name="adj3" fmla="val 0"/>
                </a:avLst>
              </a:prstGeom>
              <a:noFill/>
              <a:ln w="28575">
                <a:solidFill>
                  <a:srgbClr val="0000FF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solidFill>
                      <a:prstClr val="black"/>
                    </a:solidFill>
                    <a:prstDash val="dashDot"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59" name="Block Arc 2058">
                <a:extLst>
                  <a:ext uri="{FF2B5EF4-FFF2-40B4-BE49-F238E27FC236}">
                    <a16:creationId xmlns:a16="http://schemas.microsoft.com/office/drawing/2014/main" id="{5BC214B1-399F-3C30-2704-125287DBB6B8}"/>
                  </a:ext>
                </a:extLst>
              </p:cNvPr>
              <p:cNvSpPr/>
              <p:nvPr/>
            </p:nvSpPr>
            <p:spPr>
              <a:xfrm rot="16200000">
                <a:off x="3680651" y="4506554"/>
                <a:ext cx="703851" cy="186209"/>
              </a:xfrm>
              <a:prstGeom prst="blockArc">
                <a:avLst>
                  <a:gd name="adj1" fmla="val 10821682"/>
                  <a:gd name="adj2" fmla="val 21516777"/>
                  <a:gd name="adj3" fmla="val 0"/>
                </a:avLst>
              </a:prstGeom>
              <a:noFill/>
              <a:ln w="28575">
                <a:solidFill>
                  <a:srgbClr val="0000FF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2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solidFill>
                      <a:prstClr val="black"/>
                    </a:solidFill>
                    <a:prstDash val="dashDot"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057" name="Block Arc 2056">
              <a:extLst>
                <a:ext uri="{FF2B5EF4-FFF2-40B4-BE49-F238E27FC236}">
                  <a16:creationId xmlns:a16="http://schemas.microsoft.com/office/drawing/2014/main" id="{551D578C-54D9-DF68-7AED-F2322D74C57A}"/>
                </a:ext>
              </a:extLst>
            </p:cNvPr>
            <p:cNvSpPr/>
            <p:nvPr/>
          </p:nvSpPr>
          <p:spPr>
            <a:xfrm rot="6907883">
              <a:off x="9718864" y="5840111"/>
              <a:ext cx="985747" cy="171681"/>
            </a:xfrm>
            <a:prstGeom prst="blockArc">
              <a:avLst>
                <a:gd name="adj1" fmla="val 10821682"/>
                <a:gd name="adj2" fmla="val 21516777"/>
                <a:gd name="adj3" fmla="val 0"/>
              </a:avLst>
            </a:prstGeom>
            <a:noFill/>
            <a:ln w="28575">
              <a:solidFill>
                <a:srgbClr val="0000FF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Dot"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054" name="Graphic 2053" descr="Security camera with solid fill">
            <a:extLst>
              <a:ext uri="{FF2B5EF4-FFF2-40B4-BE49-F238E27FC236}">
                <a16:creationId xmlns:a16="http://schemas.microsoft.com/office/drawing/2014/main" id="{AD09C22E-3B8E-A7DC-D13D-ABC2CBA37EC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912311" y="2243842"/>
            <a:ext cx="870113" cy="1507091"/>
          </a:xfrm>
          <a:prstGeom prst="rect">
            <a:avLst/>
          </a:prstGeom>
          <a:effectLst/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5A30A4F-ECDA-934B-3601-F5E2573D1ABA}"/>
              </a:ext>
            </a:extLst>
          </p:cNvPr>
          <p:cNvSpPr txBox="1"/>
          <p:nvPr/>
        </p:nvSpPr>
        <p:spPr>
          <a:xfrm>
            <a:off x="3134246" y="4171369"/>
            <a:ext cx="2110860" cy="22297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prstTxWarp prst="textChevron">
              <a:avLst/>
            </a:prstTxWarp>
            <a:spAutoFit/>
          </a:bodyPr>
          <a:lstStyle/>
          <a:p>
            <a:pPr algn="ctr"/>
            <a:r>
              <a:rPr lang="en-US" sz="900" b="1" dirty="0">
                <a:solidFill>
                  <a:schemeClr val="tx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~ Dairy Ice Cream Bar ~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04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62"/>
    </mc:Choice>
    <mc:Fallback xmlns="">
      <p:transition spd="slow" advTm="94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8" grpId="0" animBg="1"/>
      <p:bldP spid="59" grpId="0" animBg="1"/>
      <p:bldP spid="2050" grpId="0" animBg="1"/>
      <p:bldP spid="20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8.8|1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13.4|1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7|10.9|30|1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8.8|42.4"/>
</p:tagLst>
</file>

<file path=ppt/theme/theme1.xml><?xml version="1.0" encoding="utf-8"?>
<a:theme xmlns:a="http://schemas.openxmlformats.org/drawingml/2006/main" name="Office Theme">
  <a:themeElements>
    <a:clrScheme name="UNH">
      <a:dk1>
        <a:sysClr val="windowText" lastClr="000000"/>
      </a:dk1>
      <a:lt1>
        <a:sysClr val="window" lastClr="FFFFFF"/>
      </a:lt1>
      <a:dk2>
        <a:srgbClr val="5C6874"/>
      </a:dk2>
      <a:lt2>
        <a:srgbClr val="A3A9AC"/>
      </a:lt2>
      <a:accent1>
        <a:srgbClr val="003491"/>
      </a:accent1>
      <a:accent2>
        <a:srgbClr val="001D52"/>
      </a:accent2>
      <a:accent3>
        <a:srgbClr val="527BBD"/>
      </a:accent3>
      <a:accent4>
        <a:srgbClr val="CB4D0B"/>
      </a:accent4>
      <a:accent5>
        <a:srgbClr val="F77A05"/>
      </a:accent5>
      <a:accent6>
        <a:srgbClr val="263645"/>
      </a:accent6>
      <a:hlink>
        <a:srgbClr val="0563C1"/>
      </a:hlink>
      <a:folHlink>
        <a:srgbClr val="954F72"/>
      </a:folHlink>
    </a:clrScheme>
    <a:fontScheme name="Custom 1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H.potx" id="{871827B5-6D93-49E7-98B8-5A4050B16F9F}" vid="{D4980CE5-1E49-4732-9BEB-6E9663E9293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ACFE926158DE4098E1796D11EAE838" ma:contentTypeVersion="13" ma:contentTypeDescription="Create a new document." ma:contentTypeScope="" ma:versionID="0f8ee32cdac5de6a272b418654e604df">
  <xsd:schema xmlns:xsd="http://www.w3.org/2001/XMLSchema" xmlns:xs="http://www.w3.org/2001/XMLSchema" xmlns:p="http://schemas.microsoft.com/office/2006/metadata/properties" xmlns:ns3="e933eb58-6e6e-4f22-992c-461111efef8f" xmlns:ns4="3cc88b3a-ca0e-4e78-a720-143fa73d263c" targetNamespace="http://schemas.microsoft.com/office/2006/metadata/properties" ma:root="true" ma:fieldsID="2152ffe0c4f1ae4b9e8e498223dfd7f3" ns3:_="" ns4:_="">
    <xsd:import namespace="e933eb58-6e6e-4f22-992c-461111efef8f"/>
    <xsd:import namespace="3cc88b3a-ca0e-4e78-a720-143fa73d263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3eb58-6e6e-4f22-992c-461111efef8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c88b3a-ca0e-4e78-a720-143fa73d26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42FBB2-582F-4788-902D-95EEEC567F8F}">
  <ds:schemaRefs>
    <ds:schemaRef ds:uri="3cc88b3a-ca0e-4e78-a720-143fa73d263c"/>
    <ds:schemaRef ds:uri="e933eb58-6e6e-4f22-992c-461111efef8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02974F0-2595-48B6-8B53-27966A14143B}">
  <ds:schemaRefs>
    <ds:schemaRef ds:uri="e933eb58-6e6e-4f22-992c-461111efef8f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3cc88b3a-ca0e-4e78-a720-143fa73d263c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AFB10F1-F512-43FC-A848-27663AB7E2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UNH</Template>
  <TotalTime>325</TotalTime>
  <Words>846</Words>
  <Application>Microsoft Office PowerPoint</Application>
  <PresentationFormat>Widescreen</PresentationFormat>
  <Paragraphs>204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Cambria Math</vt:lpstr>
      <vt:lpstr>Source Sans Pro</vt:lpstr>
      <vt:lpstr>Wingdings</vt:lpstr>
      <vt:lpstr>Office Theme</vt:lpstr>
      <vt:lpstr>Custom Design</vt:lpstr>
      <vt:lpstr>A Passive Detection System for Localizing Vulnerable Road Users</vt:lpstr>
      <vt:lpstr>Introduction</vt:lpstr>
      <vt:lpstr>Background</vt:lpstr>
      <vt:lpstr>Advanced Driver Assistance Systems (ADAS)</vt:lpstr>
      <vt:lpstr>Cooperative Collision Avoidance Systems</vt:lpstr>
      <vt:lpstr>Fundamental Steps of CCAS</vt:lpstr>
      <vt:lpstr>State-of-the-art VRU safety Limitations</vt:lpstr>
      <vt:lpstr>PowerPoint Presentation</vt:lpstr>
      <vt:lpstr>VRU Detection Via Signals of Opportunity</vt:lpstr>
      <vt:lpstr>Preliminary Simulation Framework</vt:lpstr>
      <vt:lpstr>RSSI To Location Estimation Algorithm</vt:lpstr>
      <vt:lpstr>Least Square Estimation</vt:lpstr>
      <vt:lpstr>Kalman Filter Algorithm</vt:lpstr>
      <vt:lpstr>Preliminary Simulation </vt:lpstr>
      <vt:lpstr>Preliminary Results of VRU Localization </vt:lpstr>
      <vt:lpstr>Error in VRU Localization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Crystal Plasticity Finite Element Modeling</dc:title>
  <dc:creator/>
  <cp:lastModifiedBy>Shuva Paul</cp:lastModifiedBy>
  <cp:revision>7</cp:revision>
  <dcterms:created xsi:type="dcterms:W3CDTF">2022-12-08T14:23:42Z</dcterms:created>
  <dcterms:modified xsi:type="dcterms:W3CDTF">2024-06-11T20:23:07Z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0x01010096ACFE926158DE4098E1796D11EAE838</vt:lpwstr>
  </property>
  <property fmtid="{D5CDD505-2E9C-101B-9397-08002B2CF9AE}" pid="3" name="ClassificationContentMarkingHeaderLocations">
    <vt:lpwstr>Office Theme:10\Custom Design:10</vt:lpwstr>
  </property>
  <property fmtid="{D5CDD505-2E9C-101B-9397-08002B2CF9AE}" pid="4" name="ClassificationContentMarkingHeaderText">
    <vt:lpwstr>This is a sensitive message, please do not share.</vt:lpwstr>
  </property>
  <property fmtid="{D5CDD505-2E9C-101B-9397-08002B2CF9AE}" pid="5" name="ClassificationWatermarkLocations">
    <vt:lpwstr>Office Theme:8\Custom Design:8</vt:lpwstr>
  </property>
  <property fmtid="{D5CDD505-2E9C-101B-9397-08002B2CF9AE}" pid="6" name="ClassificationWatermarkText">
    <vt:lpwstr>Restricted information do not share or forward.</vt:lpwstr>
  </property>
  <property fmtid="{D5CDD505-2E9C-101B-9397-08002B2CF9AE}" pid="7" name="MSIP_Label_77aceb1d-dfa3-48bb-bc6e-cdb894bb3ae0_Enabled">
    <vt:lpwstr>true</vt:lpwstr>
  </property>
  <property fmtid="{D5CDD505-2E9C-101B-9397-08002B2CF9AE}" pid="8" name="MSIP_Label_77aceb1d-dfa3-48bb-bc6e-cdb894bb3ae0_SetDate">
    <vt:lpwstr>2024-06-11T20:15:36Z</vt:lpwstr>
  </property>
  <property fmtid="{D5CDD505-2E9C-101B-9397-08002B2CF9AE}" pid="9" name="MSIP_Label_77aceb1d-dfa3-48bb-bc6e-cdb894bb3ae0_Method">
    <vt:lpwstr>Privileged</vt:lpwstr>
  </property>
  <property fmtid="{D5CDD505-2E9C-101B-9397-08002B2CF9AE}" pid="10" name="MSIP_Label_77aceb1d-dfa3-48bb-bc6e-cdb894bb3ae0_Name">
    <vt:lpwstr>Public</vt:lpwstr>
  </property>
  <property fmtid="{D5CDD505-2E9C-101B-9397-08002B2CF9AE}" pid="11" name="MSIP_Label_77aceb1d-dfa3-48bb-bc6e-cdb894bb3ae0_SiteId">
    <vt:lpwstr>d6241893-512d-46dc-8d2b-be47e25f5666</vt:lpwstr>
  </property>
  <property fmtid="{D5CDD505-2E9C-101B-9397-08002B2CF9AE}" pid="12" name="MSIP_Label_77aceb1d-dfa3-48bb-bc6e-cdb894bb3ae0_ActionId">
    <vt:lpwstr>76a511a0-c8de-4662-8413-e6078eb2a4f1</vt:lpwstr>
  </property>
  <property fmtid="{D5CDD505-2E9C-101B-9397-08002B2CF9AE}" pid="13" name="MSIP_Label_77aceb1d-dfa3-48bb-bc6e-cdb894bb3ae0_ContentBits">
    <vt:lpwstr>0</vt:lpwstr>
  </property>
</Properties>
</file>