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43891200" cy="32918400"/>
  <p:notesSz cx="9144000" cy="6858000"/>
  <p:embeddedFontLst>
    <p:embeddedFont>
      <p:font typeface="EB Garamond" panose="00000500000000000000" pitchFamily="2" charset="0"/>
      <p:regular r:id="rId4"/>
      <p:bold r:id="rId5"/>
      <p:italic r:id="rId6"/>
      <p:boldItalic r:id="rId7"/>
    </p:embeddedFont>
    <p:embeddedFont>
      <p:font typeface="Open Sans" panose="020B0606030504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864">
          <p15:clr>
            <a:srgbClr val="A4A3A4"/>
          </p15:clr>
        </p15:guide>
        <p15:guide id="2" pos="13824">
          <p15:clr>
            <a:srgbClr val="A4A3A4"/>
          </p15:clr>
        </p15:guide>
        <p15:guide id="3" orient="horz"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9vN0kFEHOOUGZu6w/BY24FkhCN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F2003-B866-A93E-28D9-D06E92BCA52F}" name="Jesse" initials="J" userId="S::29heatj@orcsd.org::4f6772f2-8a59-4260-808d-f5e1cf174bd8" providerId="AD"/>
  <p188:author id="{64A54B12-6052-BF87-C20F-595BD40D7CA0}" name="Keane, Courtney" initials="CK" userId="S::Courtney.Keane@dhhs.nh.gov::e1cd843a-408a-4ba6-9ab1-2f748555dc24" providerId="AD"/>
  <p188:author id="{7F282955-5E70-0CAB-C719-BA238A06A13A}" name="Goss, Sarah" initials="GS" userId="S::Sarah.L.Goss@dhhs.nh.gov::b1d3f11a-b66e-44f4-8d72-576b870caaf5" providerId="AD"/>
  <p188:author id="{54821699-ABD5-3389-88B6-4B2587F303B5}" name="Danielle Heaton" initials="DH" userId="1afff89974f24ab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972" y="30"/>
      </p:cViewPr>
      <p:guideLst>
        <p:guide orient="horz" pos="9864"/>
        <p:guide pos="13824"/>
        <p:guide orient="horz"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25" Type="http://schemas.microsoft.com/office/2018/10/relationships/authors" Target="authors.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29"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029"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029"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029"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029"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029"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029"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029"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02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8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bbca516b7a4ce0_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bbca516b7a4ce0_8:notes"/>
          <p:cNvSpPr txBox="1">
            <a:spLocks noGrp="1"/>
          </p:cNvSpPr>
          <p:nvPr>
            <p:ph type="body" idx="1"/>
          </p:nvPr>
        </p:nvSpPr>
        <p:spPr>
          <a:xfrm>
            <a:off x="914400" y="3300413"/>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g5bbca516b7a4ce0_8:notes"/>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extLst>
      <p:ext uri="{BB962C8B-B14F-4D97-AF65-F5344CB8AC3E}">
        <p14:creationId xmlns:p14="http://schemas.microsoft.com/office/powerpoint/2010/main" val="373596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Col. LayoutwGraphics">
  <p:cSld name="3 Col. LayoutwGraphics">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979714" y="1155360"/>
            <a:ext cx="37856160" cy="66647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979715" y="2210030"/>
            <a:ext cx="20103193" cy="666477"/>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657"/>
              <a:buNone/>
              <a:defRPr sz="5657">
                <a:solidFill>
                  <a:schemeClr val="lt1"/>
                </a:solidFill>
              </a:defRPr>
            </a:lvl1pPr>
            <a:lvl2pPr marL="914400" lvl="1" indent="-228600" algn="l">
              <a:lnSpc>
                <a:spcPct val="100000"/>
              </a:lnSpc>
              <a:spcBef>
                <a:spcPts val="2100"/>
              </a:spcBef>
              <a:spcAft>
                <a:spcPts val="0"/>
              </a:spcAft>
              <a:buClr>
                <a:schemeClr val="lt1"/>
              </a:buClr>
              <a:buSzPts val="6171"/>
              <a:buNone/>
              <a:defRPr sz="6171">
                <a:solidFill>
                  <a:schemeClr val="lt1"/>
                </a:solidFill>
              </a:defRPr>
            </a:lvl2pPr>
            <a:lvl3pPr marL="1371600" lvl="2" indent="-228600" algn="l">
              <a:lnSpc>
                <a:spcPct val="100000"/>
              </a:lnSpc>
              <a:spcBef>
                <a:spcPts val="2100"/>
              </a:spcBef>
              <a:spcAft>
                <a:spcPts val="0"/>
              </a:spcAft>
              <a:buClr>
                <a:schemeClr val="lt1"/>
              </a:buClr>
              <a:buSzPts val="5657"/>
              <a:buNone/>
              <a:defRPr sz="5657">
                <a:solidFill>
                  <a:schemeClr val="lt1"/>
                </a:solidFill>
              </a:defRPr>
            </a:lvl3pPr>
            <a:lvl4pPr marL="1828800" lvl="3" indent="-228600" algn="l">
              <a:lnSpc>
                <a:spcPct val="100000"/>
              </a:lnSpc>
              <a:spcBef>
                <a:spcPts val="2100"/>
              </a:spcBef>
              <a:spcAft>
                <a:spcPts val="0"/>
              </a:spcAft>
              <a:buClr>
                <a:schemeClr val="lt1"/>
              </a:buClr>
              <a:buSzPts val="4628"/>
              <a:buNone/>
              <a:defRPr sz="4628">
                <a:solidFill>
                  <a:schemeClr val="lt1"/>
                </a:solidFill>
              </a:defRPr>
            </a:lvl4pPr>
            <a:lvl5pPr marL="2286000" lvl="4" indent="-228600" algn="l">
              <a:lnSpc>
                <a:spcPct val="100000"/>
              </a:lnSpc>
              <a:spcBef>
                <a:spcPts val="2100"/>
              </a:spcBef>
              <a:spcAft>
                <a:spcPts val="0"/>
              </a:spcAft>
              <a:buClr>
                <a:schemeClr val="lt1"/>
              </a:buClr>
              <a:buSzPts val="4628"/>
              <a:buNone/>
              <a:defRPr sz="4628">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2" name="Google Shape;22;p6"/>
          <p:cNvSpPr txBox="1">
            <a:spLocks noGrp="1"/>
          </p:cNvSpPr>
          <p:nvPr>
            <p:ph type="body" idx="2"/>
          </p:nvPr>
        </p:nvSpPr>
        <p:spPr>
          <a:xfrm>
            <a:off x="979715" y="3153013"/>
            <a:ext cx="2010319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143"/>
              <a:buNone/>
              <a:defRPr sz="5143">
                <a:solidFill>
                  <a:schemeClr val="lt1"/>
                </a:solidFill>
              </a:defRPr>
            </a:lvl1pPr>
            <a:lvl2pPr marL="914400" lvl="1" indent="-228600" algn="l">
              <a:lnSpc>
                <a:spcPct val="100000"/>
              </a:lnSpc>
              <a:spcBef>
                <a:spcPts val="2100"/>
              </a:spcBef>
              <a:spcAft>
                <a:spcPts val="0"/>
              </a:spcAft>
              <a:buClr>
                <a:schemeClr val="lt1"/>
              </a:buClr>
              <a:buSzPts val="5143"/>
              <a:buNone/>
              <a:defRPr sz="5143">
                <a:solidFill>
                  <a:schemeClr val="lt1"/>
                </a:solidFill>
              </a:defRPr>
            </a:lvl2pPr>
            <a:lvl3pPr marL="1371600" lvl="2" indent="-228600" algn="l">
              <a:lnSpc>
                <a:spcPct val="100000"/>
              </a:lnSpc>
              <a:spcBef>
                <a:spcPts val="2100"/>
              </a:spcBef>
              <a:spcAft>
                <a:spcPts val="0"/>
              </a:spcAft>
              <a:buClr>
                <a:schemeClr val="lt1"/>
              </a:buClr>
              <a:buSzPts val="4628"/>
              <a:buNone/>
              <a:defRPr sz="4628">
                <a:solidFill>
                  <a:schemeClr val="lt1"/>
                </a:solidFill>
              </a:defRPr>
            </a:lvl3pPr>
            <a:lvl4pPr marL="1828800" lvl="3" indent="-228600" algn="l">
              <a:lnSpc>
                <a:spcPct val="100000"/>
              </a:lnSpc>
              <a:spcBef>
                <a:spcPts val="2100"/>
              </a:spcBef>
              <a:spcAft>
                <a:spcPts val="0"/>
              </a:spcAft>
              <a:buClr>
                <a:schemeClr val="lt1"/>
              </a:buClr>
              <a:buSzPts val="3771"/>
              <a:buNone/>
              <a:defRPr sz="3771">
                <a:solidFill>
                  <a:schemeClr val="lt1"/>
                </a:solidFill>
              </a:defRPr>
            </a:lvl4pPr>
            <a:lvl5pPr marL="2286000" lvl="4" indent="-228600" algn="l">
              <a:lnSpc>
                <a:spcPct val="100000"/>
              </a:lnSpc>
              <a:spcBef>
                <a:spcPts val="2100"/>
              </a:spcBef>
              <a:spcAft>
                <a:spcPts val="0"/>
              </a:spcAft>
              <a:buClr>
                <a:schemeClr val="lt1"/>
              </a:buClr>
              <a:buSzPts val="3771"/>
              <a:buNone/>
              <a:defRPr sz="3771">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cxnSp>
        <p:nvCxnSpPr>
          <p:cNvPr id="23" name="Google Shape;23;p6"/>
          <p:cNvCxnSpPr/>
          <p:nvPr/>
        </p:nvCxnSpPr>
        <p:spPr>
          <a:xfrm>
            <a:off x="14630400" y="5682343"/>
            <a:ext cx="0" cy="24688800"/>
          </a:xfrm>
          <a:prstGeom prst="straightConnector1">
            <a:avLst/>
          </a:prstGeom>
          <a:noFill/>
          <a:ln w="111125" cap="flat" cmpd="sng">
            <a:solidFill>
              <a:srgbClr val="A5A5A5">
                <a:alpha val="12549"/>
              </a:srgbClr>
            </a:solidFill>
            <a:prstDash val="solid"/>
            <a:miter lim="800000"/>
            <a:headEnd type="oval" w="med" len="med"/>
            <a:tailEnd type="oval" w="med" len="med"/>
          </a:ln>
        </p:spPr>
      </p:cxnSp>
      <p:cxnSp>
        <p:nvCxnSpPr>
          <p:cNvPr id="24" name="Google Shape;24;p6"/>
          <p:cNvCxnSpPr/>
          <p:nvPr/>
        </p:nvCxnSpPr>
        <p:spPr>
          <a:xfrm>
            <a:off x="29260800" y="5682343"/>
            <a:ext cx="0" cy="24688800"/>
          </a:xfrm>
          <a:prstGeom prst="straightConnector1">
            <a:avLst/>
          </a:prstGeom>
          <a:noFill/>
          <a:ln w="111125" cap="flat" cmpd="sng">
            <a:solidFill>
              <a:srgbClr val="A5A5A5">
                <a:alpha val="12549"/>
              </a:srgbClr>
            </a:solidFill>
            <a:prstDash val="solid"/>
            <a:miter lim="800000"/>
            <a:headEnd type="oval" w="med" len="med"/>
            <a:tailEnd type="oval" w="med" len="med"/>
          </a:ln>
        </p:spPr>
      </p:cxnSp>
      <p:sp>
        <p:nvSpPr>
          <p:cNvPr id="25" name="Google Shape;25;p6"/>
          <p:cNvSpPr txBox="1">
            <a:spLocks noGrp="1"/>
          </p:cNvSpPr>
          <p:nvPr>
            <p:ph type="body" idx="3"/>
          </p:nvPr>
        </p:nvSpPr>
        <p:spPr>
          <a:xfrm>
            <a:off x="979714" y="5632704"/>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6" name="Google Shape;26;p6"/>
          <p:cNvSpPr txBox="1">
            <a:spLocks noGrp="1"/>
          </p:cNvSpPr>
          <p:nvPr>
            <p:ph type="body" idx="4"/>
          </p:nvPr>
        </p:nvSpPr>
        <p:spPr>
          <a:xfrm>
            <a:off x="979714" y="12703085"/>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7" name="Google Shape;27;p6"/>
          <p:cNvSpPr txBox="1">
            <a:spLocks noGrp="1"/>
          </p:cNvSpPr>
          <p:nvPr>
            <p:ph type="body" idx="5"/>
          </p:nvPr>
        </p:nvSpPr>
        <p:spPr>
          <a:xfrm>
            <a:off x="15022285" y="5632704"/>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8" name="Google Shape;28;p6"/>
          <p:cNvSpPr txBox="1">
            <a:spLocks noGrp="1"/>
          </p:cNvSpPr>
          <p:nvPr>
            <p:ph type="body" idx="6"/>
          </p:nvPr>
        </p:nvSpPr>
        <p:spPr>
          <a:xfrm>
            <a:off x="29652685" y="5632704"/>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 name="Google Shape;29;p6"/>
          <p:cNvSpPr txBox="1">
            <a:spLocks noGrp="1"/>
          </p:cNvSpPr>
          <p:nvPr>
            <p:ph type="body" idx="7"/>
          </p:nvPr>
        </p:nvSpPr>
        <p:spPr>
          <a:xfrm>
            <a:off x="15022284" y="21363557"/>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0" name="Google Shape;30;p6"/>
          <p:cNvSpPr txBox="1">
            <a:spLocks noGrp="1"/>
          </p:cNvSpPr>
          <p:nvPr>
            <p:ph type="body" idx="8"/>
          </p:nvPr>
        </p:nvSpPr>
        <p:spPr>
          <a:xfrm>
            <a:off x="29600435" y="22840219"/>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1" name="Google Shape;31;p6"/>
          <p:cNvSpPr txBox="1">
            <a:spLocks noGrp="1"/>
          </p:cNvSpPr>
          <p:nvPr>
            <p:ph type="body" idx="9"/>
          </p:nvPr>
        </p:nvSpPr>
        <p:spPr>
          <a:xfrm>
            <a:off x="966108" y="694290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 name="Google Shape;32;p6"/>
          <p:cNvSpPr txBox="1">
            <a:spLocks noGrp="1"/>
          </p:cNvSpPr>
          <p:nvPr>
            <p:ph type="body" idx="13"/>
          </p:nvPr>
        </p:nvSpPr>
        <p:spPr>
          <a:xfrm>
            <a:off x="29652685" y="694290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3" name="Google Shape;33;p6"/>
          <p:cNvSpPr>
            <a:spLocks noGrp="1"/>
          </p:cNvSpPr>
          <p:nvPr>
            <p:ph type="dgm" idx="14"/>
          </p:nvPr>
        </p:nvSpPr>
        <p:spPr>
          <a:xfrm>
            <a:off x="15022285" y="7663830"/>
            <a:ext cx="13076464" cy="6688714"/>
          </a:xfrm>
          <a:prstGeom prst="rect">
            <a:avLst/>
          </a:prstGeom>
          <a:noFill/>
          <a:ln>
            <a:noFill/>
          </a:ln>
        </p:spPr>
        <p:txBody>
          <a:bodyPr spcFirstLastPara="1" wrap="square" lIns="106650" tIns="53325" rIns="106650" bIns="53325" anchor="t" anchorCtr="0">
            <a:normAutofit/>
          </a:bodyPr>
          <a:lstStyle>
            <a:lvl1pPr marR="0" lvl="0" algn="l" rtl="0">
              <a:lnSpc>
                <a:spcPct val="100000"/>
              </a:lnSpc>
              <a:spcBef>
                <a:spcPts val="4200"/>
              </a:spcBef>
              <a:spcAft>
                <a:spcPts val="0"/>
              </a:spcAft>
              <a:buClr>
                <a:srgbClr val="000000"/>
              </a:buClr>
              <a:buSzPts val="4114"/>
              <a:buFont typeface="Arial"/>
              <a:buNone/>
              <a:defRPr sz="4114" b="0" i="0" u="none" strike="noStrike" cap="none">
                <a:solidFill>
                  <a:srgbClr val="000000"/>
                </a:solidFill>
                <a:latin typeface="EB Garamond"/>
                <a:ea typeface="EB Garamond"/>
                <a:cs typeface="EB Garamond"/>
                <a:sym typeface="EB Garamond"/>
              </a:defRPr>
            </a:lvl1pPr>
            <a:lvl2pPr marR="0" lvl="1"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R="0" lvl="2"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R="0" lvl="3"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R="0" lvl="4"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R="0" lvl="5"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R="0" lvl="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R="0" lvl="7"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R="0" lvl="8"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34" name="Google Shape;34;p6"/>
          <p:cNvSpPr txBox="1">
            <a:spLocks noGrp="1"/>
          </p:cNvSpPr>
          <p:nvPr>
            <p:ph type="body" idx="15"/>
          </p:nvPr>
        </p:nvSpPr>
        <p:spPr>
          <a:xfrm>
            <a:off x="15022285" y="6942908"/>
            <a:ext cx="13076464" cy="379354"/>
          </a:xfrm>
          <a:prstGeom prst="rect">
            <a:avLst/>
          </a:prstGeom>
          <a:noFill/>
          <a:ln>
            <a:noFill/>
          </a:ln>
        </p:spPr>
        <p:txBody>
          <a:bodyPr spcFirstLastPara="1" wrap="square" lIns="106650" tIns="53325" rIns="106650" bIns="53325" anchor="t" anchorCtr="0">
            <a:noAutofit/>
          </a:bodyPr>
          <a:lstStyle>
            <a:lvl1pPr marL="457200" lvl="0" indent="-228600" algn="ctr">
              <a:lnSpc>
                <a:spcPct val="100000"/>
              </a:lnSpc>
              <a:spcBef>
                <a:spcPts val="4200"/>
              </a:spcBef>
              <a:spcAft>
                <a:spcPts val="0"/>
              </a:spcAft>
              <a:buClr>
                <a:srgbClr val="000000"/>
              </a:buClr>
              <a:buSzPts val="3771"/>
              <a:buNone/>
              <a:defRPr sz="3771" b="0" cap="small">
                <a:solidFill>
                  <a:srgbClr val="000000"/>
                </a:solidFill>
                <a:latin typeface="Open Sans"/>
                <a:ea typeface="Open Sans"/>
                <a:cs typeface="Open Sans"/>
                <a:sym typeface="Open Sans"/>
              </a:defRPr>
            </a:lvl1pPr>
            <a:lvl2pPr marL="914400" lvl="1" indent="-522478"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marL="1371600" lvl="2" indent="-489839"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5" name="Google Shape;35;p6"/>
          <p:cNvSpPr>
            <a:spLocks noGrp="1"/>
          </p:cNvSpPr>
          <p:nvPr>
            <p:ph type="dgm" idx="16"/>
          </p:nvPr>
        </p:nvSpPr>
        <p:spPr>
          <a:xfrm>
            <a:off x="15022285" y="15694476"/>
            <a:ext cx="13076464" cy="5002331"/>
          </a:xfrm>
          <a:prstGeom prst="rect">
            <a:avLst/>
          </a:prstGeom>
          <a:noFill/>
          <a:ln>
            <a:noFill/>
          </a:ln>
        </p:spPr>
        <p:txBody>
          <a:bodyPr spcFirstLastPara="1" wrap="square" lIns="106650" tIns="53325" rIns="106650" bIns="53325" anchor="t" anchorCtr="0">
            <a:normAutofit/>
          </a:bodyPr>
          <a:lstStyle>
            <a:lvl1pPr marR="0" lvl="0" algn="l" rtl="0">
              <a:lnSpc>
                <a:spcPct val="100000"/>
              </a:lnSpc>
              <a:spcBef>
                <a:spcPts val="4200"/>
              </a:spcBef>
              <a:spcAft>
                <a:spcPts val="0"/>
              </a:spcAft>
              <a:buClr>
                <a:srgbClr val="000000"/>
              </a:buClr>
              <a:buSzPts val="4114"/>
              <a:buFont typeface="Arial"/>
              <a:buNone/>
              <a:defRPr sz="4114" b="0" i="0" u="none" strike="noStrike" cap="none">
                <a:solidFill>
                  <a:srgbClr val="000000"/>
                </a:solidFill>
                <a:latin typeface="EB Garamond"/>
                <a:ea typeface="EB Garamond"/>
                <a:cs typeface="EB Garamond"/>
                <a:sym typeface="EB Garamond"/>
              </a:defRPr>
            </a:lvl1pPr>
            <a:lvl2pPr marR="0" lvl="1"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R="0" lvl="2"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R="0" lvl="3"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R="0" lvl="4"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R="0" lvl="5"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R="0" lvl="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R="0" lvl="7"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R="0" lvl="8"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36" name="Google Shape;36;p6"/>
          <p:cNvSpPr txBox="1">
            <a:spLocks noGrp="1"/>
          </p:cNvSpPr>
          <p:nvPr>
            <p:ph type="body" idx="17"/>
          </p:nvPr>
        </p:nvSpPr>
        <p:spPr>
          <a:xfrm>
            <a:off x="15022285" y="14884590"/>
            <a:ext cx="13076464" cy="379354"/>
          </a:xfrm>
          <a:prstGeom prst="rect">
            <a:avLst/>
          </a:prstGeom>
          <a:noFill/>
          <a:ln>
            <a:noFill/>
          </a:ln>
        </p:spPr>
        <p:txBody>
          <a:bodyPr spcFirstLastPara="1" wrap="square" lIns="106650" tIns="53325" rIns="106650" bIns="53325" anchor="t" anchorCtr="0">
            <a:noAutofit/>
          </a:bodyPr>
          <a:lstStyle>
            <a:lvl1pPr marL="457200" lvl="0" indent="-228600" algn="ctr">
              <a:lnSpc>
                <a:spcPct val="100000"/>
              </a:lnSpc>
              <a:spcBef>
                <a:spcPts val="4200"/>
              </a:spcBef>
              <a:spcAft>
                <a:spcPts val="0"/>
              </a:spcAft>
              <a:buClr>
                <a:srgbClr val="000000"/>
              </a:buClr>
              <a:buSzPts val="3771"/>
              <a:buNone/>
              <a:defRPr sz="3771" b="0" cap="small">
                <a:solidFill>
                  <a:srgbClr val="000000"/>
                </a:solidFill>
                <a:latin typeface="Open Sans"/>
                <a:ea typeface="Open Sans"/>
                <a:cs typeface="Open Sans"/>
                <a:sym typeface="Open Sans"/>
              </a:defRPr>
            </a:lvl1pPr>
            <a:lvl2pPr marL="914400" lvl="1" indent="-522478"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marL="1371600" lvl="2" indent="-489839"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7" name="Google Shape;37;p6"/>
          <p:cNvSpPr txBox="1">
            <a:spLocks noGrp="1"/>
          </p:cNvSpPr>
          <p:nvPr>
            <p:ph type="body" idx="18"/>
          </p:nvPr>
        </p:nvSpPr>
        <p:spPr>
          <a:xfrm>
            <a:off x="29600435" y="23860173"/>
            <a:ext cx="13076464" cy="5977063"/>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8" name="Google Shape;38;p6"/>
          <p:cNvSpPr txBox="1">
            <a:spLocks noGrp="1"/>
          </p:cNvSpPr>
          <p:nvPr>
            <p:ph type="body" idx="19"/>
          </p:nvPr>
        </p:nvSpPr>
        <p:spPr>
          <a:xfrm>
            <a:off x="15022285" y="22460839"/>
            <a:ext cx="13076464" cy="7376398"/>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9" name="Google Shape;39;p6"/>
          <p:cNvSpPr txBox="1">
            <a:spLocks noGrp="1"/>
          </p:cNvSpPr>
          <p:nvPr>
            <p:ph type="body" idx="20"/>
          </p:nvPr>
        </p:nvSpPr>
        <p:spPr>
          <a:xfrm>
            <a:off x="966107" y="13813455"/>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0" name="Google Shape;40;p6"/>
          <p:cNvSpPr txBox="1">
            <a:spLocks noGrp="1"/>
          </p:cNvSpPr>
          <p:nvPr>
            <p:ph type="body" idx="21"/>
          </p:nvPr>
        </p:nvSpPr>
        <p:spPr>
          <a:xfrm>
            <a:off x="979714" y="19508087"/>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3771"/>
              <a:buNone/>
              <a:defRPr sz="3771" b="0" cap="small">
                <a:solidFill>
                  <a:srgbClr val="000000"/>
                </a:solidFill>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1" name="Google Shape;41;p6"/>
          <p:cNvSpPr txBox="1">
            <a:spLocks noGrp="1"/>
          </p:cNvSpPr>
          <p:nvPr>
            <p:ph type="body" idx="22"/>
          </p:nvPr>
        </p:nvSpPr>
        <p:spPr>
          <a:xfrm>
            <a:off x="966107" y="20587092"/>
            <a:ext cx="13161645" cy="424540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2" name="Google Shape;42;p6"/>
          <p:cNvSpPr>
            <a:spLocks noGrp="1"/>
          </p:cNvSpPr>
          <p:nvPr>
            <p:ph type="pic" idx="23"/>
          </p:nvPr>
        </p:nvSpPr>
        <p:spPr>
          <a:xfrm>
            <a:off x="979715" y="25244748"/>
            <a:ext cx="13076464" cy="459248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0368">
          <p15:clr>
            <a:srgbClr val="FBAE40"/>
          </p15:clr>
        </p15:guide>
        <p15:guide id="2" pos="138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Graphics">
  <p:cSld name="No Graphics">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979714" y="1155360"/>
            <a:ext cx="37856160" cy="66647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979715" y="2210030"/>
            <a:ext cx="20103193" cy="666477"/>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657"/>
              <a:buNone/>
              <a:defRPr sz="5657">
                <a:solidFill>
                  <a:schemeClr val="lt1"/>
                </a:solidFill>
              </a:defRPr>
            </a:lvl1pPr>
            <a:lvl2pPr marL="914400" lvl="1" indent="-228600" algn="l">
              <a:lnSpc>
                <a:spcPct val="100000"/>
              </a:lnSpc>
              <a:spcBef>
                <a:spcPts val="2100"/>
              </a:spcBef>
              <a:spcAft>
                <a:spcPts val="0"/>
              </a:spcAft>
              <a:buClr>
                <a:schemeClr val="lt1"/>
              </a:buClr>
              <a:buSzPts val="6171"/>
              <a:buNone/>
              <a:defRPr sz="6171">
                <a:solidFill>
                  <a:schemeClr val="lt1"/>
                </a:solidFill>
              </a:defRPr>
            </a:lvl2pPr>
            <a:lvl3pPr marL="1371600" lvl="2" indent="-228600" algn="l">
              <a:lnSpc>
                <a:spcPct val="100000"/>
              </a:lnSpc>
              <a:spcBef>
                <a:spcPts val="2100"/>
              </a:spcBef>
              <a:spcAft>
                <a:spcPts val="0"/>
              </a:spcAft>
              <a:buClr>
                <a:schemeClr val="lt1"/>
              </a:buClr>
              <a:buSzPts val="5657"/>
              <a:buNone/>
              <a:defRPr sz="5657">
                <a:solidFill>
                  <a:schemeClr val="lt1"/>
                </a:solidFill>
              </a:defRPr>
            </a:lvl3pPr>
            <a:lvl4pPr marL="1828800" lvl="3" indent="-228600" algn="l">
              <a:lnSpc>
                <a:spcPct val="100000"/>
              </a:lnSpc>
              <a:spcBef>
                <a:spcPts val="2100"/>
              </a:spcBef>
              <a:spcAft>
                <a:spcPts val="0"/>
              </a:spcAft>
              <a:buClr>
                <a:schemeClr val="lt1"/>
              </a:buClr>
              <a:buSzPts val="4628"/>
              <a:buNone/>
              <a:defRPr sz="4628">
                <a:solidFill>
                  <a:schemeClr val="lt1"/>
                </a:solidFill>
              </a:defRPr>
            </a:lvl4pPr>
            <a:lvl5pPr marL="2286000" lvl="4" indent="-228600" algn="l">
              <a:lnSpc>
                <a:spcPct val="100000"/>
              </a:lnSpc>
              <a:spcBef>
                <a:spcPts val="2100"/>
              </a:spcBef>
              <a:spcAft>
                <a:spcPts val="0"/>
              </a:spcAft>
              <a:buClr>
                <a:schemeClr val="lt1"/>
              </a:buClr>
              <a:buSzPts val="4628"/>
              <a:buNone/>
              <a:defRPr sz="4628">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0" name="Google Shape;50;p8"/>
          <p:cNvSpPr txBox="1">
            <a:spLocks noGrp="1"/>
          </p:cNvSpPr>
          <p:nvPr>
            <p:ph type="body" idx="2"/>
          </p:nvPr>
        </p:nvSpPr>
        <p:spPr>
          <a:xfrm>
            <a:off x="979715" y="3153013"/>
            <a:ext cx="2010319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143"/>
              <a:buNone/>
              <a:defRPr sz="5143">
                <a:solidFill>
                  <a:schemeClr val="lt1"/>
                </a:solidFill>
              </a:defRPr>
            </a:lvl1pPr>
            <a:lvl2pPr marL="914400" lvl="1" indent="-228600" algn="l">
              <a:lnSpc>
                <a:spcPct val="100000"/>
              </a:lnSpc>
              <a:spcBef>
                <a:spcPts val="2100"/>
              </a:spcBef>
              <a:spcAft>
                <a:spcPts val="0"/>
              </a:spcAft>
              <a:buClr>
                <a:schemeClr val="lt1"/>
              </a:buClr>
              <a:buSzPts val="5143"/>
              <a:buNone/>
              <a:defRPr sz="5143">
                <a:solidFill>
                  <a:schemeClr val="lt1"/>
                </a:solidFill>
              </a:defRPr>
            </a:lvl2pPr>
            <a:lvl3pPr marL="1371600" lvl="2" indent="-228600" algn="l">
              <a:lnSpc>
                <a:spcPct val="100000"/>
              </a:lnSpc>
              <a:spcBef>
                <a:spcPts val="2100"/>
              </a:spcBef>
              <a:spcAft>
                <a:spcPts val="0"/>
              </a:spcAft>
              <a:buClr>
                <a:schemeClr val="lt1"/>
              </a:buClr>
              <a:buSzPts val="4628"/>
              <a:buNone/>
              <a:defRPr sz="4628">
                <a:solidFill>
                  <a:schemeClr val="lt1"/>
                </a:solidFill>
              </a:defRPr>
            </a:lvl3pPr>
            <a:lvl4pPr marL="1828800" lvl="3" indent="-228600" algn="l">
              <a:lnSpc>
                <a:spcPct val="100000"/>
              </a:lnSpc>
              <a:spcBef>
                <a:spcPts val="2100"/>
              </a:spcBef>
              <a:spcAft>
                <a:spcPts val="0"/>
              </a:spcAft>
              <a:buClr>
                <a:schemeClr val="lt1"/>
              </a:buClr>
              <a:buSzPts val="3771"/>
              <a:buNone/>
              <a:defRPr sz="3771">
                <a:solidFill>
                  <a:schemeClr val="lt1"/>
                </a:solidFill>
              </a:defRPr>
            </a:lvl4pPr>
            <a:lvl5pPr marL="2286000" lvl="4" indent="-228600" algn="l">
              <a:lnSpc>
                <a:spcPct val="100000"/>
              </a:lnSpc>
              <a:spcBef>
                <a:spcPts val="2100"/>
              </a:spcBef>
              <a:spcAft>
                <a:spcPts val="0"/>
              </a:spcAft>
              <a:buClr>
                <a:schemeClr val="lt1"/>
              </a:buClr>
              <a:buSzPts val="3771"/>
              <a:buNone/>
              <a:defRPr sz="3771">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cxnSp>
        <p:nvCxnSpPr>
          <p:cNvPr id="51" name="Google Shape;51;p8"/>
          <p:cNvCxnSpPr/>
          <p:nvPr/>
        </p:nvCxnSpPr>
        <p:spPr>
          <a:xfrm>
            <a:off x="14630400" y="5682343"/>
            <a:ext cx="0" cy="24688800"/>
          </a:xfrm>
          <a:prstGeom prst="straightConnector1">
            <a:avLst/>
          </a:prstGeom>
          <a:noFill/>
          <a:ln w="111125" cap="flat" cmpd="sng">
            <a:solidFill>
              <a:srgbClr val="A5A5A5">
                <a:alpha val="12549"/>
              </a:srgbClr>
            </a:solidFill>
            <a:prstDash val="solid"/>
            <a:miter lim="800000"/>
            <a:headEnd type="oval" w="med" len="med"/>
            <a:tailEnd type="oval" w="med" len="med"/>
          </a:ln>
        </p:spPr>
      </p:cxnSp>
      <p:cxnSp>
        <p:nvCxnSpPr>
          <p:cNvPr id="52" name="Google Shape;52;p8"/>
          <p:cNvCxnSpPr/>
          <p:nvPr/>
        </p:nvCxnSpPr>
        <p:spPr>
          <a:xfrm>
            <a:off x="29260800" y="5682343"/>
            <a:ext cx="0" cy="24688800"/>
          </a:xfrm>
          <a:prstGeom prst="straightConnector1">
            <a:avLst/>
          </a:prstGeom>
          <a:noFill/>
          <a:ln w="111125" cap="flat" cmpd="sng">
            <a:solidFill>
              <a:srgbClr val="A5A5A5">
                <a:alpha val="12549"/>
              </a:srgbClr>
            </a:solidFill>
            <a:prstDash val="solid"/>
            <a:miter lim="800000"/>
            <a:headEnd type="oval" w="med" len="med"/>
            <a:tailEnd type="oval" w="med" len="med"/>
          </a:ln>
        </p:spPr>
      </p:cxnSp>
      <p:sp>
        <p:nvSpPr>
          <p:cNvPr id="53" name="Google Shape;53;p8"/>
          <p:cNvSpPr txBox="1">
            <a:spLocks noGrp="1"/>
          </p:cNvSpPr>
          <p:nvPr>
            <p:ph type="body" idx="3"/>
          </p:nvPr>
        </p:nvSpPr>
        <p:spPr>
          <a:xfrm>
            <a:off x="979714" y="5636218"/>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4" name="Google Shape;54;p8"/>
          <p:cNvSpPr txBox="1">
            <a:spLocks noGrp="1"/>
          </p:cNvSpPr>
          <p:nvPr>
            <p:ph type="body" idx="4"/>
          </p:nvPr>
        </p:nvSpPr>
        <p:spPr>
          <a:xfrm>
            <a:off x="966107" y="12756655"/>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5" name="Google Shape;55;p8"/>
          <p:cNvSpPr txBox="1">
            <a:spLocks noGrp="1"/>
          </p:cNvSpPr>
          <p:nvPr>
            <p:ph type="body" idx="5"/>
          </p:nvPr>
        </p:nvSpPr>
        <p:spPr>
          <a:xfrm>
            <a:off x="15022285" y="5636218"/>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6" name="Google Shape;56;p8"/>
          <p:cNvSpPr txBox="1">
            <a:spLocks noGrp="1"/>
          </p:cNvSpPr>
          <p:nvPr>
            <p:ph type="body" idx="6"/>
          </p:nvPr>
        </p:nvSpPr>
        <p:spPr>
          <a:xfrm>
            <a:off x="29652685" y="5636218"/>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7" name="Google Shape;57;p8"/>
          <p:cNvSpPr txBox="1">
            <a:spLocks noGrp="1"/>
          </p:cNvSpPr>
          <p:nvPr>
            <p:ph type="body" idx="7"/>
          </p:nvPr>
        </p:nvSpPr>
        <p:spPr>
          <a:xfrm>
            <a:off x="15022285" y="21693861"/>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8" name="Google Shape;58;p8"/>
          <p:cNvSpPr txBox="1">
            <a:spLocks noGrp="1"/>
          </p:cNvSpPr>
          <p:nvPr>
            <p:ph type="body" idx="8"/>
          </p:nvPr>
        </p:nvSpPr>
        <p:spPr>
          <a:xfrm>
            <a:off x="29600434" y="21693861"/>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9" name="Google Shape;59;p8"/>
          <p:cNvSpPr txBox="1">
            <a:spLocks noGrp="1"/>
          </p:cNvSpPr>
          <p:nvPr>
            <p:ph type="body" idx="9"/>
          </p:nvPr>
        </p:nvSpPr>
        <p:spPr>
          <a:xfrm>
            <a:off x="979714" y="6833423"/>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0" name="Google Shape;60;p8"/>
          <p:cNvSpPr txBox="1">
            <a:spLocks noGrp="1"/>
          </p:cNvSpPr>
          <p:nvPr>
            <p:ph type="body" idx="13"/>
          </p:nvPr>
        </p:nvSpPr>
        <p:spPr>
          <a:xfrm>
            <a:off x="29623702" y="6833423"/>
            <a:ext cx="13076464" cy="14329983"/>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1" name="Google Shape;61;p8"/>
          <p:cNvSpPr txBox="1">
            <a:spLocks noGrp="1"/>
          </p:cNvSpPr>
          <p:nvPr>
            <p:ph type="body" idx="14"/>
          </p:nvPr>
        </p:nvSpPr>
        <p:spPr>
          <a:xfrm>
            <a:off x="29600435" y="22891066"/>
            <a:ext cx="13076464" cy="713232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2" name="Google Shape;62;p8"/>
          <p:cNvSpPr txBox="1">
            <a:spLocks noGrp="1"/>
          </p:cNvSpPr>
          <p:nvPr>
            <p:ph type="body" idx="15"/>
          </p:nvPr>
        </p:nvSpPr>
        <p:spPr>
          <a:xfrm>
            <a:off x="15022285" y="22891066"/>
            <a:ext cx="13076464" cy="7129051"/>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3" name="Google Shape;63;p8"/>
          <p:cNvSpPr txBox="1">
            <a:spLocks noGrp="1"/>
          </p:cNvSpPr>
          <p:nvPr>
            <p:ph type="body" idx="16"/>
          </p:nvPr>
        </p:nvSpPr>
        <p:spPr>
          <a:xfrm>
            <a:off x="966107" y="13998414"/>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4" name="Google Shape;64;p8"/>
          <p:cNvSpPr txBox="1">
            <a:spLocks noGrp="1"/>
          </p:cNvSpPr>
          <p:nvPr>
            <p:ph type="body" idx="17"/>
          </p:nvPr>
        </p:nvSpPr>
        <p:spPr>
          <a:xfrm>
            <a:off x="979714" y="1967330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3771"/>
              <a:buNone/>
              <a:defRPr sz="3771" b="0" cap="small">
                <a:solidFill>
                  <a:srgbClr val="000000"/>
                </a:solidFill>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5" name="Google Shape;65;p8"/>
          <p:cNvSpPr txBox="1">
            <a:spLocks noGrp="1"/>
          </p:cNvSpPr>
          <p:nvPr>
            <p:ph type="body" idx="18"/>
          </p:nvPr>
        </p:nvSpPr>
        <p:spPr>
          <a:xfrm>
            <a:off x="966107" y="20569427"/>
            <a:ext cx="13161645" cy="424540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6" name="Google Shape;66;p8"/>
          <p:cNvSpPr>
            <a:spLocks noGrp="1"/>
          </p:cNvSpPr>
          <p:nvPr>
            <p:ph type="pic" idx="19"/>
          </p:nvPr>
        </p:nvSpPr>
        <p:spPr>
          <a:xfrm>
            <a:off x="966107" y="25420320"/>
            <a:ext cx="13158216" cy="4752749"/>
          </a:xfrm>
          <a:prstGeom prst="rect">
            <a:avLst/>
          </a:prstGeom>
          <a:noFill/>
          <a:ln>
            <a:noFill/>
          </a:ln>
        </p:spPr>
      </p:sp>
      <p:sp>
        <p:nvSpPr>
          <p:cNvPr id="67" name="Google Shape;67;p8"/>
          <p:cNvSpPr txBox="1">
            <a:spLocks noGrp="1"/>
          </p:cNvSpPr>
          <p:nvPr>
            <p:ph type="body" idx="20"/>
          </p:nvPr>
        </p:nvSpPr>
        <p:spPr>
          <a:xfrm>
            <a:off x="15016678" y="6833423"/>
            <a:ext cx="13076464" cy="14329983"/>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3017520" y="5568903"/>
            <a:ext cx="37856160" cy="24067103"/>
          </a:xfrm>
          <a:prstGeom prst="rect">
            <a:avLst/>
          </a:prstGeom>
          <a:noFill/>
          <a:ln>
            <a:noFill/>
          </a:ln>
        </p:spPr>
        <p:txBody>
          <a:bodyPr spcFirstLastPara="1" wrap="square" lIns="106650" tIns="53325" rIns="106650" bIns="53325" anchor="t" anchorCtr="0">
            <a:normAutofit/>
          </a:bodyPr>
          <a:lstStyle>
            <a:lvl1pPr marL="457200" marR="0" lvl="0" indent="-620458" algn="l" rtl="0">
              <a:lnSpc>
                <a:spcPct val="100000"/>
              </a:lnSpc>
              <a:spcBef>
                <a:spcPts val="42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1pPr>
            <a:lvl2pPr marL="914400" marR="0" lvl="1" indent="-620458"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L="1371600" marR="0" lvl="2" indent="-587819"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L="1828800" marR="0" lvl="3" indent="-522478"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L="2286000" marR="0" lvl="4" indent="-522478"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L="2743200" marR="0" lvl="5"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L="3200400" marR="0" lvl="6"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L="3657600" marR="0" lvl="7"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L="4114800" marR="0" lvl="8"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11" name="Google Shape;11;p5"/>
          <p:cNvSpPr txBox="1"/>
          <p:nvPr/>
        </p:nvSpPr>
        <p:spPr>
          <a:xfrm>
            <a:off x="-2" y="0"/>
            <a:ext cx="43891201" cy="4663441"/>
          </a:xfrm>
          <a:prstGeom prst="rect">
            <a:avLst/>
          </a:prstGeom>
          <a:solidFill>
            <a:srgbClr val="2B77A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7971"/>
              <a:buFont typeface="Open Sans"/>
              <a:buNone/>
            </a:pPr>
            <a:r>
              <a:rPr lang="en-US" sz="7971" b="0" i="1" u="none" strike="noStrike" cap="none">
                <a:solidFill>
                  <a:schemeClr val="lt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2" name="Google Shape;12;p5"/>
          <p:cNvSpPr txBox="1">
            <a:spLocks noGrp="1"/>
          </p:cNvSpPr>
          <p:nvPr>
            <p:ph type="title"/>
          </p:nvPr>
        </p:nvSpPr>
        <p:spPr>
          <a:xfrm>
            <a:off x="2765594" y="1573536"/>
            <a:ext cx="37856160" cy="1516366"/>
          </a:xfrm>
          <a:prstGeom prst="rect">
            <a:avLst/>
          </a:prstGeom>
          <a:noFill/>
          <a:ln>
            <a:noFill/>
          </a:ln>
        </p:spPr>
        <p:txBody>
          <a:bodyPr spcFirstLastPara="1" wrap="square" lIns="106650" tIns="53325" rIns="106650" bIns="53325" anchor="ctr" anchorCtr="0">
            <a:normAutofit/>
          </a:bodyPr>
          <a:lstStyle>
            <a:lvl1pPr marR="0" lvl="0" algn="l" rtl="0">
              <a:lnSpc>
                <a:spcPct val="90000"/>
              </a:lnSpc>
              <a:spcBef>
                <a:spcPts val="0"/>
              </a:spcBef>
              <a:spcAft>
                <a:spcPts val="0"/>
              </a:spcAft>
              <a:buClr>
                <a:schemeClr val="lt1"/>
              </a:buClr>
              <a:buSzPts val="18513"/>
              <a:buFont typeface="Open Sans"/>
              <a:buNone/>
              <a:defRPr sz="18513"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 name="Google Shape;13;p5" descr="A picture containing text, clipart&#10;&#10;Description automatically generated"/>
          <p:cNvPicPr preferRelativeResize="0"/>
          <p:nvPr/>
        </p:nvPicPr>
        <p:blipFill rotWithShape="1">
          <a:blip r:embed="rId4">
            <a:alphaModFix/>
          </a:blip>
          <a:srcRect/>
          <a:stretch/>
        </p:blipFill>
        <p:spPr>
          <a:xfrm>
            <a:off x="34068127" y="1484840"/>
            <a:ext cx="8188350" cy="1810117"/>
          </a:xfrm>
          <a:prstGeom prst="rect">
            <a:avLst/>
          </a:prstGeom>
          <a:noFill/>
          <a:ln>
            <a:noFill/>
          </a:ln>
          <a:effectLst>
            <a:outerShdw blurRad="50800" dist="38100" dir="2700000" algn="tl" rotWithShape="0">
              <a:srgbClr val="000000">
                <a:alpha val="40000"/>
              </a:srgbClr>
            </a:outerShdw>
          </a:effectLst>
        </p:spPr>
      </p:pic>
      <p:sp>
        <p:nvSpPr>
          <p:cNvPr id="14" name="Google Shape;14;p5"/>
          <p:cNvSpPr txBox="1"/>
          <p:nvPr/>
        </p:nvSpPr>
        <p:spPr>
          <a:xfrm>
            <a:off x="978409" y="30942858"/>
            <a:ext cx="17294352" cy="1674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428"/>
              <a:buFont typeface="Arial"/>
              <a:buNone/>
            </a:pPr>
            <a:r>
              <a:rPr lang="en-US" sz="3428" b="0" i="1" u="none" strike="noStrike" cap="none">
                <a:solidFill>
                  <a:srgbClr val="333333"/>
                </a:solidFill>
                <a:latin typeface="Arial"/>
                <a:ea typeface="Arial"/>
                <a:cs typeface="Arial"/>
                <a:sym typeface="Arial"/>
              </a:rPr>
              <a:t>NH-ME LEND is supported by a grant (#</a:t>
            </a:r>
            <a:r>
              <a:rPr lang="en-US" sz="3428" b="0" i="0" u="none" strike="noStrike" cap="none">
                <a:solidFill>
                  <a:srgbClr val="333333"/>
                </a:solidFill>
                <a:latin typeface="Arial"/>
                <a:ea typeface="Arial"/>
                <a:cs typeface="Arial"/>
                <a:sym typeface="Arial"/>
              </a:rPr>
              <a:t>T73MC33246</a:t>
            </a:r>
            <a:r>
              <a:rPr lang="en-US" sz="3428" b="0" i="1" u="none" strike="noStrike" cap="none">
                <a:solidFill>
                  <a:srgbClr val="333333"/>
                </a:solidFill>
                <a:latin typeface="Arial"/>
                <a:ea typeface="Arial"/>
                <a:cs typeface="Arial"/>
                <a:sym typeface="Arial"/>
              </a:rPr>
              <a:t>) from the Maternal and Child Health Bureau, Health Resources and Services Administration (HRSA), U.S. Department of Health and Human Services and administered by the Association of University Centers on Disabilities (AUCD).</a:t>
            </a:r>
            <a:endParaRPr sz="3428" b="0" i="0" u="none" strike="noStrike" cap="none">
              <a:solidFill>
                <a:schemeClr val="dk1"/>
              </a:solidFill>
              <a:latin typeface="EB Garamond"/>
              <a:ea typeface="EB Garamond"/>
              <a:cs typeface="EB Garamond"/>
              <a:sym typeface="EB Garamond"/>
            </a:endParaRPr>
          </a:p>
        </p:txBody>
      </p:sp>
      <p:pic>
        <p:nvPicPr>
          <p:cNvPr id="15" name="Google Shape;15;p5"/>
          <p:cNvPicPr preferRelativeResize="0"/>
          <p:nvPr/>
        </p:nvPicPr>
        <p:blipFill rotWithShape="1">
          <a:blip r:embed="rId5">
            <a:alphaModFix/>
          </a:blip>
          <a:srcRect/>
          <a:stretch/>
        </p:blipFill>
        <p:spPr>
          <a:xfrm>
            <a:off x="18869297" y="31047253"/>
            <a:ext cx="15617984" cy="1466091"/>
          </a:xfrm>
          <a:prstGeom prst="rect">
            <a:avLst/>
          </a:prstGeom>
          <a:noFill/>
          <a:ln>
            <a:noFill/>
          </a:ln>
        </p:spPr>
      </p:pic>
      <p:grpSp>
        <p:nvGrpSpPr>
          <p:cNvPr id="16" name="Google Shape;16;p5"/>
          <p:cNvGrpSpPr/>
          <p:nvPr/>
        </p:nvGrpSpPr>
        <p:grpSpPr>
          <a:xfrm>
            <a:off x="35083818" y="31222077"/>
            <a:ext cx="7172659" cy="1097280"/>
            <a:chOff x="18994422" y="31231659"/>
            <a:chExt cx="7172659" cy="1097280"/>
          </a:xfrm>
        </p:grpSpPr>
        <p:sp>
          <p:nvSpPr>
            <p:cNvPr id="17" name="Google Shape;17;p5"/>
            <p:cNvSpPr txBox="1"/>
            <p:nvPr/>
          </p:nvSpPr>
          <p:spPr>
            <a:xfrm>
              <a:off x="18994422" y="31471281"/>
              <a:ext cx="5680477" cy="618036"/>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114"/>
                <a:buFont typeface="Arial"/>
                <a:buNone/>
              </a:pPr>
              <a:r>
                <a:rPr lang="en-US" sz="4114" b="0" i="0" u="none" strike="noStrike" cap="none">
                  <a:solidFill>
                    <a:srgbClr val="000000"/>
                  </a:solidFill>
                  <a:latin typeface="EB Garamond"/>
                  <a:ea typeface="EB Garamond"/>
                  <a:cs typeface="EB Garamond"/>
                  <a:sym typeface="EB Garamond"/>
                </a:rPr>
                <a:t>iod.unh.edu/nh-me-lend</a:t>
              </a:r>
              <a:endParaRPr sz="1400" b="0" i="0" u="none" strike="noStrike" cap="none">
                <a:solidFill>
                  <a:srgbClr val="000000"/>
                </a:solidFill>
                <a:latin typeface="Arial"/>
                <a:ea typeface="Arial"/>
                <a:cs typeface="Arial"/>
                <a:sym typeface="Arial"/>
              </a:endParaRPr>
            </a:p>
          </p:txBody>
        </p:sp>
        <p:pic>
          <p:nvPicPr>
            <p:cNvPr id="18" name="Google Shape;18;p5" descr="A qr code on a white background&#10;&#10;Description automatically generated"/>
            <p:cNvPicPr preferRelativeResize="0"/>
            <p:nvPr/>
          </p:nvPicPr>
          <p:blipFill rotWithShape="1">
            <a:blip r:embed="rId6">
              <a:alphaModFix/>
            </a:blip>
            <a:srcRect/>
            <a:stretch/>
          </p:blipFill>
          <p:spPr>
            <a:xfrm>
              <a:off x="25069801" y="31231659"/>
              <a:ext cx="1097280" cy="109728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5bbca516b7a4ce0_8"/>
          <p:cNvSpPr/>
          <p:nvPr/>
        </p:nvSpPr>
        <p:spPr>
          <a:xfrm>
            <a:off x="27634050" y="1536350"/>
            <a:ext cx="5424900" cy="2280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4" name="Google Shape;74;g5bbca516b7a4ce0_8"/>
          <p:cNvSpPr txBox="1">
            <a:spLocks noGrp="1"/>
          </p:cNvSpPr>
          <p:nvPr>
            <p:ph type="title"/>
          </p:nvPr>
        </p:nvSpPr>
        <p:spPr>
          <a:xfrm>
            <a:off x="979714" y="1279293"/>
            <a:ext cx="37856100" cy="666600"/>
          </a:xfrm>
          <a:prstGeom prst="rect">
            <a:avLst/>
          </a:prstGeom>
        </p:spPr>
        <p:txBody>
          <a:bodyPr spcFirstLastPara="1" wrap="square" lIns="106650" tIns="53325" rIns="106650" bIns="53325" anchor="ctr" anchorCtr="0">
            <a:noAutofit/>
          </a:bodyPr>
          <a:lstStyle/>
          <a:p>
            <a:pPr marL="0" lvl="0" indent="0" algn="l" rtl="0">
              <a:spcBef>
                <a:spcPts val="0"/>
              </a:spcBef>
              <a:spcAft>
                <a:spcPts val="0"/>
              </a:spcAft>
              <a:buNone/>
            </a:pPr>
            <a:r>
              <a:rPr lang="en-US" sz="9000" dirty="0"/>
              <a:t>Enhance New Hampshire Early Hearing Detection &amp; Intervention (EHDI) system infrastructure for the young child</a:t>
            </a:r>
            <a:endParaRPr sz="9000" dirty="0"/>
          </a:p>
        </p:txBody>
      </p:sp>
      <p:sp>
        <p:nvSpPr>
          <p:cNvPr id="75" name="Google Shape;75;g5bbca516b7a4ce0_8"/>
          <p:cNvSpPr txBox="1">
            <a:spLocks noGrp="1"/>
          </p:cNvSpPr>
          <p:nvPr>
            <p:ph type="body" idx="1"/>
          </p:nvPr>
        </p:nvSpPr>
        <p:spPr>
          <a:xfrm>
            <a:off x="966100" y="2280876"/>
            <a:ext cx="20103300" cy="6666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dirty="0"/>
              <a:t>Danielle Heaton, Family  Trainee</a:t>
            </a:r>
            <a:endParaRPr dirty="0"/>
          </a:p>
        </p:txBody>
      </p:sp>
      <p:sp>
        <p:nvSpPr>
          <p:cNvPr id="76" name="Google Shape;76;g5bbca516b7a4ce0_8"/>
          <p:cNvSpPr txBox="1">
            <a:spLocks noGrp="1"/>
          </p:cNvSpPr>
          <p:nvPr>
            <p:ph type="body" idx="2"/>
          </p:nvPr>
        </p:nvSpPr>
        <p:spPr>
          <a:xfrm>
            <a:off x="979714" y="3083901"/>
            <a:ext cx="20103300" cy="6669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dirty="0"/>
              <a:t>NH-ME LEND, Institute of Disability, University of New Hampshire</a:t>
            </a:r>
            <a:endParaRPr dirty="0"/>
          </a:p>
        </p:txBody>
      </p:sp>
      <p:sp>
        <p:nvSpPr>
          <p:cNvPr id="77" name="Google Shape;77;g5bbca516b7a4ce0_8"/>
          <p:cNvSpPr txBox="1">
            <a:spLocks noGrp="1"/>
          </p:cNvSpPr>
          <p:nvPr>
            <p:ph type="body" idx="3"/>
          </p:nvPr>
        </p:nvSpPr>
        <p:spPr>
          <a:xfrm>
            <a:off x="966100" y="4555649"/>
            <a:ext cx="7328400" cy="6669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6000" dirty="0"/>
              <a:t>Introduction</a:t>
            </a:r>
            <a:endParaRPr sz="6000" dirty="0"/>
          </a:p>
        </p:txBody>
      </p:sp>
      <p:sp>
        <p:nvSpPr>
          <p:cNvPr id="78" name="Google Shape;78;g5bbca516b7a4ce0_8"/>
          <p:cNvSpPr txBox="1">
            <a:spLocks noGrp="1"/>
          </p:cNvSpPr>
          <p:nvPr>
            <p:ph type="body" idx="4"/>
          </p:nvPr>
        </p:nvSpPr>
        <p:spPr>
          <a:xfrm>
            <a:off x="886550" y="13422192"/>
            <a:ext cx="7328400" cy="6669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6000" dirty="0"/>
              <a:t>Background</a:t>
            </a:r>
            <a:endParaRPr sz="6000" dirty="0"/>
          </a:p>
        </p:txBody>
      </p:sp>
      <p:sp>
        <p:nvSpPr>
          <p:cNvPr id="79" name="Google Shape;79;g5bbca516b7a4ce0_8"/>
          <p:cNvSpPr txBox="1">
            <a:spLocks noGrp="1"/>
          </p:cNvSpPr>
          <p:nvPr>
            <p:ph type="body" idx="5"/>
          </p:nvPr>
        </p:nvSpPr>
        <p:spPr>
          <a:xfrm>
            <a:off x="14910379" y="10578702"/>
            <a:ext cx="7328400" cy="6669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6000" dirty="0"/>
              <a:t>Findings</a:t>
            </a:r>
            <a:endParaRPr sz="6000" dirty="0"/>
          </a:p>
        </p:txBody>
      </p:sp>
      <p:sp>
        <p:nvSpPr>
          <p:cNvPr id="80" name="Google Shape;80;g5bbca516b7a4ce0_8"/>
          <p:cNvSpPr txBox="1">
            <a:spLocks noGrp="1"/>
          </p:cNvSpPr>
          <p:nvPr>
            <p:ph type="body" idx="6"/>
          </p:nvPr>
        </p:nvSpPr>
        <p:spPr>
          <a:xfrm>
            <a:off x="29652685" y="10599556"/>
            <a:ext cx="7328400" cy="6669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6000" dirty="0"/>
              <a:t>Conclusion</a:t>
            </a:r>
            <a:endParaRPr sz="6000" dirty="0"/>
          </a:p>
        </p:txBody>
      </p:sp>
      <p:sp>
        <p:nvSpPr>
          <p:cNvPr id="81" name="Google Shape;81;g5bbca516b7a4ce0_8"/>
          <p:cNvSpPr txBox="1">
            <a:spLocks noGrp="1"/>
          </p:cNvSpPr>
          <p:nvPr>
            <p:ph type="body" idx="9"/>
          </p:nvPr>
        </p:nvSpPr>
        <p:spPr>
          <a:xfrm>
            <a:off x="966100" y="5784409"/>
            <a:ext cx="13076400" cy="73764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3900" dirty="0"/>
              <a:t>The state of New Hampshire (NH) was awarded funding for Early Hearing Detection and Intervention State/Territory Program (Funding Opportunity Number: HRSA-24-036) through the Health Resources &amp; Services Administration (HRSA).</a:t>
            </a:r>
            <a:endParaRPr sz="3900" dirty="0"/>
          </a:p>
          <a:p>
            <a:pPr marL="0" lvl="0" indent="0" algn="l" rtl="0">
              <a:spcBef>
                <a:spcPts val="4200"/>
              </a:spcBef>
              <a:spcAft>
                <a:spcPts val="0"/>
              </a:spcAft>
              <a:buNone/>
            </a:pPr>
            <a:r>
              <a:rPr lang="en-US" sz="3900" dirty="0"/>
              <a:t>This funding is to expand beyond the newborn screening and strengthen current NH infrastructure to identify deaf or hard of hearing (DHH) </a:t>
            </a:r>
            <a:r>
              <a:rPr lang="en-US" sz="3900" dirty="0">
                <a:solidFill>
                  <a:schemeClr val="dk1"/>
                </a:solidFill>
              </a:rPr>
              <a:t>infants and children up to age 3.  Ensuring services are available to optimize language, literacy, cognitive, social and emotional development.</a:t>
            </a:r>
            <a:endParaRPr sz="3900" dirty="0">
              <a:solidFill>
                <a:schemeClr val="dk1"/>
              </a:solidFill>
            </a:endParaRPr>
          </a:p>
        </p:txBody>
      </p:sp>
      <p:pic>
        <p:nvPicPr>
          <p:cNvPr id="83" name="Google Shape;83;g5bbca516b7a4ce0_8"/>
          <p:cNvPicPr preferRelativeResize="0"/>
          <p:nvPr/>
        </p:nvPicPr>
        <p:blipFill>
          <a:blip r:embed="rId3">
            <a:alphaModFix/>
          </a:blip>
          <a:stretch>
            <a:fillRect/>
          </a:stretch>
        </p:blipFill>
        <p:spPr>
          <a:xfrm>
            <a:off x="27909664" y="1799867"/>
            <a:ext cx="4791270" cy="1727325"/>
          </a:xfrm>
          <a:prstGeom prst="rect">
            <a:avLst/>
          </a:prstGeom>
          <a:noFill/>
          <a:ln>
            <a:noFill/>
          </a:ln>
        </p:spPr>
      </p:pic>
      <p:sp>
        <p:nvSpPr>
          <p:cNvPr id="84" name="Google Shape;84;g5bbca516b7a4ce0_8"/>
          <p:cNvSpPr txBox="1">
            <a:spLocks noGrp="1"/>
          </p:cNvSpPr>
          <p:nvPr>
            <p:ph type="body" idx="4"/>
          </p:nvPr>
        </p:nvSpPr>
        <p:spPr>
          <a:xfrm>
            <a:off x="14910379" y="4509762"/>
            <a:ext cx="7328400" cy="6669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6000" dirty="0"/>
              <a:t>Methods</a:t>
            </a:r>
            <a:endParaRPr sz="6000" dirty="0"/>
          </a:p>
        </p:txBody>
      </p:sp>
      <p:sp>
        <p:nvSpPr>
          <p:cNvPr id="85" name="Google Shape;85;g5bbca516b7a4ce0_8"/>
          <p:cNvSpPr txBox="1">
            <a:spLocks noGrp="1"/>
          </p:cNvSpPr>
          <p:nvPr>
            <p:ph type="body" idx="19"/>
          </p:nvPr>
        </p:nvSpPr>
        <p:spPr>
          <a:xfrm>
            <a:off x="21037106" y="12137465"/>
            <a:ext cx="7911420" cy="7012316"/>
          </a:xfrm>
          <a:prstGeom prst="rect">
            <a:avLst/>
          </a:prstGeom>
        </p:spPr>
        <p:txBody>
          <a:bodyPr spcFirstLastPara="1" wrap="square" lIns="106650" tIns="53325" rIns="106650" bIns="53325" anchor="t" anchorCtr="0">
            <a:noAutofit/>
          </a:bodyPr>
          <a:lstStyle/>
          <a:p>
            <a:pPr marL="0" lvl="0" indent="0" algn="l" rtl="0">
              <a:lnSpc>
                <a:spcPct val="80000"/>
              </a:lnSpc>
              <a:spcBef>
                <a:spcPts val="4200"/>
              </a:spcBef>
              <a:spcAft>
                <a:spcPts val="0"/>
              </a:spcAft>
              <a:buSzPts val="1018"/>
              <a:buNone/>
            </a:pPr>
            <a:r>
              <a:rPr lang="en-US" sz="3900" dirty="0"/>
              <a:t>There are multiple locations identified where hearing screenings may be occurring in NH:  </a:t>
            </a:r>
          </a:p>
          <a:p>
            <a:pPr marL="914400" lvl="0" indent="-469900" algn="l" rtl="0">
              <a:lnSpc>
                <a:spcPct val="80000"/>
              </a:lnSpc>
              <a:spcBef>
                <a:spcPts val="0"/>
              </a:spcBef>
              <a:spcAft>
                <a:spcPts val="0"/>
              </a:spcAft>
              <a:buSzPts val="3800"/>
              <a:buChar char="●"/>
            </a:pPr>
            <a:r>
              <a:rPr lang="en-US" sz="3900" dirty="0"/>
              <a:t>Primary Care Milestone Checkups</a:t>
            </a:r>
          </a:p>
          <a:p>
            <a:pPr marL="914400" lvl="0" indent="-469900" algn="l" rtl="0">
              <a:lnSpc>
                <a:spcPct val="80000"/>
              </a:lnSpc>
              <a:spcBef>
                <a:spcPts val="0"/>
              </a:spcBef>
              <a:spcAft>
                <a:spcPts val="0"/>
              </a:spcAft>
              <a:buSzPts val="3800"/>
              <a:buChar char="●"/>
            </a:pPr>
            <a:r>
              <a:rPr lang="en-US" sz="3900" dirty="0"/>
              <a:t>Head Start Enrollment</a:t>
            </a:r>
          </a:p>
          <a:p>
            <a:pPr marL="914400" lvl="0" indent="-469900" algn="l" rtl="0">
              <a:lnSpc>
                <a:spcPct val="80000"/>
              </a:lnSpc>
              <a:spcBef>
                <a:spcPts val="0"/>
              </a:spcBef>
              <a:spcAft>
                <a:spcPts val="0"/>
              </a:spcAft>
              <a:buSzPts val="3800"/>
              <a:buChar char="●"/>
            </a:pPr>
            <a:r>
              <a:rPr lang="en-US" sz="3900" dirty="0"/>
              <a:t>Early Intervention Enrollment</a:t>
            </a:r>
          </a:p>
          <a:p>
            <a:pPr marL="914400" lvl="0" indent="-469900" algn="l" rtl="0">
              <a:lnSpc>
                <a:spcPct val="80000"/>
              </a:lnSpc>
              <a:spcBef>
                <a:spcPts val="0"/>
              </a:spcBef>
              <a:spcAft>
                <a:spcPts val="0"/>
              </a:spcAft>
              <a:buSzPts val="3800"/>
              <a:buChar char="●"/>
            </a:pPr>
            <a:endParaRPr sz="3900" dirty="0"/>
          </a:p>
        </p:txBody>
      </p:sp>
      <p:sp>
        <p:nvSpPr>
          <p:cNvPr id="86" name="Google Shape;86;g5bbca516b7a4ce0_8"/>
          <p:cNvSpPr txBox="1">
            <a:spLocks noGrp="1"/>
          </p:cNvSpPr>
          <p:nvPr>
            <p:ph type="body" idx="19"/>
          </p:nvPr>
        </p:nvSpPr>
        <p:spPr>
          <a:xfrm>
            <a:off x="15053726" y="16408141"/>
            <a:ext cx="13894800" cy="1487358"/>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3900" dirty="0"/>
              <a:t>This project focused on exploring the Head Start processes within NH.  NH has 34 Head Starts and 11 Early Head Starts, managed by 5 organizations.  All 45 locations follow the same intake process.</a:t>
            </a:r>
            <a:endParaRPr sz="3900" dirty="0"/>
          </a:p>
        </p:txBody>
      </p:sp>
      <p:sp>
        <p:nvSpPr>
          <p:cNvPr id="90" name="Google Shape;90;g5bbca516b7a4ce0_8"/>
          <p:cNvSpPr txBox="1">
            <a:spLocks noGrp="1"/>
          </p:cNvSpPr>
          <p:nvPr>
            <p:ph type="body" idx="13"/>
          </p:nvPr>
        </p:nvSpPr>
        <p:spPr>
          <a:xfrm>
            <a:off x="29883250" y="11743496"/>
            <a:ext cx="13076400" cy="51861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3900" dirty="0"/>
              <a:t>Currently no NH Head Start locations share details of any referred children with NH EHDI.  Multiple Head Start locations are interested in partnering with EHDI and utilizing their existing process and supports already in place.</a:t>
            </a:r>
            <a:endParaRPr sz="3900" dirty="0"/>
          </a:p>
          <a:p>
            <a:pPr marL="0" lvl="0" indent="0" algn="l" rtl="0">
              <a:spcBef>
                <a:spcPts val="4200"/>
              </a:spcBef>
              <a:spcAft>
                <a:spcPts val="0"/>
              </a:spcAft>
              <a:buClr>
                <a:schemeClr val="dk1"/>
              </a:buClr>
              <a:buSzPts val="1100"/>
              <a:buFont typeface="Arial"/>
              <a:buNone/>
            </a:pPr>
            <a:r>
              <a:rPr lang="en-US" sz="3900" dirty="0">
                <a:solidFill>
                  <a:schemeClr val="dk1"/>
                </a:solidFill>
              </a:rPr>
              <a:t>EHDI is working to create a process for sharing details when a child is referred from NH Head Start facilities for additional hearing evaluation.</a:t>
            </a:r>
            <a:endParaRPr sz="3900" dirty="0"/>
          </a:p>
        </p:txBody>
      </p:sp>
      <p:sp>
        <p:nvSpPr>
          <p:cNvPr id="91" name="Google Shape;91;g5bbca516b7a4ce0_8"/>
          <p:cNvSpPr txBox="1">
            <a:spLocks noGrp="1"/>
          </p:cNvSpPr>
          <p:nvPr>
            <p:ph type="body" idx="13"/>
          </p:nvPr>
        </p:nvSpPr>
        <p:spPr>
          <a:xfrm>
            <a:off x="29994725" y="27787324"/>
            <a:ext cx="13076400" cy="22809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3900" dirty="0">
                <a:solidFill>
                  <a:schemeClr val="dk1"/>
                </a:solidFill>
              </a:rPr>
              <a:t>Additional efforts are underway, outside of the scope of this project, to understand the early intervention hearing screening process.  </a:t>
            </a:r>
            <a:endParaRPr sz="3900" dirty="0"/>
          </a:p>
        </p:txBody>
      </p:sp>
      <p:sp>
        <p:nvSpPr>
          <p:cNvPr id="92" name="Google Shape;92;g5bbca516b7a4ce0_8"/>
          <p:cNvSpPr txBox="1">
            <a:spLocks noGrp="1"/>
          </p:cNvSpPr>
          <p:nvPr>
            <p:ph type="body" idx="20"/>
          </p:nvPr>
        </p:nvSpPr>
        <p:spPr>
          <a:xfrm>
            <a:off x="1409062" y="14688546"/>
            <a:ext cx="13076400" cy="10497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6500" b="1" dirty="0">
                <a:solidFill>
                  <a:srgbClr val="977F44"/>
                </a:solidFill>
              </a:rPr>
              <a:t>Age 0-3 = critical development</a:t>
            </a:r>
            <a:endParaRPr sz="6500" b="1" dirty="0">
              <a:solidFill>
                <a:srgbClr val="977F44"/>
              </a:solidFill>
            </a:endParaRPr>
          </a:p>
        </p:txBody>
      </p:sp>
      <p:pic>
        <p:nvPicPr>
          <p:cNvPr id="93" name="Google Shape;93;g5bbca516b7a4ce0_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07546" y="16656701"/>
            <a:ext cx="5799974" cy="3737932"/>
          </a:xfrm>
          <a:prstGeom prst="rect">
            <a:avLst/>
          </a:prstGeom>
          <a:noFill/>
          <a:ln>
            <a:noFill/>
          </a:ln>
        </p:spPr>
      </p:pic>
      <p:sp>
        <p:nvSpPr>
          <p:cNvPr id="94" name="Google Shape;94;g5bbca516b7a4ce0_8"/>
          <p:cNvSpPr txBox="1"/>
          <p:nvPr/>
        </p:nvSpPr>
        <p:spPr>
          <a:xfrm>
            <a:off x="5516574" y="16140922"/>
            <a:ext cx="8379900" cy="4302624"/>
          </a:xfrm>
          <a:prstGeom prst="rect">
            <a:avLst/>
          </a:prstGeom>
          <a:noFill/>
          <a:ln>
            <a:noFill/>
          </a:ln>
        </p:spPr>
        <p:txBody>
          <a:bodyPr spcFirstLastPara="1" wrap="square" lIns="91425" tIns="91425" rIns="91425" bIns="91425" anchor="t" anchorCtr="0">
            <a:noAutofit/>
          </a:bodyPr>
          <a:lstStyle/>
          <a:p>
            <a:pPr marL="0" lvl="0" indent="0" algn="l" rtl="0">
              <a:spcBef>
                <a:spcPts val="4200"/>
              </a:spcBef>
              <a:spcAft>
                <a:spcPts val="0"/>
              </a:spcAft>
              <a:buNone/>
            </a:pPr>
            <a:r>
              <a:rPr lang="en-US" sz="39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98% of NH newborns have a hearing screening performed at birth.  A child can have up to two hearing screenings, before being referred to an audiologist for further testing.</a:t>
            </a:r>
          </a:p>
        </p:txBody>
      </p:sp>
      <p:sp>
        <p:nvSpPr>
          <p:cNvPr id="95" name="Google Shape;95;g5bbca516b7a4ce0_8"/>
          <p:cNvSpPr txBox="1"/>
          <p:nvPr/>
        </p:nvSpPr>
        <p:spPr>
          <a:xfrm>
            <a:off x="15874024" y="6259887"/>
            <a:ext cx="4017600" cy="10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dirty="0">
                <a:solidFill>
                  <a:srgbClr val="445C97"/>
                </a:solidFill>
                <a:latin typeface="Open Sans"/>
                <a:ea typeface="Open Sans"/>
                <a:cs typeface="Open Sans"/>
                <a:sym typeface="Open Sans"/>
              </a:rPr>
              <a:t>IDENTIFY</a:t>
            </a:r>
            <a:endParaRPr sz="6000" b="1" dirty="0">
              <a:solidFill>
                <a:srgbClr val="445C97"/>
              </a:solidFill>
              <a:latin typeface="Open Sans"/>
              <a:ea typeface="Open Sans"/>
              <a:cs typeface="Open Sans"/>
              <a:sym typeface="Open Sans"/>
            </a:endParaRPr>
          </a:p>
        </p:txBody>
      </p:sp>
      <p:sp>
        <p:nvSpPr>
          <p:cNvPr id="96" name="Google Shape;96;g5bbca516b7a4ce0_8"/>
          <p:cNvSpPr txBox="1"/>
          <p:nvPr/>
        </p:nvSpPr>
        <p:spPr>
          <a:xfrm>
            <a:off x="14799424" y="6132662"/>
            <a:ext cx="1074600" cy="24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0" b="1" dirty="0">
                <a:solidFill>
                  <a:srgbClr val="445C97"/>
                </a:solidFill>
                <a:latin typeface="Open Sans"/>
                <a:ea typeface="Open Sans"/>
                <a:cs typeface="Open Sans"/>
                <a:sym typeface="Open Sans"/>
              </a:rPr>
              <a:t>1</a:t>
            </a:r>
            <a:endParaRPr sz="12000" b="1" dirty="0">
              <a:solidFill>
                <a:srgbClr val="445C97"/>
              </a:solidFill>
              <a:latin typeface="Open Sans"/>
              <a:ea typeface="Open Sans"/>
              <a:cs typeface="Open Sans"/>
              <a:sym typeface="Open Sans"/>
            </a:endParaRPr>
          </a:p>
        </p:txBody>
      </p:sp>
      <p:sp>
        <p:nvSpPr>
          <p:cNvPr id="97" name="Google Shape;97;g5bbca516b7a4ce0_8"/>
          <p:cNvSpPr txBox="1"/>
          <p:nvPr/>
        </p:nvSpPr>
        <p:spPr>
          <a:xfrm>
            <a:off x="15935049" y="6991287"/>
            <a:ext cx="10889100" cy="10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rgbClr val="445C97"/>
                </a:solidFill>
                <a:latin typeface="Open Sans"/>
                <a:ea typeface="Open Sans"/>
                <a:cs typeface="Open Sans"/>
                <a:sym typeface="Open Sans"/>
              </a:rPr>
              <a:t>Current Hearing Screening Infrastructure</a:t>
            </a:r>
            <a:endParaRPr sz="4000" dirty="0">
              <a:solidFill>
                <a:srgbClr val="445C97"/>
              </a:solidFill>
              <a:latin typeface="Open Sans"/>
              <a:ea typeface="Open Sans"/>
              <a:cs typeface="Open Sans"/>
              <a:sym typeface="Open Sans"/>
            </a:endParaRPr>
          </a:p>
        </p:txBody>
      </p:sp>
      <p:sp>
        <p:nvSpPr>
          <p:cNvPr id="98" name="Google Shape;98;g5bbca516b7a4ce0_8"/>
          <p:cNvSpPr txBox="1"/>
          <p:nvPr/>
        </p:nvSpPr>
        <p:spPr>
          <a:xfrm>
            <a:off x="17001674" y="7794612"/>
            <a:ext cx="9753600" cy="10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dirty="0">
                <a:solidFill>
                  <a:srgbClr val="9869AB"/>
                </a:solidFill>
                <a:latin typeface="Open Sans"/>
                <a:ea typeface="Open Sans"/>
                <a:cs typeface="Open Sans"/>
                <a:sym typeface="Open Sans"/>
              </a:rPr>
              <a:t>VALIDATE &amp; DOCUMENT</a:t>
            </a:r>
            <a:endParaRPr sz="6000" b="1" dirty="0">
              <a:solidFill>
                <a:srgbClr val="9869AB"/>
              </a:solidFill>
              <a:latin typeface="Open Sans"/>
              <a:ea typeface="Open Sans"/>
              <a:cs typeface="Open Sans"/>
              <a:sym typeface="Open Sans"/>
            </a:endParaRPr>
          </a:p>
        </p:txBody>
      </p:sp>
      <p:sp>
        <p:nvSpPr>
          <p:cNvPr id="99" name="Google Shape;99;g5bbca516b7a4ce0_8"/>
          <p:cNvSpPr txBox="1"/>
          <p:nvPr/>
        </p:nvSpPr>
        <p:spPr>
          <a:xfrm>
            <a:off x="15927074" y="7667387"/>
            <a:ext cx="1074600" cy="24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0" b="1">
                <a:solidFill>
                  <a:srgbClr val="9869AB"/>
                </a:solidFill>
                <a:latin typeface="Open Sans"/>
                <a:ea typeface="Open Sans"/>
                <a:cs typeface="Open Sans"/>
                <a:sym typeface="Open Sans"/>
              </a:rPr>
              <a:t>2</a:t>
            </a:r>
            <a:endParaRPr sz="12000" b="1">
              <a:solidFill>
                <a:srgbClr val="9869AB"/>
              </a:solidFill>
              <a:latin typeface="Open Sans"/>
              <a:ea typeface="Open Sans"/>
              <a:cs typeface="Open Sans"/>
              <a:sym typeface="Open Sans"/>
            </a:endParaRPr>
          </a:p>
        </p:txBody>
      </p:sp>
      <p:sp>
        <p:nvSpPr>
          <p:cNvPr id="100" name="Google Shape;100;g5bbca516b7a4ce0_8"/>
          <p:cNvSpPr txBox="1"/>
          <p:nvPr/>
        </p:nvSpPr>
        <p:spPr>
          <a:xfrm>
            <a:off x="17215099" y="8602212"/>
            <a:ext cx="10889100" cy="10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rgbClr val="9869AB"/>
                </a:solidFill>
                <a:latin typeface="Open Sans"/>
                <a:ea typeface="Open Sans"/>
                <a:cs typeface="Open Sans"/>
                <a:sym typeface="Open Sans"/>
              </a:rPr>
              <a:t>Locations, Management &amp; Hearing Process</a:t>
            </a:r>
            <a:endParaRPr sz="4000" dirty="0">
              <a:solidFill>
                <a:srgbClr val="9869AB"/>
              </a:solidFill>
              <a:latin typeface="Open Sans"/>
              <a:ea typeface="Open Sans"/>
              <a:cs typeface="Open Sans"/>
              <a:sym typeface="Open Sans"/>
            </a:endParaRPr>
          </a:p>
        </p:txBody>
      </p:sp>
      <p:sp>
        <p:nvSpPr>
          <p:cNvPr id="101" name="Google Shape;101;g5bbca516b7a4ce0_8"/>
          <p:cNvSpPr txBox="1"/>
          <p:nvPr/>
        </p:nvSpPr>
        <p:spPr>
          <a:xfrm>
            <a:off x="18460274" y="9608962"/>
            <a:ext cx="10523700" cy="10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dirty="0">
                <a:solidFill>
                  <a:srgbClr val="977F44"/>
                </a:solidFill>
                <a:latin typeface="Open Sans"/>
                <a:ea typeface="Open Sans"/>
                <a:cs typeface="Open Sans"/>
                <a:sym typeface="Open Sans"/>
              </a:rPr>
              <a:t>ESTABLISH RELATIONSHIP</a:t>
            </a:r>
            <a:endParaRPr sz="6000" b="1" dirty="0">
              <a:solidFill>
                <a:srgbClr val="977F44"/>
              </a:solidFill>
              <a:latin typeface="Open Sans"/>
              <a:ea typeface="Open Sans"/>
              <a:cs typeface="Open Sans"/>
              <a:sym typeface="Open Sans"/>
            </a:endParaRPr>
          </a:p>
        </p:txBody>
      </p:sp>
      <p:sp>
        <p:nvSpPr>
          <p:cNvPr id="102" name="Google Shape;102;g5bbca516b7a4ce0_8"/>
          <p:cNvSpPr txBox="1"/>
          <p:nvPr/>
        </p:nvSpPr>
        <p:spPr>
          <a:xfrm>
            <a:off x="17309474" y="9176937"/>
            <a:ext cx="1074600" cy="24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0" b="1" dirty="0">
                <a:solidFill>
                  <a:srgbClr val="977F44"/>
                </a:solidFill>
                <a:latin typeface="Open Sans"/>
                <a:ea typeface="Open Sans"/>
                <a:cs typeface="Open Sans"/>
                <a:sym typeface="Open Sans"/>
              </a:rPr>
              <a:t>3</a:t>
            </a:r>
            <a:endParaRPr sz="12000" b="1" dirty="0">
              <a:solidFill>
                <a:srgbClr val="977F44"/>
              </a:solidFill>
              <a:latin typeface="Open Sans"/>
              <a:ea typeface="Open Sans"/>
              <a:cs typeface="Open Sans"/>
              <a:sym typeface="Open Sans"/>
            </a:endParaRPr>
          </a:p>
        </p:txBody>
      </p:sp>
      <p:sp>
        <p:nvSpPr>
          <p:cNvPr id="103" name="Google Shape;103;g5bbca516b7a4ce0_8"/>
          <p:cNvSpPr txBox="1"/>
          <p:nvPr/>
        </p:nvSpPr>
        <p:spPr>
          <a:xfrm>
            <a:off x="34883175" y="29566725"/>
            <a:ext cx="9110100" cy="113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171">
              <a:latin typeface="Open Sans"/>
              <a:ea typeface="Open Sans"/>
              <a:cs typeface="Open Sans"/>
              <a:sym typeface="Open Sans"/>
            </a:endParaRPr>
          </a:p>
        </p:txBody>
      </p:sp>
      <p:sp>
        <p:nvSpPr>
          <p:cNvPr id="104" name="Google Shape;104;g5bbca516b7a4ce0_8"/>
          <p:cNvSpPr txBox="1">
            <a:spLocks noGrp="1"/>
          </p:cNvSpPr>
          <p:nvPr>
            <p:ph type="body" idx="13"/>
          </p:nvPr>
        </p:nvSpPr>
        <p:spPr>
          <a:xfrm>
            <a:off x="35976346" y="5384989"/>
            <a:ext cx="7328400" cy="2280900"/>
          </a:xfrm>
          <a:prstGeom prst="rect">
            <a:avLst/>
          </a:prstGeom>
        </p:spPr>
        <p:txBody>
          <a:bodyPr spcFirstLastPara="1" wrap="square" lIns="106650" tIns="53325" rIns="106650" bIns="53325" anchor="t" anchorCtr="0">
            <a:noAutofit/>
          </a:bodyPr>
          <a:lstStyle/>
          <a:p>
            <a:pPr marL="0" lvl="0" indent="0" algn="l" rtl="0">
              <a:spcBef>
                <a:spcPts val="4200"/>
              </a:spcBef>
              <a:spcAft>
                <a:spcPts val="0"/>
              </a:spcAft>
              <a:buNone/>
            </a:pPr>
            <a:r>
              <a:rPr lang="en-US" sz="3900" dirty="0">
                <a:solidFill>
                  <a:schemeClr val="dk1"/>
                </a:solidFill>
              </a:rPr>
              <a:t>Those involved in the process is similar across all 45 locations.</a:t>
            </a:r>
            <a:endParaRPr sz="3900" dirty="0">
              <a:solidFill>
                <a:schemeClr val="dk1"/>
              </a:solidFill>
            </a:endParaRPr>
          </a:p>
          <a:p>
            <a:pPr marL="457200" lvl="0" indent="-457200" algn="l" rtl="0">
              <a:spcBef>
                <a:spcPts val="4200"/>
              </a:spcBef>
              <a:spcAft>
                <a:spcPts val="0"/>
              </a:spcAft>
              <a:buClr>
                <a:schemeClr val="dk1"/>
              </a:buClr>
              <a:buSzPts val="3600"/>
              <a:buChar char="●"/>
            </a:pPr>
            <a:r>
              <a:rPr lang="en-US" sz="3900" dirty="0">
                <a:solidFill>
                  <a:schemeClr val="dk1"/>
                </a:solidFill>
              </a:rPr>
              <a:t>Health/Nutrition Specialist</a:t>
            </a:r>
            <a:endParaRPr sz="3900" dirty="0">
              <a:solidFill>
                <a:schemeClr val="dk1"/>
              </a:solidFill>
            </a:endParaRPr>
          </a:p>
          <a:p>
            <a:pPr marL="457200" lvl="0" indent="-457200" algn="l" rtl="0">
              <a:spcBef>
                <a:spcPts val="0"/>
              </a:spcBef>
              <a:spcAft>
                <a:spcPts val="0"/>
              </a:spcAft>
              <a:buClr>
                <a:schemeClr val="dk1"/>
              </a:buClr>
              <a:buSzPts val="3600"/>
              <a:buChar char="●"/>
            </a:pPr>
            <a:r>
              <a:rPr lang="en-US" sz="3900" dirty="0">
                <a:solidFill>
                  <a:schemeClr val="dk1"/>
                </a:solidFill>
              </a:rPr>
              <a:t>Family Advocates</a:t>
            </a:r>
            <a:endParaRPr sz="3900" dirty="0">
              <a:solidFill>
                <a:schemeClr val="dk1"/>
              </a:solidFill>
            </a:endParaRPr>
          </a:p>
          <a:p>
            <a:pPr marL="457200" lvl="0" indent="-457200" algn="l" rtl="0">
              <a:spcBef>
                <a:spcPts val="0"/>
              </a:spcBef>
              <a:spcAft>
                <a:spcPts val="0"/>
              </a:spcAft>
              <a:buClr>
                <a:schemeClr val="dk1"/>
              </a:buClr>
              <a:buSzPts val="3600"/>
              <a:buChar char="●"/>
            </a:pPr>
            <a:r>
              <a:rPr lang="en-US" sz="3900" dirty="0">
                <a:solidFill>
                  <a:schemeClr val="dk1"/>
                </a:solidFill>
              </a:rPr>
              <a:t>PCP/ENT/Audiologist</a:t>
            </a:r>
            <a:endParaRPr sz="3900" dirty="0">
              <a:solidFill>
                <a:schemeClr val="dk1"/>
              </a:solidFill>
            </a:endParaRPr>
          </a:p>
        </p:txBody>
      </p:sp>
      <p:pic>
        <p:nvPicPr>
          <p:cNvPr id="3" name="Picture 2" descr="A flow diagram illustrating the five managing organzations for the NH Head Start / Early Head Start facilities.  With a visual of the hearing process, which includes two hearing screenings and referral to speciailist if the second screening is not passed.">
            <a:extLst>
              <a:ext uri="{FF2B5EF4-FFF2-40B4-BE49-F238E27FC236}">
                <a16:creationId xmlns:a16="http://schemas.microsoft.com/office/drawing/2014/main" id="{F6CDB7FE-1CD3-041C-D815-A92D6D833F07}"/>
              </a:ext>
            </a:extLst>
          </p:cNvPr>
          <p:cNvPicPr>
            <a:picLocks noChangeAspect="1"/>
          </p:cNvPicPr>
          <p:nvPr/>
        </p:nvPicPr>
        <p:blipFill>
          <a:blip r:embed="rId5"/>
          <a:stretch>
            <a:fillRect/>
          </a:stretch>
        </p:blipFill>
        <p:spPr>
          <a:xfrm>
            <a:off x="14910379" y="19681648"/>
            <a:ext cx="14070441" cy="10552831"/>
          </a:xfrm>
          <a:prstGeom prst="rect">
            <a:avLst/>
          </a:prstGeom>
        </p:spPr>
      </p:pic>
      <p:pic>
        <p:nvPicPr>
          <p:cNvPr id="5" name="Picture 4" descr="Four arrows in a circle, illustrating the established process and supports in place at EHDI, including family education, family support, equipment support and staff training">
            <a:extLst>
              <a:ext uri="{FF2B5EF4-FFF2-40B4-BE49-F238E27FC236}">
                <a16:creationId xmlns:a16="http://schemas.microsoft.com/office/drawing/2014/main" id="{FA998AFC-1731-1508-9B13-75478D95D133}"/>
              </a:ext>
            </a:extLst>
          </p:cNvPr>
          <p:cNvPicPr>
            <a:picLocks noChangeAspect="1"/>
          </p:cNvPicPr>
          <p:nvPr/>
        </p:nvPicPr>
        <p:blipFill>
          <a:blip r:embed="rId6"/>
          <a:stretch>
            <a:fillRect/>
          </a:stretch>
        </p:blipFill>
        <p:spPr>
          <a:xfrm>
            <a:off x="29872716" y="17891537"/>
            <a:ext cx="13304776" cy="9978582"/>
          </a:xfrm>
          <a:prstGeom prst="rect">
            <a:avLst/>
          </a:prstGeom>
        </p:spPr>
      </p:pic>
      <p:pic>
        <p:nvPicPr>
          <p:cNvPr id="9" name="Picture 8">
            <a:extLst>
              <a:ext uri="{FF2B5EF4-FFF2-40B4-BE49-F238E27FC236}">
                <a16:creationId xmlns:a16="http://schemas.microsoft.com/office/drawing/2014/main" id="{D9673D18-F97B-005E-88B0-F655A29E85C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9848676" y="5759274"/>
            <a:ext cx="6047728" cy="4535796"/>
          </a:xfrm>
          <a:prstGeom prst="rect">
            <a:avLst/>
          </a:prstGeom>
        </p:spPr>
      </p:pic>
      <p:pic>
        <p:nvPicPr>
          <p:cNvPr id="20" name="Picture 19">
            <a:extLst>
              <a:ext uri="{FF2B5EF4-FFF2-40B4-BE49-F238E27FC236}">
                <a16:creationId xmlns:a16="http://schemas.microsoft.com/office/drawing/2014/main" id="{AEAA0EF5-97F6-31D0-F71E-0087938C55A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128183" y="20948978"/>
            <a:ext cx="13127384" cy="1922956"/>
          </a:xfrm>
          <a:prstGeom prst="rect">
            <a:avLst/>
          </a:prstGeom>
        </p:spPr>
      </p:pic>
      <p:pic>
        <p:nvPicPr>
          <p:cNvPr id="4" name="Picture 3">
            <a:extLst>
              <a:ext uri="{FF2B5EF4-FFF2-40B4-BE49-F238E27FC236}">
                <a16:creationId xmlns:a16="http://schemas.microsoft.com/office/drawing/2014/main" id="{249ED4D6-DB1D-8F7B-CD9C-FB2419E6D554}"/>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5074450" y="12449147"/>
            <a:ext cx="5585315" cy="4188986"/>
          </a:xfrm>
          <a:prstGeom prst="rect">
            <a:avLst/>
          </a:prstGeom>
        </p:spPr>
      </p:pic>
      <p:pic>
        <p:nvPicPr>
          <p:cNvPr id="8" name="Picture 7">
            <a:extLst>
              <a:ext uri="{FF2B5EF4-FFF2-40B4-BE49-F238E27FC236}">
                <a16:creationId xmlns:a16="http://schemas.microsoft.com/office/drawing/2014/main" id="{F2AA4CC6-F4BA-0D27-1036-531D56D32C6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719561" y="25183168"/>
            <a:ext cx="6399139" cy="4799354"/>
          </a:xfrm>
          <a:prstGeom prst="rect">
            <a:avLst/>
          </a:prstGeom>
        </p:spPr>
      </p:pic>
      <p:sp>
        <p:nvSpPr>
          <p:cNvPr id="10" name="Google Shape;94;g5bbca516b7a4ce0_8">
            <a:extLst>
              <a:ext uri="{FF2B5EF4-FFF2-40B4-BE49-F238E27FC236}">
                <a16:creationId xmlns:a16="http://schemas.microsoft.com/office/drawing/2014/main" id="{A9827099-9B46-3C5D-308E-7C986255E672}"/>
              </a:ext>
            </a:extLst>
          </p:cNvPr>
          <p:cNvSpPr txBox="1"/>
          <p:nvPr/>
        </p:nvSpPr>
        <p:spPr>
          <a:xfrm>
            <a:off x="1042300" y="24694687"/>
            <a:ext cx="6570894" cy="5539789"/>
          </a:xfrm>
          <a:prstGeom prst="rect">
            <a:avLst/>
          </a:prstGeom>
          <a:noFill/>
          <a:ln>
            <a:noFill/>
          </a:ln>
        </p:spPr>
        <p:txBody>
          <a:bodyPr spcFirstLastPara="1" wrap="square" lIns="91425" tIns="91425" rIns="91425" bIns="91425" anchor="t" anchorCtr="0">
            <a:noAutofit/>
          </a:bodyPr>
          <a:lstStyle/>
          <a:p>
            <a:pPr marL="0" lvl="0" indent="0" algn="l" rtl="0">
              <a:spcBef>
                <a:spcPts val="4200"/>
              </a:spcBef>
              <a:spcAft>
                <a:spcPts val="0"/>
              </a:spcAft>
              <a:buNone/>
            </a:pPr>
            <a:r>
              <a:rPr lang="en-US" sz="39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In NH, a newborn hearing screening is part of the standard of care.  Hearing screenings are performed at hospitals, birthing centers and with midwives, with established reporting to EHDI.</a:t>
            </a:r>
          </a:p>
        </p:txBody>
      </p:sp>
      <p:sp>
        <p:nvSpPr>
          <p:cNvPr id="11" name="Google Shape;94;g5bbca516b7a4ce0_8">
            <a:extLst>
              <a:ext uri="{FF2B5EF4-FFF2-40B4-BE49-F238E27FC236}">
                <a16:creationId xmlns:a16="http://schemas.microsoft.com/office/drawing/2014/main" id="{6124911D-B9FA-6BCC-2CA8-11ACF92C49A8}"/>
              </a:ext>
            </a:extLst>
          </p:cNvPr>
          <p:cNvSpPr txBox="1"/>
          <p:nvPr/>
        </p:nvSpPr>
        <p:spPr>
          <a:xfrm>
            <a:off x="1128183" y="22538587"/>
            <a:ext cx="13275244" cy="1922956"/>
          </a:xfrm>
          <a:prstGeom prst="rect">
            <a:avLst/>
          </a:prstGeom>
          <a:noFill/>
          <a:ln>
            <a:noFill/>
          </a:ln>
        </p:spPr>
        <p:txBody>
          <a:bodyPr spcFirstLastPara="1" wrap="square" lIns="91425" tIns="91425" rIns="91425" bIns="91425" anchor="t" anchorCtr="0">
            <a:noAutofit/>
          </a:bodyPr>
          <a:lstStyle/>
          <a:p>
            <a:pPr marL="0" lvl="0" indent="0" algn="l" rtl="0">
              <a:spcBef>
                <a:spcPts val="4200"/>
              </a:spcBef>
              <a:spcAft>
                <a:spcPts val="0"/>
              </a:spcAft>
              <a:buNone/>
            </a:pPr>
            <a:r>
              <a:rPr lang="en-US" sz="39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The EHDI Guidelines are screening by 1 month, diagnosis by 3 months and intervention by 6 months.</a:t>
            </a:r>
          </a:p>
        </p:txBody>
      </p:sp>
    </p:spTree>
    <p:extLst>
      <p:ext uri="{BB962C8B-B14F-4D97-AF65-F5344CB8AC3E}">
        <p14:creationId xmlns:p14="http://schemas.microsoft.com/office/powerpoint/2010/main" val="131065561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404</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Arial</vt:lpstr>
      <vt:lpstr>Calibri</vt:lpstr>
      <vt:lpstr>EB Garamond</vt:lpstr>
      <vt:lpstr>Office Theme</vt:lpstr>
      <vt:lpstr>Enhance New Hampshire Early Hearing Detection &amp; Intervention (EHDI) system infrastructure for the young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 New Hampshire Early Hearing Detection &amp; Intervention (EHDI) system infrastructure for the young child</dc:title>
  <dc:creator>Rhiannon Jacobs</dc:creator>
  <cp:lastModifiedBy>Jesse</cp:lastModifiedBy>
  <cp:revision>8</cp:revision>
  <dcterms:created xsi:type="dcterms:W3CDTF">2016-03-05T16:55:12Z</dcterms:created>
  <dcterms:modified xsi:type="dcterms:W3CDTF">2024-04-30T19:47:31Z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