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6"/>
  </p:sldMasterIdLst>
  <p:notesMasterIdLst>
    <p:notesMasterId r:id="rId8"/>
  </p:notesMasterIdLst>
  <p:sldIdLst>
    <p:sldId id="264" r:id="rId7"/>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9F"/>
    <a:srgbClr val="0044BB"/>
    <a:srgbClr val="000000"/>
    <a:srgbClr val="003591"/>
    <a:srgbClr val="2E0957"/>
    <a:srgbClr val="002060"/>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215" autoAdjust="0"/>
    <p:restoredTop sz="94434" autoAdjust="0"/>
  </p:normalViewPr>
  <p:slideViewPr>
    <p:cSldViewPr snapToGrid="0">
      <p:cViewPr varScale="1">
        <p:scale>
          <a:sx n="22" d="100"/>
          <a:sy n="22" d="100"/>
        </p:scale>
        <p:origin x="1464" y="13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diagrams/_rels/data1.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5CD1E8-E1E1-4346-9D68-92226C213864}" type="doc">
      <dgm:prSet loTypeId="urn:microsoft.com/office/officeart/2005/8/layout/radial6" loCatId="relationship" qsTypeId="urn:microsoft.com/office/officeart/2005/8/quickstyle/simple5" qsCatId="simple" csTypeId="urn:microsoft.com/office/officeart/2005/8/colors/accent1_2" csCatId="accent1" phldr="1"/>
      <dgm:spPr/>
      <dgm:t>
        <a:bodyPr/>
        <a:lstStyle/>
        <a:p>
          <a:endParaRPr lang="en-US"/>
        </a:p>
      </dgm:t>
    </dgm:pt>
    <dgm:pt modelId="{7B1C3990-6A93-41E2-AFB1-93CA05F9AFD4}">
      <dgm:prSet phldrT="[Text]"/>
      <dgm:spPr>
        <a:blipFill rotWithShape="0">
          <a:blip xmlns:r="http://schemas.openxmlformats.org/officeDocument/2006/relationships" r:embed="rId1"/>
          <a:srcRect/>
          <a:stretch>
            <a:fillRect l="-6000" r="-6000"/>
          </a:stretch>
        </a:blipFill>
      </dgm:spPr>
      <dgm:t>
        <a:bodyPr/>
        <a:lstStyle/>
        <a:p>
          <a:endParaRPr lang="en-US">
            <a:solidFill>
              <a:schemeClr val="tx1"/>
            </a:solidFill>
          </a:endParaRPr>
        </a:p>
      </dgm:t>
    </dgm:pt>
    <dgm:pt modelId="{64D1DF00-6995-4BFC-8627-FDA1278C5D9E}" type="parTrans" cxnId="{A0D361DF-2042-4634-8E7B-E8567BC7DF03}">
      <dgm:prSet/>
      <dgm:spPr/>
      <dgm:t>
        <a:bodyPr/>
        <a:lstStyle/>
        <a:p>
          <a:endParaRPr lang="en-US">
            <a:solidFill>
              <a:schemeClr val="tx1"/>
            </a:solidFill>
          </a:endParaRPr>
        </a:p>
      </dgm:t>
    </dgm:pt>
    <dgm:pt modelId="{03F51AF8-B33E-402D-B4AB-A64BCBA3472D}" type="sibTrans" cxnId="{A0D361DF-2042-4634-8E7B-E8567BC7DF03}">
      <dgm:prSet/>
      <dgm:spPr/>
      <dgm:t>
        <a:bodyPr/>
        <a:lstStyle/>
        <a:p>
          <a:endParaRPr lang="en-US">
            <a:solidFill>
              <a:schemeClr val="tx1"/>
            </a:solidFill>
          </a:endParaRPr>
        </a:p>
      </dgm:t>
    </dgm:pt>
    <dgm:pt modelId="{ED90238E-0994-4956-9C22-50150FAB13EA}">
      <dgm:prSet phldrT="[Text]" custT="1"/>
      <dgm:spPr/>
      <dgm:t>
        <a:bodyPr/>
        <a:lstStyle/>
        <a:p>
          <a:r>
            <a:rPr lang="en-US" sz="2000" b="1" i="0" u="none" dirty="0">
              <a:solidFill>
                <a:schemeClr val="tx1"/>
              </a:solidFill>
            </a:rPr>
            <a:t>Supporter ensures the choices are well understood </a:t>
          </a:r>
          <a:endParaRPr lang="en-US" sz="2000" b="1" dirty="0">
            <a:solidFill>
              <a:schemeClr val="tx1"/>
            </a:solidFill>
          </a:endParaRPr>
        </a:p>
      </dgm:t>
    </dgm:pt>
    <dgm:pt modelId="{55F33B67-2CB9-44FC-97DB-A563043C1CB8}" type="parTrans" cxnId="{90B5A6B8-998D-42B5-9192-98E946B1147D}">
      <dgm:prSet/>
      <dgm:spPr/>
      <dgm:t>
        <a:bodyPr/>
        <a:lstStyle/>
        <a:p>
          <a:endParaRPr lang="en-US">
            <a:solidFill>
              <a:schemeClr val="tx1"/>
            </a:solidFill>
          </a:endParaRPr>
        </a:p>
      </dgm:t>
    </dgm:pt>
    <dgm:pt modelId="{B318A145-01BB-4E30-AC14-98C28AE140FD}" type="sibTrans" cxnId="{90B5A6B8-998D-42B5-9192-98E946B1147D}">
      <dgm:prSet/>
      <dgm:spPr/>
      <dgm:t>
        <a:bodyPr/>
        <a:lstStyle/>
        <a:p>
          <a:endParaRPr lang="en-US">
            <a:solidFill>
              <a:schemeClr val="tx1"/>
            </a:solidFill>
          </a:endParaRPr>
        </a:p>
      </dgm:t>
    </dgm:pt>
    <dgm:pt modelId="{08366A4E-4960-4FC3-A7DE-F9885A8DED34}">
      <dgm:prSet custT="1"/>
      <dgm:spPr/>
      <dgm:t>
        <a:bodyPr/>
        <a:lstStyle/>
        <a:p>
          <a:r>
            <a:rPr lang="en-US" sz="2000" b="1" i="0" u="none" dirty="0">
              <a:solidFill>
                <a:schemeClr val="tx1"/>
              </a:solidFill>
            </a:rPr>
            <a:t>Supporter allows to make decisions that are risky</a:t>
          </a:r>
          <a:endParaRPr lang="en-US" sz="2000" b="1" dirty="0">
            <a:solidFill>
              <a:schemeClr val="tx1"/>
            </a:solidFill>
          </a:endParaRPr>
        </a:p>
      </dgm:t>
    </dgm:pt>
    <dgm:pt modelId="{0FC41A73-C2FF-4E9D-8538-E8E7EEA3CADD}" type="parTrans" cxnId="{9BABB40F-3E41-4DE1-B8C9-CDBFFDBD44A5}">
      <dgm:prSet/>
      <dgm:spPr/>
      <dgm:t>
        <a:bodyPr/>
        <a:lstStyle/>
        <a:p>
          <a:endParaRPr lang="en-US">
            <a:solidFill>
              <a:schemeClr val="tx1"/>
            </a:solidFill>
          </a:endParaRPr>
        </a:p>
      </dgm:t>
    </dgm:pt>
    <dgm:pt modelId="{7D6F4174-F4E0-4317-B74F-75F3D2F27F86}" type="sibTrans" cxnId="{9BABB40F-3E41-4DE1-B8C9-CDBFFDBD44A5}">
      <dgm:prSet/>
      <dgm:spPr/>
      <dgm:t>
        <a:bodyPr/>
        <a:lstStyle/>
        <a:p>
          <a:endParaRPr lang="en-US">
            <a:solidFill>
              <a:schemeClr val="tx1"/>
            </a:solidFill>
          </a:endParaRPr>
        </a:p>
      </dgm:t>
    </dgm:pt>
    <dgm:pt modelId="{8A7A4EE2-2785-4189-9F03-EB69C49CF32C}">
      <dgm:prSet custT="1"/>
      <dgm:spPr/>
      <dgm:t>
        <a:bodyPr/>
        <a:lstStyle/>
        <a:p>
          <a:r>
            <a:rPr lang="en-US" sz="2000" b="1" i="0" u="none" dirty="0">
              <a:solidFill>
                <a:schemeClr val="tx1"/>
              </a:solidFill>
            </a:rPr>
            <a:t>Supporter communicates decision</a:t>
          </a:r>
          <a:endParaRPr lang="en-US" sz="2000" b="1" dirty="0">
            <a:solidFill>
              <a:schemeClr val="tx1"/>
            </a:solidFill>
          </a:endParaRPr>
        </a:p>
      </dgm:t>
    </dgm:pt>
    <dgm:pt modelId="{FAD6B492-EF36-408C-982F-4BE6181719FC}" type="parTrans" cxnId="{B84C96DF-6F60-49B7-B805-F206E05839CD}">
      <dgm:prSet/>
      <dgm:spPr/>
      <dgm:t>
        <a:bodyPr/>
        <a:lstStyle/>
        <a:p>
          <a:endParaRPr lang="en-US">
            <a:solidFill>
              <a:schemeClr val="tx1"/>
            </a:solidFill>
          </a:endParaRPr>
        </a:p>
      </dgm:t>
    </dgm:pt>
    <dgm:pt modelId="{AA2B6533-22AF-4FC0-A20E-4B0A362FDC95}" type="sibTrans" cxnId="{B84C96DF-6F60-49B7-B805-F206E05839CD}">
      <dgm:prSet/>
      <dgm:spPr/>
      <dgm:t>
        <a:bodyPr/>
        <a:lstStyle/>
        <a:p>
          <a:endParaRPr lang="en-US">
            <a:solidFill>
              <a:schemeClr val="tx1"/>
            </a:solidFill>
          </a:endParaRPr>
        </a:p>
      </dgm:t>
    </dgm:pt>
    <dgm:pt modelId="{0F32AD7E-3EEC-4522-86C3-C3E6AAEC17EB}">
      <dgm:prSet custT="1"/>
      <dgm:spPr/>
      <dgm:t>
        <a:bodyPr/>
        <a:lstStyle/>
        <a:p>
          <a:r>
            <a:rPr lang="en-US" sz="2000" b="1" i="0" u="none" dirty="0">
              <a:solidFill>
                <a:schemeClr val="tx1"/>
              </a:solidFill>
            </a:rPr>
            <a:t>Supporter recognizes decision</a:t>
          </a:r>
          <a:endParaRPr lang="en-US" sz="2000" b="1" dirty="0">
            <a:solidFill>
              <a:schemeClr val="tx1"/>
            </a:solidFill>
          </a:endParaRPr>
        </a:p>
      </dgm:t>
    </dgm:pt>
    <dgm:pt modelId="{DAD2720D-44AB-4391-A9DF-C60737F1F170}" type="parTrans" cxnId="{E1295AEC-92B5-47EE-BD70-6FF56BD1CCFF}">
      <dgm:prSet/>
      <dgm:spPr/>
      <dgm:t>
        <a:bodyPr/>
        <a:lstStyle/>
        <a:p>
          <a:endParaRPr lang="en-US">
            <a:solidFill>
              <a:schemeClr val="tx1"/>
            </a:solidFill>
          </a:endParaRPr>
        </a:p>
      </dgm:t>
    </dgm:pt>
    <dgm:pt modelId="{FF84C8C1-3D64-4337-A6FC-E5B59C95F7CC}" type="sibTrans" cxnId="{E1295AEC-92B5-47EE-BD70-6FF56BD1CCFF}">
      <dgm:prSet/>
      <dgm:spPr/>
      <dgm:t>
        <a:bodyPr/>
        <a:lstStyle/>
        <a:p>
          <a:endParaRPr lang="en-US">
            <a:solidFill>
              <a:schemeClr val="tx1"/>
            </a:solidFill>
          </a:endParaRPr>
        </a:p>
      </dgm:t>
    </dgm:pt>
    <dgm:pt modelId="{615516B4-DB63-493B-84E7-B145E755C669}">
      <dgm:prSet custT="1"/>
      <dgm:spPr/>
      <dgm:t>
        <a:bodyPr/>
        <a:lstStyle/>
        <a:p>
          <a:r>
            <a:rPr lang="en-US" sz="2000" b="1" i="0" u="none" dirty="0">
              <a:solidFill>
                <a:schemeClr val="tx1"/>
              </a:solidFill>
            </a:rPr>
            <a:t>Supporter respects the decision made</a:t>
          </a:r>
          <a:endParaRPr lang="en-US" sz="2000" b="1" dirty="0">
            <a:solidFill>
              <a:schemeClr val="tx1"/>
            </a:solidFill>
          </a:endParaRPr>
        </a:p>
      </dgm:t>
    </dgm:pt>
    <dgm:pt modelId="{838F60B6-4E3C-41DE-9652-C42AC2D72A96}" type="parTrans" cxnId="{7121E2CD-6D9C-4896-85CC-7C94768A8705}">
      <dgm:prSet/>
      <dgm:spPr/>
      <dgm:t>
        <a:bodyPr/>
        <a:lstStyle/>
        <a:p>
          <a:endParaRPr lang="en-US">
            <a:solidFill>
              <a:schemeClr val="tx1"/>
            </a:solidFill>
          </a:endParaRPr>
        </a:p>
      </dgm:t>
    </dgm:pt>
    <dgm:pt modelId="{AEE96E1E-A8D1-4EE4-A029-6A818C35FC73}" type="sibTrans" cxnId="{7121E2CD-6D9C-4896-85CC-7C94768A8705}">
      <dgm:prSet/>
      <dgm:spPr/>
      <dgm:t>
        <a:bodyPr/>
        <a:lstStyle/>
        <a:p>
          <a:endParaRPr lang="en-US">
            <a:solidFill>
              <a:schemeClr val="tx1"/>
            </a:solidFill>
          </a:endParaRPr>
        </a:p>
      </dgm:t>
    </dgm:pt>
    <dgm:pt modelId="{E80CFF47-331F-4F24-9643-D5877B541727}">
      <dgm:prSet custT="1"/>
      <dgm:spPr/>
      <dgm:t>
        <a:bodyPr/>
        <a:lstStyle/>
        <a:p>
          <a:r>
            <a:rPr lang="en-US" sz="2000" b="1" i="0" u="none" dirty="0">
              <a:solidFill>
                <a:schemeClr val="tx1"/>
              </a:solidFill>
            </a:rPr>
            <a:t>Supporter supports picking his/her trusted person </a:t>
          </a:r>
          <a:endParaRPr lang="en-US" sz="2000" b="1" dirty="0">
            <a:solidFill>
              <a:schemeClr val="tx1"/>
            </a:solidFill>
          </a:endParaRPr>
        </a:p>
      </dgm:t>
    </dgm:pt>
    <dgm:pt modelId="{45E54706-6E05-4CE7-841C-035B8006CC19}" type="parTrans" cxnId="{87401ADB-E4F6-4541-9C2A-647BD9821ECE}">
      <dgm:prSet/>
      <dgm:spPr/>
      <dgm:t>
        <a:bodyPr/>
        <a:lstStyle/>
        <a:p>
          <a:endParaRPr lang="en-US">
            <a:solidFill>
              <a:schemeClr val="tx1"/>
            </a:solidFill>
          </a:endParaRPr>
        </a:p>
      </dgm:t>
    </dgm:pt>
    <dgm:pt modelId="{80331DFC-D797-4659-8C55-A76F637C4E8A}" type="sibTrans" cxnId="{87401ADB-E4F6-4541-9C2A-647BD9821ECE}">
      <dgm:prSet/>
      <dgm:spPr/>
      <dgm:t>
        <a:bodyPr/>
        <a:lstStyle/>
        <a:p>
          <a:endParaRPr lang="en-US">
            <a:solidFill>
              <a:schemeClr val="tx1"/>
            </a:solidFill>
          </a:endParaRPr>
        </a:p>
      </dgm:t>
    </dgm:pt>
    <dgm:pt modelId="{3511417D-4981-4B1A-9B1D-B22F225A6B99}" type="pres">
      <dgm:prSet presAssocID="{BB5CD1E8-E1E1-4346-9D68-92226C213864}" presName="Name0" presStyleCnt="0">
        <dgm:presLayoutVars>
          <dgm:chMax val="1"/>
          <dgm:dir/>
          <dgm:animLvl val="ctr"/>
          <dgm:resizeHandles val="exact"/>
        </dgm:presLayoutVars>
      </dgm:prSet>
      <dgm:spPr/>
    </dgm:pt>
    <dgm:pt modelId="{FD541799-EDA6-403F-B6FA-05F3F0E4B4EA}" type="pres">
      <dgm:prSet presAssocID="{7B1C3990-6A93-41E2-AFB1-93CA05F9AFD4}" presName="centerShape" presStyleLbl="node0" presStyleIdx="0" presStyleCnt="1" custScaleX="145128" custScaleY="137049"/>
      <dgm:spPr/>
    </dgm:pt>
    <dgm:pt modelId="{CF57817E-0B8F-4BCE-990D-7E11F2EA35B4}" type="pres">
      <dgm:prSet presAssocID="{ED90238E-0994-4956-9C22-50150FAB13EA}" presName="node" presStyleLbl="node1" presStyleIdx="0" presStyleCnt="6" custScaleX="75897" custScaleY="75359">
        <dgm:presLayoutVars>
          <dgm:bulletEnabled val="1"/>
        </dgm:presLayoutVars>
      </dgm:prSet>
      <dgm:spPr/>
    </dgm:pt>
    <dgm:pt modelId="{E5D6BCE3-6AD0-4A43-8559-28300B9D6DDB}" type="pres">
      <dgm:prSet presAssocID="{ED90238E-0994-4956-9C22-50150FAB13EA}" presName="dummy" presStyleCnt="0"/>
      <dgm:spPr/>
    </dgm:pt>
    <dgm:pt modelId="{71F54B4A-B43C-4650-B78B-6B26AB3FA324}" type="pres">
      <dgm:prSet presAssocID="{B318A145-01BB-4E30-AC14-98C28AE140FD}" presName="sibTrans" presStyleLbl="sibTrans2D1" presStyleIdx="0" presStyleCnt="6"/>
      <dgm:spPr/>
    </dgm:pt>
    <dgm:pt modelId="{A2754EB2-FD1B-45D1-8274-902FC1AEE56C}" type="pres">
      <dgm:prSet presAssocID="{615516B4-DB63-493B-84E7-B145E755C669}" presName="node" presStyleLbl="node1" presStyleIdx="1" presStyleCnt="6" custScaleX="66141" custScaleY="66066">
        <dgm:presLayoutVars>
          <dgm:bulletEnabled val="1"/>
        </dgm:presLayoutVars>
      </dgm:prSet>
      <dgm:spPr/>
    </dgm:pt>
    <dgm:pt modelId="{A4B92907-58AA-41C2-B92B-D0CDEFEC102E}" type="pres">
      <dgm:prSet presAssocID="{615516B4-DB63-493B-84E7-B145E755C669}" presName="dummy" presStyleCnt="0"/>
      <dgm:spPr/>
    </dgm:pt>
    <dgm:pt modelId="{397C0F51-D947-4408-BF63-32538AE748A8}" type="pres">
      <dgm:prSet presAssocID="{AEE96E1E-A8D1-4EE4-A029-6A818C35FC73}" presName="sibTrans" presStyleLbl="sibTrans2D1" presStyleIdx="1" presStyleCnt="6"/>
      <dgm:spPr/>
    </dgm:pt>
    <dgm:pt modelId="{0E5B9CCF-9DAC-43D3-BFED-90AEFB27EE36}" type="pres">
      <dgm:prSet presAssocID="{0F32AD7E-3EEC-4522-86C3-C3E6AAEC17EB}" presName="node" presStyleLbl="node1" presStyleIdx="2" presStyleCnt="6" custScaleX="74489" custScaleY="77091">
        <dgm:presLayoutVars>
          <dgm:bulletEnabled val="1"/>
        </dgm:presLayoutVars>
      </dgm:prSet>
      <dgm:spPr/>
    </dgm:pt>
    <dgm:pt modelId="{80789E06-25DD-4DE1-A460-814EB7E034D4}" type="pres">
      <dgm:prSet presAssocID="{0F32AD7E-3EEC-4522-86C3-C3E6AAEC17EB}" presName="dummy" presStyleCnt="0"/>
      <dgm:spPr/>
    </dgm:pt>
    <dgm:pt modelId="{0C530E9F-60CE-45EE-86B1-790636625B1B}" type="pres">
      <dgm:prSet presAssocID="{FF84C8C1-3D64-4337-A6FC-E5B59C95F7CC}" presName="sibTrans" presStyleLbl="sibTrans2D1" presStyleIdx="2" presStyleCnt="6"/>
      <dgm:spPr/>
    </dgm:pt>
    <dgm:pt modelId="{C9DF7F02-C63F-43ED-B264-EA64597A5330}" type="pres">
      <dgm:prSet presAssocID="{8A7A4EE2-2785-4189-9F03-EB69C49CF32C}" presName="node" presStyleLbl="node1" presStyleIdx="3" presStyleCnt="6" custScaleX="76593" custScaleY="68992">
        <dgm:presLayoutVars>
          <dgm:bulletEnabled val="1"/>
        </dgm:presLayoutVars>
      </dgm:prSet>
      <dgm:spPr/>
    </dgm:pt>
    <dgm:pt modelId="{A2B0CFE7-6F60-4CE7-9FFC-8E9702A1D470}" type="pres">
      <dgm:prSet presAssocID="{8A7A4EE2-2785-4189-9F03-EB69C49CF32C}" presName="dummy" presStyleCnt="0"/>
      <dgm:spPr/>
    </dgm:pt>
    <dgm:pt modelId="{C1C39F99-838D-457A-BAA3-216A42270A9C}" type="pres">
      <dgm:prSet presAssocID="{AA2B6533-22AF-4FC0-A20E-4B0A362FDC95}" presName="sibTrans" presStyleLbl="sibTrans2D1" presStyleIdx="3" presStyleCnt="6"/>
      <dgm:spPr/>
    </dgm:pt>
    <dgm:pt modelId="{FF8CA96E-FD82-4E66-93FD-54DBCFCF3F13}" type="pres">
      <dgm:prSet presAssocID="{08366A4E-4960-4FC3-A7DE-F9885A8DED34}" presName="node" presStyleLbl="node1" presStyleIdx="4" presStyleCnt="6" custScaleX="77289" custScaleY="74830">
        <dgm:presLayoutVars>
          <dgm:bulletEnabled val="1"/>
        </dgm:presLayoutVars>
      </dgm:prSet>
      <dgm:spPr/>
    </dgm:pt>
    <dgm:pt modelId="{2F7C3C1C-2488-4219-8DFA-161CB852282B}" type="pres">
      <dgm:prSet presAssocID="{08366A4E-4960-4FC3-A7DE-F9885A8DED34}" presName="dummy" presStyleCnt="0"/>
      <dgm:spPr/>
    </dgm:pt>
    <dgm:pt modelId="{C3060EB8-23BC-43D9-9ECA-76D8E9FA092E}" type="pres">
      <dgm:prSet presAssocID="{7D6F4174-F4E0-4317-B74F-75F3D2F27F86}" presName="sibTrans" presStyleLbl="sibTrans2D1" presStyleIdx="4" presStyleCnt="6"/>
      <dgm:spPr/>
    </dgm:pt>
    <dgm:pt modelId="{6474090A-6F9A-4283-A4F5-F7C484E61D1C}" type="pres">
      <dgm:prSet presAssocID="{E80CFF47-331F-4F24-9643-D5877B541727}" presName="node" presStyleLbl="node1" presStyleIdx="5" presStyleCnt="6" custScaleX="76129" custScaleY="76279">
        <dgm:presLayoutVars>
          <dgm:bulletEnabled val="1"/>
        </dgm:presLayoutVars>
      </dgm:prSet>
      <dgm:spPr/>
    </dgm:pt>
    <dgm:pt modelId="{35F19556-B3A0-4357-9361-296352FF1936}" type="pres">
      <dgm:prSet presAssocID="{E80CFF47-331F-4F24-9643-D5877B541727}" presName="dummy" presStyleCnt="0"/>
      <dgm:spPr/>
    </dgm:pt>
    <dgm:pt modelId="{A4C3B0C5-D884-4A6A-BA05-62D2E974C1CD}" type="pres">
      <dgm:prSet presAssocID="{80331DFC-D797-4659-8C55-A76F637C4E8A}" presName="sibTrans" presStyleLbl="sibTrans2D1" presStyleIdx="5" presStyleCnt="6"/>
      <dgm:spPr/>
    </dgm:pt>
  </dgm:ptLst>
  <dgm:cxnLst>
    <dgm:cxn modelId="{EE8FF100-B1AA-4E17-8B93-8D54FC90D386}" type="presOf" srcId="{AEE96E1E-A8D1-4EE4-A029-6A818C35FC73}" destId="{397C0F51-D947-4408-BF63-32538AE748A8}" srcOrd="0" destOrd="0" presId="urn:microsoft.com/office/officeart/2005/8/layout/radial6"/>
    <dgm:cxn modelId="{93F30F09-BA0A-4132-AC45-9D788692C04B}" type="presOf" srcId="{FF84C8C1-3D64-4337-A6FC-E5B59C95F7CC}" destId="{0C530E9F-60CE-45EE-86B1-790636625B1B}" srcOrd="0" destOrd="0" presId="urn:microsoft.com/office/officeart/2005/8/layout/radial6"/>
    <dgm:cxn modelId="{9BABB40F-3E41-4DE1-B8C9-CDBFFDBD44A5}" srcId="{7B1C3990-6A93-41E2-AFB1-93CA05F9AFD4}" destId="{08366A4E-4960-4FC3-A7DE-F9885A8DED34}" srcOrd="4" destOrd="0" parTransId="{0FC41A73-C2FF-4E9D-8538-E8E7EEA3CADD}" sibTransId="{7D6F4174-F4E0-4317-B74F-75F3D2F27F86}"/>
    <dgm:cxn modelId="{CCB8122E-B2B5-4576-8090-68C9E0E50559}" type="presOf" srcId="{08366A4E-4960-4FC3-A7DE-F9885A8DED34}" destId="{FF8CA96E-FD82-4E66-93FD-54DBCFCF3F13}" srcOrd="0" destOrd="0" presId="urn:microsoft.com/office/officeart/2005/8/layout/radial6"/>
    <dgm:cxn modelId="{30D6FF40-3FEA-4729-951C-58CB08AD3DA5}" type="presOf" srcId="{7B1C3990-6A93-41E2-AFB1-93CA05F9AFD4}" destId="{FD541799-EDA6-403F-B6FA-05F3F0E4B4EA}" srcOrd="0" destOrd="0" presId="urn:microsoft.com/office/officeart/2005/8/layout/radial6"/>
    <dgm:cxn modelId="{4BFBC85B-DD05-4E30-8F45-A43E7E93FD4F}" type="presOf" srcId="{615516B4-DB63-493B-84E7-B145E755C669}" destId="{A2754EB2-FD1B-45D1-8274-902FC1AEE56C}" srcOrd="0" destOrd="0" presId="urn:microsoft.com/office/officeart/2005/8/layout/radial6"/>
    <dgm:cxn modelId="{82FEB55E-87F9-43AD-9794-635EDD823AEB}" type="presOf" srcId="{E80CFF47-331F-4F24-9643-D5877B541727}" destId="{6474090A-6F9A-4283-A4F5-F7C484E61D1C}" srcOrd="0" destOrd="0" presId="urn:microsoft.com/office/officeart/2005/8/layout/radial6"/>
    <dgm:cxn modelId="{5AE45D42-FD82-475F-AB7A-C42065C5DEC2}" type="presOf" srcId="{0F32AD7E-3EEC-4522-86C3-C3E6AAEC17EB}" destId="{0E5B9CCF-9DAC-43D3-BFED-90AEFB27EE36}" srcOrd="0" destOrd="0" presId="urn:microsoft.com/office/officeart/2005/8/layout/radial6"/>
    <dgm:cxn modelId="{19A0CC52-C004-48A6-A7D2-EBC4A8F1E5C4}" type="presOf" srcId="{80331DFC-D797-4659-8C55-A76F637C4E8A}" destId="{A4C3B0C5-D884-4A6A-BA05-62D2E974C1CD}" srcOrd="0" destOrd="0" presId="urn:microsoft.com/office/officeart/2005/8/layout/radial6"/>
    <dgm:cxn modelId="{2E186674-2239-4BF0-BC7E-298A0540C5B5}" type="presOf" srcId="{ED90238E-0994-4956-9C22-50150FAB13EA}" destId="{CF57817E-0B8F-4BCE-990D-7E11F2EA35B4}" srcOrd="0" destOrd="0" presId="urn:microsoft.com/office/officeart/2005/8/layout/radial6"/>
    <dgm:cxn modelId="{8F633D8F-6F3A-4538-896B-925D3D407F09}" type="presOf" srcId="{B318A145-01BB-4E30-AC14-98C28AE140FD}" destId="{71F54B4A-B43C-4650-B78B-6B26AB3FA324}" srcOrd="0" destOrd="0" presId="urn:microsoft.com/office/officeart/2005/8/layout/radial6"/>
    <dgm:cxn modelId="{32002C90-78D1-431F-A885-0765BD3318A1}" type="presOf" srcId="{BB5CD1E8-E1E1-4346-9D68-92226C213864}" destId="{3511417D-4981-4B1A-9B1D-B22F225A6B99}" srcOrd="0" destOrd="0" presId="urn:microsoft.com/office/officeart/2005/8/layout/radial6"/>
    <dgm:cxn modelId="{56D17CAC-2146-4F8F-AA9A-94B59612087D}" type="presOf" srcId="{8A7A4EE2-2785-4189-9F03-EB69C49CF32C}" destId="{C9DF7F02-C63F-43ED-B264-EA64597A5330}" srcOrd="0" destOrd="0" presId="urn:microsoft.com/office/officeart/2005/8/layout/radial6"/>
    <dgm:cxn modelId="{90B5A6B8-998D-42B5-9192-98E946B1147D}" srcId="{7B1C3990-6A93-41E2-AFB1-93CA05F9AFD4}" destId="{ED90238E-0994-4956-9C22-50150FAB13EA}" srcOrd="0" destOrd="0" parTransId="{55F33B67-2CB9-44FC-97DB-A563043C1CB8}" sibTransId="{B318A145-01BB-4E30-AC14-98C28AE140FD}"/>
    <dgm:cxn modelId="{E92B73C6-3F87-41E9-BAB4-C8FD19A40A96}" type="presOf" srcId="{AA2B6533-22AF-4FC0-A20E-4B0A362FDC95}" destId="{C1C39F99-838D-457A-BAA3-216A42270A9C}" srcOrd="0" destOrd="0" presId="urn:microsoft.com/office/officeart/2005/8/layout/radial6"/>
    <dgm:cxn modelId="{7121E2CD-6D9C-4896-85CC-7C94768A8705}" srcId="{7B1C3990-6A93-41E2-AFB1-93CA05F9AFD4}" destId="{615516B4-DB63-493B-84E7-B145E755C669}" srcOrd="1" destOrd="0" parTransId="{838F60B6-4E3C-41DE-9652-C42AC2D72A96}" sibTransId="{AEE96E1E-A8D1-4EE4-A029-6A818C35FC73}"/>
    <dgm:cxn modelId="{87401ADB-E4F6-4541-9C2A-647BD9821ECE}" srcId="{7B1C3990-6A93-41E2-AFB1-93CA05F9AFD4}" destId="{E80CFF47-331F-4F24-9643-D5877B541727}" srcOrd="5" destOrd="0" parTransId="{45E54706-6E05-4CE7-841C-035B8006CC19}" sibTransId="{80331DFC-D797-4659-8C55-A76F637C4E8A}"/>
    <dgm:cxn modelId="{A0D361DF-2042-4634-8E7B-E8567BC7DF03}" srcId="{BB5CD1E8-E1E1-4346-9D68-92226C213864}" destId="{7B1C3990-6A93-41E2-AFB1-93CA05F9AFD4}" srcOrd="0" destOrd="0" parTransId="{64D1DF00-6995-4BFC-8627-FDA1278C5D9E}" sibTransId="{03F51AF8-B33E-402D-B4AB-A64BCBA3472D}"/>
    <dgm:cxn modelId="{B84C96DF-6F60-49B7-B805-F206E05839CD}" srcId="{7B1C3990-6A93-41E2-AFB1-93CA05F9AFD4}" destId="{8A7A4EE2-2785-4189-9F03-EB69C49CF32C}" srcOrd="3" destOrd="0" parTransId="{FAD6B492-EF36-408C-982F-4BE6181719FC}" sibTransId="{AA2B6533-22AF-4FC0-A20E-4B0A362FDC95}"/>
    <dgm:cxn modelId="{E1295AEC-92B5-47EE-BD70-6FF56BD1CCFF}" srcId="{7B1C3990-6A93-41E2-AFB1-93CA05F9AFD4}" destId="{0F32AD7E-3EEC-4522-86C3-C3E6AAEC17EB}" srcOrd="2" destOrd="0" parTransId="{DAD2720D-44AB-4391-A9DF-C60737F1F170}" sibTransId="{FF84C8C1-3D64-4337-A6FC-E5B59C95F7CC}"/>
    <dgm:cxn modelId="{6E8080EC-E2C4-44C8-BC4C-5EFD988860D9}" type="presOf" srcId="{7D6F4174-F4E0-4317-B74F-75F3D2F27F86}" destId="{C3060EB8-23BC-43D9-9ECA-76D8E9FA092E}" srcOrd="0" destOrd="0" presId="urn:microsoft.com/office/officeart/2005/8/layout/radial6"/>
    <dgm:cxn modelId="{EC110A78-706C-4246-BA09-3BF1F1B21963}" type="presParOf" srcId="{3511417D-4981-4B1A-9B1D-B22F225A6B99}" destId="{FD541799-EDA6-403F-B6FA-05F3F0E4B4EA}" srcOrd="0" destOrd="0" presId="urn:microsoft.com/office/officeart/2005/8/layout/radial6"/>
    <dgm:cxn modelId="{21799369-5518-495A-AC3D-930672EBF844}" type="presParOf" srcId="{3511417D-4981-4B1A-9B1D-B22F225A6B99}" destId="{CF57817E-0B8F-4BCE-990D-7E11F2EA35B4}" srcOrd="1" destOrd="0" presId="urn:microsoft.com/office/officeart/2005/8/layout/radial6"/>
    <dgm:cxn modelId="{ED308276-F3B3-4EBC-9EF7-B5AED90226E2}" type="presParOf" srcId="{3511417D-4981-4B1A-9B1D-B22F225A6B99}" destId="{E5D6BCE3-6AD0-4A43-8559-28300B9D6DDB}" srcOrd="2" destOrd="0" presId="urn:microsoft.com/office/officeart/2005/8/layout/radial6"/>
    <dgm:cxn modelId="{FD58BF53-4AEE-47D9-A3A4-83B67E936818}" type="presParOf" srcId="{3511417D-4981-4B1A-9B1D-B22F225A6B99}" destId="{71F54B4A-B43C-4650-B78B-6B26AB3FA324}" srcOrd="3" destOrd="0" presId="urn:microsoft.com/office/officeart/2005/8/layout/radial6"/>
    <dgm:cxn modelId="{148FE400-F766-4B87-BA2A-832F5B1CD9AD}" type="presParOf" srcId="{3511417D-4981-4B1A-9B1D-B22F225A6B99}" destId="{A2754EB2-FD1B-45D1-8274-902FC1AEE56C}" srcOrd="4" destOrd="0" presId="urn:microsoft.com/office/officeart/2005/8/layout/radial6"/>
    <dgm:cxn modelId="{5383F6FD-C736-4AE0-981B-5425E468663F}" type="presParOf" srcId="{3511417D-4981-4B1A-9B1D-B22F225A6B99}" destId="{A4B92907-58AA-41C2-B92B-D0CDEFEC102E}" srcOrd="5" destOrd="0" presId="urn:microsoft.com/office/officeart/2005/8/layout/radial6"/>
    <dgm:cxn modelId="{AADD3B3E-6B2D-458D-8DFF-F9F4C3A37BB2}" type="presParOf" srcId="{3511417D-4981-4B1A-9B1D-B22F225A6B99}" destId="{397C0F51-D947-4408-BF63-32538AE748A8}" srcOrd="6" destOrd="0" presId="urn:microsoft.com/office/officeart/2005/8/layout/radial6"/>
    <dgm:cxn modelId="{F0DBD052-23A6-4A4C-946A-20053EEB5ABD}" type="presParOf" srcId="{3511417D-4981-4B1A-9B1D-B22F225A6B99}" destId="{0E5B9CCF-9DAC-43D3-BFED-90AEFB27EE36}" srcOrd="7" destOrd="0" presId="urn:microsoft.com/office/officeart/2005/8/layout/radial6"/>
    <dgm:cxn modelId="{A9DE7269-BB40-4CD3-AB48-914FA6BEA102}" type="presParOf" srcId="{3511417D-4981-4B1A-9B1D-B22F225A6B99}" destId="{80789E06-25DD-4DE1-A460-814EB7E034D4}" srcOrd="8" destOrd="0" presId="urn:microsoft.com/office/officeart/2005/8/layout/radial6"/>
    <dgm:cxn modelId="{C44582FB-858A-414D-BDFB-5044C8BDDC2A}" type="presParOf" srcId="{3511417D-4981-4B1A-9B1D-B22F225A6B99}" destId="{0C530E9F-60CE-45EE-86B1-790636625B1B}" srcOrd="9" destOrd="0" presId="urn:microsoft.com/office/officeart/2005/8/layout/radial6"/>
    <dgm:cxn modelId="{71A50B84-899A-4CEB-8CD9-BF6EB1BB0EC7}" type="presParOf" srcId="{3511417D-4981-4B1A-9B1D-B22F225A6B99}" destId="{C9DF7F02-C63F-43ED-B264-EA64597A5330}" srcOrd="10" destOrd="0" presId="urn:microsoft.com/office/officeart/2005/8/layout/radial6"/>
    <dgm:cxn modelId="{A683F125-1776-421B-9071-864BF6F9C240}" type="presParOf" srcId="{3511417D-4981-4B1A-9B1D-B22F225A6B99}" destId="{A2B0CFE7-6F60-4CE7-9FFC-8E9702A1D470}" srcOrd="11" destOrd="0" presId="urn:microsoft.com/office/officeart/2005/8/layout/radial6"/>
    <dgm:cxn modelId="{2CFBEB64-31DC-41FA-A83E-D2EB4255DDA5}" type="presParOf" srcId="{3511417D-4981-4B1A-9B1D-B22F225A6B99}" destId="{C1C39F99-838D-457A-BAA3-216A42270A9C}" srcOrd="12" destOrd="0" presId="urn:microsoft.com/office/officeart/2005/8/layout/radial6"/>
    <dgm:cxn modelId="{6820B20C-80A6-4848-B9AF-ED75542A2999}" type="presParOf" srcId="{3511417D-4981-4B1A-9B1D-B22F225A6B99}" destId="{FF8CA96E-FD82-4E66-93FD-54DBCFCF3F13}" srcOrd="13" destOrd="0" presId="urn:microsoft.com/office/officeart/2005/8/layout/radial6"/>
    <dgm:cxn modelId="{A452457C-675B-4F56-9D19-1D7B50091350}" type="presParOf" srcId="{3511417D-4981-4B1A-9B1D-B22F225A6B99}" destId="{2F7C3C1C-2488-4219-8DFA-161CB852282B}" srcOrd="14" destOrd="0" presId="urn:microsoft.com/office/officeart/2005/8/layout/radial6"/>
    <dgm:cxn modelId="{C7BAE5F3-B7AB-49CE-B6A7-0F96FB5C26AF}" type="presParOf" srcId="{3511417D-4981-4B1A-9B1D-B22F225A6B99}" destId="{C3060EB8-23BC-43D9-9ECA-76D8E9FA092E}" srcOrd="15" destOrd="0" presId="urn:microsoft.com/office/officeart/2005/8/layout/radial6"/>
    <dgm:cxn modelId="{B054EBEE-9EB3-4C17-A69C-4111EEA482CE}" type="presParOf" srcId="{3511417D-4981-4B1A-9B1D-B22F225A6B99}" destId="{6474090A-6F9A-4283-A4F5-F7C484E61D1C}" srcOrd="16" destOrd="0" presId="urn:microsoft.com/office/officeart/2005/8/layout/radial6"/>
    <dgm:cxn modelId="{79F650E0-6DB5-42CD-9576-6273F2E79072}" type="presParOf" srcId="{3511417D-4981-4B1A-9B1D-B22F225A6B99}" destId="{35F19556-B3A0-4357-9361-296352FF1936}" srcOrd="17" destOrd="0" presId="urn:microsoft.com/office/officeart/2005/8/layout/radial6"/>
    <dgm:cxn modelId="{A8945CCD-0EE4-41D2-90EC-636C61AAA94D}" type="presParOf" srcId="{3511417D-4981-4B1A-9B1D-B22F225A6B99}" destId="{A4C3B0C5-D884-4A6A-BA05-62D2E974C1CD}" srcOrd="18"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C3B0C5-D884-4A6A-BA05-62D2E974C1CD}">
      <dsp:nvSpPr>
        <dsp:cNvPr id="0" name=""/>
        <dsp:cNvSpPr/>
      </dsp:nvSpPr>
      <dsp:spPr>
        <a:xfrm>
          <a:off x="1491395" y="1399203"/>
          <a:ext cx="9245120" cy="9245120"/>
        </a:xfrm>
        <a:prstGeom prst="blockArc">
          <a:avLst>
            <a:gd name="adj1" fmla="val 12600000"/>
            <a:gd name="adj2" fmla="val 16200000"/>
            <a:gd name="adj3" fmla="val 4529"/>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3060EB8-23BC-43D9-9ECA-76D8E9FA092E}">
      <dsp:nvSpPr>
        <dsp:cNvPr id="0" name=""/>
        <dsp:cNvSpPr/>
      </dsp:nvSpPr>
      <dsp:spPr>
        <a:xfrm>
          <a:off x="1491395" y="1399203"/>
          <a:ext cx="9245120" cy="9245120"/>
        </a:xfrm>
        <a:prstGeom prst="blockArc">
          <a:avLst>
            <a:gd name="adj1" fmla="val 9000000"/>
            <a:gd name="adj2" fmla="val 12600000"/>
            <a:gd name="adj3" fmla="val 4529"/>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1C39F99-838D-457A-BAA3-216A42270A9C}">
      <dsp:nvSpPr>
        <dsp:cNvPr id="0" name=""/>
        <dsp:cNvSpPr/>
      </dsp:nvSpPr>
      <dsp:spPr>
        <a:xfrm>
          <a:off x="1491395" y="1399203"/>
          <a:ext cx="9245120" cy="9245120"/>
        </a:xfrm>
        <a:prstGeom prst="blockArc">
          <a:avLst>
            <a:gd name="adj1" fmla="val 5400000"/>
            <a:gd name="adj2" fmla="val 9000000"/>
            <a:gd name="adj3" fmla="val 4529"/>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C530E9F-60CE-45EE-86B1-790636625B1B}">
      <dsp:nvSpPr>
        <dsp:cNvPr id="0" name=""/>
        <dsp:cNvSpPr/>
      </dsp:nvSpPr>
      <dsp:spPr>
        <a:xfrm>
          <a:off x="1491395" y="1399203"/>
          <a:ext cx="9245120" cy="9245120"/>
        </a:xfrm>
        <a:prstGeom prst="blockArc">
          <a:avLst>
            <a:gd name="adj1" fmla="val 1800000"/>
            <a:gd name="adj2" fmla="val 5400000"/>
            <a:gd name="adj3" fmla="val 4529"/>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97C0F51-D947-4408-BF63-32538AE748A8}">
      <dsp:nvSpPr>
        <dsp:cNvPr id="0" name=""/>
        <dsp:cNvSpPr/>
      </dsp:nvSpPr>
      <dsp:spPr>
        <a:xfrm>
          <a:off x="1491395" y="1399203"/>
          <a:ext cx="9245120" cy="9245120"/>
        </a:xfrm>
        <a:prstGeom prst="blockArc">
          <a:avLst>
            <a:gd name="adj1" fmla="val 19800000"/>
            <a:gd name="adj2" fmla="val 1800000"/>
            <a:gd name="adj3" fmla="val 4529"/>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71F54B4A-B43C-4650-B78B-6B26AB3FA324}">
      <dsp:nvSpPr>
        <dsp:cNvPr id="0" name=""/>
        <dsp:cNvSpPr/>
      </dsp:nvSpPr>
      <dsp:spPr>
        <a:xfrm>
          <a:off x="1491395" y="1399203"/>
          <a:ext cx="9245120" cy="9245120"/>
        </a:xfrm>
        <a:prstGeom prst="blockArc">
          <a:avLst>
            <a:gd name="adj1" fmla="val 16200000"/>
            <a:gd name="adj2" fmla="val 19800000"/>
            <a:gd name="adj3" fmla="val 4529"/>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FD541799-EDA6-403F-B6FA-05F3F0E4B4EA}">
      <dsp:nvSpPr>
        <dsp:cNvPr id="0" name=""/>
        <dsp:cNvSpPr/>
      </dsp:nvSpPr>
      <dsp:spPr>
        <a:xfrm>
          <a:off x="3099903" y="3175497"/>
          <a:ext cx="6028105" cy="5692532"/>
        </a:xfrm>
        <a:prstGeom prst="ellipse">
          <a:avLst/>
        </a:prstGeom>
        <a:blipFill rotWithShape="0">
          <a:blip xmlns:r="http://schemas.openxmlformats.org/officeDocument/2006/relationships" r:embed="rId1"/>
          <a:srcRect/>
          <a:stretch>
            <a:fillRect l="-6000" r="-6000"/>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US" sz="6500" kern="1200">
            <a:solidFill>
              <a:schemeClr val="tx1"/>
            </a:solidFill>
          </a:endParaRPr>
        </a:p>
      </dsp:txBody>
      <dsp:txXfrm>
        <a:off x="3982699" y="4009149"/>
        <a:ext cx="4262513" cy="4025228"/>
      </dsp:txXfrm>
    </dsp:sp>
    <dsp:sp modelId="{CF57817E-0B8F-4BCE-990D-7E11F2EA35B4}">
      <dsp:nvSpPr>
        <dsp:cNvPr id="0" name=""/>
        <dsp:cNvSpPr/>
      </dsp:nvSpPr>
      <dsp:spPr>
        <a:xfrm>
          <a:off x="5010583" y="408323"/>
          <a:ext cx="2206745" cy="2191102"/>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i="0" u="none" kern="1200" dirty="0">
              <a:solidFill>
                <a:schemeClr val="tx1"/>
              </a:solidFill>
            </a:rPr>
            <a:t>Supporter ensures the choices are well understood </a:t>
          </a:r>
          <a:endParaRPr lang="en-US" sz="2000" b="1" kern="1200" dirty="0">
            <a:solidFill>
              <a:schemeClr val="tx1"/>
            </a:solidFill>
          </a:endParaRPr>
        </a:p>
      </dsp:txBody>
      <dsp:txXfrm>
        <a:off x="5333753" y="729202"/>
        <a:ext cx="1560405" cy="1549344"/>
      </dsp:txXfrm>
    </dsp:sp>
    <dsp:sp modelId="{A2754EB2-FD1B-45D1-8274-902FC1AEE56C}">
      <dsp:nvSpPr>
        <dsp:cNvPr id="0" name=""/>
        <dsp:cNvSpPr/>
      </dsp:nvSpPr>
      <dsp:spPr>
        <a:xfrm>
          <a:off x="9065019" y="2802367"/>
          <a:ext cx="1923084" cy="192090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i="0" u="none" kern="1200" dirty="0">
              <a:solidFill>
                <a:schemeClr val="tx1"/>
              </a:solidFill>
            </a:rPr>
            <a:t>Supporter respects the decision made</a:t>
          </a:r>
          <a:endParaRPr lang="en-US" sz="2000" b="1" kern="1200" dirty="0">
            <a:solidFill>
              <a:schemeClr val="tx1"/>
            </a:solidFill>
          </a:endParaRPr>
        </a:p>
      </dsp:txBody>
      <dsp:txXfrm>
        <a:off x="9346648" y="3083677"/>
        <a:ext cx="1359826" cy="1358284"/>
      </dsp:txXfrm>
    </dsp:sp>
    <dsp:sp modelId="{0E5B9CCF-9DAC-43D3-BFED-90AEFB27EE36}">
      <dsp:nvSpPr>
        <dsp:cNvPr id="0" name=""/>
        <dsp:cNvSpPr/>
      </dsp:nvSpPr>
      <dsp:spPr>
        <a:xfrm>
          <a:off x="8943658" y="7159976"/>
          <a:ext cx="2165807" cy="224146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i="0" u="none" kern="1200" dirty="0">
              <a:solidFill>
                <a:schemeClr val="tx1"/>
              </a:solidFill>
            </a:rPr>
            <a:t>Supporter recognizes decision</a:t>
          </a:r>
          <a:endParaRPr lang="en-US" sz="2000" b="1" kern="1200" dirty="0">
            <a:solidFill>
              <a:schemeClr val="tx1"/>
            </a:solidFill>
          </a:endParaRPr>
        </a:p>
      </dsp:txBody>
      <dsp:txXfrm>
        <a:off x="9260833" y="7488230"/>
        <a:ext cx="1531457" cy="1584953"/>
      </dsp:txXfrm>
    </dsp:sp>
    <dsp:sp modelId="{C9DF7F02-C63F-43ED-B264-EA64597A5330}">
      <dsp:nvSpPr>
        <dsp:cNvPr id="0" name=""/>
        <dsp:cNvSpPr/>
      </dsp:nvSpPr>
      <dsp:spPr>
        <a:xfrm>
          <a:off x="5000464" y="9536662"/>
          <a:ext cx="2226982" cy="2005979"/>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i="0" u="none" kern="1200" dirty="0">
              <a:solidFill>
                <a:schemeClr val="tx1"/>
              </a:solidFill>
            </a:rPr>
            <a:t>Supporter communicates decision</a:t>
          </a:r>
          <a:endParaRPr lang="en-US" sz="2000" b="1" kern="1200" dirty="0">
            <a:solidFill>
              <a:schemeClr val="tx1"/>
            </a:solidFill>
          </a:endParaRPr>
        </a:p>
      </dsp:txBody>
      <dsp:txXfrm>
        <a:off x="5326598" y="9830431"/>
        <a:ext cx="1574714" cy="1418441"/>
      </dsp:txXfrm>
    </dsp:sp>
    <dsp:sp modelId="{FF8CA96E-FD82-4E66-93FD-54DBCFCF3F13}">
      <dsp:nvSpPr>
        <dsp:cNvPr id="0" name=""/>
        <dsp:cNvSpPr/>
      </dsp:nvSpPr>
      <dsp:spPr>
        <a:xfrm>
          <a:off x="1077740" y="7192846"/>
          <a:ext cx="2247218" cy="2175722"/>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i="0" u="none" kern="1200" dirty="0">
              <a:solidFill>
                <a:schemeClr val="tx1"/>
              </a:solidFill>
            </a:rPr>
            <a:t>Supporter allows to make decisions that are risky</a:t>
          </a:r>
          <a:endParaRPr lang="en-US" sz="2000" b="1" kern="1200" dirty="0">
            <a:solidFill>
              <a:schemeClr val="tx1"/>
            </a:solidFill>
          </a:endParaRPr>
        </a:p>
      </dsp:txBody>
      <dsp:txXfrm>
        <a:off x="1406837" y="7511473"/>
        <a:ext cx="1589024" cy="1538468"/>
      </dsp:txXfrm>
    </dsp:sp>
    <dsp:sp modelId="{6474090A-6F9A-4283-A4F5-F7C484E61D1C}">
      <dsp:nvSpPr>
        <dsp:cNvPr id="0" name=""/>
        <dsp:cNvSpPr/>
      </dsp:nvSpPr>
      <dsp:spPr>
        <a:xfrm>
          <a:off x="1094604" y="2653893"/>
          <a:ext cx="2213491" cy="2217852"/>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i="0" u="none" kern="1200" dirty="0">
              <a:solidFill>
                <a:schemeClr val="tx1"/>
              </a:solidFill>
            </a:rPr>
            <a:t>Supporter supports picking his/her trusted person </a:t>
          </a:r>
          <a:endParaRPr lang="en-US" sz="2000" b="1" kern="1200" dirty="0">
            <a:solidFill>
              <a:schemeClr val="tx1"/>
            </a:solidFill>
          </a:endParaRPr>
        </a:p>
      </dsp:txBody>
      <dsp:txXfrm>
        <a:off x="1418762" y="2978690"/>
        <a:ext cx="1565175" cy="156825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4/23/2024</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270308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4" y="21363557"/>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5" y="22840219"/>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7663830"/>
            <a:ext cx="13076464" cy="6688714"/>
          </a:xfrm>
        </p:spPr>
        <p:txBody>
          <a:bodyPr>
            <a:normAutofit/>
          </a:bodyPr>
          <a:lstStyle>
            <a:lvl1pPr marL="0" indent="0">
              <a:buNone/>
              <a:defRPr sz="4114">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6942908"/>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Table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5694476"/>
            <a:ext cx="13076464" cy="5002331"/>
          </a:xfrm>
        </p:spPr>
        <p:txBody>
          <a:bodyPr>
            <a:normAutofit/>
          </a:bodyPr>
          <a:lstStyle>
            <a:lvl1pPr marL="0" indent="0">
              <a:buNone/>
              <a:defRPr sz="4114">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4884590"/>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3860173"/>
            <a:ext cx="13076464" cy="5977063"/>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460839"/>
            <a:ext cx="13076464" cy="7376398"/>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813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508087"/>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More Data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8709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5" y="12722205"/>
            <a:ext cx="13076465" cy="9308101"/>
          </a:xfrm>
        </p:spPr>
        <p:txBody>
          <a:bodyPr>
            <a:normAutofit/>
          </a:bodyPr>
          <a:lstStyle>
            <a:lvl1pPr marL="0" indent="0">
              <a:buNone/>
              <a:defRPr sz="3771" b="0">
                <a:solidFill>
                  <a:srgbClr val="000000"/>
                </a:solidFill>
              </a:defRPr>
            </a:lvl1pPr>
          </a:lstStyle>
          <a:p>
            <a:r>
              <a:rPr lang="en-US" dirty="0"/>
              <a:t>Table Graphic</a:t>
            </a:r>
          </a:p>
        </p:txBody>
      </p:sp>
      <p:sp>
        <p:nvSpPr>
          <p:cNvPr id="5" name="Picture Placeholder 49">
            <a:extLst>
              <a:ext uri="{FF2B5EF4-FFF2-40B4-BE49-F238E27FC236}">
                <a16:creationId xmlns:a16="http://schemas.microsoft.com/office/drawing/2014/main" id="{6438E515-BCF2-9D01-9C62-0199C62E197E}"/>
              </a:ext>
            </a:extLst>
          </p:cNvPr>
          <p:cNvSpPr>
            <a:spLocks noGrp="1"/>
          </p:cNvSpPr>
          <p:nvPr>
            <p:ph type="pic" sz="quarter" idx="35"/>
          </p:nvPr>
        </p:nvSpPr>
        <p:spPr>
          <a:xfrm>
            <a:off x="979715" y="25244748"/>
            <a:ext cx="13076464" cy="4592489"/>
          </a:xfrm>
        </p:spPr>
        <p:txBody>
          <a:bodyPr>
            <a:normAutofit/>
          </a:bodyPr>
          <a:lstStyle>
            <a:lvl1pPr marL="0" indent="0">
              <a:buNone/>
              <a:defRPr sz="4114"/>
            </a:lvl1pPr>
          </a:lstStyle>
          <a:p>
            <a:endParaRPr lang="en-US" dirty="0"/>
          </a:p>
        </p:txBody>
      </p:sp>
    </p:spTree>
    <p:extLst>
      <p:ext uri="{BB962C8B-B14F-4D97-AF65-F5344CB8AC3E}">
        <p14:creationId xmlns:p14="http://schemas.microsoft.com/office/powerpoint/2010/main" val="3955231662"/>
      </p:ext>
    </p:extLst>
  </p:cSld>
  <p:clrMapOvr>
    <a:masterClrMapping/>
  </p:clrMapOvr>
  <p:extLst>
    <p:ext uri="{DCECCB84-F9BA-43D5-87BE-67443E8EF086}">
      <p15:sldGuideLst xmlns:p15="http://schemas.microsoft.com/office/powerpoint/2012/main">
        <p15:guide id="1" orient="horz" pos="10368" userDrawn="1">
          <p15:clr>
            <a:srgbClr val="FBAE40"/>
          </p15:clr>
        </p15:guide>
        <p15:guide id="2" pos="1382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2" y="0"/>
            <a:ext cx="43891201" cy="4663441"/>
          </a:xfrm>
          <a:prstGeom prst="rect">
            <a:avLst/>
          </a:prstGeom>
          <a:solidFill>
            <a:srgbClr val="2B77A5"/>
          </a:solidFill>
          <a:ln w="101600" cap="flat" cmpd="sng" algn="ctr">
            <a:no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dirty="0">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dirty="0"/>
              <a:t>Click to edit Master title style</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978409" y="30942858"/>
            <a:ext cx="17294352" cy="1674882"/>
          </a:xfrm>
          <a:prstGeom prst="rect">
            <a:avLst/>
          </a:prstGeom>
          <a:noFill/>
        </p:spPr>
        <p:txBody>
          <a:bodyPr wrap="square">
            <a:spAutoFit/>
          </a:bodyPr>
          <a:lstStyle/>
          <a:p>
            <a:r>
              <a:rPr lang="en-US" sz="3428" b="0" i="1" dirty="0">
                <a:solidFill>
                  <a:srgbClr val="333333"/>
                </a:solidFill>
                <a:effectLst/>
                <a:latin typeface="Source Sans Pro" panose="020B0503030403020204" pitchFamily="34" charset="0"/>
              </a:rPr>
              <a:t>NH-ME LEND is supported by a grant (#</a:t>
            </a:r>
            <a:r>
              <a:rPr lang="en-US" sz="3428" b="0" i="0" dirty="0">
                <a:solidFill>
                  <a:srgbClr val="333333"/>
                </a:solidFill>
                <a:effectLst/>
                <a:latin typeface="Source Sans Pro" panose="020B0503030403020204" pitchFamily="34" charset="0"/>
              </a:rPr>
              <a:t>T73MC33246</a:t>
            </a:r>
            <a:r>
              <a:rPr lang="en-US" sz="3428"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a:t>
            </a:r>
            <a:endParaRPr lang="en-US" sz="3428" dirty="0"/>
          </a:p>
        </p:txBody>
      </p:sp>
      <p:pic>
        <p:nvPicPr>
          <p:cNvPr id="11" name="Picture 10">
            <a:extLst>
              <a:ext uri="{FF2B5EF4-FFF2-40B4-BE49-F238E27FC236}">
                <a16:creationId xmlns:a16="http://schemas.microsoft.com/office/drawing/2014/main" id="{DEE4B523-5B8F-0320-FBDA-C609F679A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869297" y="31047253"/>
            <a:ext cx="15617984" cy="1466091"/>
          </a:xfrm>
          <a:prstGeom prst="rect">
            <a:avLst/>
          </a:prstGeom>
        </p:spPr>
      </p:pic>
      <p:grpSp>
        <p:nvGrpSpPr>
          <p:cNvPr id="17" name="Group 16">
            <a:extLst>
              <a:ext uri="{FF2B5EF4-FFF2-40B4-BE49-F238E27FC236}">
                <a16:creationId xmlns:a16="http://schemas.microsoft.com/office/drawing/2014/main" id="{1CC44EA8-07D9-9D7F-CD4A-529AD611780A}"/>
              </a:ext>
            </a:extLst>
          </p:cNvPr>
          <p:cNvGrpSpPr/>
          <p:nvPr userDrawn="1"/>
        </p:nvGrpSpPr>
        <p:grpSpPr>
          <a:xfrm>
            <a:off x="35083818" y="31222077"/>
            <a:ext cx="7172659" cy="1097280"/>
            <a:chOff x="18994422" y="31231659"/>
            <a:chExt cx="7172659" cy="1097280"/>
          </a:xfrm>
        </p:grpSpPr>
        <p:sp>
          <p:nvSpPr>
            <p:cNvPr id="19" name="Text Placeholder 24">
              <a:extLst>
                <a:ext uri="{FF2B5EF4-FFF2-40B4-BE49-F238E27FC236}">
                  <a16:creationId xmlns:a16="http://schemas.microsoft.com/office/drawing/2014/main" id="{492FD484-5575-48BF-84BB-F07426EDE705}"/>
                </a:ext>
              </a:extLst>
            </p:cNvPr>
            <p:cNvSpPr txBox="1">
              <a:spLocks/>
            </p:cNvSpPr>
            <p:nvPr userDrawn="1"/>
          </p:nvSpPr>
          <p:spPr>
            <a:xfrm>
              <a:off x="18994422" y="31471281"/>
              <a:ext cx="5680477" cy="618036"/>
            </a:xfrm>
            <a:prstGeom prst="rect">
              <a:avLst/>
            </a:prstGeom>
          </p:spPr>
          <p:txBody>
            <a:bodyPr>
              <a:noAutofit/>
            </a:bodyPr>
            <a:lstStyle>
              <a:lvl1pPr marL="0" indent="0" algn="r" defTabSz="4480304" rtl="0" eaLnBrk="1" latinLnBrk="0" hangingPunct="1">
                <a:lnSpc>
                  <a:spcPct val="90000"/>
                </a:lnSpc>
                <a:spcBef>
                  <a:spcPts val="4900"/>
                </a:spcBef>
                <a:buFont typeface="Arial" panose="020B0604020202020204" pitchFamily="34" charset="0"/>
                <a:buNone/>
                <a:defRPr sz="4800" b="0" kern="1200">
                  <a:solidFill>
                    <a:srgbClr val="000000"/>
                  </a:solidFill>
                  <a:latin typeface="+mn-lt"/>
                  <a:ea typeface="+mn-ea"/>
                  <a:cs typeface="+mn-cs"/>
                </a:defRPr>
              </a:lvl1pPr>
              <a:lvl2pPr marL="2240152" indent="0" algn="l" defTabSz="4480304" rtl="0" eaLnBrk="1" latinLnBrk="0" hangingPunct="1">
                <a:lnSpc>
                  <a:spcPct val="90000"/>
                </a:lnSpc>
                <a:spcBef>
                  <a:spcPts val="2450"/>
                </a:spcBef>
                <a:buFont typeface="Arial" panose="020B0604020202020204" pitchFamily="34" charset="0"/>
                <a:buNone/>
                <a:defRPr sz="7200" kern="1200">
                  <a:solidFill>
                    <a:srgbClr val="000000"/>
                  </a:solidFill>
                  <a:latin typeface="+mj-lt"/>
                  <a:ea typeface="+mn-ea"/>
                  <a:cs typeface="+mn-cs"/>
                </a:defRPr>
              </a:lvl2pPr>
              <a:lvl3pPr marL="4480304" indent="0" algn="l" defTabSz="4480304" rtl="0" eaLnBrk="1" latinLnBrk="0" hangingPunct="1">
                <a:lnSpc>
                  <a:spcPct val="90000"/>
                </a:lnSpc>
                <a:spcBef>
                  <a:spcPts val="2450"/>
                </a:spcBef>
                <a:buFont typeface="Arial" panose="020B0604020202020204" pitchFamily="34" charset="0"/>
                <a:buNone/>
                <a:defRPr sz="6600" kern="1200">
                  <a:solidFill>
                    <a:srgbClr val="000000"/>
                  </a:solidFill>
                  <a:latin typeface="+mj-lt"/>
                  <a:ea typeface="+mn-ea"/>
                  <a:cs typeface="+mn-cs"/>
                </a:defRPr>
              </a:lvl3pPr>
              <a:lvl4pPr marL="6720456"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4pPr>
              <a:lvl5pPr marL="8960608"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r>
                <a:rPr lang="en-US" sz="4114" dirty="0"/>
                <a:t>iod.unh.edu/nh-me-lend</a:t>
              </a:r>
            </a:p>
          </p:txBody>
        </p:sp>
        <p:pic>
          <p:nvPicPr>
            <p:cNvPr id="16" name="Picture 15" descr="A qr code on a white background&#10;&#10;Description automatically generated">
              <a:extLst>
                <a:ext uri="{FF2B5EF4-FFF2-40B4-BE49-F238E27FC236}">
                  <a16:creationId xmlns:a16="http://schemas.microsoft.com/office/drawing/2014/main" id="{AB296DB4-444E-BD47-75CE-DFBC9CF0994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5069801" y="31231659"/>
              <a:ext cx="1097280" cy="1097280"/>
            </a:xfrm>
            <a:prstGeom prst="rect">
              <a:avLst/>
            </a:prstGeom>
          </p:spPr>
        </p:pic>
      </p:gr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19" r:id="rId1"/>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10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10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10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nhfpi.org/resource/inequities-between-new-hampshire-racial-and-ethnic-groups-impact-opportunities-to-thrive/" TargetMode="External"/><Relationship Id="rId3" Type="http://schemas.openxmlformats.org/officeDocument/2006/relationships/diagramLayout" Target="../diagrams/layout1.xml"/><Relationship Id="rId7" Type="http://schemas.openxmlformats.org/officeDocument/2006/relationships/hyperlink" Target="https://nhfpi.org/resource/inequities-between-new-" TargetMode="Externa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image" Target="../media/image6.jpeg"/><Relationship Id="rId5" Type="http://schemas.openxmlformats.org/officeDocument/2006/relationships/diagramColors" Target="../diagrams/colors1.xml"/><Relationship Id="rId10" Type="http://schemas.openxmlformats.org/officeDocument/2006/relationships/hyperlink" Target="https://www.google.com/url?sa=i&amp;url=https%3A%2F%2Fwww.youtube.com%2Fwatch%3Fv%3DqGhgz61mehA&amp;psig=AOvVaw0aAT-uC129tCzZyS2BQQAm&amp;ust=1714149932434000&amp;source=images&amp;cd=vfe&amp;opi=89978449&amp;ved=0CBIQjRxqFwoTCODJkafo3YUDFQAAAAAdAAAAABAJ" TargetMode="External"/><Relationship Id="rId4" Type="http://schemas.openxmlformats.org/officeDocument/2006/relationships/diagramQuickStyle" Target="../diagrams/quickStyle1.xml"/><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6FF9C-1446-48F2-980A-39D91CB9BC05}"/>
              </a:ext>
            </a:extLst>
          </p:cNvPr>
          <p:cNvSpPr>
            <a:spLocks noGrp="1"/>
          </p:cNvSpPr>
          <p:nvPr>
            <p:ph type="title"/>
          </p:nvPr>
        </p:nvSpPr>
        <p:spPr/>
        <p:txBody>
          <a:bodyPr/>
          <a:lstStyle/>
          <a:p>
            <a:r>
              <a:rPr lang="en-US" sz="8400" dirty="0"/>
              <a:t>Supported Decision-Making (SDM) for New Americans with Disabilities</a:t>
            </a:r>
          </a:p>
        </p:txBody>
      </p:sp>
      <p:sp>
        <p:nvSpPr>
          <p:cNvPr id="3" name="Text Placeholder 2">
            <a:extLst>
              <a:ext uri="{FF2B5EF4-FFF2-40B4-BE49-F238E27FC236}">
                <a16:creationId xmlns:a16="http://schemas.microsoft.com/office/drawing/2014/main" id="{69090E1F-8A45-4E91-872D-EFC196EF15FD}"/>
              </a:ext>
            </a:extLst>
          </p:cNvPr>
          <p:cNvSpPr>
            <a:spLocks noGrp="1"/>
          </p:cNvSpPr>
          <p:nvPr>
            <p:ph type="body" sz="quarter" idx="13"/>
          </p:nvPr>
        </p:nvSpPr>
        <p:spPr/>
        <p:txBody>
          <a:bodyPr/>
          <a:lstStyle/>
          <a:p>
            <a:r>
              <a:rPr lang="en-US" sz="5400" dirty="0" err="1">
                <a:solidFill>
                  <a:srgbClr val="FFFFFF"/>
                </a:solidFill>
                <a:latin typeface="Segoe UI"/>
                <a:cs typeface="Segoe UI"/>
              </a:rPr>
              <a:t>Sabitri</a:t>
            </a:r>
            <a:r>
              <a:rPr lang="en-US" sz="5400" dirty="0">
                <a:solidFill>
                  <a:srgbClr val="FFFFFF"/>
                </a:solidFill>
                <a:latin typeface="Segoe UI"/>
                <a:cs typeface="Segoe UI"/>
              </a:rPr>
              <a:t> Rayamajhi, MPH, MSW</a:t>
            </a:r>
            <a:endParaRPr lang="en-US" dirty="0"/>
          </a:p>
        </p:txBody>
      </p:sp>
      <p:sp>
        <p:nvSpPr>
          <p:cNvPr id="4" name="Text Placeholder 3">
            <a:extLst>
              <a:ext uri="{FF2B5EF4-FFF2-40B4-BE49-F238E27FC236}">
                <a16:creationId xmlns:a16="http://schemas.microsoft.com/office/drawing/2014/main" id="{ECF144F1-EEEA-4427-AA53-AFD9C9EEFF52}"/>
              </a:ext>
            </a:extLst>
          </p:cNvPr>
          <p:cNvSpPr>
            <a:spLocks noGrp="1"/>
          </p:cNvSpPr>
          <p:nvPr>
            <p:ph type="body" sz="quarter" idx="14"/>
          </p:nvPr>
        </p:nvSpPr>
        <p:spPr/>
        <p:txBody>
          <a:bodyPr/>
          <a:lstStyle/>
          <a:p>
            <a:r>
              <a:rPr lang="en-US" dirty="0"/>
              <a:t>NH-ME LEND, Institute on Disability, University of New Hampshire</a:t>
            </a:r>
          </a:p>
          <a:p>
            <a:endParaRPr lang="en-US" dirty="0"/>
          </a:p>
        </p:txBody>
      </p:sp>
      <p:sp>
        <p:nvSpPr>
          <p:cNvPr id="5" name="Text Placeholder 4">
            <a:extLst>
              <a:ext uri="{FF2B5EF4-FFF2-40B4-BE49-F238E27FC236}">
                <a16:creationId xmlns:a16="http://schemas.microsoft.com/office/drawing/2014/main" id="{064325E2-EED7-4273-B135-46B97FE1552F}"/>
              </a:ext>
            </a:extLst>
          </p:cNvPr>
          <p:cNvSpPr>
            <a:spLocks noGrp="1"/>
          </p:cNvSpPr>
          <p:nvPr>
            <p:ph type="body" sz="quarter" idx="16"/>
          </p:nvPr>
        </p:nvSpPr>
        <p:spPr/>
        <p:txBody>
          <a:bodyPr/>
          <a:lstStyle/>
          <a:p>
            <a:r>
              <a:rPr lang="en-US" sz="5600" dirty="0">
                <a:cs typeface="Times New Roman" panose="02020603050405020304" pitchFamily="18" charset="0"/>
              </a:rPr>
              <a:t>Introduction</a:t>
            </a:r>
          </a:p>
        </p:txBody>
      </p:sp>
      <p:sp>
        <p:nvSpPr>
          <p:cNvPr id="6" name="Text Placeholder 5">
            <a:extLst>
              <a:ext uri="{FF2B5EF4-FFF2-40B4-BE49-F238E27FC236}">
                <a16:creationId xmlns:a16="http://schemas.microsoft.com/office/drawing/2014/main" id="{A7C4A657-1AF3-4041-AF11-87E5A19A7801}"/>
              </a:ext>
            </a:extLst>
          </p:cNvPr>
          <p:cNvSpPr>
            <a:spLocks noGrp="1"/>
          </p:cNvSpPr>
          <p:nvPr>
            <p:ph type="body" sz="quarter" idx="17"/>
          </p:nvPr>
        </p:nvSpPr>
        <p:spPr>
          <a:xfrm>
            <a:off x="1031478" y="17849899"/>
            <a:ext cx="7328263" cy="1546105"/>
          </a:xfrm>
        </p:spPr>
        <p:txBody>
          <a:bodyPr/>
          <a:lstStyle/>
          <a:p>
            <a:r>
              <a:rPr lang="en-US" sz="5600" dirty="0">
                <a:cs typeface="Times New Roman" panose="02020603050405020304" pitchFamily="18" charset="0"/>
              </a:rPr>
              <a:t>Methods</a:t>
            </a:r>
            <a:endParaRPr lang="en-US" sz="5600" dirty="0"/>
          </a:p>
        </p:txBody>
      </p:sp>
      <p:sp>
        <p:nvSpPr>
          <p:cNvPr id="7" name="Text Placeholder 6">
            <a:extLst>
              <a:ext uri="{FF2B5EF4-FFF2-40B4-BE49-F238E27FC236}">
                <a16:creationId xmlns:a16="http://schemas.microsoft.com/office/drawing/2014/main" id="{544D43F5-A36E-4723-84A6-A891FC4C9B79}"/>
              </a:ext>
            </a:extLst>
          </p:cNvPr>
          <p:cNvSpPr>
            <a:spLocks noGrp="1"/>
          </p:cNvSpPr>
          <p:nvPr>
            <p:ph type="body" sz="quarter" idx="18"/>
          </p:nvPr>
        </p:nvSpPr>
        <p:spPr/>
        <p:txBody>
          <a:bodyPr/>
          <a:lstStyle/>
          <a:p>
            <a:r>
              <a:rPr lang="en-US" sz="5600" b="1" dirty="0">
                <a:cs typeface="Times New Roman" panose="02020603050405020304" pitchFamily="18" charset="0"/>
              </a:rPr>
              <a:t>Data Ana</a:t>
            </a:r>
            <a:r>
              <a:rPr lang="en-US" sz="5600" dirty="0">
                <a:cs typeface="Times New Roman" panose="02020603050405020304" pitchFamily="18" charset="0"/>
              </a:rPr>
              <a:t>lysis</a:t>
            </a:r>
            <a:endParaRPr lang="en-US" sz="5600" b="1" dirty="0"/>
          </a:p>
        </p:txBody>
      </p:sp>
      <p:sp>
        <p:nvSpPr>
          <p:cNvPr id="13" name="Text Placeholder 12">
            <a:extLst>
              <a:ext uri="{FF2B5EF4-FFF2-40B4-BE49-F238E27FC236}">
                <a16:creationId xmlns:a16="http://schemas.microsoft.com/office/drawing/2014/main" id="{286C5144-5915-178A-15A5-71A0EDDC166D}"/>
              </a:ext>
            </a:extLst>
          </p:cNvPr>
          <p:cNvSpPr>
            <a:spLocks noGrp="1"/>
          </p:cNvSpPr>
          <p:nvPr>
            <p:ph type="body" sz="quarter" idx="19"/>
          </p:nvPr>
        </p:nvSpPr>
        <p:spPr/>
        <p:txBody>
          <a:bodyPr/>
          <a:lstStyle/>
          <a:p>
            <a:r>
              <a:rPr lang="en-US" sz="5600" dirty="0"/>
              <a:t>Conclusion</a:t>
            </a:r>
          </a:p>
        </p:txBody>
      </p:sp>
      <p:sp>
        <p:nvSpPr>
          <p:cNvPr id="22" name="Text Placeholder 21">
            <a:extLst>
              <a:ext uri="{FF2B5EF4-FFF2-40B4-BE49-F238E27FC236}">
                <a16:creationId xmlns:a16="http://schemas.microsoft.com/office/drawing/2014/main" id="{9A633EA6-C405-58E9-BFF3-3098D648B63D}"/>
              </a:ext>
            </a:extLst>
          </p:cNvPr>
          <p:cNvSpPr>
            <a:spLocks noGrp="1"/>
          </p:cNvSpPr>
          <p:nvPr>
            <p:ph type="body" sz="quarter" idx="21"/>
          </p:nvPr>
        </p:nvSpPr>
        <p:spPr>
          <a:xfrm>
            <a:off x="18061033" y="21611717"/>
            <a:ext cx="7328263" cy="666750"/>
          </a:xfrm>
        </p:spPr>
        <p:txBody>
          <a:bodyPr/>
          <a:lstStyle/>
          <a:p>
            <a:pPr algn="l"/>
            <a:r>
              <a:rPr lang="en-US" sz="3600" b="1" dirty="0">
                <a:latin typeface="Times New Roman" panose="02020603050405020304" pitchFamily="18" charset="0"/>
                <a:cs typeface="Times New Roman" panose="02020603050405020304" pitchFamily="18" charset="0"/>
              </a:rPr>
              <a:t>Supported Decision-Making Model</a:t>
            </a:r>
            <a:endParaRPr lang="en-US" sz="3600" b="1" dirty="0"/>
          </a:p>
        </p:txBody>
      </p:sp>
      <p:sp>
        <p:nvSpPr>
          <p:cNvPr id="25" name="TextBox 24">
            <a:extLst>
              <a:ext uri="{FF2B5EF4-FFF2-40B4-BE49-F238E27FC236}">
                <a16:creationId xmlns:a16="http://schemas.microsoft.com/office/drawing/2014/main" id="{E88C23CF-E761-725B-8D6A-464A02EFDB8F}"/>
              </a:ext>
            </a:extLst>
          </p:cNvPr>
          <p:cNvSpPr txBox="1"/>
          <p:nvPr/>
        </p:nvSpPr>
        <p:spPr>
          <a:xfrm>
            <a:off x="979714" y="19611046"/>
            <a:ext cx="12730766" cy="7338612"/>
          </a:xfrm>
          <a:prstGeom prst="rect">
            <a:avLst/>
          </a:prstGeom>
          <a:noFill/>
        </p:spPr>
        <p:txBody>
          <a:bodyPr wrap="square" rtlCol="0">
            <a:spAutoFit/>
          </a:bodyPr>
          <a:lstStyle/>
          <a:p>
            <a:pPr marL="194310" marR="0" indent="-285750">
              <a:lnSpc>
                <a:spcPct val="107000"/>
              </a:lnSpc>
              <a:spcBef>
                <a:spcPts val="0"/>
              </a:spcBef>
              <a:spcAft>
                <a:spcPts val="800"/>
              </a:spcAft>
              <a:buFont typeface="Wingdings" panose="05000000000000000000" pitchFamily="2" charset="2"/>
              <a:buChar char="v"/>
            </a:pPr>
            <a:r>
              <a:rPr lang="en-US" sz="3600" kern="100" dirty="0">
                <a:latin typeface="Myriad Pro" panose="020B0503030403020204"/>
                <a:ea typeface="Calibri" panose="020F0502020204030204" pitchFamily="34" charset="0"/>
                <a:cs typeface="Times New Roman" panose="02020603050405020304" pitchFamily="18" charset="0"/>
              </a:rPr>
              <a:t> In this</a:t>
            </a:r>
            <a:r>
              <a:rPr lang="en-US" sz="3600" kern="100" dirty="0">
                <a:effectLst/>
                <a:latin typeface="Myriad Pro" panose="020B0503030403020204"/>
                <a:ea typeface="Calibri" panose="020F0502020204030204" pitchFamily="34" charset="0"/>
                <a:cs typeface="Times New Roman" panose="02020603050405020304" pitchFamily="18" charset="0"/>
              </a:rPr>
              <a:t> study, I have used the qualitative research method.  </a:t>
            </a:r>
          </a:p>
          <a:p>
            <a:pPr marL="194310" marR="0" indent="-285750">
              <a:lnSpc>
                <a:spcPct val="107000"/>
              </a:lnSpc>
              <a:spcBef>
                <a:spcPts val="0"/>
              </a:spcBef>
              <a:spcAft>
                <a:spcPts val="800"/>
              </a:spcAft>
              <a:buFont typeface="Wingdings" panose="05000000000000000000" pitchFamily="2" charset="2"/>
              <a:buChar char="v"/>
            </a:pPr>
            <a:r>
              <a:rPr lang="en-US" sz="3600" kern="100" dirty="0">
                <a:latin typeface="Myriad Pro" panose="020B0503030403020204"/>
                <a:ea typeface="Calibri" panose="020F0502020204030204" pitchFamily="34" charset="0"/>
                <a:cs typeface="Times New Roman" panose="02020603050405020304" pitchFamily="18" charset="0"/>
              </a:rPr>
              <a:t> The supported decision-making model is built</a:t>
            </a:r>
            <a:r>
              <a:rPr lang="en-US" sz="3600" kern="100" dirty="0">
                <a:effectLst/>
                <a:latin typeface="Myriad Pro" panose="020B0503030403020204"/>
                <a:ea typeface="Calibri" panose="020F0502020204030204" pitchFamily="34" charset="0"/>
                <a:cs typeface="Times New Roman" panose="02020603050405020304" pitchFamily="18" charset="0"/>
              </a:rPr>
              <a:t>.  </a:t>
            </a:r>
          </a:p>
          <a:p>
            <a:pPr marL="439738" marR="0" indent="-531813">
              <a:lnSpc>
                <a:spcPct val="107000"/>
              </a:lnSpc>
              <a:spcBef>
                <a:spcPts val="0"/>
              </a:spcBef>
              <a:spcAft>
                <a:spcPts val="800"/>
              </a:spcAft>
              <a:buFont typeface="Wingdings" panose="05000000000000000000" pitchFamily="2" charset="2"/>
              <a:buChar char="v"/>
            </a:pPr>
            <a:r>
              <a:rPr lang="en-US" sz="3600" dirty="0">
                <a:effectLst/>
                <a:latin typeface="Myriad Pro" panose="020B0503030403020204"/>
                <a:ea typeface="Calibri" panose="020F0502020204030204" pitchFamily="34" charset="0"/>
              </a:rPr>
              <a:t>The model works as the guidelines for clients’ supporters in serving the clients’ core rights.</a:t>
            </a:r>
            <a:endParaRPr lang="en-US" sz="3600" kern="100" dirty="0">
              <a:effectLst/>
              <a:latin typeface="Myriad Pro" panose="020B0503030403020204"/>
              <a:ea typeface="Calibri" panose="020F0502020204030204" pitchFamily="34" charset="0"/>
              <a:cs typeface="Times New Roman" panose="02020603050405020304" pitchFamily="18" charset="0"/>
            </a:endParaRPr>
          </a:p>
          <a:p>
            <a:pPr marL="194310" marR="0" indent="-285750">
              <a:lnSpc>
                <a:spcPct val="107000"/>
              </a:lnSpc>
              <a:spcBef>
                <a:spcPts val="0"/>
              </a:spcBef>
              <a:spcAft>
                <a:spcPts val="800"/>
              </a:spcAft>
              <a:buFont typeface="Wingdings" panose="05000000000000000000" pitchFamily="2" charset="2"/>
              <a:buChar char="v"/>
            </a:pPr>
            <a:r>
              <a:rPr lang="en-US" sz="3600" kern="100" dirty="0">
                <a:latin typeface="Myriad Pro" panose="020B0503030403020204"/>
                <a:ea typeface="Calibri" panose="020F0502020204030204" pitchFamily="34" charset="0"/>
                <a:cs typeface="Times New Roman" panose="02020603050405020304" pitchFamily="18" charset="0"/>
              </a:rPr>
              <a:t> A case study of a new American family is presented:</a:t>
            </a:r>
          </a:p>
          <a:p>
            <a:pPr marL="2816225" lvl="2" indent="-622300">
              <a:lnSpc>
                <a:spcPct val="107000"/>
              </a:lnSpc>
              <a:spcBef>
                <a:spcPts val="0"/>
              </a:spcBef>
              <a:spcAft>
                <a:spcPts val="800"/>
              </a:spcAft>
              <a:buFont typeface="Arial" panose="020B0604020202020204" pitchFamily="34" charset="0"/>
              <a:buChar char="•"/>
              <a:tabLst>
                <a:tab pos="3584575" algn="l"/>
                <a:tab pos="4498975" algn="l"/>
              </a:tabLst>
            </a:pPr>
            <a:r>
              <a:rPr lang="en-US" sz="3600" kern="100" dirty="0">
                <a:effectLst/>
                <a:latin typeface="+mn-lt"/>
                <a:ea typeface="Calibri" panose="020F0502020204030204" pitchFamily="34" charset="0"/>
                <a:cs typeface="Times New Roman" panose="02020603050405020304" pitchFamily="18" charset="0"/>
              </a:rPr>
              <a:t>The </a:t>
            </a:r>
            <a:r>
              <a:rPr lang="en-US" sz="3600" kern="100" dirty="0">
                <a:latin typeface="+mn-lt"/>
                <a:ea typeface="Calibri" panose="020F0502020204030204" pitchFamily="34" charset="0"/>
                <a:cs typeface="Times New Roman" panose="02020603050405020304" pitchFamily="18" charset="0"/>
              </a:rPr>
              <a:t>eldest son</a:t>
            </a:r>
            <a:r>
              <a:rPr lang="en-US" sz="3600" kern="100" dirty="0">
                <a:effectLst/>
                <a:latin typeface="+mn-lt"/>
                <a:ea typeface="Calibri" panose="020F0502020204030204" pitchFamily="34" charset="0"/>
                <a:cs typeface="Times New Roman" panose="02020603050405020304" pitchFamily="18" charset="0"/>
              </a:rPr>
              <a:t> who is </a:t>
            </a:r>
            <a:r>
              <a:rPr lang="en-US" sz="3600" kern="100" dirty="0">
                <a:latin typeface="+mn-lt"/>
                <a:ea typeface="Calibri" panose="020F0502020204030204" pitchFamily="34" charset="0"/>
                <a:cs typeface="Times New Roman" panose="02020603050405020304" pitchFamily="18" charset="0"/>
              </a:rPr>
              <a:t>18</a:t>
            </a:r>
            <a:r>
              <a:rPr lang="en-US" sz="3600" kern="100" dirty="0">
                <a:effectLst/>
                <a:latin typeface="+mn-lt"/>
                <a:ea typeface="Calibri" panose="020F0502020204030204" pitchFamily="34" charset="0"/>
                <a:cs typeface="Times New Roman" panose="02020603050405020304" pitchFamily="18" charset="0"/>
              </a:rPr>
              <a:t> years old is an individual with mental </a:t>
            </a:r>
            <a:r>
              <a:rPr lang="en-US" sz="3600" kern="100" dirty="0">
                <a:latin typeface="+mn-lt"/>
                <a:ea typeface="Calibri" panose="020F0502020204030204" pitchFamily="34" charset="0"/>
                <a:cs typeface="Times New Roman" panose="02020603050405020304" pitchFamily="18" charset="0"/>
              </a:rPr>
              <a:t>health and developmental disabilities</a:t>
            </a:r>
            <a:r>
              <a:rPr lang="en-US" sz="3600" kern="100" dirty="0">
                <a:effectLst/>
                <a:latin typeface="+mn-lt"/>
                <a:ea typeface="Calibri" panose="020F0502020204030204" pitchFamily="34" charset="0"/>
                <a:cs typeface="Times New Roman" panose="02020603050405020304" pitchFamily="18" charset="0"/>
              </a:rPr>
              <a:t>. </a:t>
            </a:r>
          </a:p>
          <a:p>
            <a:pPr marL="2765855" lvl="2" indent="-571500">
              <a:lnSpc>
                <a:spcPct val="107000"/>
              </a:lnSpc>
              <a:spcBef>
                <a:spcPts val="0"/>
              </a:spcBef>
              <a:spcAft>
                <a:spcPts val="800"/>
              </a:spcAft>
              <a:buFont typeface="Arial" panose="020B0604020202020204" pitchFamily="34" charset="0"/>
              <a:buChar char="•"/>
            </a:pPr>
            <a:r>
              <a:rPr lang="en-US" sz="3600" dirty="0">
                <a:effectLst/>
                <a:latin typeface="+mn-lt"/>
                <a:ea typeface="Calibri" panose="020F0502020204030204" pitchFamily="34" charset="0"/>
              </a:rPr>
              <a:t> The client is staying at his parent’s home.</a:t>
            </a:r>
          </a:p>
          <a:p>
            <a:pPr marL="2765855" lvl="2" indent="-571500">
              <a:lnSpc>
                <a:spcPct val="107000"/>
              </a:lnSpc>
              <a:spcBef>
                <a:spcPts val="0"/>
              </a:spcBef>
              <a:spcAft>
                <a:spcPts val="800"/>
              </a:spcAft>
              <a:buFont typeface="Arial" panose="020B0604020202020204" pitchFamily="34" charset="0"/>
              <a:buChar char="•"/>
            </a:pPr>
            <a:r>
              <a:rPr lang="en-US" sz="3600" dirty="0">
                <a:latin typeface="+mn-lt"/>
                <a:ea typeface="Calibri" panose="020F0502020204030204" pitchFamily="34" charset="0"/>
              </a:rPr>
              <a:t> The client’s parents</a:t>
            </a:r>
            <a:r>
              <a:rPr lang="en-US" sz="3600" dirty="0">
                <a:effectLst/>
                <a:latin typeface="+mn-lt"/>
                <a:ea typeface="Calibri" panose="020F0502020204030204" pitchFamily="34" charset="0"/>
              </a:rPr>
              <a:t> provide support.  </a:t>
            </a:r>
          </a:p>
          <a:p>
            <a:pPr marL="2765855" lvl="2" indent="-571500">
              <a:lnSpc>
                <a:spcPct val="107000"/>
              </a:lnSpc>
              <a:spcBef>
                <a:spcPts val="0"/>
              </a:spcBef>
              <a:spcAft>
                <a:spcPts val="800"/>
              </a:spcAft>
              <a:buFont typeface="Arial" panose="020B0604020202020204" pitchFamily="34" charset="0"/>
              <a:buChar char="•"/>
            </a:pPr>
            <a:r>
              <a:rPr lang="en-US" sz="3600" dirty="0">
                <a:effectLst/>
                <a:latin typeface="+mn-lt"/>
                <a:ea typeface="Calibri" panose="020F0502020204030204" pitchFamily="34" charset="0"/>
              </a:rPr>
              <a:t> Existing cultural and linguistics challenges.</a:t>
            </a:r>
            <a:endParaRPr lang="en-US" sz="3600" kern="100" dirty="0">
              <a:latin typeface="+mn-lt"/>
              <a:ea typeface="Calibri" panose="020F0502020204030204" pitchFamily="34" charset="0"/>
              <a:cs typeface="Times New Roman" panose="02020603050405020304" pitchFamily="18" charset="0"/>
            </a:endParaRPr>
          </a:p>
          <a:p>
            <a:pPr marL="194310" marR="0" indent="-285750">
              <a:lnSpc>
                <a:spcPct val="107000"/>
              </a:lnSpc>
              <a:spcBef>
                <a:spcPts val="0"/>
              </a:spcBef>
              <a:spcAft>
                <a:spcPts val="800"/>
              </a:spcAft>
              <a:buFont typeface="Wingdings" panose="05000000000000000000" pitchFamily="2" charset="2"/>
              <a:buChar char="v"/>
            </a:pPr>
            <a:endParaRPr lang="en-US" sz="3200" kern="100" dirty="0">
              <a:latin typeface="Myriad Pro" panose="020B0503030403020204"/>
              <a:ea typeface="Calibri" panose="020F0502020204030204" pitchFamily="34" charset="0"/>
              <a:cs typeface="Times New Roman" panose="02020603050405020304" pitchFamily="18" charset="0"/>
            </a:endParaRPr>
          </a:p>
        </p:txBody>
      </p:sp>
      <p:sp>
        <p:nvSpPr>
          <p:cNvPr id="35" name="TextBox 34">
            <a:extLst>
              <a:ext uri="{FF2B5EF4-FFF2-40B4-BE49-F238E27FC236}">
                <a16:creationId xmlns:a16="http://schemas.microsoft.com/office/drawing/2014/main" id="{4E815D83-EDFA-37C4-F676-D18877D6A396}"/>
              </a:ext>
            </a:extLst>
          </p:cNvPr>
          <p:cNvSpPr txBox="1"/>
          <p:nvPr/>
        </p:nvSpPr>
        <p:spPr>
          <a:xfrm>
            <a:off x="30221614" y="6955154"/>
            <a:ext cx="13518668" cy="6366102"/>
          </a:xfrm>
          <a:prstGeom prst="rect">
            <a:avLst/>
          </a:prstGeom>
          <a:noFill/>
        </p:spPr>
        <p:txBody>
          <a:bodyPr wrap="square" rtlCol="0">
            <a:spAutoFit/>
          </a:bodyPr>
          <a:lstStyle/>
          <a:p>
            <a:pPr marL="512763" indent="-512763">
              <a:lnSpc>
                <a:spcPct val="107000"/>
              </a:lnSpc>
              <a:spcBef>
                <a:spcPts val="0"/>
              </a:spcBef>
              <a:spcAft>
                <a:spcPts val="800"/>
              </a:spcAft>
              <a:buFont typeface="Wingdings" panose="05000000000000000000" pitchFamily="2" charset="2"/>
              <a:buChar char="v"/>
            </a:pPr>
            <a:r>
              <a:rPr lang="en-US" sz="3600" dirty="0">
                <a:effectLst/>
                <a:ea typeface="Calibri" panose="020F0502020204030204" pitchFamily="34" charset="0"/>
              </a:rPr>
              <a:t>T</a:t>
            </a:r>
            <a:r>
              <a:rPr lang="en-US" sz="3600" kern="100" dirty="0">
                <a:effectLst/>
                <a:latin typeface="+mj-lt"/>
                <a:ea typeface="Calibri" panose="020F0502020204030204" pitchFamily="34" charset="0"/>
                <a:cs typeface="Times New Roman" panose="02020603050405020304" pitchFamily="18" charset="0"/>
              </a:rPr>
              <a:t>he core of this research is to educate the </a:t>
            </a:r>
            <a:r>
              <a:rPr lang="en-US" sz="3600" kern="100" dirty="0">
                <a:latin typeface="+mj-lt"/>
                <a:ea typeface="Calibri" panose="020F0502020204030204" pitchFamily="34" charset="0"/>
                <a:cs typeface="Times New Roman" panose="02020603050405020304" pitchFamily="18" charset="0"/>
              </a:rPr>
              <a:t>supporters of new Americans</a:t>
            </a:r>
            <a:r>
              <a:rPr lang="en-US" sz="3600" kern="100" dirty="0">
                <a:effectLst/>
                <a:latin typeface="+mj-lt"/>
                <a:ea typeface="Calibri" panose="020F0502020204030204" pitchFamily="34" charset="0"/>
                <a:cs typeface="Times New Roman" panose="02020603050405020304" pitchFamily="18" charset="0"/>
              </a:rPr>
              <a:t> about </a:t>
            </a:r>
            <a:r>
              <a:rPr lang="en-US" sz="3600" kern="100" dirty="0">
                <a:latin typeface="+mj-lt"/>
                <a:ea typeface="Calibri" panose="020F0502020204030204" pitchFamily="34" charset="0"/>
                <a:cs typeface="Times New Roman" panose="02020603050405020304" pitchFamily="18" charset="0"/>
              </a:rPr>
              <a:t>the </a:t>
            </a:r>
            <a:r>
              <a:rPr lang="en-US" sz="3600" kern="100" dirty="0">
                <a:effectLst/>
                <a:latin typeface="+mj-lt"/>
                <a:ea typeface="Calibri" panose="020F0502020204030204" pitchFamily="34" charset="0"/>
                <a:cs typeface="Times New Roman" panose="02020603050405020304" pitchFamily="18" charset="0"/>
              </a:rPr>
              <a:t>SDM. </a:t>
            </a:r>
          </a:p>
          <a:p>
            <a:pPr marL="476250" indent="-476250">
              <a:lnSpc>
                <a:spcPct val="107000"/>
              </a:lnSpc>
              <a:spcBef>
                <a:spcPts val="0"/>
              </a:spcBef>
              <a:spcAft>
                <a:spcPts val="800"/>
              </a:spcAft>
              <a:buFont typeface="Wingdings" panose="05000000000000000000" pitchFamily="2" charset="2"/>
              <a:buChar char="v"/>
            </a:pPr>
            <a:r>
              <a:rPr lang="en-US" sz="3600" dirty="0">
                <a:effectLst/>
                <a:latin typeface="+mj-lt"/>
                <a:ea typeface="Calibri" panose="020F0502020204030204" pitchFamily="34" charset="0"/>
              </a:rPr>
              <a:t>SDM enhances the freedom to make choices to the best of their abilities for individuals with disabilities </a:t>
            </a:r>
          </a:p>
          <a:p>
            <a:pPr marL="476250" indent="-476250">
              <a:lnSpc>
                <a:spcPct val="107000"/>
              </a:lnSpc>
              <a:spcBef>
                <a:spcPts val="0"/>
              </a:spcBef>
              <a:spcAft>
                <a:spcPts val="800"/>
              </a:spcAft>
              <a:buFont typeface="Wingdings" panose="05000000000000000000" pitchFamily="2" charset="2"/>
              <a:buChar char="v"/>
            </a:pPr>
            <a:r>
              <a:rPr lang="en-US" sz="3600" dirty="0">
                <a:effectLst/>
                <a:latin typeface="+mj-lt"/>
                <a:ea typeface="Calibri" panose="020F0502020204030204" pitchFamily="34" charset="0"/>
              </a:rPr>
              <a:t>Cultural competence is seen as a critical component in avoiding biases &amp; and stereotypes.</a:t>
            </a:r>
          </a:p>
          <a:p>
            <a:pPr marL="585788" indent="-585788">
              <a:lnSpc>
                <a:spcPct val="107000"/>
              </a:lnSpc>
              <a:spcBef>
                <a:spcPts val="0"/>
              </a:spcBef>
              <a:spcAft>
                <a:spcPts val="800"/>
              </a:spcAft>
              <a:buFont typeface="Wingdings" panose="05000000000000000000" pitchFamily="2" charset="2"/>
              <a:buChar char="v"/>
            </a:pPr>
            <a:r>
              <a:rPr lang="en-US" sz="3600" kern="100" dirty="0">
                <a:effectLst/>
                <a:latin typeface="+mj-lt"/>
                <a:ea typeface="Calibri" panose="020F0502020204030204" pitchFamily="34" charset="0"/>
                <a:cs typeface="Times New Roman" panose="02020603050405020304" pitchFamily="18" charset="0"/>
              </a:rPr>
              <a:t>Individuals supporting </a:t>
            </a:r>
            <a:r>
              <a:rPr lang="en-US" sz="3600" kern="100" dirty="0">
                <a:latin typeface="+mj-lt"/>
                <a:ea typeface="Calibri" panose="020F0502020204030204" pitchFamily="34" charset="0"/>
                <a:cs typeface="Times New Roman" panose="02020603050405020304" pitchFamily="18" charset="0"/>
              </a:rPr>
              <a:t>the new Americans</a:t>
            </a:r>
            <a:r>
              <a:rPr lang="en-US" sz="3600" kern="100" dirty="0">
                <a:effectLst/>
                <a:latin typeface="+mj-lt"/>
                <a:ea typeface="Calibri" panose="020F0502020204030204" pitchFamily="34" charset="0"/>
                <a:cs typeface="Times New Roman" panose="02020603050405020304" pitchFamily="18" charset="0"/>
              </a:rPr>
              <a:t> with disabilities could use the model as guidelines.</a:t>
            </a:r>
          </a:p>
          <a:p>
            <a:endParaRPr lang="en-US" dirty="0"/>
          </a:p>
        </p:txBody>
      </p:sp>
      <p:sp>
        <p:nvSpPr>
          <p:cNvPr id="30" name="Text Placeholder 10">
            <a:extLst>
              <a:ext uri="{FF2B5EF4-FFF2-40B4-BE49-F238E27FC236}">
                <a16:creationId xmlns:a16="http://schemas.microsoft.com/office/drawing/2014/main" id="{29C2BBD3-7672-40FE-A5F2-CD53FEEAA53E}"/>
              </a:ext>
            </a:extLst>
          </p:cNvPr>
          <p:cNvSpPr txBox="1">
            <a:spLocks/>
          </p:cNvSpPr>
          <p:nvPr/>
        </p:nvSpPr>
        <p:spPr>
          <a:xfrm>
            <a:off x="15186933" y="7200742"/>
            <a:ext cx="13076464" cy="4178852"/>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484188" marR="0" indent="-576263">
              <a:lnSpc>
                <a:spcPct val="107000"/>
              </a:lnSpc>
              <a:spcBef>
                <a:spcPts val="0"/>
              </a:spcBef>
              <a:spcAft>
                <a:spcPts val="800"/>
              </a:spcAft>
              <a:buFont typeface="Wingdings" panose="05000000000000000000" pitchFamily="2" charset="2"/>
              <a:buChar char="v"/>
            </a:pPr>
            <a:r>
              <a:rPr lang="en-US" sz="3600" kern="100" dirty="0">
                <a:effectLst/>
                <a:latin typeface="+mn-lt"/>
                <a:ea typeface="Calibri" panose="020F0502020204030204" pitchFamily="34" charset="0"/>
                <a:cs typeface="Times New Roman" panose="02020603050405020304" pitchFamily="18" charset="0"/>
              </a:rPr>
              <a:t>This research strongly relies</a:t>
            </a:r>
            <a:r>
              <a:rPr lang="en-US" sz="3600" kern="100" dirty="0">
                <a:latin typeface="+mn-lt"/>
                <a:ea typeface="Calibri" panose="020F0502020204030204" pitchFamily="34" charset="0"/>
                <a:cs typeface="Times New Roman" panose="02020603050405020304" pitchFamily="18" charset="0"/>
              </a:rPr>
              <a:t> on a case study which is through extensive interaction with the family being studied.  </a:t>
            </a:r>
          </a:p>
          <a:p>
            <a:pPr marL="484188" marR="0" indent="-576263">
              <a:lnSpc>
                <a:spcPct val="107000"/>
              </a:lnSpc>
              <a:spcBef>
                <a:spcPts val="0"/>
              </a:spcBef>
              <a:spcAft>
                <a:spcPts val="800"/>
              </a:spcAft>
              <a:buFont typeface="Wingdings" panose="05000000000000000000" pitchFamily="2" charset="2"/>
              <a:buChar char="v"/>
            </a:pPr>
            <a:r>
              <a:rPr lang="en-US" sz="3600" kern="100" dirty="0">
                <a:latin typeface="+mn-lt"/>
                <a:ea typeface="Calibri" panose="020F0502020204030204" pitchFamily="34" charset="0"/>
                <a:cs typeface="Times New Roman" panose="02020603050405020304" pitchFamily="18" charset="0"/>
              </a:rPr>
              <a:t>The qualitative data collection is based on observation and interviews of the client and his family.</a:t>
            </a:r>
          </a:p>
          <a:p>
            <a:pPr marL="194310" marR="0" indent="-285750">
              <a:lnSpc>
                <a:spcPct val="107000"/>
              </a:lnSpc>
              <a:spcBef>
                <a:spcPts val="0"/>
              </a:spcBef>
              <a:spcAft>
                <a:spcPts val="800"/>
              </a:spcAft>
              <a:buFont typeface="Wingdings" panose="05000000000000000000" pitchFamily="2" charset="2"/>
              <a:buChar char="v"/>
            </a:pPr>
            <a:r>
              <a:rPr lang="en-US" sz="3600" kern="100" dirty="0">
                <a:latin typeface="+mn-lt"/>
                <a:ea typeface="Calibri" panose="020F0502020204030204" pitchFamily="34" charset="0"/>
                <a:cs typeface="Times New Roman" panose="02020603050405020304" pitchFamily="18" charset="0"/>
              </a:rPr>
              <a:t> The case study will be used in testing the model below: </a:t>
            </a:r>
          </a:p>
          <a:p>
            <a:pPr marL="194310" marR="0" indent="-285750">
              <a:lnSpc>
                <a:spcPct val="107000"/>
              </a:lnSpc>
              <a:spcBef>
                <a:spcPts val="0"/>
              </a:spcBef>
              <a:spcAft>
                <a:spcPts val="800"/>
              </a:spcAft>
              <a:buFont typeface="Wingdings" panose="05000000000000000000" pitchFamily="2" charset="2"/>
              <a:buChar char="v"/>
            </a:pPr>
            <a:endParaRPr lang="en-US" sz="3600" kern="100"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31" name="Diagram 30" descr="Supported Decision Making Model">
            <a:extLst>
              <a:ext uri="{FF2B5EF4-FFF2-40B4-BE49-F238E27FC236}">
                <a16:creationId xmlns:a16="http://schemas.microsoft.com/office/drawing/2014/main" id="{4CCE7716-A865-43BF-E9DA-3199D73C4469}"/>
              </a:ext>
            </a:extLst>
          </p:cNvPr>
          <p:cNvGraphicFramePr/>
          <p:nvPr>
            <p:extLst>
              <p:ext uri="{D42A27DB-BD31-4B8C-83A1-F6EECF244321}">
                <p14:modId xmlns:p14="http://schemas.microsoft.com/office/powerpoint/2010/main" val="1633443681"/>
              </p:ext>
            </p:extLst>
          </p:nvPr>
        </p:nvGraphicFramePr>
        <p:xfrm>
          <a:off x="15244794" y="9994127"/>
          <a:ext cx="12187206" cy="119509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TextBox 18">
            <a:extLst>
              <a:ext uri="{FF2B5EF4-FFF2-40B4-BE49-F238E27FC236}">
                <a16:creationId xmlns:a16="http://schemas.microsoft.com/office/drawing/2014/main" id="{015CADBC-3960-C6D8-77C4-48140D472916}"/>
              </a:ext>
            </a:extLst>
          </p:cNvPr>
          <p:cNvSpPr txBox="1"/>
          <p:nvPr/>
        </p:nvSpPr>
        <p:spPr>
          <a:xfrm>
            <a:off x="14593641" y="23134569"/>
            <a:ext cx="14571277" cy="6404317"/>
          </a:xfrm>
          <a:prstGeom prst="rect">
            <a:avLst/>
          </a:prstGeom>
          <a:noFill/>
        </p:spPr>
        <p:txBody>
          <a:bodyPr wrap="square">
            <a:spAutoFit/>
          </a:bodyPr>
          <a:lstStyle/>
          <a:p>
            <a:pPr marL="194310" marR="0" indent="-285750">
              <a:lnSpc>
                <a:spcPct val="107000"/>
              </a:lnSpc>
              <a:spcBef>
                <a:spcPts val="0"/>
              </a:spcBef>
              <a:spcAft>
                <a:spcPts val="800"/>
              </a:spcAft>
              <a:buFont typeface="Wingdings" panose="05000000000000000000" pitchFamily="2" charset="2"/>
              <a:buChar char="v"/>
            </a:pPr>
            <a:r>
              <a:rPr lang="en-US" sz="3600" kern="100" dirty="0">
                <a:ea typeface="Calibri" panose="020F0502020204030204" pitchFamily="34" charset="0"/>
                <a:cs typeface="Times New Roman" panose="02020603050405020304" pitchFamily="18" charset="0"/>
              </a:rPr>
              <a:t> External Layer of the Model: Supported Elements:</a:t>
            </a:r>
          </a:p>
          <a:p>
            <a:pPr marL="2687638" lvl="2" indent="-571500">
              <a:lnSpc>
                <a:spcPct val="107000"/>
              </a:lnSpc>
              <a:spcAft>
                <a:spcPts val="800"/>
              </a:spcAft>
              <a:buFont typeface="Arial" panose="020B0604020202020204" pitchFamily="34" charset="0"/>
              <a:buChar char="•"/>
            </a:pPr>
            <a:r>
              <a:rPr lang="en-US" sz="3600" kern="100" dirty="0">
                <a:ea typeface="Calibri" panose="020F0502020204030204" pitchFamily="34" charset="0"/>
                <a:cs typeface="Times New Roman" panose="02020603050405020304" pitchFamily="18" charset="0"/>
              </a:rPr>
              <a:t>Supported external elements: Supporter respects the decision made, supporter recognizes decision, supporter communicates decisions, and supporter allows to pick a trusted supporter</a:t>
            </a:r>
            <a:r>
              <a:rPr lang="en-US" sz="3600" kern="100" dirty="0">
                <a:effectLst/>
                <a:ea typeface="Calibri" panose="020F0502020204030204" pitchFamily="34" charset="0"/>
                <a:cs typeface="Times New Roman" panose="02020603050405020304" pitchFamily="18" charset="0"/>
              </a:rPr>
              <a:t>. </a:t>
            </a:r>
          </a:p>
          <a:p>
            <a:pPr marL="2689054" lvl="2" indent="-571500">
              <a:lnSpc>
                <a:spcPct val="107000"/>
              </a:lnSpc>
              <a:spcAft>
                <a:spcPts val="800"/>
              </a:spcAft>
              <a:buFont typeface="Arial" panose="020B0604020202020204" pitchFamily="34" charset="0"/>
              <a:buChar char="•"/>
            </a:pPr>
            <a:r>
              <a:rPr lang="en-US" sz="3600" dirty="0">
                <a:effectLst/>
                <a:ea typeface="Calibri" panose="020F0502020204030204" pitchFamily="34" charset="0"/>
              </a:rPr>
              <a:t>Limited </a:t>
            </a:r>
            <a:r>
              <a:rPr lang="en-US" sz="3600" kern="100" dirty="0">
                <a:effectLst/>
                <a:ea typeface="Calibri" panose="020F0502020204030204" pitchFamily="34" charset="0"/>
                <a:cs typeface="Times New Roman" panose="02020603050405020304" pitchFamily="18" charset="0"/>
              </a:rPr>
              <a:t>supported external </a:t>
            </a:r>
            <a:r>
              <a:rPr lang="en-US" sz="3600" kern="100" dirty="0">
                <a:ea typeface="Calibri" panose="020F0502020204030204" pitchFamily="34" charset="0"/>
                <a:cs typeface="Times New Roman" panose="02020603050405020304" pitchFamily="18" charset="0"/>
              </a:rPr>
              <a:t>elements</a:t>
            </a:r>
            <a:r>
              <a:rPr lang="en-US" sz="3600" kern="100" dirty="0">
                <a:effectLst/>
                <a:ea typeface="Calibri" panose="020F0502020204030204" pitchFamily="34" charset="0"/>
                <a:cs typeface="Times New Roman" panose="02020603050405020304" pitchFamily="18" charset="0"/>
              </a:rPr>
              <a:t>: The </a:t>
            </a:r>
            <a:r>
              <a:rPr lang="en-US" sz="3600" kern="100" dirty="0">
                <a:ea typeface="Calibri" panose="020F0502020204030204" pitchFamily="34" charset="0"/>
                <a:cs typeface="Times New Roman" panose="02020603050405020304" pitchFamily="18" charset="0"/>
              </a:rPr>
              <a:t>Supporter ensures the client’s choices are well-understood and the supporter allows the client to make risky decisions</a:t>
            </a:r>
            <a:r>
              <a:rPr lang="en-US" sz="3600" dirty="0">
                <a:effectLst/>
                <a:ea typeface="Calibri" panose="020F0502020204030204" pitchFamily="34" charset="0"/>
              </a:rPr>
              <a:t>.</a:t>
            </a:r>
          </a:p>
          <a:p>
            <a:pPr marL="604838" marR="0" indent="-696913">
              <a:lnSpc>
                <a:spcPct val="107000"/>
              </a:lnSpc>
              <a:spcBef>
                <a:spcPts val="0"/>
              </a:spcBef>
              <a:spcAft>
                <a:spcPts val="800"/>
              </a:spcAft>
              <a:buFont typeface="Wingdings" panose="05000000000000000000" pitchFamily="2" charset="2"/>
              <a:buChar char="v"/>
            </a:pPr>
            <a:r>
              <a:rPr lang="en-US" sz="3600" kern="100" dirty="0">
                <a:ea typeface="Calibri" panose="020F0502020204030204" pitchFamily="34" charset="0"/>
                <a:cs typeface="Times New Roman" panose="02020603050405020304" pitchFamily="18" charset="0"/>
              </a:rPr>
              <a:t>The SDM model presents the importance of clients’ rights and supporter involvement in better-supporting clients’ SDM process.  </a:t>
            </a:r>
          </a:p>
          <a:p>
            <a:pPr marL="604838" marR="0" indent="-696913">
              <a:lnSpc>
                <a:spcPct val="107000"/>
              </a:lnSpc>
              <a:spcBef>
                <a:spcPts val="0"/>
              </a:spcBef>
              <a:spcAft>
                <a:spcPts val="800"/>
              </a:spcAft>
              <a:buFont typeface="Wingdings" panose="05000000000000000000" pitchFamily="2" charset="2"/>
              <a:buChar char="v"/>
            </a:pPr>
            <a:r>
              <a:rPr lang="en-US" sz="3600" kern="100" dirty="0">
                <a:ea typeface="Calibri" panose="020F0502020204030204" pitchFamily="34" charset="0"/>
                <a:cs typeface="Times New Roman" panose="02020603050405020304" pitchFamily="18" charset="0"/>
              </a:rPr>
              <a:t>The higher the elements, the better the clients’ SDM is fulfilled</a:t>
            </a:r>
            <a:r>
              <a:rPr lang="en-US" sz="2400" kern="100" dirty="0">
                <a:ea typeface="Calibri" panose="020F0502020204030204" pitchFamily="34" charset="0"/>
                <a:cs typeface="Times New Roman" panose="02020603050405020304" pitchFamily="18" charset="0"/>
              </a:rPr>
              <a:t>. </a:t>
            </a:r>
            <a:endParaRPr lang="en-US" sz="3600" kern="100" dirty="0">
              <a:ea typeface="Calibri" panose="020F0502020204030204" pitchFamily="34" charset="0"/>
              <a:cs typeface="Times New Roman" panose="02020603050405020304" pitchFamily="18" charset="0"/>
            </a:endParaRPr>
          </a:p>
        </p:txBody>
      </p:sp>
      <p:sp>
        <p:nvSpPr>
          <p:cNvPr id="20" name="Text Placeholder 10">
            <a:extLst>
              <a:ext uri="{FF2B5EF4-FFF2-40B4-BE49-F238E27FC236}">
                <a16:creationId xmlns:a16="http://schemas.microsoft.com/office/drawing/2014/main" id="{4CC8CBC6-7D5C-D557-A638-0C36EAC71B93}"/>
              </a:ext>
            </a:extLst>
          </p:cNvPr>
          <p:cNvSpPr txBox="1">
            <a:spLocks/>
          </p:cNvSpPr>
          <p:nvPr/>
        </p:nvSpPr>
        <p:spPr>
          <a:xfrm>
            <a:off x="823435" y="11454725"/>
            <a:ext cx="13076464" cy="6180132"/>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lvl="3" indent="0">
              <a:buNone/>
              <a:tabLst>
                <a:tab pos="784225" algn="l"/>
              </a:tabLst>
            </a:pPr>
            <a:endParaRPr lang="en-US" sz="3600" kern="100" dirty="0">
              <a:latin typeface="Myriad Pro" panose="020B0503030403020204"/>
              <a:ea typeface="Calibri" panose="020F0502020204030204" pitchFamily="34" charset="0"/>
              <a:cs typeface="Times New Roman" panose="02020603050405020304" pitchFamily="18" charset="0"/>
            </a:endParaRPr>
          </a:p>
          <a:p>
            <a:pPr marR="0">
              <a:lnSpc>
                <a:spcPct val="107000"/>
              </a:lnSpc>
              <a:spcBef>
                <a:spcPts val="0"/>
              </a:spcBef>
              <a:spcAft>
                <a:spcPts val="800"/>
              </a:spcAft>
            </a:pPr>
            <a:r>
              <a:rPr lang="en-US" sz="4000" b="1" kern="100" dirty="0">
                <a:latin typeface="Myriad Pro" panose="020B0503030403020204"/>
                <a:ea typeface="Calibri" panose="020F0502020204030204" pitchFamily="34" charset="0"/>
                <a:cs typeface="Times New Roman" panose="02020603050405020304" pitchFamily="18" charset="0"/>
              </a:rPr>
              <a:t>Research Questions:</a:t>
            </a:r>
          </a:p>
          <a:p>
            <a:pPr marL="0" indent="0">
              <a:buNone/>
              <a:tabLst>
                <a:tab pos="479425" algn="l"/>
                <a:tab pos="784225" algn="l"/>
              </a:tabLst>
            </a:pPr>
            <a:r>
              <a:rPr lang="en-US" sz="3600" dirty="0">
                <a:effectLst/>
                <a:latin typeface="Myriad Pro" panose="020B0503030403020204"/>
                <a:ea typeface="Calibri" panose="020F0502020204030204" pitchFamily="34" charset="0"/>
              </a:rPr>
              <a:t>1. Why is the SDM  important to individuals with disabilities? </a:t>
            </a:r>
          </a:p>
          <a:p>
            <a:pPr marL="479425" indent="-479425">
              <a:buNone/>
            </a:pPr>
            <a:r>
              <a:rPr lang="en-US" sz="3600" dirty="0">
                <a:effectLst/>
                <a:latin typeface="Myriad Pro" panose="020B0503030403020204"/>
                <a:ea typeface="Calibri" panose="020F0502020204030204" pitchFamily="34" charset="0"/>
              </a:rPr>
              <a:t>2. How is the SDM enhanced in improving the lives of New American populations with disabilities?</a:t>
            </a:r>
          </a:p>
          <a:p>
            <a:pPr marL="479425" indent="-479425">
              <a:buNone/>
            </a:pPr>
            <a:r>
              <a:rPr lang="en-US" sz="3600" dirty="0">
                <a:effectLst/>
                <a:latin typeface="Myriad Pro" panose="020B0503030403020204"/>
                <a:ea typeface="Calibri" panose="020F0502020204030204" pitchFamily="34" charset="0"/>
              </a:rPr>
              <a:t>3. Why is cultural competence important </a:t>
            </a:r>
            <a:r>
              <a:rPr lang="en-US" sz="3600" dirty="0">
                <a:latin typeface="Myriad Pro" panose="020B0503030403020204"/>
                <a:ea typeface="Calibri" panose="020F0502020204030204" pitchFamily="34" charset="0"/>
              </a:rPr>
              <a:t>for </a:t>
            </a:r>
            <a:r>
              <a:rPr lang="en-US" sz="3600" dirty="0">
                <a:effectLst/>
                <a:latin typeface="Myriad Pro" panose="020B0503030403020204"/>
                <a:ea typeface="Calibri" panose="020F0502020204030204" pitchFamily="34" charset="0"/>
              </a:rPr>
              <a:t>supporters/providers of </a:t>
            </a:r>
            <a:r>
              <a:rPr lang="en-US" sz="3600" dirty="0">
                <a:latin typeface="Myriad Pro" panose="020B0503030403020204"/>
                <a:ea typeface="Calibri" panose="020F0502020204030204" pitchFamily="34" charset="0"/>
              </a:rPr>
              <a:t>new American</a:t>
            </a:r>
            <a:r>
              <a:rPr lang="en-US" sz="3600" dirty="0">
                <a:effectLst/>
                <a:latin typeface="Myriad Pro" panose="020B0503030403020204"/>
                <a:ea typeface="Calibri" panose="020F0502020204030204" pitchFamily="34" charset="0"/>
              </a:rPr>
              <a:t> populations with</a:t>
            </a:r>
            <a:r>
              <a:rPr lang="en-US" sz="3600" dirty="0">
                <a:latin typeface="Myriad Pro" panose="020B0503030403020204"/>
                <a:ea typeface="Calibri" panose="020F0502020204030204" pitchFamily="34" charset="0"/>
              </a:rPr>
              <a:t> </a:t>
            </a:r>
            <a:r>
              <a:rPr lang="en-US" sz="3600" dirty="0">
                <a:effectLst/>
                <a:latin typeface="Myriad Pro" panose="020B0503030403020204"/>
                <a:ea typeface="Calibri" panose="020F0502020204030204" pitchFamily="34" charset="0"/>
              </a:rPr>
              <a:t>disabilities? </a:t>
            </a:r>
            <a:endParaRPr lang="en-US" sz="3600" kern="100" dirty="0">
              <a:latin typeface="+mn-lt"/>
              <a:ea typeface="Calibri" panose="020F0502020204030204" pitchFamily="34" charset="0"/>
              <a:cs typeface="Times New Roman" panose="02020603050405020304" pitchFamily="18" charset="0"/>
            </a:endParaRPr>
          </a:p>
          <a:p>
            <a:pPr marR="0">
              <a:lnSpc>
                <a:spcPct val="107000"/>
              </a:lnSpc>
              <a:spcBef>
                <a:spcPts val="0"/>
              </a:spcBef>
              <a:spcAft>
                <a:spcPts val="800"/>
              </a:spcAft>
            </a:pPr>
            <a:endParaRPr lang="en-US" sz="36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6" name="Text Placeholder 35">
            <a:extLst>
              <a:ext uri="{FF2B5EF4-FFF2-40B4-BE49-F238E27FC236}">
                <a16:creationId xmlns:a16="http://schemas.microsoft.com/office/drawing/2014/main" id="{FAEAC832-8C31-5BDA-A43B-87259D5013B5}"/>
              </a:ext>
            </a:extLst>
          </p:cNvPr>
          <p:cNvSpPr>
            <a:spLocks noGrp="1"/>
          </p:cNvSpPr>
          <p:nvPr>
            <p:ph type="body" sz="quarter" idx="20"/>
          </p:nvPr>
        </p:nvSpPr>
        <p:spPr>
          <a:xfrm>
            <a:off x="15022284" y="22258611"/>
            <a:ext cx="7328263" cy="875957"/>
          </a:xfrm>
        </p:spPr>
        <p:txBody>
          <a:bodyPr/>
          <a:lstStyle/>
          <a:p>
            <a:endParaRPr lang="en-US" sz="5600" dirty="0"/>
          </a:p>
        </p:txBody>
      </p:sp>
      <p:sp>
        <p:nvSpPr>
          <p:cNvPr id="37" name="Text Placeholder 16">
            <a:extLst>
              <a:ext uri="{FF2B5EF4-FFF2-40B4-BE49-F238E27FC236}">
                <a16:creationId xmlns:a16="http://schemas.microsoft.com/office/drawing/2014/main" id="{67EB84AA-1CC7-E4E5-EC11-6EAD1816592E}"/>
              </a:ext>
            </a:extLst>
          </p:cNvPr>
          <p:cNvSpPr>
            <a:spLocks noGrp="1"/>
          </p:cNvSpPr>
          <p:nvPr>
            <p:ph type="body" sz="quarter" idx="29"/>
          </p:nvPr>
        </p:nvSpPr>
        <p:spPr>
          <a:xfrm>
            <a:off x="29652685" y="22925362"/>
            <a:ext cx="13076238" cy="7338612"/>
          </a:xfrm>
        </p:spPr>
        <p:txBody>
          <a:bodyPr>
            <a:normAutofit fontScale="85000" lnSpcReduction="20000"/>
          </a:bodyPr>
          <a:lstStyle/>
          <a:p>
            <a:pPr>
              <a:lnSpc>
                <a:spcPct val="107000"/>
              </a:lnSpc>
              <a:spcBef>
                <a:spcPts val="0"/>
              </a:spcBef>
              <a:spcAft>
                <a:spcPts val="800"/>
              </a:spcAft>
              <a:buFont typeface="Wingdings" panose="05000000000000000000" pitchFamily="2" charset="2"/>
              <a:buChar char="v"/>
            </a:pPr>
            <a:r>
              <a:rPr lang="en-US" sz="4200" dirty="0">
                <a:effectLst/>
                <a:latin typeface="+mn-lt"/>
                <a:ea typeface="Times New Roman" panose="02020603050405020304" pitchFamily="18" charset="0"/>
                <a:cs typeface="Times New Roman" panose="02020603050405020304" pitchFamily="18" charset="0"/>
              </a:rPr>
              <a:t>Bhattarai, D. (2023, December 18). </a:t>
            </a:r>
            <a:r>
              <a:rPr lang="en-US" sz="4200" i="1" dirty="0">
                <a:effectLst/>
                <a:latin typeface="+mn-lt"/>
                <a:ea typeface="Times New Roman" panose="02020603050405020304" pitchFamily="18" charset="0"/>
                <a:cs typeface="Times New Roman" panose="02020603050405020304" pitchFamily="18" charset="0"/>
              </a:rPr>
              <a:t>Supported decision-making</a:t>
            </a:r>
            <a:r>
              <a:rPr lang="en-US" sz="4200" dirty="0">
                <a:effectLst/>
                <a:latin typeface="+mn-lt"/>
                <a:ea typeface="Times New Roman" panose="02020603050405020304" pitchFamily="18" charset="0"/>
                <a:cs typeface="Times New Roman" panose="02020603050405020304" pitchFamily="18" charset="0"/>
              </a:rPr>
              <a:t>. DRCNH. https://drcnh.org/webinar/supported-decision-making/ </a:t>
            </a:r>
          </a:p>
          <a:p>
            <a:pPr>
              <a:lnSpc>
                <a:spcPct val="107000"/>
              </a:lnSpc>
              <a:spcBef>
                <a:spcPts val="0"/>
              </a:spcBef>
              <a:spcAft>
                <a:spcPts val="800"/>
              </a:spcAft>
              <a:buFont typeface="Wingdings" panose="05000000000000000000" pitchFamily="2" charset="2"/>
              <a:buChar char="v"/>
            </a:pPr>
            <a:r>
              <a:rPr lang="en-US" sz="4200" dirty="0">
                <a:effectLst/>
                <a:latin typeface="+mn-lt"/>
                <a:ea typeface="Times New Roman" panose="02020603050405020304" pitchFamily="18" charset="0"/>
                <a:cs typeface="Times New Roman" panose="02020603050405020304" pitchFamily="18" charset="0"/>
              </a:rPr>
              <a:t>Centers for Disease Control and Prevention. (n.d.). </a:t>
            </a:r>
            <a:r>
              <a:rPr lang="en-US" sz="4200" i="1" dirty="0">
                <a:effectLst/>
                <a:latin typeface="+mn-lt"/>
                <a:ea typeface="Times New Roman" panose="02020603050405020304" pitchFamily="18" charset="0"/>
                <a:cs typeface="Times New Roman" panose="02020603050405020304" pitchFamily="18" charset="0"/>
              </a:rPr>
              <a:t>Disability and Health Data System (DHDS)</a:t>
            </a:r>
            <a:r>
              <a:rPr lang="en-US" sz="4200" dirty="0">
                <a:effectLst/>
                <a:latin typeface="+mn-lt"/>
                <a:ea typeface="Times New Roman" panose="02020603050405020304" pitchFamily="18" charset="0"/>
                <a:cs typeface="Times New Roman" panose="02020603050405020304" pitchFamily="18" charset="0"/>
              </a:rPr>
              <a:t>. Centers for Disease Control and Prevention. https://dhds.cdc.gov/ </a:t>
            </a:r>
          </a:p>
          <a:p>
            <a:pPr>
              <a:lnSpc>
                <a:spcPct val="107000"/>
              </a:lnSpc>
              <a:spcBef>
                <a:spcPts val="0"/>
              </a:spcBef>
              <a:spcAft>
                <a:spcPts val="800"/>
              </a:spcAft>
              <a:buFont typeface="Wingdings" panose="05000000000000000000" pitchFamily="2" charset="2"/>
              <a:buChar char="v"/>
            </a:pPr>
            <a:r>
              <a:rPr lang="en-US" sz="4200" i="1" dirty="0">
                <a:effectLst/>
                <a:latin typeface="+mn-lt"/>
                <a:ea typeface="Calibri" panose="020F0502020204030204" pitchFamily="34" charset="0"/>
                <a:cs typeface="Times New Roman" panose="02020603050405020304" pitchFamily="18" charset="0"/>
              </a:rPr>
              <a:t>Inequities between New Hampshire racial and ethnic groups impact opportunities to thrive</a:t>
            </a:r>
            <a:r>
              <a:rPr lang="en-US" sz="4200" dirty="0">
                <a:effectLst/>
                <a:latin typeface="+mn-lt"/>
                <a:ea typeface="Calibri" panose="020F0502020204030204" pitchFamily="34" charset="0"/>
                <a:cs typeface="Times New Roman" panose="02020603050405020304" pitchFamily="18" charset="0"/>
              </a:rPr>
              <a:t>. New Hampshire Fiscal Policy Institute. (2022, February 9). </a:t>
            </a:r>
            <a:r>
              <a:rPr lang="en-US" sz="4200" dirty="0">
                <a:effectLst/>
                <a:latin typeface="+mn-lt"/>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https://nhfpi.org/resource/inequities-between-new-</a:t>
            </a:r>
            <a:r>
              <a:rPr lang="en-US" sz="4200" dirty="0">
                <a:effectLst/>
                <a:latin typeface="+mn-lt"/>
                <a:ea typeface="Calibri" panose="020F0502020204030204" pitchFamily="34" charset="0"/>
                <a:cs typeface="Times New Roman" panose="02020603050405020304" pitchFamily="18" charset="0"/>
              </a:rPr>
              <a:t>hampshire-racial-and-ethnic-groups-impact-opportunities-to-thrive/</a:t>
            </a:r>
            <a:endParaRPr lang="en-US" sz="4200" dirty="0">
              <a:effectLst/>
              <a:latin typeface="+mn-lt"/>
              <a:ea typeface="Times New Roman" panose="02020603050405020304" pitchFamily="18" charset="0"/>
              <a:cs typeface="Times New Roman" panose="02020603050405020304" pitchFamily="18" charset="0"/>
            </a:endParaRPr>
          </a:p>
          <a:p>
            <a:pPr>
              <a:lnSpc>
                <a:spcPct val="107000"/>
              </a:lnSpc>
              <a:spcBef>
                <a:spcPts val="0"/>
              </a:spcBef>
              <a:spcAft>
                <a:spcPts val="800"/>
              </a:spcAft>
              <a:buFont typeface="Wingdings" panose="05000000000000000000" pitchFamily="2" charset="2"/>
              <a:buChar char="v"/>
            </a:pPr>
            <a:r>
              <a:rPr lang="en-US" sz="4200" dirty="0">
                <a:effectLst/>
                <a:latin typeface="+mn-lt"/>
                <a:ea typeface="Times New Roman" panose="02020603050405020304" pitchFamily="18" charset="0"/>
                <a:cs typeface="Times New Roman" panose="02020603050405020304" pitchFamily="18" charset="0"/>
              </a:rPr>
              <a:t>Malik, S., &amp; Velazquez, J. Jr. (n.d.). </a:t>
            </a:r>
            <a:r>
              <a:rPr lang="en-US" sz="4200" i="1" dirty="0">
                <a:effectLst/>
                <a:latin typeface="+mn-lt"/>
                <a:ea typeface="Times New Roman" panose="02020603050405020304" pitchFamily="18" charset="0"/>
                <a:cs typeface="Times New Roman" panose="02020603050405020304" pitchFamily="18" charset="0"/>
              </a:rPr>
              <a:t>Cultural competence and the “New Americans.”</a:t>
            </a:r>
            <a:r>
              <a:rPr lang="en-US" sz="4200" dirty="0">
                <a:effectLst/>
                <a:latin typeface="+mn-lt"/>
                <a:ea typeface="Times New Roman" panose="02020603050405020304" pitchFamily="18" charset="0"/>
                <a:cs typeface="Times New Roman" panose="02020603050405020304" pitchFamily="18" charset="0"/>
              </a:rPr>
              <a:t> Cultural Competence and the. https://alameda.networkofcare.org/veterans/library/article.aspx?id=543 </a:t>
            </a:r>
          </a:p>
          <a:p>
            <a:pPr marL="0" marR="0" indent="0">
              <a:spcBef>
                <a:spcPts val="0"/>
              </a:spcBef>
              <a:spcAft>
                <a:spcPts val="0"/>
              </a:spcAft>
              <a:buNone/>
            </a:pPr>
            <a:endParaRPr lang="en-US" sz="3600" dirty="0">
              <a:solidFill>
                <a:schemeClr val="tx2">
                  <a:lumMod val="60000"/>
                  <a:lumOff val="40000"/>
                </a:schemeClr>
              </a:solidFill>
              <a:effectLst/>
              <a:latin typeface="+mn-lt"/>
              <a:ea typeface="Calibri" panose="020F0502020204030204" pitchFamily="34" charset="0"/>
              <a:cs typeface="Times New Roman" panose="02020603050405020304" pitchFamily="18" charset="0"/>
            </a:endParaRPr>
          </a:p>
          <a:p>
            <a:endParaRPr lang="en-US" sz="3600" dirty="0">
              <a:effectLst/>
            </a:endParaRPr>
          </a:p>
          <a:p>
            <a:endParaRPr lang="en-US" sz="3600" dirty="0"/>
          </a:p>
        </p:txBody>
      </p:sp>
      <p:sp>
        <p:nvSpPr>
          <p:cNvPr id="39" name="Text Placeholder 38">
            <a:extLst>
              <a:ext uri="{FF2B5EF4-FFF2-40B4-BE49-F238E27FC236}">
                <a16:creationId xmlns:a16="http://schemas.microsoft.com/office/drawing/2014/main" id="{A98FB9AB-B4FB-FB03-07B0-62D61AEEBC46}"/>
              </a:ext>
            </a:extLst>
          </p:cNvPr>
          <p:cNvSpPr>
            <a:spLocks noGrp="1"/>
          </p:cNvSpPr>
          <p:nvPr>
            <p:ph type="body" sz="quarter" idx="22"/>
          </p:nvPr>
        </p:nvSpPr>
        <p:spPr/>
        <p:txBody>
          <a:bodyPr>
            <a:normAutofit/>
          </a:bodyPr>
          <a:lstStyle/>
          <a:p>
            <a:pPr marL="522288" lvl="3" indent="-522288">
              <a:buFont typeface="Wingdings" panose="05000000000000000000" pitchFamily="2" charset="2"/>
              <a:buChar char="v"/>
              <a:tabLst>
                <a:tab pos="784225" algn="l"/>
              </a:tabLst>
            </a:pPr>
            <a:r>
              <a:rPr lang="en-US" sz="3600" dirty="0">
                <a:effectLst/>
                <a:latin typeface="Myriad Pro" panose="020B0503030403020204"/>
                <a:ea typeface="Calibri" panose="020F0502020204030204" pitchFamily="34" charset="0"/>
              </a:rPr>
              <a:t>Disability Rights Center (DRC) states that SDM </a:t>
            </a:r>
            <a:r>
              <a:rPr lang="en-US" sz="3600" dirty="0">
                <a:latin typeface="Myriad Pro" panose="020B0503030403020204"/>
                <a:ea typeface="Calibri" panose="020F0502020204030204" pitchFamily="34" charset="0"/>
              </a:rPr>
              <a:t>supports </a:t>
            </a:r>
            <a:r>
              <a:rPr lang="en-US" sz="3600" dirty="0">
                <a:effectLst/>
                <a:latin typeface="Myriad Pro" panose="020B0503030403020204"/>
                <a:ea typeface="Calibri" panose="020F0502020204030204" pitchFamily="34" charset="0"/>
              </a:rPr>
              <a:t>the freedom to make choices to the best of their abilities for individuals with disabilities.  </a:t>
            </a:r>
          </a:p>
          <a:p>
            <a:pPr marL="194310" marR="0" indent="-285750">
              <a:lnSpc>
                <a:spcPct val="107000"/>
              </a:lnSpc>
              <a:spcBef>
                <a:spcPts val="0"/>
              </a:spcBef>
              <a:spcAft>
                <a:spcPts val="800"/>
              </a:spcAft>
              <a:buFont typeface="Wingdings" panose="05000000000000000000" pitchFamily="2" charset="2"/>
              <a:buChar char="v"/>
            </a:pPr>
            <a:r>
              <a:rPr lang="en-US" sz="3600" kern="100" dirty="0">
                <a:latin typeface="Myriad Pro" panose="020B0503030403020204"/>
                <a:ea typeface="Calibri" panose="020F0502020204030204" pitchFamily="34" charset="0"/>
                <a:cs typeface="Times New Roman" panose="02020603050405020304" pitchFamily="18" charset="0"/>
              </a:rPr>
              <a:t> The SDM process is individually driven.</a:t>
            </a:r>
          </a:p>
          <a:p>
            <a:pPr marL="194310" marR="0" indent="-285750">
              <a:lnSpc>
                <a:spcPct val="107000"/>
              </a:lnSpc>
              <a:spcBef>
                <a:spcPts val="0"/>
              </a:spcBef>
              <a:spcAft>
                <a:spcPts val="800"/>
              </a:spcAft>
              <a:buFont typeface="Wingdings" panose="05000000000000000000" pitchFamily="2" charset="2"/>
              <a:buChar char="v"/>
            </a:pPr>
            <a:r>
              <a:rPr lang="en-US" sz="3600" kern="100" dirty="0">
                <a:latin typeface="Myriad Pro" panose="020B0503030403020204"/>
                <a:ea typeface="Calibri" panose="020F0502020204030204" pitchFamily="34" charset="0"/>
                <a:cs typeface="Times New Roman" panose="02020603050405020304" pitchFamily="18" charset="0"/>
              </a:rPr>
              <a:t> The SDM is a legal alternative to guardianship. </a:t>
            </a:r>
          </a:p>
          <a:p>
            <a:pPr marL="493713" marR="0" indent="-585788">
              <a:lnSpc>
                <a:spcPct val="107000"/>
              </a:lnSpc>
              <a:spcBef>
                <a:spcPts val="0"/>
              </a:spcBef>
              <a:spcAft>
                <a:spcPts val="800"/>
              </a:spcAft>
              <a:buFont typeface="Wingdings" panose="05000000000000000000" pitchFamily="2" charset="2"/>
              <a:buChar char="v"/>
            </a:pPr>
            <a:r>
              <a:rPr lang="en-US" sz="3600" kern="100" dirty="0">
                <a:latin typeface="Myriad Pro" panose="020B0503030403020204"/>
                <a:ea typeface="Calibri" panose="020F0502020204030204" pitchFamily="34" charset="0"/>
                <a:cs typeface="Times New Roman" panose="02020603050405020304" pitchFamily="18" charset="0"/>
              </a:rPr>
              <a:t>Individuals with disabilities can choose someone they trust to help them make decisions. </a:t>
            </a:r>
          </a:p>
          <a:p>
            <a:pPr marL="493713" marR="0" indent="-585788">
              <a:lnSpc>
                <a:spcPct val="107000"/>
              </a:lnSpc>
              <a:spcBef>
                <a:spcPts val="0"/>
              </a:spcBef>
              <a:spcAft>
                <a:spcPts val="800"/>
              </a:spcAft>
              <a:buFont typeface="Wingdings" panose="05000000000000000000" pitchFamily="2" charset="2"/>
              <a:buChar char="v"/>
            </a:pPr>
            <a:r>
              <a:rPr lang="en-US" sz="3600" kern="100" dirty="0">
                <a:latin typeface="Myriad Pro" panose="020B0503030403020204"/>
                <a:ea typeface="Calibri" panose="020F0502020204030204" pitchFamily="34" charset="0"/>
                <a:cs typeface="Times New Roman" panose="02020603050405020304" pitchFamily="18" charset="0"/>
              </a:rPr>
              <a:t>NH has become more diverse in recent years. </a:t>
            </a:r>
          </a:p>
          <a:p>
            <a:endParaRPr lang="en-US" dirty="0"/>
          </a:p>
        </p:txBody>
      </p:sp>
      <p:sp>
        <p:nvSpPr>
          <p:cNvPr id="8" name="Text Placeholder 5">
            <a:extLst>
              <a:ext uri="{FF2B5EF4-FFF2-40B4-BE49-F238E27FC236}">
                <a16:creationId xmlns:a16="http://schemas.microsoft.com/office/drawing/2014/main" id="{E76E35AD-BB10-9D56-2AE2-D2BBCFCFFF4C}"/>
              </a:ext>
            </a:extLst>
          </p:cNvPr>
          <p:cNvSpPr txBox="1">
            <a:spLocks/>
          </p:cNvSpPr>
          <p:nvPr/>
        </p:nvSpPr>
        <p:spPr>
          <a:xfrm>
            <a:off x="32802925" y="21777282"/>
            <a:ext cx="4774562" cy="1546105"/>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r>
              <a:rPr lang="en-US" sz="5600" dirty="0">
                <a:cs typeface="Times New Roman" panose="02020603050405020304" pitchFamily="18" charset="0"/>
              </a:rPr>
              <a:t>References</a:t>
            </a:r>
            <a:endParaRPr lang="en-US" sz="5600" dirty="0"/>
          </a:p>
        </p:txBody>
      </p:sp>
      <p:pic>
        <p:nvPicPr>
          <p:cNvPr id="1026" name="Picture 2" descr="Population by Race and Ethnicity&#10;New Hampshire, Estimates for July 2018&#10;Hispanic Included Unless Specified &#10;Source: U.S Census Bureau, Population Estimates Program &#10;Hispanic White, 43,895, 3%&#10;Asian, 40.460, 3%&#10;Black or African, 23,293, 2%&#10;Other Races and Two or More Races, 28,488, 2%&#10;Non- Hispanic White, 1,220,322, 90% &#10;New Hampshire Fiscal Policy Institute&#10;www.nhfpi.org">
            <a:hlinkClick r:id="rId8"/>
            <a:extLst>
              <a:ext uri="{FF2B5EF4-FFF2-40B4-BE49-F238E27FC236}">
                <a16:creationId xmlns:a16="http://schemas.microsoft.com/office/drawing/2014/main" id="{FDF127F2-DAE7-A052-CB3F-734DF5CE3026}"/>
              </a:ext>
              <a:ext uri="{C183D7F6-B498-43B3-948B-1728B52AA6E4}">
                <adec:decorative xmlns:adec="http://schemas.microsoft.com/office/drawing/2017/decorative" val="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725426" y="12886870"/>
            <a:ext cx="10930756" cy="817671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upported Decision Making: An Alternative to Guardianship.">
            <a:hlinkClick r:id="rId10"/>
            <a:extLst>
              <a:ext uri="{FF2B5EF4-FFF2-40B4-BE49-F238E27FC236}">
                <a16:creationId xmlns:a16="http://schemas.microsoft.com/office/drawing/2014/main" id="{9F44525A-AFF5-5084-2048-BCC4CFE43663}"/>
              </a:ext>
              <a:ext uri="{C183D7F6-B498-43B3-948B-1728B52AA6E4}">
                <adec:decorative xmlns:adec="http://schemas.microsoft.com/office/drawing/2017/decorative" val="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34684" y="26604686"/>
            <a:ext cx="12307888" cy="41036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5430284"/>
      </p:ext>
    </p:extLst>
  </p:cSld>
  <p:clrMapOvr>
    <a:masterClrMapping/>
  </p:clrMapOvr>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a64891b-fa03-4fb1-a092-31ef8f540ecb">
      <Terms xmlns="http://schemas.microsoft.com/office/infopath/2007/PartnerControls"/>
    </lcf76f155ced4ddcb4097134ff3c332f>
    <TaxCatchAll xmlns="5550a5bc-a596-4b67-9c99-647c66ecfdd3" xsi:nil="true"/>
  </documentManagement>
</p:properties>
</file>

<file path=customXml/item3.xml><?xml version="1.0" encoding="utf-8"?>
<EsriMapsInfo xmlns="ESRI.ArcGIS.Mapping.OfficeIntegration.PowerPointInfo">
  <Version>Version1</Version>
  <RequiresSignIn>False</RequiresSignIn>
</EsriMapsInfo>
</file>

<file path=customXml/item4.xml><?xml version="1.0" encoding="utf-8"?>
<ct:contentTypeSchema xmlns:ct="http://schemas.microsoft.com/office/2006/metadata/contentType" xmlns:ma="http://schemas.microsoft.com/office/2006/metadata/properties/metaAttributes" ct:_="" ma:_="" ma:contentTypeName="Document" ma:contentTypeID="0x01010045E6CC1808C4BD42BF29501F7CA1A6AC" ma:contentTypeVersion="17" ma:contentTypeDescription="Create a new document." ma:contentTypeScope="" ma:versionID="b7935ccfc802262aa04d0ff358ae4c13">
  <xsd:schema xmlns:xsd="http://www.w3.org/2001/XMLSchema" xmlns:xs="http://www.w3.org/2001/XMLSchema" xmlns:p="http://schemas.microsoft.com/office/2006/metadata/properties" xmlns:ns2="2a64891b-fa03-4fb1-a092-31ef8f540ecb" xmlns:ns3="5550a5bc-a596-4b67-9c99-647c66ecfdd3" targetNamespace="http://schemas.microsoft.com/office/2006/metadata/properties" ma:root="true" ma:fieldsID="98095d0e0fe0cfd784260c44d5c15c3d" ns2:_="" ns3:_="">
    <xsd:import namespace="2a64891b-fa03-4fb1-a092-31ef8f540ecb"/>
    <xsd:import namespace="5550a5bc-a596-4b67-9c99-647c66ecfd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64891b-fa03-4fb1-a092-31ef8f540e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50a5bc-a596-4b67-9c99-647c66ecfdd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a7f11fd-9c00-45d8-bb38-4a8cecd4f2c3}" ma:internalName="TaxCatchAll" ma:showField="CatchAllData" ma:web="5550a5bc-a596-4b67-9c99-647c66ecfdd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6DB99753-47DB-49F7-A90E-382E2831BDF1}">
  <ds:schemaRefs>
    <ds:schemaRef ds:uri="http://schemas.microsoft.com/sharepoint/v3/contenttype/forms"/>
  </ds:schemaRefs>
</ds:datastoreItem>
</file>

<file path=customXml/itemProps2.xml><?xml version="1.0" encoding="utf-8"?>
<ds:datastoreItem xmlns:ds="http://schemas.openxmlformats.org/officeDocument/2006/customXml" ds:itemID="{F79DF2F8-3439-4E47-8B4D-9D6FCF655A54}">
  <ds:schemaRefs>
    <ds:schemaRef ds:uri="http://purl.org/dc/elements/1.1/"/>
    <ds:schemaRef ds:uri="5550a5bc-a596-4b67-9c99-647c66ecfdd3"/>
    <ds:schemaRef ds:uri="2a64891b-fa03-4fb1-a092-31ef8f540ecb"/>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4.xml><?xml version="1.0" encoding="utf-8"?>
<ds:datastoreItem xmlns:ds="http://schemas.openxmlformats.org/officeDocument/2006/customXml" ds:itemID="{A483359A-CEDE-4C14-8C54-9A55A46176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64891b-fa03-4fb1-a092-31ef8f540ecb"/>
    <ds:schemaRef ds:uri="5550a5bc-a596-4b67-9c99-647c66ecfd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8335</TotalTime>
  <Words>631</Words>
  <Application>Microsoft Office PowerPoint</Application>
  <PresentationFormat>Custom</PresentationFormat>
  <Paragraphs>50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Calibri</vt:lpstr>
      <vt:lpstr>Minion Pro</vt:lpstr>
      <vt:lpstr>Myriad Pro</vt:lpstr>
      <vt:lpstr>Segoe UI</vt:lpstr>
      <vt:lpstr>Source Sans Pro</vt:lpstr>
      <vt:lpstr>Times New Roman</vt:lpstr>
      <vt:lpstr>Wingdings</vt:lpstr>
      <vt:lpstr>Office Theme</vt:lpstr>
      <vt:lpstr>Supported Decision-Making (SDM) for New Americans with Disabilities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SabuR</dc:creator>
  <cp:lastModifiedBy>Rayamajhi, Suman</cp:lastModifiedBy>
  <cp:revision>228</cp:revision>
  <dcterms:created xsi:type="dcterms:W3CDTF">2016-03-05T16:55:12Z</dcterms:created>
  <dcterms:modified xsi:type="dcterms:W3CDTF">2024-04-25T17:17:37Z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0x01010045E6CC1808C4BD42BF29501F7CA1A6AC</vt:lpwstr>
  </property>
  <property fmtid="{D5CDD505-2E9C-101B-9397-08002B2CF9AE}" pid="3" name="MediaServiceImageTags">
    <vt:lpwstr/>
  </property>
</Properties>
</file>