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64" r:id="rId7"/>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80E965-3E5F-A4C1-B034-1E1FB77DD3C6}" name="Desiree Pena" initials="DP" userId="S::desiree.pena@maine.edu::2564d678-d32a-401a-b93d-fd561badb4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7A5"/>
    <a:srgbClr val="59A6D4"/>
    <a:srgbClr val="29729F"/>
    <a:srgbClr val="0044BB"/>
    <a:srgbClr val="000000"/>
    <a:srgbClr val="003591"/>
    <a:srgbClr val="2E0957"/>
    <a:srgbClr val="002060"/>
    <a:srgbClr val="FFC9C9"/>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86" autoAdjust="0"/>
    <p:restoredTop sz="94434" autoAdjust="0"/>
  </p:normalViewPr>
  <p:slideViewPr>
    <p:cSldViewPr snapToGrid="0">
      <p:cViewPr varScale="1">
        <p:scale>
          <a:sx n="18" d="100"/>
          <a:sy n="18" d="100"/>
        </p:scale>
        <p:origin x="1680" y="96"/>
      </p:cViewPr>
      <p:guideLst>
        <p:guide orient="horz" pos="10368"/>
        <p:guide pos="1382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 Id="rId1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0FCAB-4093-4325-A241-6B2C1361EF90}" type="doc">
      <dgm:prSet loTypeId="urn:microsoft.com/office/officeart/2009/3/layout/StepUpProcess" loCatId="process" qsTypeId="urn:microsoft.com/office/officeart/2005/8/quickstyle/simple1" qsCatId="simple" csTypeId="urn:microsoft.com/office/officeart/2005/8/colors/accent3_3" csCatId="accent3" phldr="1"/>
      <dgm:spPr/>
      <dgm:t>
        <a:bodyPr/>
        <a:lstStyle/>
        <a:p>
          <a:endParaRPr lang="en-US"/>
        </a:p>
      </dgm:t>
    </dgm:pt>
    <dgm:pt modelId="{0DB85DA4-A138-4CFD-91B8-7CD7920342B6}">
      <dgm:prSet phldrT="[Text]" custT="1"/>
      <dgm:spPr/>
      <dgm:t>
        <a:bodyPr/>
        <a:lstStyle/>
        <a:p>
          <a:r>
            <a:rPr lang="en-US" sz="2800" dirty="0">
              <a:latin typeface="+mj-lt"/>
            </a:rPr>
            <a:t>All infants should be screened for hearing differences by 1 month of age. It is best if it is part of their very first newborn care. If the baby does not pass the hearing screening, it is important to make an appointment for a full hearing test no later than 3 months of age.</a:t>
          </a:r>
        </a:p>
      </dgm:t>
    </dgm:pt>
    <dgm:pt modelId="{2E253D6E-8109-4B0D-9868-34263DA20BDA}" type="parTrans" cxnId="{42934C5D-7FB8-4D0F-B2F6-4D6B7CFD3F32}">
      <dgm:prSet/>
      <dgm:spPr/>
      <dgm:t>
        <a:bodyPr/>
        <a:lstStyle/>
        <a:p>
          <a:endParaRPr lang="en-US"/>
        </a:p>
      </dgm:t>
    </dgm:pt>
    <dgm:pt modelId="{1E2BEB00-5771-492B-A479-F80FDD2F0D6D}" type="sibTrans" cxnId="{42934C5D-7FB8-4D0F-B2F6-4D6B7CFD3F32}">
      <dgm:prSet/>
      <dgm:spPr/>
      <dgm:t>
        <a:bodyPr/>
        <a:lstStyle/>
        <a:p>
          <a:endParaRPr lang="en-US"/>
        </a:p>
      </dgm:t>
    </dgm:pt>
    <dgm:pt modelId="{9F7B192B-3DBF-4432-9EB7-0C1670F54740}">
      <dgm:prSet phldrT="[Text]" custT="1"/>
      <dgm:spPr/>
      <dgm:t>
        <a:bodyPr/>
        <a:lstStyle/>
        <a:p>
          <a:r>
            <a:rPr lang="en-US" sz="2800" dirty="0">
              <a:latin typeface="+mj-lt"/>
            </a:rPr>
            <a:t>Babies who do not pass their hearing test should be seen by a specialist no later than 3 months of age. This will help ensure that every infant with hearing differences is diagnosed early.</a:t>
          </a:r>
        </a:p>
      </dgm:t>
      <dgm:extLst>
        <a:ext uri="{E40237B7-FDA0-4F09-8148-C483321AD2D9}">
          <dgm14:cNvPr xmlns:dgm14="http://schemas.microsoft.com/office/drawing/2010/diagram" id="0" name="" descr="&#10;"/>
        </a:ext>
      </dgm:extLst>
    </dgm:pt>
    <dgm:pt modelId="{DBD2B9C3-7DD0-497C-80FA-BB61643679C1}" type="parTrans" cxnId="{2A06B18A-882E-433C-8AF6-25B270D1C33A}">
      <dgm:prSet/>
      <dgm:spPr/>
      <dgm:t>
        <a:bodyPr/>
        <a:lstStyle/>
        <a:p>
          <a:endParaRPr lang="en-US"/>
        </a:p>
      </dgm:t>
    </dgm:pt>
    <dgm:pt modelId="{467B688C-043C-4BC5-A657-615A5E6143F9}" type="sibTrans" cxnId="{2A06B18A-882E-433C-8AF6-25B270D1C33A}">
      <dgm:prSet/>
      <dgm:spPr/>
      <dgm:t>
        <a:bodyPr/>
        <a:lstStyle/>
        <a:p>
          <a:endParaRPr lang="en-US"/>
        </a:p>
      </dgm:t>
    </dgm:pt>
    <dgm:pt modelId="{838FE780-908F-4797-AAE0-A811DBE99550}">
      <dgm:prSet phldrT="[Text]" custT="1"/>
      <dgm:spPr/>
      <dgm:t>
        <a:bodyPr/>
        <a:lstStyle/>
        <a:p>
          <a:r>
            <a:rPr lang="en-US" sz="2800" dirty="0">
              <a:latin typeface="+mj-lt"/>
            </a:rPr>
            <a:t>Providing recommended medical, hearing, educational, and support services to infants with hearing differences no later than 6 months of age will help the child develop communication and language skills that will last a lifetime.</a:t>
          </a:r>
        </a:p>
      </dgm:t>
    </dgm:pt>
    <dgm:pt modelId="{C24EA056-8A8D-4E6D-B30D-24C6770C3071}" type="sibTrans" cxnId="{239DB36E-6976-4521-A1BD-188642D705C9}">
      <dgm:prSet/>
      <dgm:spPr/>
      <dgm:t>
        <a:bodyPr/>
        <a:lstStyle/>
        <a:p>
          <a:endParaRPr lang="en-US"/>
        </a:p>
      </dgm:t>
    </dgm:pt>
    <dgm:pt modelId="{C76808CB-7C84-4103-81C5-D948B6FE8D46}" type="parTrans" cxnId="{239DB36E-6976-4521-A1BD-188642D705C9}">
      <dgm:prSet/>
      <dgm:spPr/>
      <dgm:t>
        <a:bodyPr/>
        <a:lstStyle/>
        <a:p>
          <a:endParaRPr lang="en-US"/>
        </a:p>
      </dgm:t>
    </dgm:pt>
    <dgm:pt modelId="{3C2E3890-87AA-4975-9F54-2ED90A91FD34}" type="pres">
      <dgm:prSet presAssocID="{06D0FCAB-4093-4325-A241-6B2C1361EF90}" presName="rootnode" presStyleCnt="0">
        <dgm:presLayoutVars>
          <dgm:chMax/>
          <dgm:chPref/>
          <dgm:dir/>
          <dgm:animLvl val="lvl"/>
        </dgm:presLayoutVars>
      </dgm:prSet>
      <dgm:spPr/>
    </dgm:pt>
    <dgm:pt modelId="{F8A788D3-9125-47BA-ABBD-C30BEF02DE90}" type="pres">
      <dgm:prSet presAssocID="{0DB85DA4-A138-4CFD-91B8-7CD7920342B6}" presName="composite" presStyleCnt="0"/>
      <dgm:spPr/>
    </dgm:pt>
    <dgm:pt modelId="{E2FE7524-3A62-462D-BF01-2E0BBA27A7CD}" type="pres">
      <dgm:prSet presAssocID="{0DB85DA4-A138-4CFD-91B8-7CD7920342B6}" presName="LShape" presStyleLbl="alignNode1" presStyleIdx="0" presStyleCnt="5"/>
      <dgm:spPr/>
    </dgm:pt>
    <dgm:pt modelId="{7FCE3F24-F6D5-4B4A-B883-DAB5F4E208F1}" type="pres">
      <dgm:prSet presAssocID="{0DB85DA4-A138-4CFD-91B8-7CD7920342B6}" presName="ParentText" presStyleLbl="revTx" presStyleIdx="0" presStyleCnt="3">
        <dgm:presLayoutVars>
          <dgm:chMax val="0"/>
          <dgm:chPref val="0"/>
          <dgm:bulletEnabled val="1"/>
        </dgm:presLayoutVars>
      </dgm:prSet>
      <dgm:spPr/>
    </dgm:pt>
    <dgm:pt modelId="{1730D7C0-6AF5-4D4E-97EC-74E6C9361E0D}" type="pres">
      <dgm:prSet presAssocID="{0DB85DA4-A138-4CFD-91B8-7CD7920342B6}" presName="Triangle" presStyleLbl="alignNode1" presStyleIdx="1" presStyleCnt="5"/>
      <dgm:spPr/>
    </dgm:pt>
    <dgm:pt modelId="{B1ED89F0-F1A6-4E55-BF56-A918154DC7B0}" type="pres">
      <dgm:prSet presAssocID="{1E2BEB00-5771-492B-A479-F80FDD2F0D6D}" presName="sibTrans" presStyleCnt="0"/>
      <dgm:spPr/>
    </dgm:pt>
    <dgm:pt modelId="{7962E7F1-4965-4797-9F7F-445A338E107F}" type="pres">
      <dgm:prSet presAssocID="{1E2BEB00-5771-492B-A479-F80FDD2F0D6D}" presName="space" presStyleCnt="0"/>
      <dgm:spPr/>
    </dgm:pt>
    <dgm:pt modelId="{BC35A2EA-C66C-4D3D-8B2E-6D480160BF8E}" type="pres">
      <dgm:prSet presAssocID="{9F7B192B-3DBF-4432-9EB7-0C1670F54740}" presName="composite" presStyleCnt="0"/>
      <dgm:spPr/>
    </dgm:pt>
    <dgm:pt modelId="{4D07B505-FAF8-473B-8C39-0A5EEBB31DF9}" type="pres">
      <dgm:prSet presAssocID="{9F7B192B-3DBF-4432-9EB7-0C1670F54740}" presName="LShape" presStyleLbl="alignNode1" presStyleIdx="2" presStyleCnt="5"/>
      <dgm:spPr/>
    </dgm:pt>
    <dgm:pt modelId="{EBE398CA-3015-42B9-8EC7-CAF15830275E}" type="pres">
      <dgm:prSet presAssocID="{9F7B192B-3DBF-4432-9EB7-0C1670F54740}" presName="ParentText" presStyleLbl="revTx" presStyleIdx="1" presStyleCnt="3">
        <dgm:presLayoutVars>
          <dgm:chMax val="0"/>
          <dgm:chPref val="0"/>
          <dgm:bulletEnabled val="1"/>
        </dgm:presLayoutVars>
      </dgm:prSet>
      <dgm:spPr/>
    </dgm:pt>
    <dgm:pt modelId="{48D33C75-4F45-4AB4-96B6-E2F7A767C250}" type="pres">
      <dgm:prSet presAssocID="{9F7B192B-3DBF-4432-9EB7-0C1670F54740}" presName="Triangle" presStyleLbl="alignNode1" presStyleIdx="3" presStyleCnt="5"/>
      <dgm:spPr/>
    </dgm:pt>
    <dgm:pt modelId="{FCF84FEB-75F9-43EC-8D35-017AF397B44A}" type="pres">
      <dgm:prSet presAssocID="{467B688C-043C-4BC5-A657-615A5E6143F9}" presName="sibTrans" presStyleCnt="0"/>
      <dgm:spPr/>
    </dgm:pt>
    <dgm:pt modelId="{EEC5E2E1-2786-4DE6-B1EB-AEEF59284CFB}" type="pres">
      <dgm:prSet presAssocID="{467B688C-043C-4BC5-A657-615A5E6143F9}" presName="space" presStyleCnt="0"/>
      <dgm:spPr/>
    </dgm:pt>
    <dgm:pt modelId="{A098C37E-2DF4-4910-BCAC-BAF666719460}" type="pres">
      <dgm:prSet presAssocID="{838FE780-908F-4797-AAE0-A811DBE99550}" presName="composite" presStyleCnt="0"/>
      <dgm:spPr/>
    </dgm:pt>
    <dgm:pt modelId="{C398C4C2-DA91-4751-A795-C8D46A2B01BE}" type="pres">
      <dgm:prSet presAssocID="{838FE780-908F-4797-AAE0-A811DBE99550}" presName="LShape" presStyleLbl="alignNode1" presStyleIdx="4" presStyleCnt="5"/>
      <dgm:spPr/>
    </dgm:pt>
    <dgm:pt modelId="{0DA6C610-CB77-4B58-B8ED-89C1DB1B578F}" type="pres">
      <dgm:prSet presAssocID="{838FE780-908F-4797-AAE0-A811DBE99550}" presName="ParentText" presStyleLbl="revTx" presStyleIdx="2" presStyleCnt="3">
        <dgm:presLayoutVars>
          <dgm:chMax val="0"/>
          <dgm:chPref val="0"/>
          <dgm:bulletEnabled val="1"/>
        </dgm:presLayoutVars>
      </dgm:prSet>
      <dgm:spPr/>
    </dgm:pt>
  </dgm:ptLst>
  <dgm:cxnLst>
    <dgm:cxn modelId="{3B2F6B3C-8C01-4272-AC66-ECF27D0EA88E}" type="presOf" srcId="{9F7B192B-3DBF-4432-9EB7-0C1670F54740}" destId="{EBE398CA-3015-42B9-8EC7-CAF15830275E}" srcOrd="0" destOrd="0" presId="urn:microsoft.com/office/officeart/2009/3/layout/StepUpProcess"/>
    <dgm:cxn modelId="{42934C5D-7FB8-4D0F-B2F6-4D6B7CFD3F32}" srcId="{06D0FCAB-4093-4325-A241-6B2C1361EF90}" destId="{0DB85DA4-A138-4CFD-91B8-7CD7920342B6}" srcOrd="0" destOrd="0" parTransId="{2E253D6E-8109-4B0D-9868-34263DA20BDA}" sibTransId="{1E2BEB00-5771-492B-A479-F80FDD2F0D6D}"/>
    <dgm:cxn modelId="{239DB36E-6976-4521-A1BD-188642D705C9}" srcId="{06D0FCAB-4093-4325-A241-6B2C1361EF90}" destId="{838FE780-908F-4797-AAE0-A811DBE99550}" srcOrd="2" destOrd="0" parTransId="{C76808CB-7C84-4103-81C5-D948B6FE8D46}" sibTransId="{C24EA056-8A8D-4E6D-B30D-24C6770C3071}"/>
    <dgm:cxn modelId="{D39ABA83-71ED-4564-BF3A-5137AB5A160C}" type="presOf" srcId="{0DB85DA4-A138-4CFD-91B8-7CD7920342B6}" destId="{7FCE3F24-F6D5-4B4A-B883-DAB5F4E208F1}" srcOrd="0" destOrd="0" presId="urn:microsoft.com/office/officeart/2009/3/layout/StepUpProcess"/>
    <dgm:cxn modelId="{2A06B18A-882E-433C-8AF6-25B270D1C33A}" srcId="{06D0FCAB-4093-4325-A241-6B2C1361EF90}" destId="{9F7B192B-3DBF-4432-9EB7-0C1670F54740}" srcOrd="1" destOrd="0" parTransId="{DBD2B9C3-7DD0-497C-80FA-BB61643679C1}" sibTransId="{467B688C-043C-4BC5-A657-615A5E6143F9}"/>
    <dgm:cxn modelId="{414944D5-17DE-4C4B-96F4-9ED06724095D}" type="presOf" srcId="{838FE780-908F-4797-AAE0-A811DBE99550}" destId="{0DA6C610-CB77-4B58-B8ED-89C1DB1B578F}" srcOrd="0" destOrd="0" presId="urn:microsoft.com/office/officeart/2009/3/layout/StepUpProcess"/>
    <dgm:cxn modelId="{203004FA-A0FC-40DE-A189-A10445121337}" type="presOf" srcId="{06D0FCAB-4093-4325-A241-6B2C1361EF90}" destId="{3C2E3890-87AA-4975-9F54-2ED90A91FD34}" srcOrd="0" destOrd="0" presId="urn:microsoft.com/office/officeart/2009/3/layout/StepUpProcess"/>
    <dgm:cxn modelId="{144F4376-BC2B-49FF-9CD7-A76B4DA0BE5A}" type="presParOf" srcId="{3C2E3890-87AA-4975-9F54-2ED90A91FD34}" destId="{F8A788D3-9125-47BA-ABBD-C30BEF02DE90}" srcOrd="0" destOrd="0" presId="urn:microsoft.com/office/officeart/2009/3/layout/StepUpProcess"/>
    <dgm:cxn modelId="{17FBC425-13C1-442E-89DB-98FCDF132744}" type="presParOf" srcId="{F8A788D3-9125-47BA-ABBD-C30BEF02DE90}" destId="{E2FE7524-3A62-462D-BF01-2E0BBA27A7CD}" srcOrd="0" destOrd="0" presId="urn:microsoft.com/office/officeart/2009/3/layout/StepUpProcess"/>
    <dgm:cxn modelId="{13FF4208-4594-4770-8EA1-3A37E886E366}" type="presParOf" srcId="{F8A788D3-9125-47BA-ABBD-C30BEF02DE90}" destId="{7FCE3F24-F6D5-4B4A-B883-DAB5F4E208F1}" srcOrd="1" destOrd="0" presId="urn:microsoft.com/office/officeart/2009/3/layout/StepUpProcess"/>
    <dgm:cxn modelId="{FE5C13F4-DD70-4056-B208-42ED03F57B8A}" type="presParOf" srcId="{F8A788D3-9125-47BA-ABBD-C30BEF02DE90}" destId="{1730D7C0-6AF5-4D4E-97EC-74E6C9361E0D}" srcOrd="2" destOrd="0" presId="urn:microsoft.com/office/officeart/2009/3/layout/StepUpProcess"/>
    <dgm:cxn modelId="{15BC0258-30F5-4CDC-9DCE-2D3E0950A087}" type="presParOf" srcId="{3C2E3890-87AA-4975-9F54-2ED90A91FD34}" destId="{B1ED89F0-F1A6-4E55-BF56-A918154DC7B0}" srcOrd="1" destOrd="0" presId="urn:microsoft.com/office/officeart/2009/3/layout/StepUpProcess"/>
    <dgm:cxn modelId="{ADEAA6B9-1C2A-4A65-BA9F-543DA11C6D0F}" type="presParOf" srcId="{B1ED89F0-F1A6-4E55-BF56-A918154DC7B0}" destId="{7962E7F1-4965-4797-9F7F-445A338E107F}" srcOrd="0" destOrd="0" presId="urn:microsoft.com/office/officeart/2009/3/layout/StepUpProcess"/>
    <dgm:cxn modelId="{22FFA717-EBE2-4D71-AB44-7B4CFF91A1BE}" type="presParOf" srcId="{3C2E3890-87AA-4975-9F54-2ED90A91FD34}" destId="{BC35A2EA-C66C-4D3D-8B2E-6D480160BF8E}" srcOrd="2" destOrd="0" presId="urn:microsoft.com/office/officeart/2009/3/layout/StepUpProcess"/>
    <dgm:cxn modelId="{91117E44-9550-42D6-8ADD-7415277FF6C9}" type="presParOf" srcId="{BC35A2EA-C66C-4D3D-8B2E-6D480160BF8E}" destId="{4D07B505-FAF8-473B-8C39-0A5EEBB31DF9}" srcOrd="0" destOrd="0" presId="urn:microsoft.com/office/officeart/2009/3/layout/StepUpProcess"/>
    <dgm:cxn modelId="{E2FAEC95-0A23-4C10-8A1C-29318CD05F81}" type="presParOf" srcId="{BC35A2EA-C66C-4D3D-8B2E-6D480160BF8E}" destId="{EBE398CA-3015-42B9-8EC7-CAF15830275E}" srcOrd="1" destOrd="0" presId="urn:microsoft.com/office/officeart/2009/3/layout/StepUpProcess"/>
    <dgm:cxn modelId="{0E42C560-A423-474B-B043-CF11EF3FFB8A}" type="presParOf" srcId="{BC35A2EA-C66C-4D3D-8B2E-6D480160BF8E}" destId="{48D33C75-4F45-4AB4-96B6-E2F7A767C250}" srcOrd="2" destOrd="0" presId="urn:microsoft.com/office/officeart/2009/3/layout/StepUpProcess"/>
    <dgm:cxn modelId="{0E1661A9-CE02-4D08-B716-CE7D98370B04}" type="presParOf" srcId="{3C2E3890-87AA-4975-9F54-2ED90A91FD34}" destId="{FCF84FEB-75F9-43EC-8D35-017AF397B44A}" srcOrd="3" destOrd="0" presId="urn:microsoft.com/office/officeart/2009/3/layout/StepUpProcess"/>
    <dgm:cxn modelId="{691BAF1C-507C-4F23-A7DE-A4A15C4A5635}" type="presParOf" srcId="{FCF84FEB-75F9-43EC-8D35-017AF397B44A}" destId="{EEC5E2E1-2786-4DE6-B1EB-AEEF59284CFB}" srcOrd="0" destOrd="0" presId="urn:microsoft.com/office/officeart/2009/3/layout/StepUpProcess"/>
    <dgm:cxn modelId="{84E36A63-9767-42B1-AF65-C8C9990C1BDD}" type="presParOf" srcId="{3C2E3890-87AA-4975-9F54-2ED90A91FD34}" destId="{A098C37E-2DF4-4910-BCAC-BAF666719460}" srcOrd="4" destOrd="0" presId="urn:microsoft.com/office/officeart/2009/3/layout/StepUpProcess"/>
    <dgm:cxn modelId="{67550666-9D45-4678-A77E-FBBCDD14D04D}" type="presParOf" srcId="{A098C37E-2DF4-4910-BCAC-BAF666719460}" destId="{C398C4C2-DA91-4751-A795-C8D46A2B01BE}" srcOrd="0" destOrd="0" presId="urn:microsoft.com/office/officeart/2009/3/layout/StepUpProcess"/>
    <dgm:cxn modelId="{880129F2-A9B8-4C37-83E7-AE29716A608B}" type="presParOf" srcId="{A098C37E-2DF4-4910-BCAC-BAF666719460}" destId="{0DA6C610-CB77-4B58-B8ED-89C1DB1B578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E7524-3A62-462D-BF01-2E0BBA27A7CD}">
      <dsp:nvSpPr>
        <dsp:cNvPr id="0" name=""/>
        <dsp:cNvSpPr/>
      </dsp:nvSpPr>
      <dsp:spPr>
        <a:xfrm rot="5400000">
          <a:off x="907198" y="2960654"/>
          <a:ext cx="2727049" cy="4537748"/>
        </a:xfrm>
        <a:prstGeom prst="corner">
          <a:avLst>
            <a:gd name="adj1" fmla="val 16120"/>
            <a:gd name="adj2" fmla="val 16110"/>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E3F24-F6D5-4B4A-B883-DAB5F4E208F1}">
      <dsp:nvSpPr>
        <dsp:cNvPr id="0" name=""/>
        <dsp:cNvSpPr/>
      </dsp:nvSpPr>
      <dsp:spPr>
        <a:xfrm>
          <a:off x="451986" y="4316463"/>
          <a:ext cx="4096704" cy="359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All infants should be screened for hearing differences by 1 month of age. It is best if it is part of their very first newborn care. If the baby does not pass the hearing screening, it is important to make an appointment for a full hearing test no later than 3 months of age.</a:t>
          </a:r>
        </a:p>
      </dsp:txBody>
      <dsp:txXfrm>
        <a:off x="451986" y="4316463"/>
        <a:ext cx="4096704" cy="3591001"/>
      </dsp:txXfrm>
    </dsp:sp>
    <dsp:sp modelId="{1730D7C0-6AF5-4D4E-97EC-74E6C9361E0D}">
      <dsp:nvSpPr>
        <dsp:cNvPr id="0" name=""/>
        <dsp:cNvSpPr/>
      </dsp:nvSpPr>
      <dsp:spPr>
        <a:xfrm>
          <a:off x="3775727" y="2626580"/>
          <a:ext cx="772963" cy="772963"/>
        </a:xfrm>
        <a:prstGeom prst="triangle">
          <a:avLst>
            <a:gd name="adj" fmla="val 100000"/>
          </a:avLst>
        </a:prstGeom>
        <a:solidFill>
          <a:schemeClr val="accent3">
            <a:shade val="80000"/>
            <a:hueOff val="191692"/>
            <a:satOff val="-19194"/>
            <a:lumOff val="10023"/>
            <a:alphaOff val="0"/>
          </a:schemeClr>
        </a:solidFill>
        <a:ln w="12700" cap="flat" cmpd="sng" algn="ctr">
          <a:solidFill>
            <a:schemeClr val="accent3">
              <a:shade val="80000"/>
              <a:hueOff val="191692"/>
              <a:satOff val="-19194"/>
              <a:lumOff val="100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7B505-FAF8-473B-8C39-0A5EEBB31DF9}">
      <dsp:nvSpPr>
        <dsp:cNvPr id="0" name=""/>
        <dsp:cNvSpPr/>
      </dsp:nvSpPr>
      <dsp:spPr>
        <a:xfrm rot="5400000">
          <a:off x="5922365" y="1719646"/>
          <a:ext cx="2727049" cy="4537748"/>
        </a:xfrm>
        <a:prstGeom prst="corner">
          <a:avLst>
            <a:gd name="adj1" fmla="val 16120"/>
            <a:gd name="adj2" fmla="val 16110"/>
          </a:avLst>
        </a:prstGeom>
        <a:solidFill>
          <a:schemeClr val="accent3">
            <a:shade val="80000"/>
            <a:hueOff val="383383"/>
            <a:satOff val="-38388"/>
            <a:lumOff val="20046"/>
            <a:alphaOff val="0"/>
          </a:schemeClr>
        </a:solidFill>
        <a:ln w="12700" cap="flat" cmpd="sng" algn="ctr">
          <a:solidFill>
            <a:schemeClr val="accent3">
              <a:shade val="80000"/>
              <a:hueOff val="383383"/>
              <a:satOff val="-38388"/>
              <a:lumOff val="200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398CA-3015-42B9-8EC7-CAF15830275E}">
      <dsp:nvSpPr>
        <dsp:cNvPr id="0" name=""/>
        <dsp:cNvSpPr/>
      </dsp:nvSpPr>
      <dsp:spPr>
        <a:xfrm>
          <a:off x="5467152" y="3075455"/>
          <a:ext cx="4096704" cy="359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Babies who do not pass their hearing test should be seen by a specialist no later than 3 months of age. This will help ensure that every infant with hearing differences is diagnosed early.</a:t>
          </a:r>
        </a:p>
      </dsp:txBody>
      <dsp:txXfrm>
        <a:off x="5467152" y="3075455"/>
        <a:ext cx="4096704" cy="3591001"/>
      </dsp:txXfrm>
    </dsp:sp>
    <dsp:sp modelId="{48D33C75-4F45-4AB4-96B6-E2F7A767C250}">
      <dsp:nvSpPr>
        <dsp:cNvPr id="0" name=""/>
        <dsp:cNvSpPr/>
      </dsp:nvSpPr>
      <dsp:spPr>
        <a:xfrm>
          <a:off x="8790894" y="1385572"/>
          <a:ext cx="772963" cy="772963"/>
        </a:xfrm>
        <a:prstGeom prst="triangle">
          <a:avLst>
            <a:gd name="adj" fmla="val 100000"/>
          </a:avLst>
        </a:prstGeom>
        <a:solidFill>
          <a:schemeClr val="accent3">
            <a:shade val="80000"/>
            <a:hueOff val="575075"/>
            <a:satOff val="-57581"/>
            <a:lumOff val="30069"/>
            <a:alphaOff val="0"/>
          </a:schemeClr>
        </a:solidFill>
        <a:ln w="12700" cap="flat" cmpd="sng" algn="ctr">
          <a:solidFill>
            <a:schemeClr val="accent3">
              <a:shade val="80000"/>
              <a:hueOff val="575075"/>
              <a:satOff val="-57581"/>
              <a:lumOff val="300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8C4C2-DA91-4751-A795-C8D46A2B01BE}">
      <dsp:nvSpPr>
        <dsp:cNvPr id="0" name=""/>
        <dsp:cNvSpPr/>
      </dsp:nvSpPr>
      <dsp:spPr>
        <a:xfrm rot="5400000">
          <a:off x="10937531" y="478638"/>
          <a:ext cx="2727049" cy="4537748"/>
        </a:xfrm>
        <a:prstGeom prst="corner">
          <a:avLst>
            <a:gd name="adj1" fmla="val 16120"/>
            <a:gd name="adj2" fmla="val 16110"/>
          </a:avLst>
        </a:prstGeom>
        <a:solidFill>
          <a:schemeClr val="accent3">
            <a:shade val="80000"/>
            <a:hueOff val="766766"/>
            <a:satOff val="-76775"/>
            <a:lumOff val="40092"/>
            <a:alphaOff val="0"/>
          </a:schemeClr>
        </a:solidFill>
        <a:ln w="12700" cap="flat" cmpd="sng" algn="ctr">
          <a:solidFill>
            <a:schemeClr val="accent3">
              <a:shade val="80000"/>
              <a:hueOff val="766766"/>
              <a:satOff val="-76775"/>
              <a:lumOff val="400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A6C610-CB77-4B58-B8ED-89C1DB1B578F}">
      <dsp:nvSpPr>
        <dsp:cNvPr id="0" name=""/>
        <dsp:cNvSpPr/>
      </dsp:nvSpPr>
      <dsp:spPr>
        <a:xfrm>
          <a:off x="10482319" y="1834447"/>
          <a:ext cx="4096704" cy="359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Providing recommended medical, hearing, educational, and support services to infants with hearing differences no later than 6 months of age will help the child develop communication and language skills that will last a lifetime.</a:t>
          </a:r>
        </a:p>
      </dsp:txBody>
      <dsp:txXfrm>
        <a:off x="10482319" y="1834447"/>
        <a:ext cx="4096704" cy="359100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77B1D42-A65D-49D4-BD83-F646B952BCF1}" type="datetimeFigureOut">
              <a:rPr lang="en-US" smtClean="0"/>
              <a:t>4/23/2024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3A5A33-B5AA-4810-9B13-C1F7DD047D19}" type="slidenum">
              <a:rPr lang="en-US" smtClean="0"/>
              <a:t>‹#›</a:t>
            </a:fld>
            <a:endParaRPr lang="en-US"/>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270308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4" y="21363557"/>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5" y="22840219"/>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766383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6942908"/>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Table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5694476"/>
            <a:ext cx="13076464" cy="5002331"/>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4884590"/>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3860173"/>
            <a:ext cx="13076464" cy="5977063"/>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2460839"/>
            <a:ext cx="13076464" cy="7376398"/>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3813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19508087"/>
            <a:ext cx="7328263" cy="666750"/>
          </a:xfrm>
        </p:spPr>
        <p:txBody>
          <a:bodyPr>
            <a:noAutofit/>
          </a:bodyPr>
          <a:lstStyle>
            <a:lvl1pPr marL="0" indent="0">
              <a:buNone/>
              <a:defRPr sz="3771" b="0" cap="small" baseline="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More Data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058709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5" y="12722205"/>
            <a:ext cx="13076465" cy="9308101"/>
          </a:xfrm>
        </p:spPr>
        <p:txBody>
          <a:bodyPr>
            <a:normAutofit/>
          </a:bodyPr>
          <a:lstStyle>
            <a:lvl1pPr marL="0" indent="0">
              <a:buNone/>
              <a:defRPr sz="3771" b="0">
                <a:solidFill>
                  <a:srgbClr val="000000"/>
                </a:solidFill>
              </a:defRPr>
            </a:lvl1pPr>
          </a:lstStyle>
          <a:p>
            <a:r>
              <a:rPr lang="en-US" dirty="0"/>
              <a:t>Table Graphic</a:t>
            </a:r>
          </a:p>
        </p:txBody>
      </p:sp>
      <p:sp>
        <p:nvSpPr>
          <p:cNvPr id="5" name="Picture Placeholder 49">
            <a:extLst>
              <a:ext uri="{FF2B5EF4-FFF2-40B4-BE49-F238E27FC236}">
                <a16:creationId xmlns:a16="http://schemas.microsoft.com/office/drawing/2014/main" id="{6438E515-BCF2-9D01-9C62-0199C62E197E}"/>
              </a:ext>
            </a:extLst>
          </p:cNvPr>
          <p:cNvSpPr>
            <a:spLocks noGrp="1"/>
          </p:cNvSpPr>
          <p:nvPr>
            <p:ph type="pic" sz="quarter" idx="35"/>
          </p:nvPr>
        </p:nvSpPr>
        <p:spPr>
          <a:xfrm>
            <a:off x="979715" y="25244748"/>
            <a:ext cx="13076464" cy="4592489"/>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66107" y="1275665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1693861"/>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1693861"/>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79714" y="6833423"/>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23702" y="6833423"/>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2891066"/>
            <a:ext cx="13076464" cy="713232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2891066"/>
            <a:ext cx="13076464" cy="7129051"/>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3998414"/>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19673302"/>
            <a:ext cx="7328263" cy="666750"/>
          </a:xfrm>
        </p:spPr>
        <p:txBody>
          <a:bodyPr>
            <a:noAutofit/>
          </a:bodyPr>
          <a:lstStyle>
            <a:lvl1pPr marL="0" indent="0">
              <a:buNone/>
              <a:defRPr sz="3771" b="0" cap="small" baseline="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0569427"/>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66107" y="25420320"/>
            <a:ext cx="13158216" cy="4752749"/>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16678" y="6833423"/>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solidFill>
            <a:srgbClr val="2B77A5"/>
          </a:solidFill>
          <a:ln w="101600" cap="flat" cmpd="sng" algn="ctr">
            <a:no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978409" y="30942858"/>
            <a:ext cx="17294352" cy="1674882"/>
          </a:xfrm>
          <a:prstGeom prst="rect">
            <a:avLst/>
          </a:prstGeom>
          <a:noFill/>
        </p:spPr>
        <p:txBody>
          <a:bodyPr wrap="square">
            <a:spAutoFit/>
          </a:bodyPr>
          <a:lstStyle/>
          <a:p>
            <a:r>
              <a:rPr lang="en-US" sz="3428" b="0" i="1" dirty="0">
                <a:solidFill>
                  <a:srgbClr val="333333"/>
                </a:solidFill>
                <a:effectLst/>
                <a:latin typeface="Source Sans Pro" panose="020B0503030403020204" pitchFamily="34" charset="0"/>
              </a:rPr>
              <a:t>NH-ME LEND is supported by a grant (#</a:t>
            </a:r>
            <a:r>
              <a:rPr lang="en-US" sz="3428" b="0" i="0" dirty="0">
                <a:solidFill>
                  <a:srgbClr val="333333"/>
                </a:solidFill>
                <a:effectLst/>
                <a:latin typeface="Source Sans Pro" panose="020B0503030403020204" pitchFamily="34" charset="0"/>
              </a:rPr>
              <a:t>T73MC33246</a:t>
            </a:r>
            <a:r>
              <a:rPr lang="en-US" sz="3428"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sz="3428" dirty="0"/>
          </a:p>
        </p:txBody>
      </p:sp>
      <p:pic>
        <p:nvPicPr>
          <p:cNvPr id="11" name="Picture 10">
            <a:extLst>
              <a:ext uri="{FF2B5EF4-FFF2-40B4-BE49-F238E27FC236}">
                <a16:creationId xmlns:a16="http://schemas.microsoft.com/office/drawing/2014/main" id="{DEE4B523-5B8F-0320-FBDA-C609F679AF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869297" y="31047253"/>
            <a:ext cx="15617984" cy="1466091"/>
          </a:xfrm>
          <a:prstGeom prst="rect">
            <a:avLst/>
          </a:prstGeom>
        </p:spPr>
      </p:pic>
      <p:grpSp>
        <p:nvGrpSpPr>
          <p:cNvPr id="17" name="Group 16">
            <a:extLst>
              <a:ext uri="{FF2B5EF4-FFF2-40B4-BE49-F238E27FC236}">
                <a16:creationId xmlns:a16="http://schemas.microsoft.com/office/drawing/2014/main" id="{1CC44EA8-07D9-9D7F-CD4A-529AD611780A}"/>
              </a:ext>
            </a:extLst>
          </p:cNvPr>
          <p:cNvGrpSpPr/>
          <p:nvPr userDrawn="1"/>
        </p:nvGrpSpPr>
        <p:grpSpPr>
          <a:xfrm>
            <a:off x="35083818" y="31222077"/>
            <a:ext cx="7172659" cy="1097280"/>
            <a:chOff x="18994422" y="31231659"/>
            <a:chExt cx="7172659" cy="1097280"/>
          </a:xfrm>
        </p:grpSpPr>
        <p:sp>
          <p:nvSpPr>
            <p:cNvPr id="19" name="Text Placeholder 24">
              <a:extLst>
                <a:ext uri="{FF2B5EF4-FFF2-40B4-BE49-F238E27FC236}">
                  <a16:creationId xmlns:a16="http://schemas.microsoft.com/office/drawing/2014/main" id="{492FD484-5575-48BF-84BB-F07426EDE705}"/>
                </a:ext>
              </a:extLst>
            </p:cNvPr>
            <p:cNvSpPr txBox="1">
              <a:spLocks/>
            </p:cNvSpPr>
            <p:nvPr userDrawn="1"/>
          </p:nvSpPr>
          <p:spPr>
            <a:xfrm>
              <a:off x="18994422" y="31471281"/>
              <a:ext cx="5680477" cy="618036"/>
            </a:xfrm>
            <a:prstGeom prst="rect">
              <a:avLst/>
            </a:prstGeom>
          </p:spPr>
          <p:txBody>
            <a:bodyPr>
              <a:noAutofit/>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4114" dirty="0"/>
                <a:t>iod.unh.edu/nh-me-lend</a:t>
              </a:r>
            </a:p>
          </p:txBody>
        </p:sp>
        <p:pic>
          <p:nvPicPr>
            <p:cNvPr id="16" name="Picture 15" descr="A qr code on a white background&#10;&#10;Description automatically generated">
              <a:extLst>
                <a:ext uri="{FF2B5EF4-FFF2-40B4-BE49-F238E27FC236}">
                  <a16:creationId xmlns:a16="http://schemas.microsoft.com/office/drawing/2014/main" id="{AB296DB4-444E-BD47-75CE-DFBC9CF0994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069801" y="31231659"/>
              <a:ext cx="1097280" cy="1097280"/>
            </a:xfrm>
            <a:prstGeom prst="rect">
              <a:avLst/>
            </a:prstGeom>
          </p:spPr>
        </p:pic>
      </p:gr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FF9C-1446-48F2-980A-39D91CB9BC05}"/>
              </a:ext>
            </a:extLst>
          </p:cNvPr>
          <p:cNvSpPr>
            <a:spLocks noGrp="1"/>
          </p:cNvSpPr>
          <p:nvPr>
            <p:ph type="title"/>
          </p:nvPr>
        </p:nvSpPr>
        <p:spPr>
          <a:xfrm>
            <a:off x="979714" y="1100654"/>
            <a:ext cx="33518104" cy="721183"/>
          </a:xfrm>
        </p:spPr>
        <p:txBody>
          <a:bodyPr/>
          <a:lstStyle/>
          <a:p>
            <a:r>
              <a:rPr lang="en-US" sz="9600" dirty="0"/>
              <a:t>Increasing Accessibility to Newborn Hearing Screening for Out-of-Hospital Births</a:t>
            </a:r>
          </a:p>
        </p:txBody>
      </p:sp>
      <p:sp>
        <p:nvSpPr>
          <p:cNvPr id="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a:xfrm>
            <a:off x="966105" y="2652576"/>
            <a:ext cx="20103193" cy="666477"/>
          </a:xfrm>
        </p:spPr>
        <p:txBody>
          <a:bodyPr/>
          <a:lstStyle/>
          <a:p>
            <a:r>
              <a:rPr lang="en-US" dirty="0"/>
              <a:t>Katherine Russum, B.A., Psychology</a:t>
            </a:r>
          </a:p>
        </p:txBody>
      </p:sp>
      <p:sp>
        <p:nvSpPr>
          <p:cNvPr id="4" name="Text Placeholder 3">
            <a:extLst>
              <a:ext uri="{FF2B5EF4-FFF2-40B4-BE49-F238E27FC236}">
                <a16:creationId xmlns:a16="http://schemas.microsoft.com/office/drawing/2014/main" id="{ECF144F1-EEEA-4427-AA53-AFD9C9EEFF52}"/>
              </a:ext>
            </a:extLst>
          </p:cNvPr>
          <p:cNvSpPr>
            <a:spLocks noGrp="1"/>
          </p:cNvSpPr>
          <p:nvPr>
            <p:ph type="body" sz="quarter" idx="14"/>
          </p:nvPr>
        </p:nvSpPr>
        <p:spPr>
          <a:xfrm>
            <a:off x="966105" y="3532775"/>
            <a:ext cx="20103193" cy="666750"/>
          </a:xfrm>
        </p:spPr>
        <p:txBody>
          <a:bodyPr/>
          <a:lstStyle/>
          <a:p>
            <a:r>
              <a:rPr lang="en-US" dirty="0"/>
              <a:t>NH-ME LEND, Institute on Disability, University of New Hampshire</a:t>
            </a:r>
          </a:p>
          <a:p>
            <a:endParaRPr lang="en-US" dirty="0"/>
          </a:p>
        </p:txBody>
      </p:sp>
      <p:sp>
        <p:nvSpPr>
          <p:cNvPr id="5" name="Text Placeholder 4">
            <a:extLst>
              <a:ext uri="{FF2B5EF4-FFF2-40B4-BE49-F238E27FC236}">
                <a16:creationId xmlns:a16="http://schemas.microsoft.com/office/drawing/2014/main" id="{064325E2-EED7-4273-B135-46B97FE1552F}"/>
              </a:ext>
            </a:extLst>
          </p:cNvPr>
          <p:cNvSpPr>
            <a:spLocks noGrp="1"/>
          </p:cNvSpPr>
          <p:nvPr>
            <p:ph type="body" sz="quarter" idx="16"/>
          </p:nvPr>
        </p:nvSpPr>
        <p:spPr/>
        <p:txBody>
          <a:bodyPr/>
          <a:lstStyle/>
          <a:p>
            <a:r>
              <a:rPr lang="en-US" dirty="0"/>
              <a:t>Introduction</a:t>
            </a:r>
          </a:p>
        </p:txBody>
      </p:sp>
      <p:sp>
        <p:nvSpPr>
          <p:cNvPr id="11" name="Text Placeholder 10">
            <a:extLst>
              <a:ext uri="{FF2B5EF4-FFF2-40B4-BE49-F238E27FC236}">
                <a16:creationId xmlns:a16="http://schemas.microsoft.com/office/drawing/2014/main" id="{D9059AC0-C742-4E04-ADB1-BF27FC5F6673}"/>
              </a:ext>
            </a:extLst>
          </p:cNvPr>
          <p:cNvSpPr>
            <a:spLocks noGrp="1"/>
          </p:cNvSpPr>
          <p:nvPr>
            <p:ph type="body" sz="quarter" idx="22"/>
          </p:nvPr>
        </p:nvSpPr>
        <p:spPr>
          <a:xfrm>
            <a:off x="966108" y="6942907"/>
            <a:ext cx="13161644" cy="14940902"/>
          </a:xfrm>
        </p:spPr>
        <p:txBody>
          <a:bodyPr>
            <a:noAutofit/>
          </a:bodyPr>
          <a:lstStyle/>
          <a:p>
            <a:r>
              <a:rPr lang="en-US" sz="3600" dirty="0"/>
              <a:t>The Maine Educational Center for the Deaf and Hard of Hearing (MECDHH) “provides transformative learning, language-focused education, and opportunities for social-emotional growth, empowering Deaf and Hard of Hearing individuals, birth to 22, to reach their full potential.” (https://www.mecdhh.org/) </a:t>
            </a:r>
          </a:p>
          <a:p>
            <a:r>
              <a:rPr lang="en-US" sz="3600" dirty="0"/>
              <a:t>MECDHH, in collaboration with the Maine Newborn Hearing program, and participating midwives embarked on a pilot program to increase accessibility to newborn hearing screening for out-of-hospital births. Early Hearing Detection and Intervention (EHDI) guidelines recommend screening infants for hearing differences by 1 month of age, evaluation by 3 months of age, and being enrolled in early intervention by 6 months of age. Most infants who have a missed hearing screen after 1 month of age have consistently been infants born outside the hospital setting. </a:t>
            </a:r>
          </a:p>
          <a:p>
            <a:r>
              <a:rPr lang="en-US" sz="3600" dirty="0"/>
              <a:t>In this pilot program, participating providers (often practicing midwives) will be provided hearing screeners to offer newborn screening to families who had out-of-hospital births. MECDHH possesses 11 Otoacoustic emissions (OAE) hearing screeners which are to be lent to participating providers. To participate in the pilot program, providers will be required to sign agreements that outline the requirements and expectations of participating. The goal of the pilot program is to decrease the incidences of missed hearing screening for infants birthed outside the hospital setting.</a:t>
            </a:r>
          </a:p>
        </p:txBody>
      </p:sp>
      <p:pic>
        <p:nvPicPr>
          <p:cNvPr id="9" name="Picture 8" descr="Three circles representing the Maine Newborn Hearing Program, Participating Providers and Maine Educational Center for the Deaf and Hard of Hearing which overlap to show how they work together.">
            <a:extLst>
              <a:ext uri="{FF2B5EF4-FFF2-40B4-BE49-F238E27FC236}">
                <a16:creationId xmlns:a16="http://schemas.microsoft.com/office/drawing/2014/main" id="{F740C8D0-2078-EC95-A29D-2D59CAFFE432}"/>
              </a:ext>
            </a:extLst>
          </p:cNvPr>
          <p:cNvPicPr>
            <a:picLocks noChangeAspect="1"/>
          </p:cNvPicPr>
          <p:nvPr/>
        </p:nvPicPr>
        <p:blipFill>
          <a:blip r:embed="rId2"/>
          <a:stretch>
            <a:fillRect/>
          </a:stretch>
        </p:blipFill>
        <p:spPr>
          <a:xfrm>
            <a:off x="1357745" y="21883809"/>
            <a:ext cx="11399991" cy="8549993"/>
          </a:xfrm>
          <a:prstGeom prst="rect">
            <a:avLst/>
          </a:prstGeom>
        </p:spPr>
      </p:pic>
      <p:sp>
        <p:nvSpPr>
          <p:cNvPr id="28" name="TextBox 27">
            <a:extLst>
              <a:ext uri="{FF2B5EF4-FFF2-40B4-BE49-F238E27FC236}">
                <a16:creationId xmlns:a16="http://schemas.microsoft.com/office/drawing/2014/main" id="{6F1C9611-7F54-D0FA-525B-B474EBA939E9}"/>
              </a:ext>
            </a:extLst>
          </p:cNvPr>
          <p:cNvSpPr txBox="1"/>
          <p:nvPr/>
        </p:nvSpPr>
        <p:spPr>
          <a:xfrm>
            <a:off x="15226937" y="5857794"/>
            <a:ext cx="11874545" cy="883319"/>
          </a:xfrm>
          <a:prstGeom prst="rect">
            <a:avLst/>
          </a:prstGeom>
          <a:noFill/>
        </p:spPr>
        <p:txBody>
          <a:bodyPr wrap="square" rtlCol="0">
            <a:spAutoFit/>
          </a:bodyPr>
          <a:lstStyle/>
          <a:p>
            <a:r>
              <a:rPr lang="en-US" sz="5140" b="1" dirty="0">
                <a:latin typeface="+mj-lt"/>
              </a:rPr>
              <a:t>Hearing Screening Guidelines</a:t>
            </a:r>
          </a:p>
        </p:txBody>
      </p:sp>
      <p:graphicFrame>
        <p:nvGraphicFramePr>
          <p:cNvPr id="10" name="Diagram 9">
            <a:extLst>
              <a:ext uri="{FF2B5EF4-FFF2-40B4-BE49-F238E27FC236}">
                <a16:creationId xmlns:a16="http://schemas.microsoft.com/office/drawing/2014/main" id="{92BC7DA6-91A9-306D-9514-6BA11C33610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0980843"/>
              </p:ext>
            </p:extLst>
          </p:nvPr>
        </p:nvGraphicFramePr>
        <p:xfrm>
          <a:off x="14692989" y="5699988"/>
          <a:ext cx="14580873" cy="929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descr="The Otoacoustic emission hearing screener.">
            <a:extLst>
              <a:ext uri="{FF2B5EF4-FFF2-40B4-BE49-F238E27FC236}">
                <a16:creationId xmlns:a16="http://schemas.microsoft.com/office/drawing/2014/main" id="{D503557B-7500-67E4-1357-75187DAA95D0}"/>
              </a:ext>
            </a:extLst>
          </p:cNvPr>
          <p:cNvPicPr>
            <a:picLocks noChangeAspect="1"/>
          </p:cNvPicPr>
          <p:nvPr/>
        </p:nvPicPr>
        <p:blipFill>
          <a:blip r:embed="rId8"/>
          <a:stretch>
            <a:fillRect/>
          </a:stretch>
        </p:blipFill>
        <p:spPr>
          <a:xfrm>
            <a:off x="20518481" y="12367191"/>
            <a:ext cx="3091795" cy="4567236"/>
          </a:xfrm>
          <a:prstGeom prst="rect">
            <a:avLst/>
          </a:prstGeom>
        </p:spPr>
      </p:pic>
      <p:pic>
        <p:nvPicPr>
          <p:cNvPr id="19" name="Picture 18" descr="Info graphic showing that out of 11,300 births that occurred in Maine in 2020, 95% of babies were screened within 1 month of birth which 3% did not receive a screening. 99% of births at a hospital received hearing screenings which 31% of home births were screened.">
            <a:extLst>
              <a:ext uri="{FF2B5EF4-FFF2-40B4-BE49-F238E27FC236}">
                <a16:creationId xmlns:a16="http://schemas.microsoft.com/office/drawing/2014/main" id="{E1AF596E-3FA5-BC0E-88ED-9C3CFD8FDEDD}"/>
              </a:ext>
            </a:extLst>
          </p:cNvPr>
          <p:cNvPicPr>
            <a:picLocks noChangeAspect="1"/>
          </p:cNvPicPr>
          <p:nvPr/>
        </p:nvPicPr>
        <p:blipFill>
          <a:blip r:embed="rId9"/>
          <a:stretch>
            <a:fillRect/>
          </a:stretch>
        </p:blipFill>
        <p:spPr>
          <a:xfrm>
            <a:off x="15050975" y="19018744"/>
            <a:ext cx="14100314" cy="9291454"/>
          </a:xfrm>
          <a:prstGeom prst="rect">
            <a:avLst/>
          </a:prstGeom>
        </p:spPr>
      </p:pic>
      <p:sp>
        <p:nvSpPr>
          <p:cNvPr id="20" name="TextBox 19">
            <a:extLst>
              <a:ext uri="{FF2B5EF4-FFF2-40B4-BE49-F238E27FC236}">
                <a16:creationId xmlns:a16="http://schemas.microsoft.com/office/drawing/2014/main" id="{92FD6FA8-A46B-B78F-ACAF-BFEA4735D2A8}"/>
              </a:ext>
            </a:extLst>
          </p:cNvPr>
          <p:cNvSpPr txBox="1"/>
          <p:nvPr/>
        </p:nvSpPr>
        <p:spPr>
          <a:xfrm>
            <a:off x="15223055" y="28304042"/>
            <a:ext cx="12470202" cy="523220"/>
          </a:xfrm>
          <a:prstGeom prst="rect">
            <a:avLst/>
          </a:prstGeom>
          <a:noFill/>
        </p:spPr>
        <p:txBody>
          <a:bodyPr wrap="square" rtlCol="0">
            <a:spAutoFit/>
          </a:bodyPr>
          <a:lstStyle/>
          <a:p>
            <a:r>
              <a:rPr lang="en-US" sz="2800" dirty="0">
                <a:latin typeface="+mj-lt"/>
              </a:rPr>
              <a:t>Maine Newborn Hearing Program, 2020</a:t>
            </a:r>
          </a:p>
        </p:txBody>
      </p:sp>
      <p:sp>
        <p:nvSpPr>
          <p:cNvPr id="8" name="Text Placeholder 7">
            <a:extLst>
              <a:ext uri="{FF2B5EF4-FFF2-40B4-BE49-F238E27FC236}">
                <a16:creationId xmlns:a16="http://schemas.microsoft.com/office/drawing/2014/main" id="{FBF2A4E3-466D-40C9-8493-9B9269F6F1AB}"/>
              </a:ext>
            </a:extLst>
          </p:cNvPr>
          <p:cNvSpPr>
            <a:spLocks noGrp="1"/>
          </p:cNvSpPr>
          <p:nvPr>
            <p:ph type="body" sz="quarter" idx="19"/>
          </p:nvPr>
        </p:nvSpPr>
        <p:spPr/>
        <p:txBody>
          <a:bodyPr/>
          <a:lstStyle/>
          <a:p>
            <a:r>
              <a:rPr lang="en-US" dirty="0"/>
              <a:t>Next Steps</a:t>
            </a:r>
          </a:p>
        </p:txBody>
      </p:sp>
      <p:sp>
        <p:nvSpPr>
          <p:cNvPr id="12" name="Text Placeholder 11">
            <a:extLst>
              <a:ext uri="{FF2B5EF4-FFF2-40B4-BE49-F238E27FC236}">
                <a16:creationId xmlns:a16="http://schemas.microsoft.com/office/drawing/2014/main" id="{3431D42D-C347-434E-A7FE-E352811E4C76}"/>
              </a:ext>
            </a:extLst>
          </p:cNvPr>
          <p:cNvSpPr>
            <a:spLocks noGrp="1"/>
          </p:cNvSpPr>
          <p:nvPr>
            <p:ph type="body" sz="quarter" idx="23"/>
          </p:nvPr>
        </p:nvSpPr>
        <p:spPr>
          <a:xfrm>
            <a:off x="29763447" y="6942907"/>
            <a:ext cx="12965701" cy="9419579"/>
          </a:xfrm>
        </p:spPr>
        <p:txBody>
          <a:bodyPr>
            <a:normAutofit fontScale="25000" lnSpcReduction="20000"/>
          </a:bodyPr>
          <a:lstStyle/>
          <a:p>
            <a:pPr marL="0" marR="0">
              <a:lnSpc>
                <a:spcPct val="120000"/>
              </a:lnSpc>
              <a:spcBef>
                <a:spcPts val="0"/>
              </a:spcBef>
              <a:spcAft>
                <a:spcPts val="0"/>
              </a:spcAft>
            </a:pPr>
            <a:r>
              <a:rPr lang="en-US" sz="14400" dirty="0">
                <a:effectLst/>
                <a:ea typeface="Calibri" panose="020F0502020204030204" pitchFamily="34" charset="0"/>
                <a:cs typeface="Times New Roman" panose="02020603050405020304" pitchFamily="18" charset="0"/>
              </a:rPr>
              <a:t>Hearing screeners will be located strategically where births occur outside of hospital settings, and in rural areas of the state.</a:t>
            </a:r>
          </a:p>
          <a:p>
            <a:pPr marL="0" marR="0">
              <a:lnSpc>
                <a:spcPct val="120000"/>
              </a:lnSpc>
              <a:spcBef>
                <a:spcPts val="0"/>
              </a:spcBef>
              <a:spcAft>
                <a:spcPts val="0"/>
              </a:spcAft>
            </a:pPr>
            <a:r>
              <a:rPr lang="en-US" sz="14400" dirty="0">
                <a:effectLst/>
                <a:ea typeface="Calibri" panose="020F0502020204030204" pitchFamily="34" charset="0"/>
                <a:cs typeface="Times New Roman" panose="02020603050405020304" pitchFamily="18" charset="0"/>
              </a:rPr>
              <a:t>Midwives and other providers have expressed interest in participating in the pilot program.</a:t>
            </a:r>
          </a:p>
          <a:p>
            <a:pPr marL="0" marR="0">
              <a:lnSpc>
                <a:spcPct val="120000"/>
              </a:lnSpc>
              <a:spcBef>
                <a:spcPts val="0"/>
              </a:spcBef>
              <a:spcAft>
                <a:spcPts val="0"/>
              </a:spcAft>
            </a:pPr>
            <a:r>
              <a:rPr lang="en-US" sz="14400" dirty="0">
                <a:effectLst/>
                <a:ea typeface="Calibri" panose="020F0502020204030204" pitchFamily="34" charset="0"/>
                <a:cs typeface="Times New Roman" panose="02020603050405020304" pitchFamily="18" charset="0"/>
              </a:rPr>
              <a:t>A Hearing Screening Equipment Agreement has been drafted outlining the requirements of participation in the program. </a:t>
            </a:r>
          </a:p>
          <a:p>
            <a:pPr marL="342900" marR="0" lvl="0" indent="-342900">
              <a:lnSpc>
                <a:spcPct val="120000"/>
              </a:lnSpc>
              <a:spcBef>
                <a:spcPts val="0"/>
              </a:spcBef>
              <a:spcAft>
                <a:spcPts val="0"/>
              </a:spcAft>
              <a:buFont typeface="Symbol" panose="05050102010706020507" pitchFamily="18" charset="2"/>
              <a:buChar char=""/>
            </a:pPr>
            <a:r>
              <a:rPr lang="en-US" sz="14400" dirty="0">
                <a:effectLst/>
                <a:ea typeface="Calibri" panose="020F0502020204030204" pitchFamily="34" charset="0"/>
                <a:cs typeface="Times New Roman" panose="02020603050405020304" pitchFamily="18" charset="0"/>
              </a:rPr>
              <a:t>Requirements of the participating providers include timely reporting of screening data, appropriate maintenance of hearing screeners, as well as training for the use of equipment, and appropriate licensure.</a:t>
            </a:r>
          </a:p>
          <a:p>
            <a:pPr marL="342900" marR="0" lvl="0" indent="-342900">
              <a:lnSpc>
                <a:spcPct val="120000"/>
              </a:lnSpc>
              <a:spcBef>
                <a:spcPts val="0"/>
              </a:spcBef>
              <a:spcAft>
                <a:spcPts val="0"/>
              </a:spcAft>
              <a:buFont typeface="Symbol" panose="05050102010706020507" pitchFamily="18" charset="2"/>
              <a:buChar char=""/>
            </a:pPr>
            <a:r>
              <a:rPr lang="en-US" sz="14400" dirty="0">
                <a:effectLst/>
                <a:ea typeface="Calibri" panose="020F0502020204030204" pitchFamily="34" charset="0"/>
                <a:cs typeface="Times New Roman" panose="02020603050405020304" pitchFamily="18" charset="0"/>
              </a:rPr>
              <a:t>Requirements of the MECDHH include providing a </a:t>
            </a:r>
            <a:r>
              <a:rPr lang="en-US" sz="14400" dirty="0" err="1">
                <a:effectLst/>
                <a:ea typeface="Calibri" panose="020F0502020204030204" pitchFamily="34" charset="0"/>
                <a:cs typeface="Times New Roman" panose="02020603050405020304" pitchFamily="18" charset="0"/>
              </a:rPr>
              <a:t>Maico</a:t>
            </a:r>
            <a:r>
              <a:rPr lang="en-US" sz="14400" dirty="0">
                <a:effectLst/>
                <a:ea typeface="Calibri" panose="020F0502020204030204" pitchFamily="34" charset="0"/>
                <a:cs typeface="Times New Roman" panose="02020603050405020304" pitchFamily="18" charset="0"/>
              </a:rPr>
              <a:t> </a:t>
            </a:r>
            <a:r>
              <a:rPr lang="en-US" sz="14400" dirty="0" err="1">
                <a:effectLst/>
                <a:ea typeface="Calibri" panose="020F0502020204030204" pitchFamily="34" charset="0"/>
                <a:cs typeface="Times New Roman" panose="02020603050405020304" pitchFamily="18" charset="0"/>
              </a:rPr>
              <a:t>Ero</a:t>
            </a:r>
            <a:r>
              <a:rPr lang="en-US" sz="14400" dirty="0">
                <a:effectLst/>
                <a:ea typeface="Calibri" panose="020F0502020204030204" pitchFamily="34" charset="0"/>
                <a:cs typeface="Times New Roman" panose="02020603050405020304" pitchFamily="18" charset="0"/>
              </a:rPr>
              <a:t>-Scan Pro hearing screener at no cost to the provider, provide initial training for the newborn hearing screening process in Maine and how to use the borrowed machine to complete newborn hearing screens, and provide initial supplies for the hearing screeners.</a:t>
            </a:r>
          </a:p>
          <a:p>
            <a:pPr marL="342900" marR="0" lvl="0" indent="-342900">
              <a:lnSpc>
                <a:spcPct val="120000"/>
              </a:lnSpc>
              <a:spcBef>
                <a:spcPts val="0"/>
              </a:spcBef>
              <a:spcAft>
                <a:spcPts val="0"/>
              </a:spcAft>
              <a:buFont typeface="Symbol" panose="05050102010706020507" pitchFamily="18" charset="2"/>
              <a:buChar char=""/>
            </a:pPr>
            <a:r>
              <a:rPr lang="en-US" sz="14400" dirty="0">
                <a:effectLst/>
                <a:ea typeface="Calibri" panose="020F0502020204030204" pitchFamily="34" charset="0"/>
                <a:cs typeface="Times New Roman" panose="02020603050405020304" pitchFamily="18" charset="0"/>
              </a:rPr>
              <a:t>Requirements of the Maine Newborn Hearing Program include providing ongoing consultation and technical support for participating providers.</a:t>
            </a:r>
          </a:p>
          <a:p>
            <a:endParaRPr lang="en-US" dirty="0"/>
          </a:p>
        </p:txBody>
      </p:sp>
      <p:sp>
        <p:nvSpPr>
          <p:cNvPr id="13" name="Text Placeholder 9">
            <a:extLst>
              <a:ext uri="{FF2B5EF4-FFF2-40B4-BE49-F238E27FC236}">
                <a16:creationId xmlns:a16="http://schemas.microsoft.com/office/drawing/2014/main" id="{F2413263-7B26-C5D7-C0ED-DDA3228D767D}"/>
              </a:ext>
            </a:extLst>
          </p:cNvPr>
          <p:cNvSpPr txBox="1">
            <a:spLocks/>
          </p:cNvSpPr>
          <p:nvPr/>
        </p:nvSpPr>
        <p:spPr>
          <a:xfrm>
            <a:off x="29611047" y="18861314"/>
            <a:ext cx="4238181" cy="1816232"/>
          </a:xfrm>
          <a:prstGeom prst="rect">
            <a:avLst/>
          </a:prstGeom>
          <a:solidFill>
            <a:schemeClr val="bg1"/>
          </a:solidFill>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5143" b="1" kern="1200">
                <a:solidFill>
                  <a:srgbClr val="000000"/>
                </a:solidFill>
                <a:latin typeface="+mj-lt"/>
                <a:ea typeface="+mn-ea"/>
                <a:cs typeface="+mn-cs"/>
              </a:defRPr>
            </a:lvl1pPr>
            <a:lvl2pPr marL="1920034" indent="0" algn="l" defTabSz="3840069" rtl="0" eaLnBrk="1" latinLnBrk="0" hangingPunct="1">
              <a:lnSpc>
                <a:spcPct val="100000"/>
              </a:lnSpc>
              <a:spcBef>
                <a:spcPts val="2100"/>
              </a:spcBef>
              <a:buFont typeface="Arial" panose="020B0604020202020204" pitchFamily="34" charset="0"/>
              <a:buNone/>
              <a:defRPr sz="6171" kern="1200">
                <a:solidFill>
                  <a:srgbClr val="000000"/>
                </a:solidFill>
                <a:latin typeface="+mj-lt"/>
                <a:ea typeface="+mn-ea"/>
                <a:cs typeface="+mn-cs"/>
              </a:defRPr>
            </a:lvl2pPr>
            <a:lvl3pPr marL="3840069" indent="0" algn="l" defTabSz="3840069" rtl="0" eaLnBrk="1" latinLnBrk="0" hangingPunct="1">
              <a:lnSpc>
                <a:spcPct val="100000"/>
              </a:lnSpc>
              <a:spcBef>
                <a:spcPts val="2100"/>
              </a:spcBef>
              <a:buFont typeface="Arial" panose="020B0604020202020204" pitchFamily="34" charset="0"/>
              <a:buNone/>
              <a:defRPr sz="5657" kern="1200">
                <a:solidFill>
                  <a:srgbClr val="000000"/>
                </a:solidFill>
                <a:latin typeface="+mj-lt"/>
                <a:ea typeface="+mn-ea"/>
                <a:cs typeface="+mn-cs"/>
              </a:defRPr>
            </a:lvl3pPr>
            <a:lvl4pPr marL="5760103"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4pPr>
            <a:lvl5pPr marL="7680137"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dirty="0"/>
              <a:t>Proposed Distribution Plan</a:t>
            </a:r>
          </a:p>
        </p:txBody>
      </p:sp>
      <p:pic>
        <p:nvPicPr>
          <p:cNvPr id="30" name="Picture 29" descr="Map of Maine showing the proposed distribution of the Maico Ero-Scan Pro hearing screener around the state.">
            <a:extLst>
              <a:ext uri="{FF2B5EF4-FFF2-40B4-BE49-F238E27FC236}">
                <a16:creationId xmlns:a16="http://schemas.microsoft.com/office/drawing/2014/main" id="{8928746A-E020-9E03-CB2B-46B7ED91D28A}"/>
              </a:ext>
            </a:extLst>
          </p:cNvPr>
          <p:cNvPicPr>
            <a:picLocks noChangeAspect="1"/>
          </p:cNvPicPr>
          <p:nvPr/>
        </p:nvPicPr>
        <p:blipFill rotWithShape="1">
          <a:blip r:embed="rId10"/>
          <a:srcRect l="51752"/>
          <a:stretch/>
        </p:blipFill>
        <p:spPr>
          <a:xfrm>
            <a:off x="33566171" y="18764744"/>
            <a:ext cx="9358921" cy="10891838"/>
          </a:xfrm>
          <a:prstGeom prst="rect">
            <a:avLst/>
          </a:prstGeom>
        </p:spPr>
      </p:pic>
      <p:sp>
        <p:nvSpPr>
          <p:cNvPr id="21" name="TextBox 20">
            <a:extLst>
              <a:ext uri="{FF2B5EF4-FFF2-40B4-BE49-F238E27FC236}">
                <a16:creationId xmlns:a16="http://schemas.microsoft.com/office/drawing/2014/main" id="{90904312-2C53-8E1F-CDC5-749AB43C82D3}"/>
              </a:ext>
            </a:extLst>
          </p:cNvPr>
          <p:cNvSpPr txBox="1"/>
          <p:nvPr/>
        </p:nvSpPr>
        <p:spPr>
          <a:xfrm>
            <a:off x="36246297" y="29910582"/>
            <a:ext cx="10450286" cy="523220"/>
          </a:xfrm>
          <a:prstGeom prst="rect">
            <a:avLst/>
          </a:prstGeom>
          <a:noFill/>
        </p:spPr>
        <p:txBody>
          <a:bodyPr wrap="square" rtlCol="0">
            <a:spAutoFit/>
          </a:bodyPr>
          <a:lstStyle/>
          <a:p>
            <a:r>
              <a:rPr lang="en-US" sz="2800" dirty="0">
                <a:latin typeface="+mj-lt"/>
              </a:rPr>
              <a:t>Susi Delaney, Red Tent Midwifery</a:t>
            </a:r>
          </a:p>
        </p:txBody>
      </p:sp>
    </p:spTree>
    <p:extLst>
      <p:ext uri="{BB962C8B-B14F-4D97-AF65-F5344CB8AC3E}">
        <p14:creationId xmlns:p14="http://schemas.microsoft.com/office/powerpoint/2010/main" val="3625430284"/>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F80171DF-98E5-45E0-98FE-129B86FA6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4.xml><?xml version="1.0" encoding="utf-8"?>
<ds:datastoreItem xmlns:ds="http://schemas.openxmlformats.org/officeDocument/2006/customXml" ds:itemID="{F79DF2F8-3439-4E47-8B4D-9D6FCF655A54}">
  <ds:schemaRefs>
    <ds:schemaRef ds:uri="http://schemas.microsoft.com/office/2006/documentManagement/types"/>
    <ds:schemaRef ds:uri="http://www.w3.org/XML/1998/namespace"/>
    <ds:schemaRef ds:uri="3cc88b3a-ca0e-4e78-a720-143fa73d263c"/>
    <ds:schemaRef ds:uri="http://purl.org/dc/elements/1.1/"/>
    <ds:schemaRef ds:uri="http://purl.org/dc/dcmitype/"/>
    <ds:schemaRef ds:uri="e933eb58-6e6e-4f22-992c-461111efef8f"/>
    <ds:schemaRef ds:uri="http://purl.org/dc/terms/"/>
    <ds:schemaRef ds:uri="http://schemas.microsoft.com/office/infopath/2007/PartnerControls"/>
    <ds:schemaRef ds:uri="http://schemas.openxmlformats.org/package/2006/metadata/core-properties"/>
    <ds:schemaRef ds:uri="http://schemas.microsoft.com/office/2006/metadata/properties"/>
    <ds:schemaRef ds:uri="2a64891b-fa03-4fb1-a092-31ef8f540ecb"/>
    <ds:schemaRef ds:uri="5550a5bc-a596-4b67-9c99-647c66ecfdd3"/>
  </ds:schemaRefs>
</ds:datastoreItem>
</file>

<file path=customXml/itemProps5.xml><?xml version="1.0" encoding="utf-8"?>
<ds:datastoreItem xmlns:ds="http://schemas.openxmlformats.org/officeDocument/2006/customXml" ds:itemID="{6DB99753-47DB-49F7-A90E-382E2831BD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5309</TotalTime>
  <Words>577</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Minion Pro</vt:lpstr>
      <vt:lpstr>Myriad Pro</vt:lpstr>
      <vt:lpstr>Source Sans Pro</vt:lpstr>
      <vt:lpstr>Symbol</vt:lpstr>
      <vt:lpstr>Office Theme</vt:lpstr>
      <vt:lpstr>Increasing Accessibility to Newborn Hearing Screening for Out-of-Hospital Births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Russum, Katherine E</cp:lastModifiedBy>
  <cp:revision>221</cp:revision>
  <dcterms:created xsi:type="dcterms:W3CDTF">2016-03-05T16:55:12Z</dcterms:created>
  <dcterms:modified xsi:type="dcterms:W3CDTF">2024-04-23T16:54:11Z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