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8" r:id="rId2"/>
  </p:sldIdLst>
  <p:sldSz cx="43891200" cy="32918400"/>
  <p:notesSz cx="6858000" cy="9144000"/>
  <p:defaultTextStyle>
    <a:defPPr>
      <a:defRPr lang="en-US"/>
    </a:defPPr>
    <a:lvl1pPr marL="0" algn="l" defTabSz="3686627" rtl="0" eaLnBrk="1" latinLnBrk="0" hangingPunct="1">
      <a:defRPr sz="7258" kern="1200">
        <a:solidFill>
          <a:schemeClr val="tx1"/>
        </a:solidFill>
        <a:latin typeface="+mn-lt"/>
        <a:ea typeface="+mn-ea"/>
        <a:cs typeface="+mn-cs"/>
      </a:defRPr>
    </a:lvl1pPr>
    <a:lvl2pPr marL="1843313" algn="l" defTabSz="3686627" rtl="0" eaLnBrk="1" latinLnBrk="0" hangingPunct="1">
      <a:defRPr sz="7258" kern="1200">
        <a:solidFill>
          <a:schemeClr val="tx1"/>
        </a:solidFill>
        <a:latin typeface="+mn-lt"/>
        <a:ea typeface="+mn-ea"/>
        <a:cs typeface="+mn-cs"/>
      </a:defRPr>
    </a:lvl2pPr>
    <a:lvl3pPr marL="3686627" algn="l" defTabSz="3686627" rtl="0" eaLnBrk="1" latinLnBrk="0" hangingPunct="1">
      <a:defRPr sz="7258" kern="1200">
        <a:solidFill>
          <a:schemeClr val="tx1"/>
        </a:solidFill>
        <a:latin typeface="+mn-lt"/>
        <a:ea typeface="+mn-ea"/>
        <a:cs typeface="+mn-cs"/>
      </a:defRPr>
    </a:lvl3pPr>
    <a:lvl4pPr marL="5529936" algn="l" defTabSz="3686627" rtl="0" eaLnBrk="1" latinLnBrk="0" hangingPunct="1">
      <a:defRPr sz="7258" kern="1200">
        <a:solidFill>
          <a:schemeClr val="tx1"/>
        </a:solidFill>
        <a:latin typeface="+mn-lt"/>
        <a:ea typeface="+mn-ea"/>
        <a:cs typeface="+mn-cs"/>
      </a:defRPr>
    </a:lvl4pPr>
    <a:lvl5pPr marL="7373250" algn="l" defTabSz="3686627" rtl="0" eaLnBrk="1" latinLnBrk="0" hangingPunct="1">
      <a:defRPr sz="7258" kern="1200">
        <a:solidFill>
          <a:schemeClr val="tx1"/>
        </a:solidFill>
        <a:latin typeface="+mn-lt"/>
        <a:ea typeface="+mn-ea"/>
        <a:cs typeface="+mn-cs"/>
      </a:defRPr>
    </a:lvl5pPr>
    <a:lvl6pPr marL="9216563" algn="l" defTabSz="3686627" rtl="0" eaLnBrk="1" latinLnBrk="0" hangingPunct="1">
      <a:defRPr sz="7258" kern="1200">
        <a:solidFill>
          <a:schemeClr val="tx1"/>
        </a:solidFill>
        <a:latin typeface="+mn-lt"/>
        <a:ea typeface="+mn-ea"/>
        <a:cs typeface="+mn-cs"/>
      </a:defRPr>
    </a:lvl6pPr>
    <a:lvl7pPr marL="11059873" algn="l" defTabSz="3686627" rtl="0" eaLnBrk="1" latinLnBrk="0" hangingPunct="1">
      <a:defRPr sz="7258" kern="1200">
        <a:solidFill>
          <a:schemeClr val="tx1"/>
        </a:solidFill>
        <a:latin typeface="+mn-lt"/>
        <a:ea typeface="+mn-ea"/>
        <a:cs typeface="+mn-cs"/>
      </a:defRPr>
    </a:lvl7pPr>
    <a:lvl8pPr marL="12903186" algn="l" defTabSz="3686627" rtl="0" eaLnBrk="1" latinLnBrk="0" hangingPunct="1">
      <a:defRPr sz="7258" kern="1200">
        <a:solidFill>
          <a:schemeClr val="tx1"/>
        </a:solidFill>
        <a:latin typeface="+mn-lt"/>
        <a:ea typeface="+mn-ea"/>
        <a:cs typeface="+mn-cs"/>
      </a:defRPr>
    </a:lvl8pPr>
    <a:lvl9pPr marL="14746500" algn="l" defTabSz="3686627"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A2C"/>
    <a:srgbClr val="FFCC00"/>
    <a:srgbClr val="8BCD43"/>
    <a:srgbClr val="76B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6" autoAdjust="0"/>
    <p:restoredTop sz="94676" autoAdjust="0"/>
  </p:normalViewPr>
  <p:slideViewPr>
    <p:cSldViewPr snapToGrid="0">
      <p:cViewPr varScale="1">
        <p:scale>
          <a:sx n="17" d="100"/>
          <a:sy n="17" d="100"/>
        </p:scale>
        <p:origin x="1812" y="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D1A12-61C2-43F0-A71D-503210704473}" type="datetimeFigureOut">
              <a:rPr lang="en-US" smtClean="0"/>
              <a:t>4/26/2024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610D4-2AEC-4AFA-941A-2389079706A8}" type="slidenum">
              <a:rPr lang="en-US" smtClean="0"/>
              <a:t>‹#›</a:t>
            </a:fld>
            <a:endParaRPr lang="en-US"/>
          </a:p>
        </p:txBody>
      </p:sp>
    </p:spTree>
    <p:extLst>
      <p:ext uri="{BB962C8B-B14F-4D97-AF65-F5344CB8AC3E}">
        <p14:creationId xmlns:p14="http://schemas.microsoft.com/office/powerpoint/2010/main" val="399425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5" y="1155367"/>
            <a:ext cx="37856160" cy="666475"/>
          </a:xfrm>
        </p:spPr>
        <p:txBody>
          <a:bodyPr>
            <a:noAutofit/>
          </a:bodyPr>
          <a:lstStyle>
            <a:lvl1pPr>
              <a:defRPr sz="8035">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8"/>
            <a:ext cx="20103192" cy="666475"/>
          </a:xfrm>
        </p:spPr>
        <p:txBody>
          <a:bodyPr>
            <a:noAutofit/>
          </a:bodyPr>
          <a:lstStyle>
            <a:lvl1pPr marL="0" indent="0">
              <a:buNone/>
              <a:defRPr sz="4241">
                <a:solidFill>
                  <a:schemeClr val="bg1"/>
                </a:solidFill>
              </a:defRPr>
            </a:lvl1pPr>
            <a:lvl2pPr marL="1439795" indent="0">
              <a:buNone/>
              <a:defRPr sz="4626">
                <a:solidFill>
                  <a:schemeClr val="bg1"/>
                </a:solidFill>
              </a:defRPr>
            </a:lvl2pPr>
            <a:lvl3pPr marL="2879590" indent="0">
              <a:buNone/>
              <a:defRPr sz="4241">
                <a:solidFill>
                  <a:schemeClr val="bg1"/>
                </a:solidFill>
              </a:defRPr>
            </a:lvl3pPr>
            <a:lvl4pPr marL="4319384" indent="0">
              <a:buNone/>
              <a:defRPr sz="3470">
                <a:solidFill>
                  <a:schemeClr val="bg1"/>
                </a:solidFill>
              </a:defRPr>
            </a:lvl4pPr>
            <a:lvl5pPr marL="5759183" indent="0">
              <a:buNone/>
              <a:defRPr sz="347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4"/>
            <a:ext cx="20103192" cy="666749"/>
          </a:xfrm>
        </p:spPr>
        <p:txBody>
          <a:bodyPr>
            <a:noAutofit/>
          </a:bodyPr>
          <a:lstStyle>
            <a:lvl1pPr marL="0" indent="0">
              <a:buNone/>
              <a:defRPr sz="3856">
                <a:solidFill>
                  <a:schemeClr val="bg1"/>
                </a:solidFill>
              </a:defRPr>
            </a:lvl1pPr>
            <a:lvl2pPr marL="1439795" indent="0">
              <a:buNone/>
              <a:defRPr sz="3856">
                <a:solidFill>
                  <a:schemeClr val="bg1"/>
                </a:solidFill>
              </a:defRPr>
            </a:lvl2pPr>
            <a:lvl3pPr marL="2879590" indent="0">
              <a:buNone/>
              <a:defRPr sz="3470">
                <a:solidFill>
                  <a:schemeClr val="bg1"/>
                </a:solidFill>
              </a:defRPr>
            </a:lvl3pPr>
            <a:lvl4pPr marL="4319384" indent="0">
              <a:buNone/>
              <a:defRPr sz="2826">
                <a:solidFill>
                  <a:schemeClr val="bg1"/>
                </a:solidFill>
              </a:defRPr>
            </a:lvl4pPr>
            <a:lvl5pPr marL="5759183" indent="0">
              <a:buNone/>
              <a:defRPr sz="2826">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1"/>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1"/>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20" y="5632704"/>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20" y="12703085"/>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7" y="5632704"/>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7" y="5632704"/>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7" y="21363557"/>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40" y="22840219"/>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6942914"/>
            <a:ext cx="13076464" cy="5205288"/>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90" y="6942914"/>
            <a:ext cx="13076464" cy="5205288"/>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90" y="7663829"/>
            <a:ext cx="13076464" cy="6688714"/>
          </a:xfrm>
        </p:spPr>
        <p:txBody>
          <a:bodyPr>
            <a:normAutofit/>
          </a:bodyPr>
          <a:lstStyle>
            <a:lvl1pPr marL="0" indent="0">
              <a:buNone/>
              <a:defRPr sz="3085">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90" y="6942907"/>
            <a:ext cx="13076464" cy="379354"/>
          </a:xfrm>
        </p:spPr>
        <p:txBody>
          <a:bodyPr>
            <a:noAutofit/>
          </a:bodyPr>
          <a:lstStyle>
            <a:lvl1pPr marL="0" indent="0" algn="ctr">
              <a:buNone/>
              <a:defRPr sz="2826" b="0" cap="small" baseline="0">
                <a:solidFill>
                  <a:srgbClr val="000000"/>
                </a:solidFill>
                <a:latin typeface="+mj-lt"/>
              </a:defRPr>
            </a:lvl1pPr>
            <a:lvl2pPr marL="1880575" indent="-440780" algn="l">
              <a:buFont typeface="Arial" panose="020B0604020202020204" pitchFamily="34" charset="0"/>
              <a:buChar char="•"/>
              <a:defRPr sz="3470">
                <a:solidFill>
                  <a:srgbClr val="000000"/>
                </a:solidFill>
                <a:latin typeface="+mj-lt"/>
              </a:defRPr>
            </a:lvl2pPr>
            <a:lvl3pPr marL="3320370" indent="-440780" algn="l">
              <a:buFont typeface="Arial" panose="020B0604020202020204" pitchFamily="34" charset="0"/>
              <a:buChar char="•"/>
              <a:defRPr sz="3085">
                <a:solidFill>
                  <a:srgbClr val="000000"/>
                </a:solidFill>
                <a:latin typeface="+mj-lt"/>
              </a:defRPr>
            </a:lvl3pPr>
            <a:lvl4pPr marL="4686700" indent="-367315" algn="l">
              <a:buFont typeface="Arial" panose="020B0604020202020204" pitchFamily="34" charset="0"/>
              <a:buChar char="•"/>
              <a:defRPr sz="2570">
                <a:solidFill>
                  <a:srgbClr val="000000"/>
                </a:solidFill>
                <a:latin typeface="+mj-lt"/>
              </a:defRPr>
            </a:lvl4pPr>
            <a:lvl5pPr marL="6126498" indent="-367315" algn="l">
              <a:buFont typeface="Arial" panose="020B0604020202020204" pitchFamily="34" charset="0"/>
              <a:buChar char="•"/>
              <a:defRPr sz="2570">
                <a:solidFill>
                  <a:srgbClr val="000000"/>
                </a:solidFill>
                <a:latin typeface="+mj-lt"/>
              </a:defRPr>
            </a:lvl5pPr>
          </a:lstStyle>
          <a:p>
            <a:r>
              <a:rPr lang="en-US" dirty="0">
                <a:solidFill>
                  <a:srgbClr val="000000"/>
                </a:solidFill>
              </a:rPr>
              <a:t>Table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90" y="15694478"/>
            <a:ext cx="13076464" cy="5002330"/>
          </a:xfrm>
        </p:spPr>
        <p:txBody>
          <a:bodyPr>
            <a:normAutofit/>
          </a:bodyPr>
          <a:lstStyle>
            <a:lvl1pPr marL="0" indent="0">
              <a:buNone/>
              <a:defRPr sz="3085">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90" y="14884589"/>
            <a:ext cx="13076464" cy="379354"/>
          </a:xfrm>
        </p:spPr>
        <p:txBody>
          <a:bodyPr>
            <a:noAutofit/>
          </a:bodyPr>
          <a:lstStyle>
            <a:lvl1pPr marL="0" indent="0" algn="ctr">
              <a:buNone/>
              <a:defRPr sz="2826" b="0" cap="small" baseline="0">
                <a:solidFill>
                  <a:srgbClr val="000000"/>
                </a:solidFill>
                <a:latin typeface="+mj-lt"/>
              </a:defRPr>
            </a:lvl1pPr>
            <a:lvl2pPr marL="1880575" indent="-440780" algn="l">
              <a:buFont typeface="Arial" panose="020B0604020202020204" pitchFamily="34" charset="0"/>
              <a:buChar char="•"/>
              <a:defRPr sz="3470">
                <a:solidFill>
                  <a:srgbClr val="000000"/>
                </a:solidFill>
                <a:latin typeface="+mj-lt"/>
              </a:defRPr>
            </a:lvl2pPr>
            <a:lvl3pPr marL="3320370" indent="-440780" algn="l">
              <a:buFont typeface="Arial" panose="020B0604020202020204" pitchFamily="34" charset="0"/>
              <a:buChar char="•"/>
              <a:defRPr sz="3085">
                <a:solidFill>
                  <a:srgbClr val="000000"/>
                </a:solidFill>
                <a:latin typeface="+mj-lt"/>
              </a:defRPr>
            </a:lvl3pPr>
            <a:lvl4pPr marL="4686700" indent="-367315" algn="l">
              <a:buFont typeface="Arial" panose="020B0604020202020204" pitchFamily="34" charset="0"/>
              <a:buChar char="•"/>
              <a:defRPr sz="2570">
                <a:solidFill>
                  <a:srgbClr val="000000"/>
                </a:solidFill>
                <a:latin typeface="+mj-lt"/>
              </a:defRPr>
            </a:lvl4pPr>
            <a:lvl5pPr marL="6126498" indent="-367315" algn="l">
              <a:buFont typeface="Arial" panose="020B0604020202020204" pitchFamily="34" charset="0"/>
              <a:buChar char="•"/>
              <a:defRPr sz="2570">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6" y="23860183"/>
            <a:ext cx="13076464" cy="5977061"/>
          </a:xfrm>
        </p:spPr>
        <p:txBody>
          <a:bodyPr>
            <a:normAutofit/>
          </a:bodyPr>
          <a:lstStyle>
            <a:lvl1pPr marL="440780" indent="-440780" algn="l">
              <a:lnSpc>
                <a:spcPct val="100000"/>
              </a:lnSpc>
              <a:buFont typeface="Arial" panose="020B0604020202020204" pitchFamily="34" charset="0"/>
              <a:buChar char="•"/>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90" y="22460837"/>
            <a:ext cx="13076464" cy="7376400"/>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8" y="13813462"/>
            <a:ext cx="13076464" cy="5205288"/>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20" y="19508088"/>
            <a:ext cx="7328264" cy="666749"/>
          </a:xfrm>
        </p:spPr>
        <p:txBody>
          <a:bodyPr>
            <a:noAutofit/>
          </a:bodyPr>
          <a:lstStyle>
            <a:lvl1pPr marL="0" indent="0">
              <a:buNone/>
              <a:defRPr sz="2826" b="0" cap="small" baseline="0">
                <a:solidFill>
                  <a:srgbClr val="000000"/>
                </a:solidFill>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More Data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12" y="20587095"/>
            <a:ext cx="13161647" cy="4245398"/>
          </a:xfrm>
        </p:spPr>
        <p:txBody>
          <a:bodyPr>
            <a:normAutofit/>
          </a:bodyPr>
          <a:lstStyle>
            <a:lvl1pPr marL="440780" indent="-440780" algn="l">
              <a:lnSpc>
                <a:spcPct val="100000"/>
              </a:lnSpc>
              <a:buFont typeface="Arial" panose="020B0604020202020204" pitchFamily="34" charset="0"/>
              <a:buChar char="•"/>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90" y="12722203"/>
            <a:ext cx="13076464" cy="9308102"/>
          </a:xfrm>
        </p:spPr>
        <p:txBody>
          <a:bodyPr>
            <a:normAutofit/>
          </a:bodyPr>
          <a:lstStyle>
            <a:lvl1pPr marL="0" indent="0">
              <a:buNone/>
              <a:defRPr sz="2826" b="0">
                <a:solidFill>
                  <a:srgbClr val="000000"/>
                </a:solidFill>
              </a:defRPr>
            </a:lvl1pPr>
          </a:lstStyle>
          <a:p>
            <a:r>
              <a:rPr lang="en-US" dirty="0"/>
              <a:t>Table Graphic</a:t>
            </a:r>
          </a:p>
        </p:txBody>
      </p:sp>
      <p:sp>
        <p:nvSpPr>
          <p:cNvPr id="5" name="Picture Placeholder 49">
            <a:extLst>
              <a:ext uri="{FF2B5EF4-FFF2-40B4-BE49-F238E27FC236}">
                <a16:creationId xmlns:a16="http://schemas.microsoft.com/office/drawing/2014/main" id="{6438E515-BCF2-9D01-9C62-0199C62E197E}"/>
              </a:ext>
            </a:extLst>
          </p:cNvPr>
          <p:cNvSpPr>
            <a:spLocks noGrp="1"/>
          </p:cNvSpPr>
          <p:nvPr>
            <p:ph type="pic" sz="quarter" idx="35"/>
          </p:nvPr>
        </p:nvSpPr>
        <p:spPr>
          <a:xfrm>
            <a:off x="979716" y="25244753"/>
            <a:ext cx="13076464" cy="4592491"/>
          </a:xfrm>
        </p:spPr>
        <p:txBody>
          <a:bodyPr>
            <a:normAutofit/>
          </a:bodyPr>
          <a:lstStyle>
            <a:lvl1pPr marL="0" indent="0">
              <a:buNone/>
              <a:defRPr sz="3085"/>
            </a:lvl1pPr>
          </a:lstStyle>
          <a:p>
            <a:endParaRPr lang="en-US" dirty="0"/>
          </a:p>
        </p:txBody>
      </p:sp>
    </p:spTree>
    <p:extLst>
      <p:ext uri="{BB962C8B-B14F-4D97-AF65-F5344CB8AC3E}">
        <p14:creationId xmlns:p14="http://schemas.microsoft.com/office/powerpoint/2010/main" val="2076596342"/>
      </p:ext>
    </p:extLst>
  </p:cSld>
  <p:clrMapOvr>
    <a:masterClrMapping/>
  </p:clrMapOvr>
  <p:extLst>
    <p:ext uri="{DCECCB84-F9BA-43D5-87BE-67443E8EF086}">
      <p15:sldGuideLst xmlns:p15="http://schemas.microsoft.com/office/powerpoint/2012/main">
        <p15:guide id="1" orient="horz" pos="49766" userDrawn="1">
          <p15:clr>
            <a:srgbClr val="FBAE40"/>
          </p15:clr>
        </p15:guide>
        <p15:guide id="2" pos="4976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5" y="1155367"/>
            <a:ext cx="37856160" cy="666475"/>
          </a:xfrm>
        </p:spPr>
        <p:txBody>
          <a:bodyPr>
            <a:noAutofit/>
          </a:bodyPr>
          <a:lstStyle>
            <a:lvl1pPr>
              <a:defRPr sz="8035">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8"/>
            <a:ext cx="20103192" cy="666475"/>
          </a:xfrm>
        </p:spPr>
        <p:txBody>
          <a:bodyPr>
            <a:noAutofit/>
          </a:bodyPr>
          <a:lstStyle>
            <a:lvl1pPr marL="0" indent="0">
              <a:buNone/>
              <a:defRPr sz="4241">
                <a:solidFill>
                  <a:schemeClr val="bg1"/>
                </a:solidFill>
              </a:defRPr>
            </a:lvl1pPr>
            <a:lvl2pPr marL="1439795" indent="0">
              <a:buNone/>
              <a:defRPr sz="4626">
                <a:solidFill>
                  <a:schemeClr val="bg1"/>
                </a:solidFill>
              </a:defRPr>
            </a:lvl2pPr>
            <a:lvl3pPr marL="2879590" indent="0">
              <a:buNone/>
              <a:defRPr sz="4241">
                <a:solidFill>
                  <a:schemeClr val="bg1"/>
                </a:solidFill>
              </a:defRPr>
            </a:lvl3pPr>
            <a:lvl4pPr marL="4319384" indent="0">
              <a:buNone/>
              <a:defRPr sz="3470">
                <a:solidFill>
                  <a:schemeClr val="bg1"/>
                </a:solidFill>
              </a:defRPr>
            </a:lvl4pPr>
            <a:lvl5pPr marL="5759183" indent="0">
              <a:buNone/>
              <a:defRPr sz="347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4"/>
            <a:ext cx="20103192" cy="666749"/>
          </a:xfrm>
        </p:spPr>
        <p:txBody>
          <a:bodyPr>
            <a:noAutofit/>
          </a:bodyPr>
          <a:lstStyle>
            <a:lvl1pPr marL="0" indent="0">
              <a:buNone/>
              <a:defRPr sz="3856">
                <a:solidFill>
                  <a:schemeClr val="bg1"/>
                </a:solidFill>
              </a:defRPr>
            </a:lvl1pPr>
            <a:lvl2pPr marL="1439795" indent="0">
              <a:buNone/>
              <a:defRPr sz="3856">
                <a:solidFill>
                  <a:schemeClr val="bg1"/>
                </a:solidFill>
              </a:defRPr>
            </a:lvl2pPr>
            <a:lvl3pPr marL="2879590" indent="0">
              <a:buNone/>
              <a:defRPr sz="3470">
                <a:solidFill>
                  <a:schemeClr val="bg1"/>
                </a:solidFill>
              </a:defRPr>
            </a:lvl3pPr>
            <a:lvl4pPr marL="4319384" indent="0">
              <a:buNone/>
              <a:defRPr sz="2826">
                <a:solidFill>
                  <a:schemeClr val="bg1"/>
                </a:solidFill>
              </a:defRPr>
            </a:lvl4pPr>
            <a:lvl5pPr marL="5759183" indent="0">
              <a:buNone/>
              <a:defRPr sz="2826">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1"/>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1"/>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20" y="5636218"/>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66112" y="12756658"/>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7" y="5636218"/>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7" y="5636218"/>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7" y="21693864"/>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40" y="21693864"/>
            <a:ext cx="7328264" cy="666749"/>
          </a:xfrm>
        </p:spPr>
        <p:txBody>
          <a:bodyPr>
            <a:noAutofit/>
          </a:bodyPr>
          <a:lstStyle>
            <a:lvl1pPr marL="0" indent="0">
              <a:buNone/>
              <a:defRPr sz="3856" b="1">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79716" y="6833426"/>
            <a:ext cx="13076464" cy="5205288"/>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23703" y="6833431"/>
            <a:ext cx="13076464" cy="14329982"/>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6" y="22891066"/>
            <a:ext cx="13076464" cy="7132320"/>
          </a:xfrm>
        </p:spPr>
        <p:txBody>
          <a:bodyPr>
            <a:normAutofit/>
          </a:bodyPr>
          <a:lstStyle>
            <a:lvl1pPr marL="440780" indent="-440780" algn="l">
              <a:lnSpc>
                <a:spcPct val="100000"/>
              </a:lnSpc>
              <a:buFont typeface="Arial" panose="020B0604020202020204" pitchFamily="34" charset="0"/>
              <a:buChar char="•"/>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90" y="22891073"/>
            <a:ext cx="13076464" cy="7129051"/>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8" y="13998415"/>
            <a:ext cx="13076464" cy="5205288"/>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20" y="19673304"/>
            <a:ext cx="7328264" cy="666749"/>
          </a:xfrm>
        </p:spPr>
        <p:txBody>
          <a:bodyPr>
            <a:noAutofit/>
          </a:bodyPr>
          <a:lstStyle>
            <a:lvl1pPr marL="0" indent="0">
              <a:buNone/>
              <a:defRPr sz="2826" b="0" cap="small" baseline="0">
                <a:solidFill>
                  <a:srgbClr val="000000"/>
                </a:solidFill>
                <a:latin typeface="+mj-lt"/>
              </a:defRPr>
            </a:lvl1pPr>
            <a:lvl2pPr marL="1439795" indent="0">
              <a:buNone/>
              <a:defRPr/>
            </a:lvl2pPr>
            <a:lvl3pPr marL="2879590" indent="0">
              <a:buNone/>
              <a:defRPr/>
            </a:lvl3pPr>
            <a:lvl4pPr marL="4319384" indent="0">
              <a:buNone/>
              <a:defRPr/>
            </a:lvl4pPr>
            <a:lvl5pPr marL="5759183"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12" y="20569426"/>
            <a:ext cx="13161647" cy="4245398"/>
          </a:xfrm>
        </p:spPr>
        <p:txBody>
          <a:bodyPr>
            <a:normAutofit/>
          </a:bodyPr>
          <a:lstStyle>
            <a:lvl1pPr marL="440780" indent="-440780" algn="l">
              <a:lnSpc>
                <a:spcPct val="100000"/>
              </a:lnSpc>
              <a:buFont typeface="Arial" panose="020B0604020202020204" pitchFamily="34" charset="0"/>
              <a:buChar char="•"/>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66107" y="25420320"/>
            <a:ext cx="13158216" cy="4752749"/>
          </a:xfrm>
        </p:spPr>
        <p:txBody>
          <a:bodyPr>
            <a:normAutofit/>
          </a:bodyPr>
          <a:lstStyle>
            <a:lvl1pPr marL="0" indent="0">
              <a:buNone/>
              <a:defRPr sz="3085"/>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16685" y="6833431"/>
            <a:ext cx="13076464" cy="14329982"/>
          </a:xfrm>
        </p:spPr>
        <p:txBody>
          <a:bodyPr>
            <a:normAutofit/>
          </a:bodyPr>
          <a:lstStyle>
            <a:lvl1pPr marL="0" indent="0" algn="l">
              <a:lnSpc>
                <a:spcPct val="100000"/>
              </a:lnSpc>
              <a:buNone/>
              <a:defRPr sz="2570">
                <a:solidFill>
                  <a:srgbClr val="000000"/>
                </a:solidFill>
                <a:latin typeface="+mj-lt"/>
              </a:defRPr>
            </a:lvl1pPr>
            <a:lvl2pPr marL="1880575" indent="-440780" algn="l">
              <a:lnSpc>
                <a:spcPct val="100000"/>
              </a:lnSpc>
              <a:buFont typeface="Arial" panose="020B0604020202020204" pitchFamily="34" charset="0"/>
              <a:buChar char="•"/>
              <a:defRPr sz="2570">
                <a:solidFill>
                  <a:srgbClr val="000000"/>
                </a:solidFill>
                <a:latin typeface="+mj-lt"/>
              </a:defRPr>
            </a:lvl2pPr>
            <a:lvl3pPr marL="3320370" indent="-440780" algn="l">
              <a:lnSpc>
                <a:spcPct val="100000"/>
              </a:lnSpc>
              <a:buFont typeface="Arial" panose="020B0604020202020204" pitchFamily="34" charset="0"/>
              <a:buChar char="•"/>
              <a:defRPr sz="2570">
                <a:solidFill>
                  <a:srgbClr val="000000"/>
                </a:solidFill>
                <a:latin typeface="+mj-lt"/>
              </a:defRPr>
            </a:lvl3pPr>
            <a:lvl4pPr marL="4686700" indent="-367315" algn="l">
              <a:lnSpc>
                <a:spcPct val="100000"/>
              </a:lnSpc>
              <a:buFont typeface="Arial" panose="020B0604020202020204" pitchFamily="34" charset="0"/>
              <a:buChar char="•"/>
              <a:defRPr sz="2570">
                <a:solidFill>
                  <a:srgbClr val="000000"/>
                </a:solidFill>
                <a:latin typeface="+mj-lt"/>
              </a:defRPr>
            </a:lvl4pPr>
            <a:lvl5pPr marL="6126498" indent="-367315" algn="l">
              <a:lnSpc>
                <a:spcPct val="100000"/>
              </a:lnSpc>
              <a:buFont typeface="Arial" panose="020B0604020202020204" pitchFamily="34" charset="0"/>
              <a:buChar char="•"/>
              <a:defRPr sz="257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29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5" y="1155367"/>
            <a:ext cx="37856160" cy="666475"/>
          </a:xfrm>
        </p:spPr>
        <p:txBody>
          <a:bodyPr>
            <a:noAutofit/>
          </a:bodyPr>
          <a:lstStyle>
            <a:lvl1pPr>
              <a:defRPr sz="8035">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8"/>
            <a:ext cx="20103192" cy="666475"/>
          </a:xfrm>
        </p:spPr>
        <p:txBody>
          <a:bodyPr>
            <a:noAutofit/>
          </a:bodyPr>
          <a:lstStyle>
            <a:lvl1pPr marL="0" indent="0">
              <a:buNone/>
              <a:defRPr sz="4241">
                <a:solidFill>
                  <a:schemeClr val="bg1"/>
                </a:solidFill>
              </a:defRPr>
            </a:lvl1pPr>
            <a:lvl2pPr marL="1439795" indent="0">
              <a:buNone/>
              <a:defRPr sz="4626">
                <a:solidFill>
                  <a:schemeClr val="bg1"/>
                </a:solidFill>
              </a:defRPr>
            </a:lvl2pPr>
            <a:lvl3pPr marL="2879590" indent="0">
              <a:buNone/>
              <a:defRPr sz="4241">
                <a:solidFill>
                  <a:schemeClr val="bg1"/>
                </a:solidFill>
              </a:defRPr>
            </a:lvl3pPr>
            <a:lvl4pPr marL="4319384" indent="0">
              <a:buNone/>
              <a:defRPr sz="3470">
                <a:solidFill>
                  <a:schemeClr val="bg1"/>
                </a:solidFill>
              </a:defRPr>
            </a:lvl4pPr>
            <a:lvl5pPr marL="5759183" indent="0">
              <a:buNone/>
              <a:defRPr sz="347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4"/>
            <a:ext cx="20103192" cy="666749"/>
          </a:xfrm>
        </p:spPr>
        <p:txBody>
          <a:bodyPr>
            <a:noAutofit/>
          </a:bodyPr>
          <a:lstStyle>
            <a:lvl1pPr marL="0" indent="0">
              <a:buNone/>
              <a:defRPr sz="3856">
                <a:solidFill>
                  <a:schemeClr val="bg1"/>
                </a:solidFill>
              </a:defRPr>
            </a:lvl1pPr>
            <a:lvl2pPr marL="1439795" indent="0">
              <a:buNone/>
              <a:defRPr sz="3856">
                <a:solidFill>
                  <a:schemeClr val="bg1"/>
                </a:solidFill>
              </a:defRPr>
            </a:lvl2pPr>
            <a:lvl3pPr marL="2879590" indent="0">
              <a:buNone/>
              <a:defRPr sz="3470">
                <a:solidFill>
                  <a:schemeClr val="bg1"/>
                </a:solidFill>
              </a:defRPr>
            </a:lvl3pPr>
            <a:lvl4pPr marL="4319384" indent="0">
              <a:buNone/>
              <a:defRPr sz="2826">
                <a:solidFill>
                  <a:schemeClr val="bg1"/>
                </a:solidFill>
              </a:defRPr>
            </a:lvl4pPr>
            <a:lvl5pPr marL="5759183" indent="0">
              <a:buNone/>
              <a:defRPr sz="2826">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3228890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2"/>
            <a:ext cx="37856160" cy="24067104"/>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0" y="0"/>
            <a:ext cx="43891200" cy="4663440"/>
          </a:xfrm>
          <a:prstGeom prst="rect">
            <a:avLst/>
          </a:prstGeom>
          <a:solidFill>
            <a:srgbClr val="2B77A5"/>
          </a:solidFill>
          <a:ln w="1016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976"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6" y="1573536"/>
            <a:ext cx="37856160" cy="1516368"/>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5" y="1484842"/>
            <a:ext cx="8188351" cy="1810118"/>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978414" y="30942867"/>
            <a:ext cx="17294353" cy="1278812"/>
          </a:xfrm>
          <a:prstGeom prst="rect">
            <a:avLst/>
          </a:prstGeom>
          <a:noFill/>
        </p:spPr>
        <p:txBody>
          <a:bodyPr wrap="square">
            <a:spAutoFit/>
          </a:bodyPr>
          <a:lstStyle/>
          <a:p>
            <a:r>
              <a:rPr lang="en-US" sz="2570" b="0" i="1" dirty="0">
                <a:solidFill>
                  <a:srgbClr val="333333"/>
                </a:solidFill>
                <a:effectLst/>
                <a:latin typeface="Source Sans Pro" panose="020B0503030403020204" pitchFamily="34" charset="0"/>
              </a:rPr>
              <a:t>NH-ME LEND is supported by a grant (#</a:t>
            </a:r>
            <a:r>
              <a:rPr lang="en-US" sz="2570" b="0" i="0" dirty="0">
                <a:solidFill>
                  <a:srgbClr val="333333"/>
                </a:solidFill>
                <a:effectLst/>
                <a:latin typeface="Source Sans Pro" panose="020B0503030403020204" pitchFamily="34" charset="0"/>
              </a:rPr>
              <a:t>T73MC33246</a:t>
            </a:r>
            <a:r>
              <a:rPr lang="en-US" sz="2570"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2570" dirty="0"/>
          </a:p>
        </p:txBody>
      </p:sp>
      <p:pic>
        <p:nvPicPr>
          <p:cNvPr id="11" name="Picture 10">
            <a:extLst>
              <a:ext uri="{FF2B5EF4-FFF2-40B4-BE49-F238E27FC236}">
                <a16:creationId xmlns:a16="http://schemas.microsoft.com/office/drawing/2014/main" id="{DEE4B523-5B8F-0320-FBDA-C609F679AF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869301" y="31047254"/>
            <a:ext cx="15617984" cy="1466093"/>
          </a:xfrm>
          <a:prstGeom prst="rect">
            <a:avLst/>
          </a:prstGeom>
        </p:spPr>
      </p:pic>
      <p:grpSp>
        <p:nvGrpSpPr>
          <p:cNvPr id="17" name="Group 16">
            <a:extLst>
              <a:ext uri="{FF2B5EF4-FFF2-40B4-BE49-F238E27FC236}">
                <a16:creationId xmlns:a16="http://schemas.microsoft.com/office/drawing/2014/main" id="{1CC44EA8-07D9-9D7F-CD4A-529AD611780A}"/>
              </a:ext>
            </a:extLst>
          </p:cNvPr>
          <p:cNvGrpSpPr/>
          <p:nvPr userDrawn="1"/>
        </p:nvGrpSpPr>
        <p:grpSpPr>
          <a:xfrm>
            <a:off x="35083823" y="31222075"/>
            <a:ext cx="7172658" cy="1097280"/>
            <a:chOff x="18994422" y="31231659"/>
            <a:chExt cx="7172659" cy="1097280"/>
          </a:xfrm>
        </p:grpSpPr>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18994422" y="31471281"/>
              <a:ext cx="5680477" cy="618036"/>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3085" dirty="0"/>
                <a:t>iod.unh.edu/nh-me-lend</a:t>
              </a:r>
            </a:p>
          </p:txBody>
        </p:sp>
        <p:pic>
          <p:nvPicPr>
            <p:cNvPr id="16" name="Picture 15" descr="A qr code on a white background&#10;&#10;Description automatically generated">
              <a:extLst>
                <a:ext uri="{FF2B5EF4-FFF2-40B4-BE49-F238E27FC236}">
                  <a16:creationId xmlns:a16="http://schemas.microsoft.com/office/drawing/2014/main" id="{AB296DB4-444E-BD47-75CE-DFBC9CF099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069801" y="31231659"/>
              <a:ext cx="1097280" cy="1097280"/>
            </a:xfrm>
            <a:prstGeom prst="rect">
              <a:avLst/>
            </a:prstGeom>
          </p:spPr>
        </p:pic>
      </p:grpSp>
    </p:spTree>
    <p:extLst>
      <p:ext uri="{BB962C8B-B14F-4D97-AF65-F5344CB8AC3E}">
        <p14:creationId xmlns:p14="http://schemas.microsoft.com/office/powerpoint/2010/main" val="816176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2879590" rtl="0" eaLnBrk="1" latinLnBrk="0" hangingPunct="1">
        <a:lnSpc>
          <a:spcPct val="90000"/>
        </a:lnSpc>
        <a:spcBef>
          <a:spcPct val="0"/>
        </a:spcBef>
        <a:buNone/>
        <a:defRPr sz="13882" kern="1200">
          <a:solidFill>
            <a:schemeClr val="bg1"/>
          </a:solidFill>
          <a:latin typeface="+mj-lt"/>
          <a:ea typeface="+mj-ea"/>
          <a:cs typeface="+mj-cs"/>
        </a:defRPr>
      </a:lvl1pPr>
    </p:titleStyle>
    <p:bodyStyle>
      <a:lvl1pPr marL="719899" indent="-719899" algn="l" defTabSz="2879590" rtl="0" eaLnBrk="1" latinLnBrk="0" hangingPunct="1">
        <a:lnSpc>
          <a:spcPct val="100000"/>
        </a:lnSpc>
        <a:spcBef>
          <a:spcPts val="3150"/>
        </a:spcBef>
        <a:buFont typeface="Arial" panose="020B0604020202020204" pitchFamily="34" charset="0"/>
        <a:buChar char="•"/>
        <a:defRPr sz="4626" kern="1200">
          <a:solidFill>
            <a:srgbClr val="000000"/>
          </a:solidFill>
          <a:latin typeface="+mj-lt"/>
          <a:ea typeface="+mn-ea"/>
          <a:cs typeface="+mn-cs"/>
        </a:defRPr>
      </a:lvl1pPr>
      <a:lvl2pPr marL="2159694" indent="-719899" algn="l" defTabSz="2879590" rtl="0" eaLnBrk="1" latinLnBrk="0" hangingPunct="1">
        <a:lnSpc>
          <a:spcPct val="100000"/>
        </a:lnSpc>
        <a:spcBef>
          <a:spcPts val="1573"/>
        </a:spcBef>
        <a:buFont typeface="Arial" panose="020B0604020202020204" pitchFamily="34" charset="0"/>
        <a:buChar char="•"/>
        <a:defRPr sz="4626" kern="1200">
          <a:solidFill>
            <a:srgbClr val="000000"/>
          </a:solidFill>
          <a:latin typeface="+mj-lt"/>
          <a:ea typeface="+mn-ea"/>
          <a:cs typeface="+mn-cs"/>
        </a:defRPr>
      </a:lvl2pPr>
      <a:lvl3pPr marL="3599489" indent="-719899" algn="l" defTabSz="2879590" rtl="0" eaLnBrk="1" latinLnBrk="0" hangingPunct="1">
        <a:lnSpc>
          <a:spcPct val="100000"/>
        </a:lnSpc>
        <a:spcBef>
          <a:spcPts val="1573"/>
        </a:spcBef>
        <a:buFont typeface="Arial" panose="020B0604020202020204" pitchFamily="34" charset="0"/>
        <a:buChar char="•"/>
        <a:defRPr sz="4241" kern="1200">
          <a:solidFill>
            <a:srgbClr val="000000"/>
          </a:solidFill>
          <a:latin typeface="+mj-lt"/>
          <a:ea typeface="+mn-ea"/>
          <a:cs typeface="+mn-cs"/>
        </a:defRPr>
      </a:lvl3pPr>
      <a:lvl4pPr marL="5039284" indent="-719899" algn="l" defTabSz="2879590" rtl="0" eaLnBrk="1" latinLnBrk="0" hangingPunct="1">
        <a:lnSpc>
          <a:spcPct val="100000"/>
        </a:lnSpc>
        <a:spcBef>
          <a:spcPts val="1573"/>
        </a:spcBef>
        <a:buFont typeface="Arial" panose="020B0604020202020204" pitchFamily="34" charset="0"/>
        <a:buChar char="•"/>
        <a:defRPr sz="3470" kern="1200">
          <a:solidFill>
            <a:srgbClr val="000000"/>
          </a:solidFill>
          <a:latin typeface="+mj-lt"/>
          <a:ea typeface="+mn-ea"/>
          <a:cs typeface="+mn-cs"/>
        </a:defRPr>
      </a:lvl4pPr>
      <a:lvl5pPr marL="6479078" indent="-719899" algn="l" defTabSz="2879590" rtl="0" eaLnBrk="1" latinLnBrk="0" hangingPunct="1">
        <a:lnSpc>
          <a:spcPct val="100000"/>
        </a:lnSpc>
        <a:spcBef>
          <a:spcPts val="1573"/>
        </a:spcBef>
        <a:buFont typeface="Arial" panose="020B0604020202020204" pitchFamily="34" charset="0"/>
        <a:buChar char="•"/>
        <a:defRPr sz="3470" kern="1200">
          <a:solidFill>
            <a:srgbClr val="000000"/>
          </a:solidFill>
          <a:latin typeface="+mj-lt"/>
          <a:ea typeface="+mn-ea"/>
          <a:cs typeface="+mn-cs"/>
        </a:defRPr>
      </a:lvl5pPr>
      <a:lvl6pPr marL="7918873" indent="-719899" algn="l" defTabSz="2879590" rtl="0" eaLnBrk="1" latinLnBrk="0" hangingPunct="1">
        <a:lnSpc>
          <a:spcPct val="90000"/>
        </a:lnSpc>
        <a:spcBef>
          <a:spcPts val="1573"/>
        </a:spcBef>
        <a:buFont typeface="Arial" panose="020B0604020202020204" pitchFamily="34" charset="0"/>
        <a:buChar char="•"/>
        <a:defRPr sz="5656" kern="1200">
          <a:solidFill>
            <a:schemeClr val="tx1"/>
          </a:solidFill>
          <a:latin typeface="+mn-lt"/>
          <a:ea typeface="+mn-ea"/>
          <a:cs typeface="+mn-cs"/>
        </a:defRPr>
      </a:lvl6pPr>
      <a:lvl7pPr marL="9358668" indent="-719899" algn="l" defTabSz="2879590" rtl="0" eaLnBrk="1" latinLnBrk="0" hangingPunct="1">
        <a:lnSpc>
          <a:spcPct val="90000"/>
        </a:lnSpc>
        <a:spcBef>
          <a:spcPts val="1573"/>
        </a:spcBef>
        <a:buFont typeface="Arial" panose="020B0604020202020204" pitchFamily="34" charset="0"/>
        <a:buChar char="•"/>
        <a:defRPr sz="5656" kern="1200">
          <a:solidFill>
            <a:schemeClr val="tx1"/>
          </a:solidFill>
          <a:latin typeface="+mn-lt"/>
          <a:ea typeface="+mn-ea"/>
          <a:cs typeface="+mn-cs"/>
        </a:defRPr>
      </a:lvl7pPr>
      <a:lvl8pPr marL="10798466" indent="-719899" algn="l" defTabSz="2879590" rtl="0" eaLnBrk="1" latinLnBrk="0" hangingPunct="1">
        <a:lnSpc>
          <a:spcPct val="90000"/>
        </a:lnSpc>
        <a:spcBef>
          <a:spcPts val="1573"/>
        </a:spcBef>
        <a:buFont typeface="Arial" panose="020B0604020202020204" pitchFamily="34" charset="0"/>
        <a:buChar char="•"/>
        <a:defRPr sz="5656" kern="1200">
          <a:solidFill>
            <a:schemeClr val="tx1"/>
          </a:solidFill>
          <a:latin typeface="+mn-lt"/>
          <a:ea typeface="+mn-ea"/>
          <a:cs typeface="+mn-cs"/>
        </a:defRPr>
      </a:lvl8pPr>
      <a:lvl9pPr marL="12238261" indent="-719899" algn="l" defTabSz="2879590" rtl="0" eaLnBrk="1" latinLnBrk="0" hangingPunct="1">
        <a:lnSpc>
          <a:spcPct val="90000"/>
        </a:lnSpc>
        <a:spcBef>
          <a:spcPts val="1573"/>
        </a:spcBef>
        <a:buFont typeface="Arial" panose="020B0604020202020204" pitchFamily="34" charset="0"/>
        <a:buChar char="•"/>
        <a:defRPr sz="5656" kern="1200">
          <a:solidFill>
            <a:schemeClr val="tx1"/>
          </a:solidFill>
          <a:latin typeface="+mn-lt"/>
          <a:ea typeface="+mn-ea"/>
          <a:cs typeface="+mn-cs"/>
        </a:defRPr>
      </a:lvl9pPr>
    </p:bodyStyle>
    <p:otherStyle>
      <a:defPPr>
        <a:defRPr lang="en-US"/>
      </a:defPPr>
      <a:lvl1pPr marL="0" algn="l" defTabSz="2879590" rtl="0" eaLnBrk="1" latinLnBrk="0" hangingPunct="1">
        <a:defRPr sz="5656" kern="1200">
          <a:solidFill>
            <a:schemeClr val="tx1"/>
          </a:solidFill>
          <a:latin typeface="+mn-lt"/>
          <a:ea typeface="+mn-ea"/>
          <a:cs typeface="+mn-cs"/>
        </a:defRPr>
      </a:lvl1pPr>
      <a:lvl2pPr marL="1439795" algn="l" defTabSz="2879590" rtl="0" eaLnBrk="1" latinLnBrk="0" hangingPunct="1">
        <a:defRPr sz="5656" kern="1200">
          <a:solidFill>
            <a:schemeClr val="tx1"/>
          </a:solidFill>
          <a:latin typeface="+mn-lt"/>
          <a:ea typeface="+mn-ea"/>
          <a:cs typeface="+mn-cs"/>
        </a:defRPr>
      </a:lvl2pPr>
      <a:lvl3pPr marL="2879590" algn="l" defTabSz="2879590" rtl="0" eaLnBrk="1" latinLnBrk="0" hangingPunct="1">
        <a:defRPr sz="5656" kern="1200">
          <a:solidFill>
            <a:schemeClr val="tx1"/>
          </a:solidFill>
          <a:latin typeface="+mn-lt"/>
          <a:ea typeface="+mn-ea"/>
          <a:cs typeface="+mn-cs"/>
        </a:defRPr>
      </a:lvl3pPr>
      <a:lvl4pPr marL="4319384" algn="l" defTabSz="2879590" rtl="0" eaLnBrk="1" latinLnBrk="0" hangingPunct="1">
        <a:defRPr sz="5656" kern="1200">
          <a:solidFill>
            <a:schemeClr val="tx1"/>
          </a:solidFill>
          <a:latin typeface="+mn-lt"/>
          <a:ea typeface="+mn-ea"/>
          <a:cs typeface="+mn-cs"/>
        </a:defRPr>
      </a:lvl4pPr>
      <a:lvl5pPr marL="5759183" algn="l" defTabSz="2879590" rtl="0" eaLnBrk="1" latinLnBrk="0" hangingPunct="1">
        <a:defRPr sz="5656" kern="1200">
          <a:solidFill>
            <a:schemeClr val="tx1"/>
          </a:solidFill>
          <a:latin typeface="+mn-lt"/>
          <a:ea typeface="+mn-ea"/>
          <a:cs typeface="+mn-cs"/>
        </a:defRPr>
      </a:lvl5pPr>
      <a:lvl6pPr marL="7198978" algn="l" defTabSz="2879590" rtl="0" eaLnBrk="1" latinLnBrk="0" hangingPunct="1">
        <a:defRPr sz="5656" kern="1200">
          <a:solidFill>
            <a:schemeClr val="tx1"/>
          </a:solidFill>
          <a:latin typeface="+mn-lt"/>
          <a:ea typeface="+mn-ea"/>
          <a:cs typeface="+mn-cs"/>
        </a:defRPr>
      </a:lvl6pPr>
      <a:lvl7pPr marL="8638772" algn="l" defTabSz="2879590" rtl="0" eaLnBrk="1" latinLnBrk="0" hangingPunct="1">
        <a:defRPr sz="5656" kern="1200">
          <a:solidFill>
            <a:schemeClr val="tx1"/>
          </a:solidFill>
          <a:latin typeface="+mn-lt"/>
          <a:ea typeface="+mn-ea"/>
          <a:cs typeface="+mn-cs"/>
        </a:defRPr>
      </a:lvl7pPr>
      <a:lvl8pPr marL="10078567" algn="l" defTabSz="2879590" rtl="0" eaLnBrk="1" latinLnBrk="0" hangingPunct="1">
        <a:defRPr sz="5656" kern="1200">
          <a:solidFill>
            <a:schemeClr val="tx1"/>
          </a:solidFill>
          <a:latin typeface="+mn-lt"/>
          <a:ea typeface="+mn-ea"/>
          <a:cs typeface="+mn-cs"/>
        </a:defRPr>
      </a:lvl8pPr>
      <a:lvl9pPr marL="11518362" algn="l" defTabSz="2879590" rtl="0" eaLnBrk="1" latinLnBrk="0" hangingPunct="1">
        <a:defRPr sz="56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4D7B-0DC6-4A80-32F2-17EF36F91D4F}"/>
              </a:ext>
            </a:extLst>
          </p:cNvPr>
          <p:cNvSpPr>
            <a:spLocks noGrp="1"/>
          </p:cNvSpPr>
          <p:nvPr>
            <p:ph type="title"/>
          </p:nvPr>
        </p:nvSpPr>
        <p:spPr>
          <a:xfrm>
            <a:off x="0" y="2276307"/>
            <a:ext cx="43891200" cy="1053216"/>
          </a:xfrm>
        </p:spPr>
        <p:txBody>
          <a:bodyPr/>
          <a:lstStyle/>
          <a:p>
            <a:pPr algn="ctr">
              <a:lnSpc>
                <a:spcPct val="150000"/>
              </a:lnSpc>
            </a:pPr>
            <a:r>
              <a:rPr lang="en-US" sz="8500" dirty="0"/>
              <a:t>Building a Village Through Community Action</a:t>
            </a:r>
            <a:br>
              <a:rPr lang="en-US" sz="8500" dirty="0"/>
            </a:br>
            <a:r>
              <a:rPr lang="en-US" sz="4400" dirty="0"/>
              <a:t>Jaime Gallagher Driscoll, MS OTR/L, Occupational Therapy, Trainee</a:t>
            </a:r>
            <a:br>
              <a:rPr lang="en-US" sz="4400" dirty="0"/>
            </a:br>
            <a:r>
              <a:rPr lang="en-US" sz="4400" dirty="0"/>
              <a:t>NH-ME LEND, Institute on Disability, University of New Hampshire</a:t>
            </a:r>
            <a:br>
              <a:rPr lang="en-US" sz="4400" dirty="0"/>
            </a:br>
            <a:endParaRPr lang="en-US" sz="8500" dirty="0"/>
          </a:p>
        </p:txBody>
      </p:sp>
      <p:pic>
        <p:nvPicPr>
          <p:cNvPr id="5" name="Picture 4" descr="MCAC Logo &#10;Manchester Community Action Coalition&#10;Hand with plant growing from it&#10;">
            <a:extLst>
              <a:ext uri="{FF2B5EF4-FFF2-40B4-BE49-F238E27FC236}">
                <a16:creationId xmlns:a16="http://schemas.microsoft.com/office/drawing/2014/main" id="{1938CC0A-1759-A0EA-4FDA-5E6EE5C78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05" y="2747301"/>
            <a:ext cx="13278549" cy="5413222"/>
          </a:xfrm>
          <a:prstGeom prst="rect">
            <a:avLst/>
          </a:prstGeom>
        </p:spPr>
      </p:pic>
      <p:sp>
        <p:nvSpPr>
          <p:cNvPr id="7" name="TextBox 6">
            <a:extLst>
              <a:ext uri="{FF2B5EF4-FFF2-40B4-BE49-F238E27FC236}">
                <a16:creationId xmlns:a16="http://schemas.microsoft.com/office/drawing/2014/main" id="{53E8B282-DA67-29F3-6764-45CC8AE4FE03}"/>
              </a:ext>
            </a:extLst>
          </p:cNvPr>
          <p:cNvSpPr txBox="1"/>
          <p:nvPr/>
        </p:nvSpPr>
        <p:spPr>
          <a:xfrm>
            <a:off x="526913" y="8155458"/>
            <a:ext cx="12040007" cy="15045144"/>
          </a:xfrm>
          <a:prstGeom prst="rect">
            <a:avLst/>
          </a:prstGeom>
          <a:noFill/>
        </p:spPr>
        <p:txBody>
          <a:bodyPr wrap="square">
            <a:spAutoFit/>
          </a:bodyPr>
          <a:lstStyle/>
          <a:p>
            <a:pPr marL="0" indent="0" algn="ctr" defTabSz="2879590">
              <a:spcBef>
                <a:spcPts val="3150"/>
              </a:spcBef>
              <a:buNone/>
            </a:pPr>
            <a:r>
              <a:rPr lang="en-US" sz="5500" b="1" dirty="0">
                <a:solidFill>
                  <a:srgbClr val="6EAA2C"/>
                </a:solidFill>
                <a:latin typeface="Georgia Pro" panose="02040502050405020303" pitchFamily="18" charset="0"/>
                <a:cs typeface="Times New Roman" panose="02020603050405020304" pitchFamily="18" charset="0"/>
              </a:rPr>
              <a:t>Introduction</a:t>
            </a:r>
            <a:endParaRPr lang="en-US" sz="5500" dirty="0">
              <a:solidFill>
                <a:srgbClr val="6EAA2C"/>
              </a:solidFill>
              <a:latin typeface="Georgia Pro" panose="02040502050405020303" pitchFamily="18" charset="0"/>
              <a:cs typeface="Times New Roman" panose="02020603050405020304" pitchFamily="18" charset="0"/>
            </a:endParaRPr>
          </a:p>
          <a:p>
            <a:pPr marL="0" indent="0" defTabSz="2879590">
              <a:spcBef>
                <a:spcPts val="3150"/>
              </a:spcBef>
              <a:buNone/>
            </a:pPr>
            <a:r>
              <a:rPr lang="en-US" sz="3700" dirty="0">
                <a:latin typeface="Georgia Pro" panose="02040502050405020303" pitchFamily="18" charset="0"/>
                <a:cs typeface="Times New Roman" panose="02020603050405020304" pitchFamily="18" charset="0"/>
              </a:rPr>
              <a:t>The Manchester Community Action Coalition is a community-based nonprofit that aims to support, organize, and elevate the voices of BIPOC members of the community. </a:t>
            </a:r>
            <a:r>
              <a:rPr lang="en-US" sz="3700" dirty="0" err="1">
                <a:latin typeface="Georgia Pro" panose="02040502050405020303" pitchFamily="18" charset="0"/>
                <a:cs typeface="Times New Roman" panose="02020603050405020304" pitchFamily="18" charset="0"/>
              </a:rPr>
              <a:t>Kile</a:t>
            </a:r>
            <a:r>
              <a:rPr lang="en-US" sz="3700" dirty="0">
                <a:latin typeface="Georgia Pro" panose="02040502050405020303" pitchFamily="18" charset="0"/>
                <a:cs typeface="Times New Roman" panose="02020603050405020304" pitchFamily="18" charset="0"/>
              </a:rPr>
              <a:t> </a:t>
            </a:r>
            <a:r>
              <a:rPr lang="en-US" sz="3700" dirty="0" err="1">
                <a:latin typeface="Georgia Pro" panose="02040502050405020303" pitchFamily="18" charset="0"/>
                <a:cs typeface="Times New Roman" panose="02020603050405020304" pitchFamily="18" charset="0"/>
              </a:rPr>
              <a:t>Adumene</a:t>
            </a:r>
            <a:r>
              <a:rPr lang="en-US" sz="3700" dirty="0">
                <a:latin typeface="Georgia Pro" panose="02040502050405020303" pitchFamily="18" charset="0"/>
                <a:cs typeface="Times New Roman" panose="02020603050405020304" pitchFamily="18" charset="0"/>
              </a:rPr>
              <a:t> is the head of the organization, and it is her dream to create a space where community members can learn to use their voice to self advocate and advance their community towards goals identified and accomplished by each of the members. MCAC aims to create a village, promoting stronger family ties within communities of color, encouraging children to succeed and for families of color to experience equal social and economic opportunities.</a:t>
            </a:r>
          </a:p>
          <a:p>
            <a:pPr marL="0" indent="0" algn="ctr" defTabSz="2879590">
              <a:spcBef>
                <a:spcPts val="3150"/>
              </a:spcBef>
              <a:buNone/>
            </a:pPr>
            <a:r>
              <a:rPr lang="en-US" sz="5500" b="1" dirty="0">
                <a:solidFill>
                  <a:srgbClr val="6EAA2C"/>
                </a:solidFill>
                <a:latin typeface="Georgia Pro" panose="02040502050405020303" pitchFamily="18" charset="0"/>
                <a:cs typeface="Times New Roman" panose="02020603050405020304" pitchFamily="18" charset="0"/>
              </a:rPr>
              <a:t>Barriers</a:t>
            </a:r>
          </a:p>
          <a:p>
            <a:pPr marL="0" indent="0" defTabSz="2879590">
              <a:spcBef>
                <a:spcPts val="3150"/>
              </a:spcBef>
              <a:buNone/>
            </a:pPr>
            <a:r>
              <a:rPr lang="en-US" sz="3700" dirty="0">
                <a:latin typeface="Georgia Pro" panose="02040502050405020303" pitchFamily="18" charset="0"/>
                <a:cs typeface="Times New Roman" panose="02020603050405020304" pitchFamily="18" charset="0"/>
              </a:rPr>
              <a:t>MCAC faces many barriers. Some common to all nonprofit grassroot projects and some unique to MCAC and the people it serves.</a:t>
            </a:r>
          </a:p>
          <a:p>
            <a:pPr marL="571500" indent="-571500" defTabSz="2879590">
              <a:spcBef>
                <a:spcPts val="1000"/>
              </a:spcBef>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Funding</a:t>
            </a:r>
          </a:p>
          <a:p>
            <a:pPr marL="571500" indent="-571500" defTabSz="2879590">
              <a:spcBef>
                <a:spcPts val="1000"/>
              </a:spcBef>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Volunteers</a:t>
            </a:r>
          </a:p>
          <a:p>
            <a:pPr marL="571500" indent="-571500" defTabSz="2879590">
              <a:spcBef>
                <a:spcPts val="1000"/>
              </a:spcBef>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Support Staff</a:t>
            </a:r>
          </a:p>
          <a:p>
            <a:pPr marL="571500" indent="-571500" defTabSz="2879590">
              <a:spcBef>
                <a:spcPts val="1000"/>
              </a:spcBef>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Translators</a:t>
            </a:r>
          </a:p>
          <a:p>
            <a:pPr marL="571500" indent="-571500" defTabSz="2879590">
              <a:spcBef>
                <a:spcPts val="1000"/>
              </a:spcBef>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Scheduling Events</a:t>
            </a:r>
          </a:p>
        </p:txBody>
      </p:sp>
      <p:pic>
        <p:nvPicPr>
          <p:cNvPr id="9" name="Picture 8" descr="Members of the BIPOC community standing with Kile Adumene, the presenter Jaime, and other volunteers.">
            <a:extLst>
              <a:ext uri="{FF2B5EF4-FFF2-40B4-BE49-F238E27FC236}">
                <a16:creationId xmlns:a16="http://schemas.microsoft.com/office/drawing/2014/main" id="{8958C03B-6286-8CCB-A860-8BE3A6F72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047" y="23478081"/>
            <a:ext cx="10234183" cy="6831117"/>
          </a:xfrm>
          <a:prstGeom prst="rect">
            <a:avLst/>
          </a:prstGeom>
        </p:spPr>
      </p:pic>
      <p:sp>
        <p:nvSpPr>
          <p:cNvPr id="30" name="TextBox 29">
            <a:extLst>
              <a:ext uri="{FF2B5EF4-FFF2-40B4-BE49-F238E27FC236}">
                <a16:creationId xmlns:a16="http://schemas.microsoft.com/office/drawing/2014/main" id="{65905722-2F01-05A3-1B68-5D07EBF3E8DB}"/>
              </a:ext>
            </a:extLst>
          </p:cNvPr>
          <p:cNvSpPr txBox="1"/>
          <p:nvPr/>
        </p:nvSpPr>
        <p:spPr>
          <a:xfrm>
            <a:off x="14092121" y="5510022"/>
            <a:ext cx="9719762" cy="2200602"/>
          </a:xfrm>
          <a:prstGeom prst="rect">
            <a:avLst/>
          </a:prstGeom>
          <a:noFill/>
        </p:spPr>
        <p:txBody>
          <a:bodyPr wrap="square" rtlCol="0">
            <a:spAutoFit/>
          </a:bodyPr>
          <a:lstStyle/>
          <a:p>
            <a:pPr algn="ctr"/>
            <a:r>
              <a:rPr lang="en-US" sz="5500" b="1" dirty="0">
                <a:solidFill>
                  <a:srgbClr val="6EAA2C"/>
                </a:solidFill>
                <a:latin typeface="Times New Roman" panose="02020603050405020304" pitchFamily="18" charset="0"/>
                <a:cs typeface="Times New Roman" panose="02020603050405020304" pitchFamily="18" charset="0"/>
              </a:rPr>
              <a:t>Healthcare Initiative</a:t>
            </a:r>
          </a:p>
          <a:p>
            <a:pPr algn="ctr"/>
            <a:r>
              <a:rPr lang="en-US" sz="4500" b="1" dirty="0">
                <a:solidFill>
                  <a:srgbClr val="6EAA2C"/>
                </a:solidFill>
                <a:latin typeface="Times New Roman" panose="02020603050405020304" pitchFamily="18" charset="0"/>
                <a:cs typeface="Times New Roman" panose="02020603050405020304" pitchFamily="18" charset="0"/>
              </a:rPr>
              <a:t>Intersecting Projects</a:t>
            </a:r>
            <a:endParaRPr lang="en-US" sz="3700" dirty="0">
              <a:solidFill>
                <a:srgbClr val="6EAA2C"/>
              </a:solidFill>
              <a:latin typeface="Times New Roman" panose="02020603050405020304" pitchFamily="18" charset="0"/>
              <a:cs typeface="Times New Roman" panose="02020603050405020304" pitchFamily="18" charset="0"/>
            </a:endParaRPr>
          </a:p>
          <a:p>
            <a:pPr marL="1143000" indent="-1143000">
              <a:buClr>
                <a:srgbClr val="8BCD43"/>
              </a:buClr>
              <a:buFont typeface="Wingdings" panose="05000000000000000000" pitchFamily="2" charset="2"/>
              <a:buChar char="Ø"/>
            </a:pPr>
            <a:endParaRPr lang="en-US" sz="3700" dirty="0">
              <a:latin typeface="Times New Roman" panose="02020603050405020304" pitchFamily="18" charset="0"/>
              <a:cs typeface="Times New Roman" panose="02020603050405020304" pitchFamily="18" charset="0"/>
            </a:endParaRPr>
          </a:p>
        </p:txBody>
      </p:sp>
      <p:sp>
        <p:nvSpPr>
          <p:cNvPr id="39" name="TextBox 38" descr="This chart shows the flow from several initiatives and how they intersect. It starts with a Vaccine initiative and shows how MCAC's Childcare initiative flowed together addressing needs within the community to culminate in a Healthcare fair. The need for competitive wages, an increase in the healthcare workforce, and childcare for those workers resulted in the need for this healthcare fair. This event would provide vaccines, information on healthcare employment opportunities, and give access to a college that provides trainings/certifications for the healthcare occupations. Roadblocks are shown where med students are not able to provide vaccines at the healthcare fair and the college disengaged with the initiate. Overall the healthcare initiative was paused after the loss of support and momentum among volunteers. The final box contains a senate bill that is summarized as a healthcare workforce initiative. This bill, if passed, may financially support MCAC's Healthcare Initiative.">
            <a:extLst>
              <a:ext uri="{FF2B5EF4-FFF2-40B4-BE49-F238E27FC236}">
                <a16:creationId xmlns:a16="http://schemas.microsoft.com/office/drawing/2014/main" id="{E40888A5-91EC-AD47-1697-D5673E058C0C}"/>
              </a:ext>
            </a:extLst>
          </p:cNvPr>
          <p:cNvSpPr txBox="1"/>
          <p:nvPr/>
        </p:nvSpPr>
        <p:spPr>
          <a:xfrm>
            <a:off x="17784836" y="13755808"/>
            <a:ext cx="3718866" cy="707886"/>
          </a:xfrm>
          <a:prstGeom prst="rect">
            <a:avLst/>
          </a:prstGeom>
          <a:solidFill>
            <a:schemeClr val="tx2">
              <a:lumMod val="60000"/>
              <a:lumOff val="40000"/>
              <a:alpha val="20000"/>
            </a:schemeClr>
          </a:solidFill>
          <a:ln w="127000">
            <a:solidFill>
              <a:schemeClr val="tx2">
                <a:lumMod val="60000"/>
                <a:lumOff val="40000"/>
              </a:schemeClr>
            </a:solidFill>
          </a:ln>
        </p:spPr>
        <p:txBody>
          <a:bodyPr wrap="square" rtlCol="0">
            <a:spAutoFit/>
          </a:bodyPr>
          <a:lstStyle/>
          <a:p>
            <a:pPr algn="ctr"/>
            <a:r>
              <a:rPr lang="en-US" sz="4000" b="1" dirty="0"/>
              <a:t>Healthcare Fair</a:t>
            </a:r>
          </a:p>
        </p:txBody>
      </p:sp>
      <p:sp>
        <p:nvSpPr>
          <p:cNvPr id="19" name="TextBox 18">
            <a:extLst>
              <a:ext uri="{FF2B5EF4-FFF2-40B4-BE49-F238E27FC236}">
                <a16:creationId xmlns:a16="http://schemas.microsoft.com/office/drawing/2014/main" id="{6E1B8231-6D05-6E6D-51B3-B5ED73A8E656}"/>
              </a:ext>
            </a:extLst>
          </p:cNvPr>
          <p:cNvSpPr txBox="1"/>
          <p:nvPr/>
        </p:nvSpPr>
        <p:spPr>
          <a:xfrm>
            <a:off x="29459913" y="5146158"/>
            <a:ext cx="14358966" cy="8910131"/>
          </a:xfrm>
          <a:prstGeom prst="rect">
            <a:avLst/>
          </a:prstGeom>
          <a:noFill/>
        </p:spPr>
        <p:txBody>
          <a:bodyPr wrap="square" rtlCol="0">
            <a:spAutoFit/>
          </a:bodyPr>
          <a:lstStyle/>
          <a:p>
            <a:pPr algn="ctr"/>
            <a:r>
              <a:rPr lang="en-US" sz="5500" b="1" dirty="0">
                <a:solidFill>
                  <a:srgbClr val="6EAA2C"/>
                </a:solidFill>
                <a:latin typeface="Times New Roman" panose="02020603050405020304" pitchFamily="18" charset="0"/>
                <a:cs typeface="Times New Roman" panose="02020603050405020304" pitchFamily="18" charset="0"/>
              </a:rPr>
              <a:t>How to Build a Village</a:t>
            </a:r>
          </a:p>
          <a:p>
            <a:pPr marL="1143000"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Encouraging group discussions</a:t>
            </a:r>
          </a:p>
          <a:p>
            <a:pPr marL="1143000"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Accessible materials</a:t>
            </a:r>
          </a:p>
          <a:p>
            <a:pPr marL="1143000"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Utilize members to support initiatives</a:t>
            </a:r>
          </a:p>
          <a:p>
            <a:pPr marL="2986313" lvl="1"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Volunteers</a:t>
            </a:r>
          </a:p>
          <a:p>
            <a:pPr marL="2986313" lvl="1"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Translators</a:t>
            </a:r>
          </a:p>
          <a:p>
            <a:pPr marL="2986313" lvl="1"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Cultural Brokers</a:t>
            </a:r>
          </a:p>
          <a:p>
            <a:pPr marL="1143000"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Community meals</a:t>
            </a:r>
          </a:p>
          <a:p>
            <a:pPr marL="2986313" lvl="1"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Brings people and cultures together</a:t>
            </a:r>
          </a:p>
          <a:p>
            <a:pPr marL="2986313" lvl="1"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Creates a sense of community</a:t>
            </a:r>
          </a:p>
          <a:p>
            <a:pPr marL="1143000"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Meeting families where they are at</a:t>
            </a:r>
          </a:p>
          <a:p>
            <a:pPr marL="2986313" lvl="1"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Transportation</a:t>
            </a:r>
          </a:p>
          <a:p>
            <a:pPr marL="2986313" lvl="1"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Childcare </a:t>
            </a:r>
          </a:p>
          <a:p>
            <a:pPr marL="2986313" lvl="1" indent="-1143000">
              <a:buClr>
                <a:srgbClr val="6EAA2C"/>
              </a:buClr>
              <a:buFont typeface="Wingdings" panose="05000000000000000000" pitchFamily="2" charset="2"/>
              <a:buChar char="Ø"/>
            </a:pPr>
            <a:r>
              <a:rPr lang="en-US" sz="3700" dirty="0">
                <a:latin typeface="Georgia Pro" panose="02040502050405020303" pitchFamily="18" charset="0"/>
                <a:cs typeface="Times New Roman" panose="02020603050405020304" pitchFamily="18" charset="0"/>
              </a:rPr>
              <a:t>Making space for work schedules and varying days of worship</a:t>
            </a:r>
          </a:p>
        </p:txBody>
      </p:sp>
      <p:pic>
        <p:nvPicPr>
          <p:cNvPr id="15" name="Picture 14" descr="A group of people sitting in a room">
            <a:extLst>
              <a:ext uri="{FF2B5EF4-FFF2-40B4-BE49-F238E27FC236}">
                <a16:creationId xmlns:a16="http://schemas.microsoft.com/office/drawing/2014/main" id="{D2C342F2-16BE-AEEE-05AA-F909F75A4352}"/>
              </a:ext>
            </a:extLst>
          </p:cNvPr>
          <p:cNvPicPr>
            <a:picLocks noChangeAspect="1"/>
          </p:cNvPicPr>
          <p:nvPr/>
        </p:nvPicPr>
        <p:blipFill rotWithShape="1">
          <a:blip r:embed="rId4">
            <a:extLst>
              <a:ext uri="{28A0092B-C50C-407E-A947-70E740481C1C}">
                <a14:useLocalDpi xmlns:a14="http://schemas.microsoft.com/office/drawing/2010/main" val="0"/>
              </a:ext>
            </a:extLst>
          </a:blip>
          <a:srcRect t="21941"/>
          <a:stretch/>
        </p:blipFill>
        <p:spPr>
          <a:xfrm>
            <a:off x="30586847" y="14396481"/>
            <a:ext cx="11934308" cy="3813428"/>
          </a:xfrm>
          <a:prstGeom prst="rect">
            <a:avLst/>
          </a:prstGeom>
        </p:spPr>
      </p:pic>
      <p:sp>
        <p:nvSpPr>
          <p:cNvPr id="29" name="TextBox 28">
            <a:extLst>
              <a:ext uri="{FF2B5EF4-FFF2-40B4-BE49-F238E27FC236}">
                <a16:creationId xmlns:a16="http://schemas.microsoft.com/office/drawing/2014/main" id="{8195A099-D27B-7230-C292-D029D8802B66}"/>
              </a:ext>
            </a:extLst>
          </p:cNvPr>
          <p:cNvSpPr txBox="1"/>
          <p:nvPr/>
        </p:nvSpPr>
        <p:spPr>
          <a:xfrm>
            <a:off x="29689993" y="18441275"/>
            <a:ext cx="13898880" cy="11587788"/>
          </a:xfrm>
          <a:prstGeom prst="rect">
            <a:avLst/>
          </a:prstGeom>
          <a:noFill/>
        </p:spPr>
        <p:txBody>
          <a:bodyPr wrap="square" rtlCol="0">
            <a:spAutoFit/>
          </a:bodyPr>
          <a:lstStyle/>
          <a:p>
            <a:pPr algn="ctr"/>
            <a:r>
              <a:rPr lang="en-US" sz="5500" b="1" dirty="0">
                <a:solidFill>
                  <a:srgbClr val="6EAA2C"/>
                </a:solidFill>
                <a:latin typeface="Times New Roman" panose="02020603050405020304" pitchFamily="18" charset="0"/>
                <a:cs typeface="Times New Roman" panose="02020603050405020304" pitchFamily="18" charset="0"/>
              </a:rPr>
              <a:t>Conclusion</a:t>
            </a:r>
          </a:p>
          <a:p>
            <a:pPr>
              <a:spcBef>
                <a:spcPts val="1800"/>
              </a:spcBef>
            </a:pPr>
            <a:r>
              <a:rPr lang="en-US" sz="3700" dirty="0">
                <a:latin typeface="Times New Roman" panose="02020603050405020304" pitchFamily="18" charset="0"/>
                <a:cs typeface="Times New Roman" panose="02020603050405020304" pitchFamily="18" charset="0"/>
              </a:rPr>
              <a:t>A combination of patience and perseverance is needed to work within a community action coalition. It is rare to start and finish a project in a linear fashion. Roadblocks and intersecting initiatives/projects require an organization to have a macro view. It is necessary to know when to pause an initiative while continuing to prepare so when the environment changes you are ready to push forward and take advantage of opportunities that arise. This calls for a leader who is a strategic, creative, resilient, and dedicated. The work is arduous but worth it. The change you bring about is lasting.</a:t>
            </a:r>
          </a:p>
          <a:p>
            <a:pPr algn="ctr">
              <a:spcBef>
                <a:spcPts val="1800"/>
              </a:spcBef>
            </a:pPr>
            <a:r>
              <a:rPr lang="en-US" sz="5500" b="1" dirty="0">
                <a:solidFill>
                  <a:srgbClr val="6EAA2C"/>
                </a:solidFill>
                <a:latin typeface="Times New Roman" panose="02020603050405020304" pitchFamily="18" charset="0"/>
                <a:cs typeface="Times New Roman" panose="02020603050405020304" pitchFamily="18" charset="0"/>
              </a:rPr>
              <a:t>Continuing work for the future</a:t>
            </a:r>
          </a:p>
          <a:p>
            <a:pPr marL="457200" indent="-457200">
              <a:spcBef>
                <a:spcPts val="1800"/>
              </a:spcBef>
              <a:buClr>
                <a:srgbClr val="6EAA2C"/>
              </a:buClr>
              <a:buFont typeface="Wingdings" panose="05000000000000000000" pitchFamily="2" charset="2"/>
              <a:buChar char="Ø"/>
            </a:pPr>
            <a:r>
              <a:rPr lang="en-US" sz="3700" dirty="0">
                <a:latin typeface="Times New Roman" panose="02020603050405020304" pitchFamily="18" charset="0"/>
                <a:cs typeface="Times New Roman" panose="02020603050405020304" pitchFamily="18" charset="0"/>
              </a:rPr>
              <a:t>Education Initiative – Tutoring, knowledge of the system, parent involvement</a:t>
            </a:r>
          </a:p>
          <a:p>
            <a:pPr marL="457200" indent="-457200">
              <a:buClr>
                <a:srgbClr val="6EAA2C"/>
              </a:buClr>
              <a:buFont typeface="Wingdings" panose="05000000000000000000" pitchFamily="2" charset="2"/>
              <a:buChar char="Ø"/>
            </a:pPr>
            <a:r>
              <a:rPr lang="en-US" sz="3700" dirty="0">
                <a:latin typeface="Times New Roman" panose="02020603050405020304" pitchFamily="18" charset="0"/>
                <a:cs typeface="Times New Roman" panose="02020603050405020304" pitchFamily="18" charset="0"/>
              </a:rPr>
              <a:t>Healthcare Fair </a:t>
            </a:r>
          </a:p>
          <a:p>
            <a:pPr marL="457200" indent="-457200">
              <a:buClr>
                <a:srgbClr val="6EAA2C"/>
              </a:buClr>
              <a:buFont typeface="Wingdings" panose="05000000000000000000" pitchFamily="2" charset="2"/>
              <a:buChar char="Ø"/>
            </a:pPr>
            <a:r>
              <a:rPr lang="en-US" sz="3700" dirty="0">
                <a:latin typeface="Times New Roman" panose="02020603050405020304" pitchFamily="18" charset="0"/>
                <a:cs typeface="Times New Roman" panose="02020603050405020304" pitchFamily="18" charset="0"/>
              </a:rPr>
              <a:t>Hire Support Staff </a:t>
            </a:r>
          </a:p>
          <a:p>
            <a:pPr marL="457200" indent="-457200">
              <a:buClr>
                <a:srgbClr val="6EAA2C"/>
              </a:buClr>
              <a:buFont typeface="Wingdings" panose="05000000000000000000" pitchFamily="2" charset="2"/>
              <a:buChar char="Ø"/>
            </a:pPr>
            <a:r>
              <a:rPr lang="en-US" sz="3700" dirty="0">
                <a:latin typeface="Times New Roman" panose="02020603050405020304" pitchFamily="18" charset="0"/>
                <a:cs typeface="Times New Roman" panose="02020603050405020304" pitchFamily="18" charset="0"/>
              </a:rPr>
              <a:t>Increase Monthly Sustainer Donors</a:t>
            </a:r>
          </a:p>
          <a:p>
            <a:pPr marL="457200" indent="-457200">
              <a:buClr>
                <a:srgbClr val="6EAA2C"/>
              </a:buClr>
              <a:buFont typeface="Wingdings" panose="05000000000000000000" pitchFamily="2" charset="2"/>
              <a:buChar char="Ø"/>
            </a:pPr>
            <a:r>
              <a:rPr lang="en-US" sz="3700" dirty="0">
                <a:latin typeface="Times New Roman" panose="02020603050405020304" pitchFamily="18" charset="0"/>
                <a:cs typeface="Times New Roman" panose="02020603050405020304" pitchFamily="18" charset="0"/>
              </a:rPr>
              <a:t>Continue to Partner with Other Non-Profits</a:t>
            </a:r>
          </a:p>
          <a:p>
            <a:pPr marL="457200" indent="-457200">
              <a:buClr>
                <a:srgbClr val="6EAA2C"/>
              </a:buClr>
              <a:buFont typeface="Wingdings" panose="05000000000000000000" pitchFamily="2" charset="2"/>
              <a:buChar char="Ø"/>
            </a:pPr>
            <a:r>
              <a:rPr lang="en-US" sz="3700" dirty="0">
                <a:latin typeface="Times New Roman" panose="02020603050405020304" pitchFamily="18" charset="0"/>
                <a:cs typeface="Times New Roman" panose="02020603050405020304" pitchFamily="18" charset="0"/>
              </a:rPr>
              <a:t>Continue to Build a Village</a:t>
            </a:r>
          </a:p>
        </p:txBody>
      </p:sp>
      <p:sp>
        <p:nvSpPr>
          <p:cNvPr id="16" name="TextBox 15">
            <a:extLst>
              <a:ext uri="{FF2B5EF4-FFF2-40B4-BE49-F238E27FC236}">
                <a16:creationId xmlns:a16="http://schemas.microsoft.com/office/drawing/2014/main" id="{1A0D330E-370B-A4E5-E58F-77C13088F53D}"/>
              </a:ext>
              <a:ext uri="{C183D7F6-B498-43B3-948B-1728B52AA6E4}">
                <adec:decorative xmlns:adec="http://schemas.microsoft.com/office/drawing/2017/decorative" val="1"/>
              </a:ext>
            </a:extLst>
          </p:cNvPr>
          <p:cNvSpPr txBox="1"/>
          <p:nvPr/>
        </p:nvSpPr>
        <p:spPr>
          <a:xfrm rot="5400000">
            <a:off x="1600304" y="18154983"/>
            <a:ext cx="23054739" cy="1209242"/>
          </a:xfrm>
          <a:prstGeom prst="rect">
            <a:avLst/>
          </a:prstGeom>
          <a:noFill/>
        </p:spPr>
        <p:txBody>
          <a:bodyPr wrap="square" rtlCol="0">
            <a:spAutoFit/>
          </a:bodyPr>
          <a:lstStyle/>
          <a:p>
            <a:r>
              <a:rPr lang="en-US" dirty="0">
                <a:solidFill>
                  <a:srgbClr val="76B630"/>
                </a:solidFill>
              </a:rPr>
              <a:t>_________________________________________________</a:t>
            </a:r>
          </a:p>
        </p:txBody>
      </p:sp>
      <p:sp>
        <p:nvSpPr>
          <p:cNvPr id="17" name="TextBox 16">
            <a:extLst>
              <a:ext uri="{FF2B5EF4-FFF2-40B4-BE49-F238E27FC236}">
                <a16:creationId xmlns:a16="http://schemas.microsoft.com/office/drawing/2014/main" id="{5D24C079-137A-3CD9-3269-CCC7AD96AF65}"/>
              </a:ext>
              <a:ext uri="{C183D7F6-B498-43B3-948B-1728B52AA6E4}">
                <adec:decorative xmlns:adec="http://schemas.microsoft.com/office/drawing/2017/decorative" val="1"/>
              </a:ext>
            </a:extLst>
          </p:cNvPr>
          <p:cNvSpPr txBox="1"/>
          <p:nvPr/>
        </p:nvSpPr>
        <p:spPr>
          <a:xfrm rot="5400000">
            <a:off x="18169187" y="18152502"/>
            <a:ext cx="23049777" cy="1209242"/>
          </a:xfrm>
          <a:prstGeom prst="rect">
            <a:avLst/>
          </a:prstGeom>
          <a:noFill/>
        </p:spPr>
        <p:txBody>
          <a:bodyPr wrap="square" rtlCol="0">
            <a:spAutoFit/>
          </a:bodyPr>
          <a:lstStyle/>
          <a:p>
            <a:r>
              <a:rPr lang="en-US" dirty="0">
                <a:solidFill>
                  <a:srgbClr val="76B630"/>
                </a:solidFill>
              </a:rPr>
              <a:t>_________________________________________________</a:t>
            </a:r>
          </a:p>
        </p:txBody>
      </p:sp>
      <p:sp>
        <p:nvSpPr>
          <p:cNvPr id="32" name="TextBox 31">
            <a:extLst>
              <a:ext uri="{FF2B5EF4-FFF2-40B4-BE49-F238E27FC236}">
                <a16:creationId xmlns:a16="http://schemas.microsoft.com/office/drawing/2014/main" id="{88DAB2AA-5A6B-4FD0-895C-88FD39971023}"/>
              </a:ext>
              <a:ext uri="{C183D7F6-B498-43B3-948B-1728B52AA6E4}">
                <adec:decorative xmlns:adec="http://schemas.microsoft.com/office/drawing/2017/decorative" val="1"/>
              </a:ext>
            </a:extLst>
          </p:cNvPr>
          <p:cNvSpPr txBox="1"/>
          <p:nvPr/>
        </p:nvSpPr>
        <p:spPr>
          <a:xfrm>
            <a:off x="13087265" y="8676594"/>
            <a:ext cx="3910158" cy="1323439"/>
          </a:xfrm>
          <a:prstGeom prst="rect">
            <a:avLst/>
          </a:prstGeom>
          <a:solidFill>
            <a:schemeClr val="tx2">
              <a:lumMod val="60000"/>
              <a:lumOff val="40000"/>
              <a:alpha val="20000"/>
            </a:schemeClr>
          </a:solidFill>
          <a:ln w="127000">
            <a:solidFill>
              <a:schemeClr val="tx2">
                <a:lumMod val="60000"/>
                <a:lumOff val="40000"/>
              </a:schemeClr>
            </a:solidFill>
          </a:ln>
        </p:spPr>
        <p:txBody>
          <a:bodyPr wrap="square" rtlCol="0">
            <a:spAutoFit/>
          </a:bodyPr>
          <a:lstStyle/>
          <a:p>
            <a:pPr algn="ctr"/>
            <a:r>
              <a:rPr lang="en-US" sz="4000" b="1" dirty="0"/>
              <a:t>Prior Vaccine Clinic</a:t>
            </a:r>
          </a:p>
        </p:txBody>
      </p:sp>
      <p:sp>
        <p:nvSpPr>
          <p:cNvPr id="35" name="TextBox 34">
            <a:extLst>
              <a:ext uri="{FF2B5EF4-FFF2-40B4-BE49-F238E27FC236}">
                <a16:creationId xmlns:a16="http://schemas.microsoft.com/office/drawing/2014/main" id="{3F036B75-3D9E-54DB-C1AE-B83866E51317}"/>
              </a:ext>
              <a:ext uri="{C183D7F6-B498-43B3-948B-1728B52AA6E4}">
                <adec:decorative xmlns:adec="http://schemas.microsoft.com/office/drawing/2017/decorative" val="1"/>
              </a:ext>
            </a:extLst>
          </p:cNvPr>
          <p:cNvSpPr txBox="1"/>
          <p:nvPr/>
        </p:nvSpPr>
        <p:spPr>
          <a:xfrm>
            <a:off x="13119020" y="11286441"/>
            <a:ext cx="3047372" cy="1323439"/>
          </a:xfrm>
          <a:prstGeom prst="rect">
            <a:avLst/>
          </a:prstGeom>
          <a:solidFill>
            <a:schemeClr val="tx2">
              <a:lumMod val="60000"/>
              <a:lumOff val="40000"/>
              <a:alpha val="20000"/>
            </a:schemeClr>
          </a:solidFill>
          <a:ln w="127000">
            <a:solidFill>
              <a:schemeClr val="tx2">
                <a:lumMod val="60000"/>
                <a:lumOff val="40000"/>
              </a:schemeClr>
            </a:solidFill>
          </a:ln>
        </p:spPr>
        <p:txBody>
          <a:bodyPr wrap="square" rtlCol="0">
            <a:spAutoFit/>
          </a:bodyPr>
          <a:lstStyle/>
          <a:p>
            <a:pPr algn="ctr"/>
            <a:r>
              <a:rPr lang="en-US" sz="4000" b="1" dirty="0"/>
              <a:t>Current Vaccine Clinic</a:t>
            </a:r>
          </a:p>
        </p:txBody>
      </p:sp>
      <p:sp>
        <p:nvSpPr>
          <p:cNvPr id="36" name="TextBox 35">
            <a:extLst>
              <a:ext uri="{FF2B5EF4-FFF2-40B4-BE49-F238E27FC236}">
                <a16:creationId xmlns:a16="http://schemas.microsoft.com/office/drawing/2014/main" id="{540BFC90-23B4-7C3E-C1A3-6DF36DC36504}"/>
              </a:ext>
              <a:ext uri="{C183D7F6-B498-43B3-948B-1728B52AA6E4}">
                <adec:decorative xmlns:adec="http://schemas.microsoft.com/office/drawing/2017/decorative" val="1"/>
              </a:ext>
            </a:extLst>
          </p:cNvPr>
          <p:cNvSpPr txBox="1"/>
          <p:nvPr/>
        </p:nvSpPr>
        <p:spPr>
          <a:xfrm>
            <a:off x="17655109" y="11201572"/>
            <a:ext cx="4431891" cy="1323439"/>
          </a:xfrm>
          <a:prstGeom prst="rect">
            <a:avLst/>
          </a:prstGeom>
          <a:solidFill>
            <a:srgbClr val="8BCD43">
              <a:alpha val="20000"/>
            </a:srgbClr>
          </a:solidFill>
          <a:ln w="38100">
            <a:solidFill>
              <a:srgbClr val="76B630"/>
            </a:solidFill>
          </a:ln>
        </p:spPr>
        <p:txBody>
          <a:bodyPr wrap="square" rtlCol="0">
            <a:spAutoFit/>
          </a:bodyPr>
          <a:lstStyle/>
          <a:p>
            <a:pPr algn="ctr"/>
            <a:r>
              <a:rPr lang="en-US" sz="4000" dirty="0"/>
              <a:t>Healthcare Workforce Shortage</a:t>
            </a:r>
          </a:p>
        </p:txBody>
      </p:sp>
      <p:sp>
        <p:nvSpPr>
          <p:cNvPr id="37" name="TextBox 36">
            <a:extLst>
              <a:ext uri="{FF2B5EF4-FFF2-40B4-BE49-F238E27FC236}">
                <a16:creationId xmlns:a16="http://schemas.microsoft.com/office/drawing/2014/main" id="{343D6713-4B97-C530-35E3-5022AC930876}"/>
              </a:ext>
              <a:ext uri="{C183D7F6-B498-43B3-948B-1728B52AA6E4}">
                <adec:decorative xmlns:adec="http://schemas.microsoft.com/office/drawing/2017/decorative" val="1"/>
              </a:ext>
            </a:extLst>
          </p:cNvPr>
          <p:cNvSpPr txBox="1"/>
          <p:nvPr/>
        </p:nvSpPr>
        <p:spPr>
          <a:xfrm>
            <a:off x="23322885" y="11175033"/>
            <a:ext cx="3987972" cy="1938992"/>
          </a:xfrm>
          <a:prstGeom prst="rect">
            <a:avLst/>
          </a:prstGeom>
          <a:solidFill>
            <a:srgbClr val="8BCD43">
              <a:alpha val="20000"/>
            </a:srgbClr>
          </a:solidFill>
          <a:ln w="38100">
            <a:solidFill>
              <a:srgbClr val="76B630"/>
            </a:solidFill>
          </a:ln>
        </p:spPr>
        <p:txBody>
          <a:bodyPr wrap="square" rtlCol="0">
            <a:spAutoFit/>
          </a:bodyPr>
          <a:lstStyle/>
          <a:p>
            <a:pPr algn="ctr"/>
            <a:r>
              <a:rPr lang="en-US" sz="4000" dirty="0"/>
              <a:t>Community Need for Competitive Wages</a:t>
            </a:r>
          </a:p>
        </p:txBody>
      </p:sp>
      <p:sp>
        <p:nvSpPr>
          <p:cNvPr id="40" name="TextBox 39">
            <a:extLst>
              <a:ext uri="{FF2B5EF4-FFF2-40B4-BE49-F238E27FC236}">
                <a16:creationId xmlns:a16="http://schemas.microsoft.com/office/drawing/2014/main" id="{EAE5068F-A3FF-2F5C-310A-4C4A710176CE}"/>
              </a:ext>
              <a:ext uri="{C183D7F6-B498-43B3-948B-1728B52AA6E4}">
                <adec:decorative xmlns:adec="http://schemas.microsoft.com/office/drawing/2017/decorative" val="1"/>
              </a:ext>
            </a:extLst>
          </p:cNvPr>
          <p:cNvSpPr txBox="1"/>
          <p:nvPr/>
        </p:nvSpPr>
        <p:spPr>
          <a:xfrm>
            <a:off x="13812890" y="15502009"/>
            <a:ext cx="3047372" cy="2369880"/>
          </a:xfrm>
          <a:prstGeom prst="rect">
            <a:avLst/>
          </a:prstGeom>
          <a:noFill/>
          <a:ln w="63500">
            <a:solidFill>
              <a:schemeClr val="tx2">
                <a:lumMod val="60000"/>
                <a:lumOff val="40000"/>
              </a:schemeClr>
            </a:solidFill>
          </a:ln>
        </p:spPr>
        <p:txBody>
          <a:bodyPr wrap="square" rtlCol="0">
            <a:spAutoFit/>
          </a:bodyPr>
          <a:lstStyle/>
          <a:p>
            <a:pPr algn="ctr"/>
            <a:r>
              <a:rPr lang="en-US" sz="3700" dirty="0"/>
              <a:t>Dartmouth med students administer vaccines</a:t>
            </a:r>
          </a:p>
        </p:txBody>
      </p:sp>
      <p:sp>
        <p:nvSpPr>
          <p:cNvPr id="41" name="TextBox 40">
            <a:extLst>
              <a:ext uri="{FF2B5EF4-FFF2-40B4-BE49-F238E27FC236}">
                <a16:creationId xmlns:a16="http://schemas.microsoft.com/office/drawing/2014/main" id="{AB24E244-F08B-E3E4-F982-CF2AA8A22398}"/>
              </a:ext>
              <a:ext uri="{C183D7F6-B498-43B3-948B-1728B52AA6E4}">
                <adec:decorative xmlns:adec="http://schemas.microsoft.com/office/drawing/2017/decorative" val="1"/>
              </a:ext>
            </a:extLst>
          </p:cNvPr>
          <p:cNvSpPr txBox="1"/>
          <p:nvPr/>
        </p:nvSpPr>
        <p:spPr>
          <a:xfrm>
            <a:off x="18120583" y="15502009"/>
            <a:ext cx="3047372" cy="2939266"/>
          </a:xfrm>
          <a:prstGeom prst="rect">
            <a:avLst/>
          </a:prstGeom>
          <a:noFill/>
          <a:ln w="63500">
            <a:solidFill>
              <a:schemeClr val="tx2">
                <a:lumMod val="60000"/>
                <a:lumOff val="40000"/>
              </a:schemeClr>
            </a:solidFill>
          </a:ln>
        </p:spPr>
        <p:txBody>
          <a:bodyPr wrap="square" rtlCol="0">
            <a:spAutoFit/>
          </a:bodyPr>
          <a:lstStyle/>
          <a:p>
            <a:pPr algn="ctr"/>
            <a:r>
              <a:rPr lang="en-US" sz="3700" dirty="0"/>
              <a:t>Presentation/ education on various healthcare occupations</a:t>
            </a:r>
          </a:p>
        </p:txBody>
      </p:sp>
      <p:sp>
        <p:nvSpPr>
          <p:cNvPr id="42" name="TextBox 41">
            <a:extLst>
              <a:ext uri="{FF2B5EF4-FFF2-40B4-BE49-F238E27FC236}">
                <a16:creationId xmlns:a16="http://schemas.microsoft.com/office/drawing/2014/main" id="{C737E959-3BF7-2D5D-1095-92FF87C9D378}"/>
              </a:ext>
              <a:ext uri="{C183D7F6-B498-43B3-948B-1728B52AA6E4}">
                <adec:decorative xmlns:adec="http://schemas.microsoft.com/office/drawing/2017/decorative" val="1"/>
              </a:ext>
            </a:extLst>
          </p:cNvPr>
          <p:cNvSpPr txBox="1"/>
          <p:nvPr/>
        </p:nvSpPr>
        <p:spPr>
          <a:xfrm>
            <a:off x="22261904" y="15502009"/>
            <a:ext cx="3047372" cy="2939266"/>
          </a:xfrm>
          <a:prstGeom prst="rect">
            <a:avLst/>
          </a:prstGeom>
          <a:noFill/>
          <a:ln w="63500">
            <a:solidFill>
              <a:schemeClr val="tx2">
                <a:lumMod val="60000"/>
                <a:lumOff val="40000"/>
              </a:schemeClr>
            </a:solidFill>
          </a:ln>
        </p:spPr>
        <p:txBody>
          <a:bodyPr wrap="square" rtlCol="0">
            <a:spAutoFit/>
          </a:bodyPr>
          <a:lstStyle/>
          <a:p>
            <a:pPr algn="ctr"/>
            <a:r>
              <a:rPr lang="en-US" sz="3700" dirty="0"/>
              <a:t>Partner with local college wo provide trainings/ certifications</a:t>
            </a:r>
          </a:p>
        </p:txBody>
      </p:sp>
      <p:sp>
        <p:nvSpPr>
          <p:cNvPr id="48" name="Octagon 47">
            <a:extLst>
              <a:ext uri="{FF2B5EF4-FFF2-40B4-BE49-F238E27FC236}">
                <a16:creationId xmlns:a16="http://schemas.microsoft.com/office/drawing/2014/main" id="{C36D62D8-B170-1607-1AA7-8CAC15E604BE}"/>
              </a:ext>
              <a:ext uri="{C183D7F6-B498-43B3-948B-1728B52AA6E4}">
                <adec:decorative xmlns:adec="http://schemas.microsoft.com/office/drawing/2017/decorative" val="1"/>
              </a:ext>
            </a:extLst>
          </p:cNvPr>
          <p:cNvSpPr/>
          <p:nvPr/>
        </p:nvSpPr>
        <p:spPr>
          <a:xfrm>
            <a:off x="13375966" y="19170641"/>
            <a:ext cx="3921219" cy="3619951"/>
          </a:xfrm>
          <a:prstGeom prst="octagon">
            <a:avLst/>
          </a:prstGeom>
          <a:solidFill>
            <a:schemeClr val="accent1">
              <a:alpha val="20000"/>
            </a:schemeClr>
          </a:solidFill>
          <a:ln w="1270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1"/>
              </a:solidFill>
            </a:endParaRPr>
          </a:p>
          <a:p>
            <a:pPr algn="ctr"/>
            <a:endParaRPr lang="en-US" sz="3700" dirty="0">
              <a:solidFill>
                <a:schemeClr val="tx1"/>
              </a:solidFill>
            </a:endParaRPr>
          </a:p>
          <a:p>
            <a:pPr algn="ctr"/>
            <a:r>
              <a:rPr lang="en-US" sz="3700" dirty="0">
                <a:solidFill>
                  <a:schemeClr val="tx1"/>
                </a:solidFill>
              </a:rPr>
              <a:t>Unable to use volunteer med students to administer vaccines</a:t>
            </a:r>
          </a:p>
          <a:p>
            <a:pPr algn="ctr"/>
            <a:endParaRPr lang="en-US" dirty="0"/>
          </a:p>
        </p:txBody>
      </p:sp>
      <p:sp>
        <p:nvSpPr>
          <p:cNvPr id="51" name="Octagon 50">
            <a:extLst>
              <a:ext uri="{FF2B5EF4-FFF2-40B4-BE49-F238E27FC236}">
                <a16:creationId xmlns:a16="http://schemas.microsoft.com/office/drawing/2014/main" id="{D01A6BBE-9CC8-9813-1AEB-789D679AED4C}"/>
              </a:ext>
              <a:ext uri="{C183D7F6-B498-43B3-948B-1728B52AA6E4}">
                <adec:decorative xmlns:adec="http://schemas.microsoft.com/office/drawing/2017/decorative" val="1"/>
              </a:ext>
            </a:extLst>
          </p:cNvPr>
          <p:cNvSpPr/>
          <p:nvPr/>
        </p:nvSpPr>
        <p:spPr>
          <a:xfrm>
            <a:off x="22106065" y="20032162"/>
            <a:ext cx="3359050" cy="2864293"/>
          </a:xfrm>
          <a:prstGeom prst="octagon">
            <a:avLst/>
          </a:prstGeom>
          <a:solidFill>
            <a:schemeClr val="accent1">
              <a:alpha val="20000"/>
            </a:schemeClr>
          </a:solidFill>
          <a:ln w="1270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1"/>
              </a:solidFill>
            </a:endParaRPr>
          </a:p>
          <a:p>
            <a:pPr algn="ctr"/>
            <a:r>
              <a:rPr lang="en-US" sz="3700" dirty="0">
                <a:solidFill>
                  <a:schemeClr val="tx1"/>
                </a:solidFill>
              </a:rPr>
              <a:t>College disengages</a:t>
            </a:r>
          </a:p>
          <a:p>
            <a:pPr algn="ctr"/>
            <a:endParaRPr lang="en-US" dirty="0"/>
          </a:p>
        </p:txBody>
      </p:sp>
      <p:sp>
        <p:nvSpPr>
          <p:cNvPr id="52" name="TextBox 51">
            <a:extLst>
              <a:ext uri="{FF2B5EF4-FFF2-40B4-BE49-F238E27FC236}">
                <a16:creationId xmlns:a16="http://schemas.microsoft.com/office/drawing/2014/main" id="{9FC4FD41-5D6D-09F3-6E88-8A40A1C463AD}"/>
              </a:ext>
              <a:ext uri="{C183D7F6-B498-43B3-948B-1728B52AA6E4}">
                <adec:decorative xmlns:adec="http://schemas.microsoft.com/office/drawing/2017/decorative" val="1"/>
              </a:ext>
            </a:extLst>
          </p:cNvPr>
          <p:cNvSpPr txBox="1"/>
          <p:nvPr/>
        </p:nvSpPr>
        <p:spPr>
          <a:xfrm>
            <a:off x="13802736" y="24075864"/>
            <a:ext cx="3047372" cy="2369880"/>
          </a:xfrm>
          <a:prstGeom prst="rect">
            <a:avLst/>
          </a:prstGeom>
          <a:noFill/>
          <a:ln w="63500">
            <a:solidFill>
              <a:schemeClr val="tx2">
                <a:lumMod val="60000"/>
                <a:lumOff val="40000"/>
              </a:schemeClr>
            </a:solidFill>
          </a:ln>
        </p:spPr>
        <p:txBody>
          <a:bodyPr wrap="square" rtlCol="0">
            <a:spAutoFit/>
          </a:bodyPr>
          <a:lstStyle/>
          <a:p>
            <a:pPr algn="ctr"/>
            <a:r>
              <a:rPr lang="en-US" sz="3700" dirty="0"/>
              <a:t>Transport community members to pharmacies</a:t>
            </a:r>
          </a:p>
        </p:txBody>
      </p:sp>
      <p:sp>
        <p:nvSpPr>
          <p:cNvPr id="53" name="TextBox 52">
            <a:extLst>
              <a:ext uri="{FF2B5EF4-FFF2-40B4-BE49-F238E27FC236}">
                <a16:creationId xmlns:a16="http://schemas.microsoft.com/office/drawing/2014/main" id="{305F5F64-7D66-B102-DC14-A390DB9FBBF9}"/>
              </a:ext>
              <a:ext uri="{C183D7F6-B498-43B3-948B-1728B52AA6E4}">
                <adec:decorative xmlns:adec="http://schemas.microsoft.com/office/drawing/2017/decorative" val="1"/>
              </a:ext>
            </a:extLst>
          </p:cNvPr>
          <p:cNvSpPr txBox="1"/>
          <p:nvPr/>
        </p:nvSpPr>
        <p:spPr>
          <a:xfrm>
            <a:off x="20255964" y="8029063"/>
            <a:ext cx="4431891" cy="1938992"/>
          </a:xfrm>
          <a:prstGeom prst="rect">
            <a:avLst/>
          </a:prstGeom>
          <a:solidFill>
            <a:srgbClr val="8BCD43">
              <a:alpha val="20000"/>
            </a:srgbClr>
          </a:solidFill>
          <a:ln w="38100">
            <a:solidFill>
              <a:srgbClr val="76B630"/>
            </a:solidFill>
          </a:ln>
        </p:spPr>
        <p:txBody>
          <a:bodyPr wrap="square" rtlCol="0">
            <a:spAutoFit/>
          </a:bodyPr>
          <a:lstStyle/>
          <a:p>
            <a:pPr algn="ctr"/>
            <a:r>
              <a:rPr lang="en-US" sz="4000" dirty="0"/>
              <a:t>Need for childcare among healthcare workers</a:t>
            </a:r>
          </a:p>
        </p:txBody>
      </p:sp>
      <p:sp>
        <p:nvSpPr>
          <p:cNvPr id="54" name="TextBox 53">
            <a:extLst>
              <a:ext uri="{FF2B5EF4-FFF2-40B4-BE49-F238E27FC236}">
                <a16:creationId xmlns:a16="http://schemas.microsoft.com/office/drawing/2014/main" id="{9E06A7F6-864C-AA2F-F8BA-39C9B29A3464}"/>
              </a:ext>
              <a:ext uri="{C183D7F6-B498-43B3-948B-1728B52AA6E4}">
                <adec:decorative xmlns:adec="http://schemas.microsoft.com/office/drawing/2017/decorative" val="1"/>
              </a:ext>
            </a:extLst>
          </p:cNvPr>
          <p:cNvSpPr txBox="1"/>
          <p:nvPr/>
        </p:nvSpPr>
        <p:spPr>
          <a:xfrm>
            <a:off x="25841929" y="5727966"/>
            <a:ext cx="3047372" cy="1323439"/>
          </a:xfrm>
          <a:prstGeom prst="rect">
            <a:avLst/>
          </a:prstGeom>
          <a:solidFill>
            <a:schemeClr val="tx2">
              <a:lumMod val="60000"/>
              <a:lumOff val="40000"/>
              <a:alpha val="20000"/>
            </a:schemeClr>
          </a:solidFill>
          <a:ln w="127000">
            <a:solidFill>
              <a:schemeClr val="tx2">
                <a:lumMod val="60000"/>
                <a:lumOff val="40000"/>
              </a:schemeClr>
            </a:solidFill>
          </a:ln>
        </p:spPr>
        <p:txBody>
          <a:bodyPr wrap="square" rtlCol="0">
            <a:spAutoFit/>
          </a:bodyPr>
          <a:lstStyle/>
          <a:p>
            <a:pPr algn="ctr"/>
            <a:r>
              <a:rPr lang="en-US" sz="4000" b="1" dirty="0"/>
              <a:t>Childcare Initiative</a:t>
            </a:r>
          </a:p>
        </p:txBody>
      </p:sp>
      <p:sp>
        <p:nvSpPr>
          <p:cNvPr id="55" name="TextBox 54">
            <a:extLst>
              <a:ext uri="{FF2B5EF4-FFF2-40B4-BE49-F238E27FC236}">
                <a16:creationId xmlns:a16="http://schemas.microsoft.com/office/drawing/2014/main" id="{A1160D50-254E-1D52-7DF5-37A4AF37F9C4}"/>
              </a:ext>
              <a:ext uri="{C183D7F6-B498-43B3-948B-1728B52AA6E4}">
                <adec:decorative xmlns:adec="http://schemas.microsoft.com/office/drawing/2017/decorative" val="1"/>
              </a:ext>
            </a:extLst>
          </p:cNvPr>
          <p:cNvSpPr txBox="1"/>
          <p:nvPr/>
        </p:nvSpPr>
        <p:spPr>
          <a:xfrm>
            <a:off x="25849662" y="7759057"/>
            <a:ext cx="3047372" cy="2369880"/>
          </a:xfrm>
          <a:prstGeom prst="rect">
            <a:avLst/>
          </a:prstGeom>
          <a:noFill/>
          <a:ln w="63500">
            <a:solidFill>
              <a:schemeClr val="tx2">
                <a:lumMod val="60000"/>
                <a:lumOff val="40000"/>
              </a:schemeClr>
            </a:solidFill>
          </a:ln>
        </p:spPr>
        <p:txBody>
          <a:bodyPr wrap="square" rtlCol="0">
            <a:spAutoFit/>
          </a:bodyPr>
          <a:lstStyle/>
          <a:p>
            <a:pPr algn="ctr"/>
            <a:r>
              <a:rPr lang="en-US" sz="3700" dirty="0"/>
              <a:t>Home-based, community member run, childcare </a:t>
            </a:r>
          </a:p>
        </p:txBody>
      </p:sp>
      <p:sp>
        <p:nvSpPr>
          <p:cNvPr id="56" name="Octagon 55">
            <a:extLst>
              <a:ext uri="{FF2B5EF4-FFF2-40B4-BE49-F238E27FC236}">
                <a16:creationId xmlns:a16="http://schemas.microsoft.com/office/drawing/2014/main" id="{731026FA-3794-524B-A30F-EBBD89DDFB98}"/>
              </a:ext>
              <a:ext uri="{C183D7F6-B498-43B3-948B-1728B52AA6E4}">
                <adec:decorative xmlns:adec="http://schemas.microsoft.com/office/drawing/2017/decorative" val="1"/>
              </a:ext>
            </a:extLst>
          </p:cNvPr>
          <p:cNvSpPr/>
          <p:nvPr/>
        </p:nvSpPr>
        <p:spPr>
          <a:xfrm>
            <a:off x="17913944" y="26730982"/>
            <a:ext cx="3504424" cy="3166812"/>
          </a:xfrm>
          <a:prstGeom prst="octagon">
            <a:avLst/>
          </a:prstGeom>
          <a:solidFill>
            <a:schemeClr val="accent1">
              <a:alpha val="20000"/>
            </a:schemeClr>
          </a:solidFill>
          <a:ln w="1270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1"/>
              </a:solidFill>
            </a:endParaRPr>
          </a:p>
          <a:p>
            <a:pPr algn="ctr"/>
            <a:endParaRPr lang="en-US" sz="3700" dirty="0">
              <a:solidFill>
                <a:schemeClr val="tx1"/>
              </a:solidFill>
            </a:endParaRPr>
          </a:p>
          <a:p>
            <a:pPr algn="ctr"/>
            <a:r>
              <a:rPr lang="en-US" sz="3700" dirty="0">
                <a:solidFill>
                  <a:schemeClr val="tx1"/>
                </a:solidFill>
              </a:rPr>
              <a:t>Loss of support</a:t>
            </a:r>
          </a:p>
          <a:p>
            <a:pPr algn="ctr"/>
            <a:r>
              <a:rPr lang="en-US" sz="3700" b="1" dirty="0">
                <a:solidFill>
                  <a:schemeClr val="tx1"/>
                </a:solidFill>
              </a:rPr>
              <a:t>Paused</a:t>
            </a:r>
            <a:r>
              <a:rPr lang="en-US" sz="3700" dirty="0">
                <a:solidFill>
                  <a:schemeClr val="tx1"/>
                </a:solidFill>
              </a:rPr>
              <a:t> Healthcare fair</a:t>
            </a:r>
          </a:p>
          <a:p>
            <a:pPr algn="ctr"/>
            <a:endParaRPr lang="en-US" dirty="0"/>
          </a:p>
        </p:txBody>
      </p:sp>
      <p:sp>
        <p:nvSpPr>
          <p:cNvPr id="58" name="Arrow: Right 57">
            <a:extLst>
              <a:ext uri="{FF2B5EF4-FFF2-40B4-BE49-F238E27FC236}">
                <a16:creationId xmlns:a16="http://schemas.microsoft.com/office/drawing/2014/main" id="{B4BFC568-645B-A2D4-78F5-139A2FBA73AB}"/>
              </a:ext>
              <a:ext uri="{C183D7F6-B498-43B3-948B-1728B52AA6E4}">
                <adec:decorative xmlns:adec="http://schemas.microsoft.com/office/drawing/2017/decorative" val="1"/>
              </a:ext>
            </a:extLst>
          </p:cNvPr>
          <p:cNvSpPr/>
          <p:nvPr/>
        </p:nvSpPr>
        <p:spPr>
          <a:xfrm>
            <a:off x="22836505" y="26831576"/>
            <a:ext cx="6060529" cy="3477622"/>
          </a:xfrm>
          <a:prstGeom prst="rightArrow">
            <a:avLst/>
          </a:prstGeom>
          <a:solidFill>
            <a:schemeClr val="accent4">
              <a:lumMod val="20000"/>
              <a:lumOff val="80000"/>
            </a:schemeClr>
          </a:solidFill>
          <a:ln w="1270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1"/>
              </a:solidFill>
            </a:endParaRPr>
          </a:p>
          <a:p>
            <a:pPr algn="ctr"/>
            <a:endParaRPr lang="en-US" sz="3700" dirty="0">
              <a:solidFill>
                <a:schemeClr val="tx1"/>
              </a:solidFill>
            </a:endParaRPr>
          </a:p>
          <a:p>
            <a:pPr algn="ctr"/>
            <a:r>
              <a:rPr lang="en-US" sz="3700" dirty="0">
                <a:solidFill>
                  <a:schemeClr val="tx1"/>
                </a:solidFill>
              </a:rPr>
              <a:t>Bill - SB 403 FN</a:t>
            </a:r>
          </a:p>
          <a:p>
            <a:pPr algn="ctr"/>
            <a:r>
              <a:rPr lang="en-US" sz="3700" dirty="0">
                <a:solidFill>
                  <a:schemeClr val="tx1"/>
                </a:solidFill>
              </a:rPr>
              <a:t>Healthcare Workforce Initiative</a:t>
            </a:r>
          </a:p>
          <a:p>
            <a:pPr algn="ctr"/>
            <a:endParaRPr lang="en-US" dirty="0"/>
          </a:p>
        </p:txBody>
      </p:sp>
      <p:cxnSp>
        <p:nvCxnSpPr>
          <p:cNvPr id="66" name="Straight Arrow Connector 65">
            <a:extLst>
              <a:ext uri="{FF2B5EF4-FFF2-40B4-BE49-F238E27FC236}">
                <a16:creationId xmlns:a16="http://schemas.microsoft.com/office/drawing/2014/main" id="{218767D6-2BDE-7EC2-9BD0-9137632802A1}"/>
              </a:ext>
              <a:ext uri="{C183D7F6-B498-43B3-948B-1728B52AA6E4}">
                <adec:decorative xmlns:adec="http://schemas.microsoft.com/office/drawing/2017/decorative" val="1"/>
              </a:ext>
            </a:extLst>
          </p:cNvPr>
          <p:cNvCxnSpPr>
            <a:cxnSpLocks/>
          </p:cNvCxnSpPr>
          <p:nvPr/>
        </p:nvCxnSpPr>
        <p:spPr>
          <a:xfrm flipH="1">
            <a:off x="26640537" y="10218606"/>
            <a:ext cx="494911" cy="892223"/>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FD00041-A886-0F06-0AC0-B399BA4FD81B}"/>
              </a:ext>
              <a:ext uri="{C183D7F6-B498-43B3-948B-1728B52AA6E4}">
                <adec:decorative xmlns:adec="http://schemas.microsoft.com/office/drawing/2017/decorative" val="1"/>
              </a:ext>
            </a:extLst>
          </p:cNvPr>
          <p:cNvCxnSpPr>
            <a:cxnSpLocks/>
          </p:cNvCxnSpPr>
          <p:nvPr/>
        </p:nvCxnSpPr>
        <p:spPr>
          <a:xfrm>
            <a:off x="14932266" y="10180320"/>
            <a:ext cx="0" cy="930509"/>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1AF2A27-3DE0-0D4E-D1FD-0CF28FE7CF51}"/>
              </a:ext>
              <a:ext uri="{C183D7F6-B498-43B3-948B-1728B52AA6E4}">
                <adec:decorative xmlns:adec="http://schemas.microsoft.com/office/drawing/2017/decorative" val="1"/>
              </a:ext>
            </a:extLst>
          </p:cNvPr>
          <p:cNvCxnSpPr>
            <a:cxnSpLocks/>
          </p:cNvCxnSpPr>
          <p:nvPr/>
        </p:nvCxnSpPr>
        <p:spPr>
          <a:xfrm>
            <a:off x="16347098" y="12768946"/>
            <a:ext cx="1308011" cy="92356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1BE5EC2-7D4E-8EAF-F433-295D9B086B88}"/>
              </a:ext>
              <a:ext uri="{C183D7F6-B498-43B3-948B-1728B52AA6E4}">
                <adec:decorative xmlns:adec="http://schemas.microsoft.com/office/drawing/2017/decorative" val="1"/>
              </a:ext>
            </a:extLst>
          </p:cNvPr>
          <p:cNvCxnSpPr>
            <a:cxnSpLocks/>
          </p:cNvCxnSpPr>
          <p:nvPr/>
        </p:nvCxnSpPr>
        <p:spPr>
          <a:xfrm>
            <a:off x="19560712" y="12647448"/>
            <a:ext cx="0" cy="918685"/>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8608F96-0E92-DB9A-8F08-C4205F98C5CC}"/>
              </a:ext>
              <a:ext uri="{C183D7F6-B498-43B3-948B-1728B52AA6E4}">
                <adec:decorative xmlns:adec="http://schemas.microsoft.com/office/drawing/2017/decorative" val="1"/>
              </a:ext>
            </a:extLst>
          </p:cNvPr>
          <p:cNvCxnSpPr>
            <a:cxnSpLocks/>
          </p:cNvCxnSpPr>
          <p:nvPr/>
        </p:nvCxnSpPr>
        <p:spPr>
          <a:xfrm flipH="1">
            <a:off x="21697544" y="13181448"/>
            <a:ext cx="1487508" cy="511059"/>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7B9C139-CFA4-3146-85D0-E3525368E1A6}"/>
              </a:ext>
              <a:ext uri="{C183D7F6-B498-43B3-948B-1728B52AA6E4}">
                <adec:decorative xmlns:adec="http://schemas.microsoft.com/office/drawing/2017/decorative" val="1"/>
              </a:ext>
            </a:extLst>
          </p:cNvPr>
          <p:cNvCxnSpPr>
            <a:cxnSpLocks/>
          </p:cNvCxnSpPr>
          <p:nvPr/>
        </p:nvCxnSpPr>
        <p:spPr>
          <a:xfrm flipH="1">
            <a:off x="16486654" y="14651076"/>
            <a:ext cx="1149915" cy="676477"/>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8002AD9-5BA8-B645-A4AB-5B6672FCAEDC}"/>
              </a:ext>
              <a:ext uri="{C183D7F6-B498-43B3-948B-1728B52AA6E4}">
                <adec:decorative xmlns:adec="http://schemas.microsoft.com/office/drawing/2017/decorative" val="1"/>
              </a:ext>
            </a:extLst>
          </p:cNvPr>
          <p:cNvCxnSpPr>
            <a:cxnSpLocks/>
          </p:cNvCxnSpPr>
          <p:nvPr/>
        </p:nvCxnSpPr>
        <p:spPr>
          <a:xfrm>
            <a:off x="19554051" y="14655375"/>
            <a:ext cx="0" cy="672178"/>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71C2BA2-D8E2-32A7-507E-75621EEC5CC3}"/>
              </a:ext>
              <a:ext uri="{C183D7F6-B498-43B3-948B-1728B52AA6E4}">
                <adec:decorative xmlns:adec="http://schemas.microsoft.com/office/drawing/2017/decorative" val="1"/>
              </a:ext>
            </a:extLst>
          </p:cNvPr>
          <p:cNvCxnSpPr>
            <a:cxnSpLocks/>
          </p:cNvCxnSpPr>
          <p:nvPr/>
        </p:nvCxnSpPr>
        <p:spPr>
          <a:xfrm>
            <a:off x="21635499" y="14571999"/>
            <a:ext cx="1113256" cy="755554"/>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73C696F9-78A9-B123-5E13-0189A0CDC13C}"/>
              </a:ext>
              <a:ext uri="{C183D7F6-B498-43B3-948B-1728B52AA6E4}">
                <adec:decorative xmlns:adec="http://schemas.microsoft.com/office/drawing/2017/decorative" val="1"/>
              </a:ext>
            </a:extLst>
          </p:cNvPr>
          <p:cNvCxnSpPr>
            <a:cxnSpLocks/>
          </p:cNvCxnSpPr>
          <p:nvPr/>
        </p:nvCxnSpPr>
        <p:spPr>
          <a:xfrm>
            <a:off x="15326422" y="18034069"/>
            <a:ext cx="0" cy="97039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F09B1D7-CE8E-4E59-B3AD-3B408005E892}"/>
              </a:ext>
              <a:ext uri="{C183D7F6-B498-43B3-948B-1728B52AA6E4}">
                <adec:decorative xmlns:adec="http://schemas.microsoft.com/office/drawing/2017/decorative" val="1"/>
              </a:ext>
            </a:extLst>
          </p:cNvPr>
          <p:cNvCxnSpPr>
            <a:cxnSpLocks/>
          </p:cNvCxnSpPr>
          <p:nvPr/>
        </p:nvCxnSpPr>
        <p:spPr>
          <a:xfrm>
            <a:off x="23785590" y="18713922"/>
            <a:ext cx="0" cy="1039032"/>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AD4582FA-FA4E-23CE-1DE3-141AC9D86E0E}"/>
              </a:ext>
              <a:ext uri="{C183D7F6-B498-43B3-948B-1728B52AA6E4}">
                <adec:decorative xmlns:adec="http://schemas.microsoft.com/office/drawing/2017/decorative" val="1"/>
              </a:ext>
            </a:extLst>
          </p:cNvPr>
          <p:cNvCxnSpPr>
            <a:cxnSpLocks/>
          </p:cNvCxnSpPr>
          <p:nvPr/>
        </p:nvCxnSpPr>
        <p:spPr>
          <a:xfrm>
            <a:off x="15336575" y="22933771"/>
            <a:ext cx="0" cy="101145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F5A68E5B-3C1D-5ED2-6FA9-06915D9213A2}"/>
              </a:ext>
              <a:ext uri="{C183D7F6-B498-43B3-948B-1728B52AA6E4}">
                <adec:decorative xmlns:adec="http://schemas.microsoft.com/office/drawing/2017/decorative" val="1"/>
              </a:ext>
            </a:extLst>
          </p:cNvPr>
          <p:cNvCxnSpPr>
            <a:cxnSpLocks/>
          </p:cNvCxnSpPr>
          <p:nvPr/>
        </p:nvCxnSpPr>
        <p:spPr>
          <a:xfrm>
            <a:off x="27444022" y="7210649"/>
            <a:ext cx="0" cy="499975"/>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EA57420B-2D17-FB51-7FBE-51486FC37710}"/>
              </a:ext>
              <a:ext uri="{C183D7F6-B498-43B3-948B-1728B52AA6E4}">
                <adec:decorative xmlns:adec="http://schemas.microsoft.com/office/drawing/2017/decorative" val="1"/>
              </a:ext>
            </a:extLst>
          </p:cNvPr>
          <p:cNvCxnSpPr>
            <a:cxnSpLocks/>
          </p:cNvCxnSpPr>
          <p:nvPr/>
        </p:nvCxnSpPr>
        <p:spPr>
          <a:xfrm flipV="1">
            <a:off x="24802330" y="7210649"/>
            <a:ext cx="874022" cy="689767"/>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DB002587-53EE-DD1A-7542-39F3EBD74159}"/>
              </a:ext>
              <a:ext uri="{C183D7F6-B498-43B3-948B-1728B52AA6E4}">
                <adec:decorative xmlns:adec="http://schemas.microsoft.com/office/drawing/2017/decorative" val="1"/>
              </a:ext>
            </a:extLst>
          </p:cNvPr>
          <p:cNvCxnSpPr>
            <a:cxnSpLocks/>
          </p:cNvCxnSpPr>
          <p:nvPr/>
        </p:nvCxnSpPr>
        <p:spPr>
          <a:xfrm>
            <a:off x="19573948" y="19003056"/>
            <a:ext cx="70321" cy="7166145"/>
          </a:xfrm>
          <a:prstGeom prst="straightConnector1">
            <a:avLst/>
          </a:prstGeom>
          <a:ln w="254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647309"/>
      </p:ext>
    </p:extLst>
  </p:cSld>
  <p:clrMapOvr>
    <a:masterClrMapping/>
  </p:clrMapOvr>
</p:sld>
</file>

<file path=ppt/theme/theme1.xml><?xml version="1.0" encoding="utf-8"?>
<a:theme xmlns:a="http://schemas.openxmlformats.org/drawingml/2006/main" name="1_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12635</TotalTime>
  <Words>456</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Georgia Pro</vt:lpstr>
      <vt:lpstr>Minion Pro</vt:lpstr>
      <vt:lpstr>Myriad Pro</vt:lpstr>
      <vt:lpstr>Source Sans Pro</vt:lpstr>
      <vt:lpstr>Times New Roman</vt:lpstr>
      <vt:lpstr>Wingdings</vt:lpstr>
      <vt:lpstr>1_Office Theme</vt:lpstr>
      <vt:lpstr>Building a Village Through Community Action Jaime Gallagher Driscoll, MS OTR/L, Occupational Therapy, Trainee NH-ME LEND, Institute on Disability, University of New Hampshire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Progress within a Community Action Coalition</dc:title>
  <dc:creator>Jaime Gallagher Driscoll</dc:creator>
  <cp:lastModifiedBy>Jaime Gallagher Driscoll</cp:lastModifiedBy>
  <cp:revision>29</cp:revision>
  <dcterms:created xsi:type="dcterms:W3CDTF">2024-03-29T01:34:56Z</dcterms:created>
  <dcterms:modified xsi:type="dcterms:W3CDTF">2024-04-26T15:52:31Z</dcterms:modified>
</cp:coreProperties>
</file>