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9" r:id="rId2"/>
    <p:sldId id="261" r:id="rId3"/>
  </p:sldIdLst>
  <p:sldSz cx="32918400" cy="21945600"/>
  <p:notesSz cx="7077075" cy="9363075"/>
  <p:defaultTextStyle>
    <a:defPPr>
      <a:defRPr lang="en-US"/>
    </a:defPPr>
    <a:lvl1pPr algn="ctr" rtl="0" fontAlgn="base">
      <a:spcBef>
        <a:spcPct val="0"/>
      </a:spcBef>
      <a:spcAft>
        <a:spcPct val="0"/>
      </a:spcAft>
      <a:defRPr sz="3600" b="1" kern="1200">
        <a:solidFill>
          <a:srgbClr val="FF9900"/>
        </a:solidFill>
        <a:latin typeface="Arial" charset="0"/>
        <a:ea typeface="+mn-ea"/>
        <a:cs typeface="+mn-cs"/>
      </a:defRPr>
    </a:lvl1pPr>
    <a:lvl2pPr marL="380985" algn="ctr" rtl="0" fontAlgn="base">
      <a:spcBef>
        <a:spcPct val="0"/>
      </a:spcBef>
      <a:spcAft>
        <a:spcPct val="0"/>
      </a:spcAft>
      <a:defRPr sz="3600" b="1" kern="1200">
        <a:solidFill>
          <a:srgbClr val="FF9900"/>
        </a:solidFill>
        <a:latin typeface="Arial" charset="0"/>
        <a:ea typeface="+mn-ea"/>
        <a:cs typeface="+mn-cs"/>
      </a:defRPr>
    </a:lvl2pPr>
    <a:lvl3pPr marL="761970" algn="ctr" rtl="0" fontAlgn="base">
      <a:spcBef>
        <a:spcPct val="0"/>
      </a:spcBef>
      <a:spcAft>
        <a:spcPct val="0"/>
      </a:spcAft>
      <a:defRPr sz="3600" b="1" kern="1200">
        <a:solidFill>
          <a:srgbClr val="FF9900"/>
        </a:solidFill>
        <a:latin typeface="Arial" charset="0"/>
        <a:ea typeface="+mn-ea"/>
        <a:cs typeface="+mn-cs"/>
      </a:defRPr>
    </a:lvl3pPr>
    <a:lvl4pPr marL="1142954" algn="ctr" rtl="0" fontAlgn="base">
      <a:spcBef>
        <a:spcPct val="0"/>
      </a:spcBef>
      <a:spcAft>
        <a:spcPct val="0"/>
      </a:spcAft>
      <a:defRPr sz="3600" b="1" kern="1200">
        <a:solidFill>
          <a:srgbClr val="FF9900"/>
        </a:solidFill>
        <a:latin typeface="Arial" charset="0"/>
        <a:ea typeface="+mn-ea"/>
        <a:cs typeface="+mn-cs"/>
      </a:defRPr>
    </a:lvl4pPr>
    <a:lvl5pPr marL="1523939" algn="ctr" rtl="0" fontAlgn="base">
      <a:spcBef>
        <a:spcPct val="0"/>
      </a:spcBef>
      <a:spcAft>
        <a:spcPct val="0"/>
      </a:spcAft>
      <a:defRPr sz="3600" b="1" kern="1200">
        <a:solidFill>
          <a:srgbClr val="FF9900"/>
        </a:solidFill>
        <a:latin typeface="Arial" charset="0"/>
        <a:ea typeface="+mn-ea"/>
        <a:cs typeface="+mn-cs"/>
      </a:defRPr>
    </a:lvl5pPr>
    <a:lvl6pPr marL="1904924" algn="l" defTabSz="761970" rtl="0" eaLnBrk="1" latinLnBrk="0" hangingPunct="1">
      <a:defRPr sz="3600" b="1" kern="1200">
        <a:solidFill>
          <a:srgbClr val="FF9900"/>
        </a:solidFill>
        <a:latin typeface="Arial" charset="0"/>
        <a:ea typeface="+mn-ea"/>
        <a:cs typeface="+mn-cs"/>
      </a:defRPr>
    </a:lvl6pPr>
    <a:lvl7pPr marL="2285909" algn="l" defTabSz="761970" rtl="0" eaLnBrk="1" latinLnBrk="0" hangingPunct="1">
      <a:defRPr sz="3600" b="1" kern="1200">
        <a:solidFill>
          <a:srgbClr val="FF9900"/>
        </a:solidFill>
        <a:latin typeface="Arial" charset="0"/>
        <a:ea typeface="+mn-ea"/>
        <a:cs typeface="+mn-cs"/>
      </a:defRPr>
    </a:lvl7pPr>
    <a:lvl8pPr marL="2666893" algn="l" defTabSz="761970" rtl="0" eaLnBrk="1" latinLnBrk="0" hangingPunct="1">
      <a:defRPr sz="3600" b="1" kern="1200">
        <a:solidFill>
          <a:srgbClr val="FF9900"/>
        </a:solidFill>
        <a:latin typeface="Arial" charset="0"/>
        <a:ea typeface="+mn-ea"/>
        <a:cs typeface="+mn-cs"/>
      </a:defRPr>
    </a:lvl8pPr>
    <a:lvl9pPr marL="3047878" algn="l" defTabSz="761970" rtl="0" eaLnBrk="1" latinLnBrk="0" hangingPunct="1">
      <a:defRPr sz="36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orient="horz" pos="6912">
          <p15:clr>
            <a:srgbClr val="A4A3A4"/>
          </p15:clr>
        </p15:guide>
        <p15:guide id="4"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3658" autoAdjust="0"/>
    <p:restoredTop sz="94575" autoAdjust="0"/>
  </p:normalViewPr>
  <p:slideViewPr>
    <p:cSldViewPr>
      <p:cViewPr varScale="1">
        <p:scale>
          <a:sx n="32" d="100"/>
          <a:sy n="32" d="100"/>
        </p:scale>
        <p:origin x="1544" y="192"/>
      </p:cViewPr>
      <p:guideLst>
        <p:guide orient="horz" pos="10368"/>
        <p:guide pos="15552"/>
        <p:guide orient="horz" pos="6912"/>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9" y="6817783"/>
            <a:ext cx="27979687" cy="4703234"/>
          </a:xfrm>
        </p:spPr>
        <p:txBody>
          <a:bodyPr/>
          <a:lstStyle/>
          <a:p>
            <a:r>
              <a:rPr lang="en-US"/>
              <a:t>Click to edit Master title style</a:t>
            </a:r>
          </a:p>
        </p:txBody>
      </p:sp>
      <p:sp>
        <p:nvSpPr>
          <p:cNvPr id="3" name="Subtitle 2"/>
          <p:cNvSpPr>
            <a:spLocks noGrp="1"/>
          </p:cNvSpPr>
          <p:nvPr>
            <p:ph type="subTitle" idx="1"/>
          </p:nvPr>
        </p:nvSpPr>
        <p:spPr>
          <a:xfrm>
            <a:off x="4937524" y="12435417"/>
            <a:ext cx="23043356" cy="5609167"/>
          </a:xfrm>
        </p:spPr>
        <p:txBody>
          <a:bodyPr/>
          <a:lstStyle>
            <a:lvl1pPr marL="0" indent="0" algn="ctr">
              <a:buNone/>
              <a:defRPr/>
            </a:lvl1pPr>
            <a:lvl2pPr marL="380985" indent="0" algn="ctr">
              <a:buNone/>
              <a:defRPr/>
            </a:lvl2pPr>
            <a:lvl3pPr marL="761970" indent="0" algn="ctr">
              <a:buNone/>
              <a:defRPr/>
            </a:lvl3pPr>
            <a:lvl4pPr marL="1142954" indent="0" algn="ctr">
              <a:buNone/>
              <a:defRPr/>
            </a:lvl4pPr>
            <a:lvl5pPr marL="1523939" indent="0" algn="ctr">
              <a:buNone/>
              <a:defRPr/>
            </a:lvl5pPr>
            <a:lvl6pPr marL="1904924" indent="0" algn="ctr">
              <a:buNone/>
              <a:defRPr/>
            </a:lvl6pPr>
            <a:lvl7pPr marL="2285909" indent="0" algn="ctr">
              <a:buNone/>
              <a:defRPr/>
            </a:lvl7pPr>
            <a:lvl8pPr marL="2666893" indent="0" algn="ctr">
              <a:buNone/>
              <a:defRPr/>
            </a:lvl8pPr>
            <a:lvl9pPr marL="3047878"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081" y="878416"/>
            <a:ext cx="7406878" cy="18726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5445" y="878416"/>
            <a:ext cx="22106335" cy="18726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645446" y="878417"/>
            <a:ext cx="29627513" cy="3657600"/>
          </a:xfrm>
        </p:spPr>
        <p:txBody>
          <a:bodyPr/>
          <a:lstStyle/>
          <a:p>
            <a:r>
              <a:rPr lang="en-US"/>
              <a:t>Click to edit Master title style</a:t>
            </a:r>
          </a:p>
        </p:txBody>
      </p:sp>
      <p:sp>
        <p:nvSpPr>
          <p:cNvPr id="3" name="Content Placeholder 2"/>
          <p:cNvSpPr>
            <a:spLocks noGrp="1"/>
          </p:cNvSpPr>
          <p:nvPr>
            <p:ph sz="quarter" idx="1"/>
          </p:nvPr>
        </p:nvSpPr>
        <p:spPr>
          <a:xfrm>
            <a:off x="1645446" y="5120218"/>
            <a:ext cx="14756606" cy="71913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6516353" y="5120218"/>
            <a:ext cx="14756606" cy="71913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645446" y="12413193"/>
            <a:ext cx="14756606" cy="71913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6516353" y="12413193"/>
            <a:ext cx="14756606" cy="71913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2296"/>
            <a:ext cx="27980879" cy="4358216"/>
          </a:xfrm>
        </p:spPr>
        <p:txBody>
          <a:bodyPr anchor="t"/>
          <a:lstStyle>
            <a:lvl1pPr algn="l">
              <a:defRPr sz="3300" b="1" cap="all"/>
            </a:lvl1pPr>
          </a:lstStyle>
          <a:p>
            <a:r>
              <a:rPr lang="en-US"/>
              <a:t>Click to edit Master title style</a:t>
            </a:r>
          </a:p>
        </p:txBody>
      </p:sp>
      <p:sp>
        <p:nvSpPr>
          <p:cNvPr id="3" name="Text Placeholder 2"/>
          <p:cNvSpPr>
            <a:spLocks noGrp="1"/>
          </p:cNvSpPr>
          <p:nvPr>
            <p:ph type="body" idx="1"/>
          </p:nvPr>
        </p:nvSpPr>
        <p:spPr>
          <a:xfrm>
            <a:off x="2600325" y="9301692"/>
            <a:ext cx="27980879" cy="4800600"/>
          </a:xfrm>
        </p:spPr>
        <p:txBody>
          <a:bodyPr anchor="b"/>
          <a:lstStyle>
            <a:lvl1pPr marL="0" indent="0">
              <a:buNone/>
              <a:defRPr sz="1700"/>
            </a:lvl1pPr>
            <a:lvl2pPr marL="380985" indent="0">
              <a:buNone/>
              <a:defRPr sz="1500"/>
            </a:lvl2pPr>
            <a:lvl3pPr marL="761970" indent="0">
              <a:buNone/>
              <a:defRPr sz="1300"/>
            </a:lvl3pPr>
            <a:lvl4pPr marL="1142954" indent="0">
              <a:buNone/>
              <a:defRPr sz="1200"/>
            </a:lvl4pPr>
            <a:lvl5pPr marL="1523939" indent="0">
              <a:buNone/>
              <a:defRPr sz="1200"/>
            </a:lvl5pPr>
            <a:lvl6pPr marL="1904924" indent="0">
              <a:buNone/>
              <a:defRPr sz="1200"/>
            </a:lvl6pPr>
            <a:lvl7pPr marL="2285909" indent="0">
              <a:buNone/>
              <a:defRPr sz="1200"/>
            </a:lvl7pPr>
            <a:lvl8pPr marL="2666893" indent="0">
              <a:buNone/>
              <a:defRPr sz="1200"/>
            </a:lvl8pPr>
            <a:lvl9pPr marL="3047878" indent="0">
              <a:buNone/>
              <a:defRPr sz="1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5446" y="5120218"/>
            <a:ext cx="14756606" cy="14484350"/>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16353" y="5120218"/>
            <a:ext cx="14756606" cy="14484350"/>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5" y="4912786"/>
            <a:ext cx="14544676" cy="2046817"/>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4" name="Content Placeholder 3"/>
          <p:cNvSpPr>
            <a:spLocks noGrp="1"/>
          </p:cNvSpPr>
          <p:nvPr>
            <p:ph sz="half" idx="2"/>
          </p:nvPr>
        </p:nvSpPr>
        <p:spPr>
          <a:xfrm>
            <a:off x="1645445" y="6959601"/>
            <a:ext cx="14544676" cy="12643909"/>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30" y="4912786"/>
            <a:ext cx="14550628" cy="2046817"/>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6" name="Content Placeholder 5"/>
          <p:cNvSpPr>
            <a:spLocks noGrp="1"/>
          </p:cNvSpPr>
          <p:nvPr>
            <p:ph sz="quarter" idx="4"/>
          </p:nvPr>
        </p:nvSpPr>
        <p:spPr>
          <a:xfrm>
            <a:off x="16722330" y="6959601"/>
            <a:ext cx="14550628" cy="12643909"/>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874183"/>
            <a:ext cx="10829926" cy="3717926"/>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2870656" y="874183"/>
            <a:ext cx="18402300" cy="18729326"/>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4" y="4592108"/>
            <a:ext cx="10829926" cy="15011400"/>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000" y="15361713"/>
            <a:ext cx="19751278" cy="1813984"/>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6452000" y="1961093"/>
            <a:ext cx="19751278" cy="13166725"/>
          </a:xfrm>
        </p:spPr>
        <p:txBody>
          <a:bodyPr/>
          <a:lstStyle>
            <a:lvl1pPr marL="0" indent="0">
              <a:buNone/>
              <a:defRPr sz="2700"/>
            </a:lvl1pPr>
            <a:lvl2pPr marL="380985" indent="0">
              <a:buNone/>
              <a:defRPr sz="2300"/>
            </a:lvl2pPr>
            <a:lvl3pPr marL="761970" indent="0">
              <a:buNone/>
              <a:defRPr sz="2000"/>
            </a:lvl3pPr>
            <a:lvl4pPr marL="1142954" indent="0">
              <a:buNone/>
              <a:defRPr sz="1700"/>
            </a:lvl4pPr>
            <a:lvl5pPr marL="1523939" indent="0">
              <a:buNone/>
              <a:defRPr sz="1700"/>
            </a:lvl5pPr>
            <a:lvl6pPr marL="1904924" indent="0">
              <a:buNone/>
              <a:defRPr sz="1700"/>
            </a:lvl6pPr>
            <a:lvl7pPr marL="2285909" indent="0">
              <a:buNone/>
              <a:defRPr sz="1700"/>
            </a:lvl7pPr>
            <a:lvl8pPr marL="2666893" indent="0">
              <a:buNone/>
              <a:defRPr sz="1700"/>
            </a:lvl8pPr>
            <a:lvl9pPr marL="3047878" indent="0">
              <a:buNone/>
              <a:defRPr sz="1700"/>
            </a:lvl9pPr>
          </a:lstStyle>
          <a:p>
            <a:pPr lvl="0"/>
            <a:endParaRPr lang="en-US" noProof="0"/>
          </a:p>
        </p:txBody>
      </p:sp>
      <p:sp>
        <p:nvSpPr>
          <p:cNvPr id="4" name="Text Placeholder 3"/>
          <p:cNvSpPr>
            <a:spLocks noGrp="1"/>
          </p:cNvSpPr>
          <p:nvPr>
            <p:ph type="body" sz="half" idx="2"/>
          </p:nvPr>
        </p:nvSpPr>
        <p:spPr>
          <a:xfrm>
            <a:off x="6452000" y="17175696"/>
            <a:ext cx="19751278" cy="2574925"/>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5711" y="878417"/>
            <a:ext cx="29626984"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5711" y="5120218"/>
            <a:ext cx="29626984" cy="144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5711" y="19985567"/>
            <a:ext cx="76813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algn="l" defTabSz="3135187">
              <a:defRPr sz="4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1246911" y="19985567"/>
            <a:ext cx="104245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defTabSz="3135187">
              <a:defRPr sz="4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3591311" y="19985567"/>
            <a:ext cx="76813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algn="r" defTabSz="3135187">
              <a:defRPr sz="4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135187" rtl="0" eaLnBrk="0" fontAlgn="base" hangingPunct="0">
        <a:spcBef>
          <a:spcPct val="0"/>
        </a:spcBef>
        <a:spcAft>
          <a:spcPct val="0"/>
        </a:spcAft>
        <a:defRPr sz="15200">
          <a:solidFill>
            <a:schemeClr val="tx2"/>
          </a:solidFill>
          <a:latin typeface="+mj-lt"/>
          <a:ea typeface="+mj-ea"/>
          <a:cs typeface="+mj-cs"/>
        </a:defRPr>
      </a:lvl1pPr>
      <a:lvl2pPr algn="ctr" defTabSz="3135187" rtl="0" eaLnBrk="0" fontAlgn="base" hangingPunct="0">
        <a:spcBef>
          <a:spcPct val="0"/>
        </a:spcBef>
        <a:spcAft>
          <a:spcPct val="0"/>
        </a:spcAft>
        <a:defRPr sz="15200">
          <a:solidFill>
            <a:schemeClr val="tx2"/>
          </a:solidFill>
          <a:latin typeface="Arial" pitchFamily="34" charset="0"/>
        </a:defRPr>
      </a:lvl2pPr>
      <a:lvl3pPr algn="ctr" defTabSz="3135187" rtl="0" eaLnBrk="0" fontAlgn="base" hangingPunct="0">
        <a:spcBef>
          <a:spcPct val="0"/>
        </a:spcBef>
        <a:spcAft>
          <a:spcPct val="0"/>
        </a:spcAft>
        <a:defRPr sz="15200">
          <a:solidFill>
            <a:schemeClr val="tx2"/>
          </a:solidFill>
          <a:latin typeface="Arial" pitchFamily="34" charset="0"/>
        </a:defRPr>
      </a:lvl3pPr>
      <a:lvl4pPr algn="ctr" defTabSz="3135187" rtl="0" eaLnBrk="0" fontAlgn="base" hangingPunct="0">
        <a:spcBef>
          <a:spcPct val="0"/>
        </a:spcBef>
        <a:spcAft>
          <a:spcPct val="0"/>
        </a:spcAft>
        <a:defRPr sz="15200">
          <a:solidFill>
            <a:schemeClr val="tx2"/>
          </a:solidFill>
          <a:latin typeface="Arial" pitchFamily="34" charset="0"/>
        </a:defRPr>
      </a:lvl4pPr>
      <a:lvl5pPr algn="ctr" defTabSz="3135187" rtl="0" eaLnBrk="0" fontAlgn="base" hangingPunct="0">
        <a:spcBef>
          <a:spcPct val="0"/>
        </a:spcBef>
        <a:spcAft>
          <a:spcPct val="0"/>
        </a:spcAft>
        <a:defRPr sz="15200">
          <a:solidFill>
            <a:schemeClr val="tx2"/>
          </a:solidFill>
          <a:latin typeface="Arial" pitchFamily="34" charset="0"/>
        </a:defRPr>
      </a:lvl5pPr>
      <a:lvl6pPr marL="380985" algn="ctr" defTabSz="3135187" rtl="0" fontAlgn="base">
        <a:spcBef>
          <a:spcPct val="0"/>
        </a:spcBef>
        <a:spcAft>
          <a:spcPct val="0"/>
        </a:spcAft>
        <a:defRPr sz="15200">
          <a:solidFill>
            <a:schemeClr val="tx2"/>
          </a:solidFill>
          <a:latin typeface="Arial" pitchFamily="34" charset="0"/>
        </a:defRPr>
      </a:lvl6pPr>
      <a:lvl7pPr marL="761970" algn="ctr" defTabSz="3135187" rtl="0" fontAlgn="base">
        <a:spcBef>
          <a:spcPct val="0"/>
        </a:spcBef>
        <a:spcAft>
          <a:spcPct val="0"/>
        </a:spcAft>
        <a:defRPr sz="15200">
          <a:solidFill>
            <a:schemeClr val="tx2"/>
          </a:solidFill>
          <a:latin typeface="Arial" pitchFamily="34" charset="0"/>
        </a:defRPr>
      </a:lvl7pPr>
      <a:lvl8pPr marL="1142954" algn="ctr" defTabSz="3135187" rtl="0" fontAlgn="base">
        <a:spcBef>
          <a:spcPct val="0"/>
        </a:spcBef>
        <a:spcAft>
          <a:spcPct val="0"/>
        </a:spcAft>
        <a:defRPr sz="15200">
          <a:solidFill>
            <a:schemeClr val="tx2"/>
          </a:solidFill>
          <a:latin typeface="Arial" pitchFamily="34" charset="0"/>
        </a:defRPr>
      </a:lvl8pPr>
      <a:lvl9pPr marL="1523939" algn="ctr" defTabSz="3135187" rtl="0" fontAlgn="base">
        <a:spcBef>
          <a:spcPct val="0"/>
        </a:spcBef>
        <a:spcAft>
          <a:spcPct val="0"/>
        </a:spcAft>
        <a:defRPr sz="15200">
          <a:solidFill>
            <a:schemeClr val="tx2"/>
          </a:solidFill>
          <a:latin typeface="Arial" pitchFamily="34" charset="0"/>
        </a:defRPr>
      </a:lvl9pPr>
    </p:titleStyle>
    <p:bodyStyle>
      <a:lvl1pPr marL="1174703" indent="-1174703" algn="l" defTabSz="3135187" rtl="0" eaLnBrk="0" fontAlgn="base" hangingPunct="0">
        <a:spcBef>
          <a:spcPct val="20000"/>
        </a:spcBef>
        <a:spcAft>
          <a:spcPct val="0"/>
        </a:spcAft>
        <a:buChar char="•"/>
        <a:defRPr sz="11000">
          <a:solidFill>
            <a:schemeClr val="tx1"/>
          </a:solidFill>
          <a:latin typeface="+mn-lt"/>
          <a:ea typeface="+mn-ea"/>
          <a:cs typeface="+mn-cs"/>
        </a:defRPr>
      </a:lvl1pPr>
      <a:lvl2pPr marL="2547836" indent="-980242" algn="l" defTabSz="3135187" rtl="0" eaLnBrk="0" fontAlgn="base" hangingPunct="0">
        <a:spcBef>
          <a:spcPct val="20000"/>
        </a:spcBef>
        <a:spcAft>
          <a:spcPct val="0"/>
        </a:spcAft>
        <a:buChar char="–"/>
        <a:defRPr sz="9600">
          <a:solidFill>
            <a:schemeClr val="tx1"/>
          </a:solidFill>
          <a:latin typeface="+mn-lt"/>
        </a:defRPr>
      </a:lvl2pPr>
      <a:lvl3pPr marL="3918322" indent="-783135" algn="l" defTabSz="3135187" rtl="0" eaLnBrk="0" fontAlgn="base" hangingPunct="0">
        <a:spcBef>
          <a:spcPct val="20000"/>
        </a:spcBef>
        <a:spcAft>
          <a:spcPct val="0"/>
        </a:spcAft>
        <a:buChar char="•"/>
        <a:defRPr sz="8200">
          <a:solidFill>
            <a:schemeClr val="tx1"/>
          </a:solidFill>
          <a:latin typeface="+mn-lt"/>
        </a:defRPr>
      </a:lvl3pPr>
      <a:lvl4pPr marL="5485916" indent="-783135" algn="l" defTabSz="3135187" rtl="0" eaLnBrk="0" fontAlgn="base" hangingPunct="0">
        <a:spcBef>
          <a:spcPct val="20000"/>
        </a:spcBef>
        <a:spcAft>
          <a:spcPct val="0"/>
        </a:spcAft>
        <a:buChar char="–"/>
        <a:defRPr sz="6800">
          <a:solidFill>
            <a:schemeClr val="tx1"/>
          </a:solidFill>
          <a:latin typeface="+mn-lt"/>
        </a:defRPr>
      </a:lvl4pPr>
      <a:lvl5pPr marL="7054833" indent="-784459" algn="l" defTabSz="3135187" rtl="0" eaLnBrk="0" fontAlgn="base" hangingPunct="0">
        <a:spcBef>
          <a:spcPct val="20000"/>
        </a:spcBef>
        <a:spcAft>
          <a:spcPct val="0"/>
        </a:spcAft>
        <a:buChar char="»"/>
        <a:defRPr sz="6800">
          <a:solidFill>
            <a:schemeClr val="tx1"/>
          </a:solidFill>
          <a:latin typeface="+mn-lt"/>
        </a:defRPr>
      </a:lvl5pPr>
      <a:lvl6pPr marL="7435818" indent="-784459" algn="l" defTabSz="3135187" rtl="0" fontAlgn="base">
        <a:spcBef>
          <a:spcPct val="20000"/>
        </a:spcBef>
        <a:spcAft>
          <a:spcPct val="0"/>
        </a:spcAft>
        <a:buChar char="»"/>
        <a:defRPr sz="6800">
          <a:solidFill>
            <a:schemeClr val="tx1"/>
          </a:solidFill>
          <a:latin typeface="+mn-lt"/>
        </a:defRPr>
      </a:lvl6pPr>
      <a:lvl7pPr marL="7816802" indent="-784459" algn="l" defTabSz="3135187" rtl="0" fontAlgn="base">
        <a:spcBef>
          <a:spcPct val="20000"/>
        </a:spcBef>
        <a:spcAft>
          <a:spcPct val="0"/>
        </a:spcAft>
        <a:buChar char="»"/>
        <a:defRPr sz="6800">
          <a:solidFill>
            <a:schemeClr val="tx1"/>
          </a:solidFill>
          <a:latin typeface="+mn-lt"/>
        </a:defRPr>
      </a:lvl7pPr>
      <a:lvl8pPr marL="8197787" indent="-784459" algn="l" defTabSz="3135187" rtl="0" fontAlgn="base">
        <a:spcBef>
          <a:spcPct val="20000"/>
        </a:spcBef>
        <a:spcAft>
          <a:spcPct val="0"/>
        </a:spcAft>
        <a:buChar char="»"/>
        <a:defRPr sz="6800">
          <a:solidFill>
            <a:schemeClr val="tx1"/>
          </a:solidFill>
          <a:latin typeface="+mn-lt"/>
        </a:defRPr>
      </a:lvl8pPr>
      <a:lvl9pPr marL="8578772" indent="-784459" algn="l" defTabSz="3135187" rtl="0" fontAlgn="base">
        <a:spcBef>
          <a:spcPct val="20000"/>
        </a:spcBef>
        <a:spcAft>
          <a:spcPct val="0"/>
        </a:spcAft>
        <a:buChar char="»"/>
        <a:defRPr sz="6800">
          <a:solidFill>
            <a:schemeClr val="tx1"/>
          </a:solidFill>
          <a:latin typeface="+mn-lt"/>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kendra.bostick@gmail.com" TargetMode="External"/><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hyperlink" Target="https://doi.org/10.1080/14729679.2011.633383" TargetMode="External"/><Relationship Id="rId5" Type="http://schemas.openxmlformats.org/officeDocument/2006/relationships/hyperlink" Target="http://kinestheticmetaphors.com/Kinesthetic_Metaphors.html" TargetMode="External"/><Relationship Id="rId4" Type="http://schemas.openxmlformats.org/officeDocument/2006/relationships/hyperlink" Target="mailto:mln228@wildcats.unh.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posters.unh.edu/" TargetMode="External"/><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2"/>
            <a:ext cx="32918400" cy="36575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fontScale="90000"/>
          </a:bodyPr>
          <a:lstStyle/>
          <a:p>
            <a:pPr indent="-380985" algn="l" eaLnBrk="1" hangingPunct="1">
              <a:spcBef>
                <a:spcPts val="0"/>
              </a:spcBef>
              <a:spcAft>
                <a:spcPts val="0"/>
              </a:spcAft>
            </a:pPr>
            <a:r>
              <a:rPr lang="en-US" sz="7300" dirty="0">
                <a:solidFill>
                  <a:schemeClr val="bg1"/>
                </a:solidFill>
              </a:rPr>
              <a:t>METAPHOR-PHOSIS</a:t>
            </a:r>
            <a:br>
              <a:rPr lang="en-US" sz="7300" dirty="0">
                <a:solidFill>
                  <a:schemeClr val="bg1"/>
                </a:solidFill>
              </a:rPr>
            </a:br>
            <a:r>
              <a:rPr lang="en-US" sz="4900" dirty="0">
                <a:solidFill>
                  <a:schemeClr val="bg1"/>
                </a:solidFill>
              </a:rPr>
              <a:t>If an experience is worth 1000 words, a metaphor is worth 1000 experiences. </a:t>
            </a:r>
            <a:br>
              <a:rPr lang="en-US" sz="8000" dirty="0"/>
            </a:br>
            <a:br>
              <a:rPr lang="en-US" sz="3300" dirty="0"/>
            </a:br>
            <a:r>
              <a:rPr lang="en-US" sz="4500" i="1" dirty="0">
                <a:solidFill>
                  <a:srgbClr val="FFFFFF"/>
                </a:solidFill>
              </a:rPr>
              <a:t>Kendra Bostick &amp; Mackenzie Keefe  </a:t>
            </a:r>
            <a:br>
              <a:rPr lang="en-US" sz="4500" i="1" dirty="0">
                <a:solidFill>
                  <a:srgbClr val="FFFFFF"/>
                </a:solidFill>
              </a:rPr>
            </a:br>
            <a:r>
              <a:rPr lang="en-US" sz="4500" i="1" dirty="0">
                <a:solidFill>
                  <a:srgbClr val="FFFFFF"/>
                </a:solidFill>
              </a:rPr>
              <a:t>Kinesiology: Outdoor Education University of New Hampshire</a:t>
            </a:r>
          </a:p>
        </p:txBody>
      </p:sp>
      <p:sp>
        <p:nvSpPr>
          <p:cNvPr id="2150" name="Text Box 161"/>
          <p:cNvSpPr txBox="1">
            <a:spLocks noChangeArrowheads="1"/>
          </p:cNvSpPr>
          <p:nvPr/>
        </p:nvSpPr>
        <p:spPr bwMode="auto">
          <a:xfrm>
            <a:off x="29889450" y="6850594"/>
            <a:ext cx="2286000" cy="461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6197" tIns="38098" rIns="76197" bIns="38098">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2500" b="0">
              <a:solidFill>
                <a:schemeClr val="tx1"/>
              </a:solidFill>
            </a:endParaRPr>
          </a:p>
        </p:txBody>
      </p:sp>
      <p:sp>
        <p:nvSpPr>
          <p:cNvPr id="2152" name="Rectangle 164"/>
          <p:cNvSpPr>
            <a:spLocks noChangeArrowheads="1"/>
          </p:cNvSpPr>
          <p:nvPr/>
        </p:nvSpPr>
        <p:spPr bwMode="auto">
          <a:xfrm>
            <a:off x="11531600" y="4064000"/>
            <a:ext cx="9601200"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latin typeface="Times New Roman" panose="02020603050405020304" pitchFamily="18" charset="0"/>
                <a:cs typeface="Times New Roman" panose="02020603050405020304" pitchFamily="18" charset="0"/>
              </a:rPr>
              <a:t>7 Step Metaphor Planning Process </a:t>
            </a:r>
            <a:endParaRPr lang="en-US" sz="5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666885" y="12216698"/>
            <a:ext cx="9550400"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Kinesthetic Metaphor </a:t>
            </a:r>
          </a:p>
        </p:txBody>
      </p:sp>
      <p:sp>
        <p:nvSpPr>
          <p:cNvPr id="2155" name="Rectangle 167"/>
          <p:cNvSpPr>
            <a:spLocks noChangeArrowheads="1"/>
          </p:cNvSpPr>
          <p:nvPr/>
        </p:nvSpPr>
        <p:spPr bwMode="auto">
          <a:xfrm>
            <a:off x="602129" y="4064000"/>
            <a:ext cx="930387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2358351" y="13920096"/>
            <a:ext cx="979805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References</a:t>
            </a:r>
            <a:endParaRPr lang="en-US" dirty="0">
              <a:solidFill>
                <a:schemeClr val="accent1"/>
              </a:solidFill>
            </a:endParaRPr>
          </a:p>
        </p:txBody>
      </p:sp>
      <p:sp>
        <p:nvSpPr>
          <p:cNvPr id="7" name="TextBox 6"/>
          <p:cNvSpPr txBox="1"/>
          <p:nvPr/>
        </p:nvSpPr>
        <p:spPr>
          <a:xfrm>
            <a:off x="22497917" y="18829254"/>
            <a:ext cx="9753601" cy="415494"/>
          </a:xfrm>
          <a:prstGeom prst="rect">
            <a:avLst/>
          </a:prstGeom>
          <a:noFill/>
        </p:spPr>
        <p:txBody>
          <a:bodyPr wrap="square" lIns="76197" tIns="38098" rIns="76197" bIns="38098" rtlCol="0">
            <a:spAutoFit/>
          </a:bodyPr>
          <a:lstStyle/>
          <a:p>
            <a:pPr indent="-380985" algn="l">
              <a:spcBef>
                <a:spcPts val="1000"/>
              </a:spcBef>
            </a:pPr>
            <a:r>
              <a:rPr lang="en-US" sz="2200" b="0" dirty="0">
                <a:solidFill>
                  <a:schemeClr val="tx1"/>
                </a:solidFill>
                <a:latin typeface="Times New Roman" panose="02020603050405020304" pitchFamily="18" charset="0"/>
                <a:cs typeface="Times New Roman" panose="02020603050405020304" pitchFamily="18" charset="0"/>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199601" y="762003"/>
            <a:ext cx="9652000" cy="2567581"/>
          </a:xfrm>
          <a:prstGeom prst="rect">
            <a:avLst/>
          </a:prstGeom>
        </p:spPr>
      </p:pic>
      <p:sp>
        <p:nvSpPr>
          <p:cNvPr id="74" name="TextBox 29"/>
          <p:cNvSpPr txBox="1">
            <a:spLocks noChangeArrowheads="1"/>
          </p:cNvSpPr>
          <p:nvPr/>
        </p:nvSpPr>
        <p:spPr bwMode="auto">
          <a:xfrm>
            <a:off x="465156" y="19774545"/>
            <a:ext cx="9956800" cy="2292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numCol="2">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algn="l"/>
            <a:r>
              <a:rPr lang="en-US" sz="2800" b="0" dirty="0">
                <a:latin typeface="+mn-lt"/>
              </a:rPr>
              <a:t>For more information contact: </a:t>
            </a:r>
          </a:p>
          <a:p>
            <a:pPr algn="l"/>
            <a:r>
              <a:rPr lang="en-US" sz="2400" b="0" dirty="0">
                <a:latin typeface="+mn-lt"/>
              </a:rPr>
              <a:t>Kendra Bostick, LCSW, MEPD</a:t>
            </a:r>
          </a:p>
          <a:p>
            <a:pPr algn="l"/>
            <a:r>
              <a:rPr lang="en-US" sz="2400" b="0" dirty="0">
                <a:latin typeface="+mn-lt"/>
              </a:rPr>
              <a:t>Co-Founder, </a:t>
            </a:r>
            <a:r>
              <a:rPr lang="en-US" sz="2400" b="0" dirty="0" err="1">
                <a:latin typeface="+mn-lt"/>
              </a:rPr>
              <a:t>Kikori</a:t>
            </a:r>
            <a:endParaRPr lang="en-US" sz="2400" b="0" dirty="0">
              <a:latin typeface="+mn-lt"/>
            </a:endParaRPr>
          </a:p>
          <a:p>
            <a:pPr algn="l"/>
            <a:r>
              <a:rPr lang="en-US" sz="2400" b="0" dirty="0">
                <a:latin typeface="+mn-lt"/>
              </a:rPr>
              <a:t>Doctoral student, UNH</a:t>
            </a:r>
          </a:p>
          <a:p>
            <a:pPr algn="l"/>
            <a:r>
              <a:rPr lang="en-US" sz="2400" b="0" dirty="0">
                <a:latin typeface="+mn-lt"/>
                <a:cs typeface="Times New Roman" pitchFamily="18" charset="0"/>
                <a:hlinkClick r:id="rId3"/>
              </a:rPr>
              <a:t>kendra.bostick@gmail.com</a:t>
            </a:r>
            <a:endParaRPr lang="en-US" sz="2400" b="0" dirty="0">
              <a:latin typeface="+mn-lt"/>
              <a:cs typeface="Times New Roman" pitchFamily="18" charset="0"/>
            </a:endParaRPr>
          </a:p>
          <a:p>
            <a:pPr algn="l"/>
            <a:endParaRPr lang="en-US" sz="2400" b="0" dirty="0">
              <a:latin typeface="+mn-lt"/>
              <a:cs typeface="Times New Roman" pitchFamily="18" charset="0"/>
            </a:endParaRPr>
          </a:p>
          <a:p>
            <a:pPr algn="l"/>
            <a:r>
              <a:rPr lang="en-US" sz="2400" b="0" dirty="0">
                <a:latin typeface="+mn-lt"/>
                <a:cs typeface="Times New Roman" pitchFamily="18" charset="0"/>
              </a:rPr>
              <a:t>Mackenzie Keefe </a:t>
            </a:r>
          </a:p>
          <a:p>
            <a:pPr algn="l"/>
            <a:r>
              <a:rPr lang="en-US" sz="2400" b="0" dirty="0">
                <a:latin typeface="+mn-lt"/>
                <a:cs typeface="Times New Roman" pitchFamily="18" charset="0"/>
              </a:rPr>
              <a:t>University of New Hampshire </a:t>
            </a:r>
          </a:p>
          <a:p>
            <a:pPr algn="l"/>
            <a:r>
              <a:rPr lang="en-US" sz="2400" b="0" dirty="0">
                <a:latin typeface="+mn-lt"/>
                <a:cs typeface="Times New Roman" pitchFamily="18" charset="0"/>
              </a:rPr>
              <a:t>Graduate Student MSW, MS</a:t>
            </a:r>
          </a:p>
          <a:p>
            <a:pPr algn="l"/>
            <a:r>
              <a:rPr lang="en-US" sz="2400" b="0" dirty="0">
                <a:latin typeface="+mn-lt"/>
                <a:cs typeface="Times New Roman" pitchFamily="18" charset="0"/>
                <a:hlinkClick r:id="rId4"/>
              </a:rPr>
              <a:t>mln228@wildcats.unh.edu</a:t>
            </a:r>
            <a:r>
              <a:rPr lang="en-US" sz="2400" b="0" dirty="0">
                <a:latin typeface="+mn-lt"/>
                <a:cs typeface="Times New Roman" pitchFamily="18" charset="0"/>
              </a:rPr>
              <a:t> 		</a:t>
            </a:r>
          </a:p>
        </p:txBody>
      </p:sp>
      <p:sp>
        <p:nvSpPr>
          <p:cNvPr id="36" name="Rectangle 164"/>
          <p:cNvSpPr>
            <a:spLocks noChangeArrowheads="1"/>
          </p:cNvSpPr>
          <p:nvPr/>
        </p:nvSpPr>
        <p:spPr bwMode="auto">
          <a:xfrm>
            <a:off x="22504402" y="4064000"/>
            <a:ext cx="9652000"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latin typeface="Times New Roman" panose="02020603050405020304" pitchFamily="18" charset="0"/>
                <a:cs typeface="Times New Roman" panose="02020603050405020304" pitchFamily="18" charset="0"/>
              </a:rPr>
              <a:t>Facilitation Matters </a:t>
            </a:r>
            <a:endParaRPr lang="en-US" sz="45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594023" y="5081725"/>
            <a:ext cx="9550400" cy="700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l" eaLnBrk="1" hangingPunct="1">
              <a:spcBef>
                <a:spcPts val="1000"/>
              </a:spcBef>
            </a:pPr>
            <a:r>
              <a:rPr lang="en-US" sz="3000" b="0" dirty="0"/>
              <a:t>As educators work toward integrating experiential activity into practice, kinesthetic metaphors provide experiences that meet each client where they are at. Research has shown that kinesthetic metaphors are powerful change agents for clients. Kinesthetic metaphors create greater change that lasts for longer periods of time. Kinesthetic metaphors work because they bypass conscious resistance, they activate trans derivational searches, and simulate associational memory and learning. The use of kinesthetic metaphors works best when they are intentional, isomorphic, and provide a successful resolution that provides insight to the client. This poster displays the integral planning and implementation involved in facilitating Kinesthetic metaphors. </a:t>
            </a:r>
            <a:endParaRPr lang="en-US" sz="3000" b="0" dirty="0">
              <a:latin typeface="Times New Roman" charset="0"/>
              <a:cs typeface="Times New Roman" charset="0"/>
            </a:endParaRPr>
          </a:p>
        </p:txBody>
      </p:sp>
      <p:sp>
        <p:nvSpPr>
          <p:cNvPr id="9" name="Rectangle 8"/>
          <p:cNvSpPr/>
          <p:nvPr/>
        </p:nvSpPr>
        <p:spPr>
          <a:xfrm>
            <a:off x="463685" y="13248693"/>
            <a:ext cx="9956800" cy="5616918"/>
          </a:xfrm>
          <a:prstGeom prst="rect">
            <a:avLst/>
          </a:prstGeom>
        </p:spPr>
        <p:txBody>
          <a:bodyPr wrap="square" lIns="76197" tIns="38098" rIns="76197" bIns="38098">
            <a:spAutoFit/>
          </a:bodyPr>
          <a:lstStyle/>
          <a:p>
            <a:pPr marL="457200" indent="-457200" algn="l">
              <a:buFont typeface="Arial" panose="020B0604020202020204" pitchFamily="34" charset="0"/>
              <a:buChar char="•"/>
            </a:pPr>
            <a:r>
              <a:rPr lang="en-US" sz="3000" b="0" dirty="0">
                <a:solidFill>
                  <a:schemeClr val="tx1"/>
                </a:solidFill>
              </a:rPr>
              <a:t>Intentional therapeutic actions with isomorphic links to participants’ affect, behavior, and/or cognitions that aid in transfer of functional change through the clients’ perception of their similarity.</a:t>
            </a:r>
          </a:p>
          <a:p>
            <a:pPr marL="457200" indent="-457200" algn="l">
              <a:buFont typeface="Arial" panose="020B0604020202020204" pitchFamily="34" charset="0"/>
              <a:buChar char="•"/>
            </a:pPr>
            <a:r>
              <a:rPr lang="en-US" sz="3000" b="0" dirty="0">
                <a:solidFill>
                  <a:schemeClr val="tx1"/>
                </a:solidFill>
              </a:rPr>
              <a:t>Mirror participant’s previous actions up to a point where the client’s choice in the current action will lead to new learning and/or a break in dysfunctional behavior patterns.</a:t>
            </a:r>
          </a:p>
          <a:p>
            <a:pPr marL="457200" indent="-457200" algn="l">
              <a:buFont typeface="Arial" panose="020B0604020202020204" pitchFamily="34" charset="0"/>
              <a:buChar char="•"/>
            </a:pPr>
            <a:r>
              <a:rPr lang="en-US" sz="3000" b="0" dirty="0">
                <a:solidFill>
                  <a:schemeClr val="tx1"/>
                </a:solidFill>
              </a:rPr>
              <a:t>Provide an experience where successful resolution of the kinesthetic experience provides insight/pathways/clues to successful resolution of the participant’s issue.</a:t>
            </a:r>
          </a:p>
        </p:txBody>
      </p:sp>
      <p:sp>
        <p:nvSpPr>
          <p:cNvPr id="21" name="Rectangle 20"/>
          <p:cNvSpPr/>
          <p:nvPr/>
        </p:nvSpPr>
        <p:spPr>
          <a:xfrm>
            <a:off x="22358351" y="15001913"/>
            <a:ext cx="9893167" cy="6724914"/>
          </a:xfrm>
          <a:prstGeom prst="rect">
            <a:avLst/>
          </a:prstGeom>
        </p:spPr>
        <p:txBody>
          <a:bodyPr wrap="square" lIns="76197" tIns="38098" rIns="76197" bIns="38098">
            <a:spAutoFit/>
          </a:bodyPr>
          <a:lstStyle/>
          <a:p>
            <a:pPr indent="-914400" algn="l"/>
            <a:r>
              <a:rPr lang="en-US" sz="1800" b="0" dirty="0">
                <a:solidFill>
                  <a:schemeClr val="tx1"/>
                </a:solidFill>
              </a:rPr>
              <a:t>Bacon, S. (1983). </a:t>
            </a:r>
            <a:r>
              <a:rPr lang="en-US" sz="1800" b="0" i="1" dirty="0">
                <a:solidFill>
                  <a:schemeClr val="tx1"/>
                </a:solidFill>
              </a:rPr>
              <a:t>The conscious use of metaphor in outward bound </a:t>
            </a:r>
            <a:r>
              <a:rPr lang="en-US" sz="1800" b="0" dirty="0">
                <a:solidFill>
                  <a:schemeClr val="tx1"/>
                </a:solidFill>
              </a:rPr>
              <a:t>. Denver, CO: Colorado   Outward Bound School.</a:t>
            </a:r>
          </a:p>
          <a:p>
            <a:pPr indent="-457200" algn="l"/>
            <a:r>
              <a:rPr lang="en-US" sz="1800" b="0" dirty="0">
                <a:solidFill>
                  <a:schemeClr val="tx1"/>
                </a:solidFill>
              </a:rPr>
              <a:t>Boyle, I. &amp; Gass, M. A. (2000). The effectiveness of metaphors on the locus of control in adolescents. Kangaroo Valley, New South Wales: Glengarry. </a:t>
            </a:r>
          </a:p>
          <a:p>
            <a:pPr indent="-457200" algn="l"/>
            <a:r>
              <a:rPr lang="en-US" sz="1800" b="0" dirty="0">
                <a:solidFill>
                  <a:schemeClr val="tx1"/>
                </a:solidFill>
              </a:rPr>
              <a:t>Doherty, K.  (1995).  A quantitative analysis of three teaching styles.  </a:t>
            </a:r>
            <a:r>
              <a:rPr lang="en-US" sz="1800" b="0" i="1" dirty="0">
                <a:solidFill>
                  <a:schemeClr val="tx1"/>
                </a:solidFill>
              </a:rPr>
              <a:t>Journal of Experiential Education, 18</a:t>
            </a:r>
            <a:r>
              <a:rPr lang="en-US" sz="1800" b="0" dirty="0">
                <a:solidFill>
                  <a:schemeClr val="tx1"/>
                </a:solidFill>
              </a:rPr>
              <a:t> (1), 12-19.</a:t>
            </a:r>
          </a:p>
          <a:p>
            <a:pPr indent="-457200" algn="l"/>
            <a:r>
              <a:rPr lang="en-US" sz="1800" b="0" dirty="0">
                <a:solidFill>
                  <a:schemeClr val="tx1"/>
                </a:solidFill>
              </a:rPr>
              <a:t>Gass, M. A.; Gillis, H. L.; &amp; Russell. K. C. (2012). </a:t>
            </a:r>
            <a:r>
              <a:rPr lang="en-US" sz="1800" b="0" i="1" dirty="0">
                <a:solidFill>
                  <a:schemeClr val="tx1"/>
                </a:solidFill>
              </a:rPr>
              <a:t>Adventure therapy: Theory, Practice, &amp; Research.</a:t>
            </a:r>
            <a:r>
              <a:rPr lang="en-US" sz="1800" b="0" dirty="0">
                <a:solidFill>
                  <a:schemeClr val="tx1"/>
                </a:solidFill>
              </a:rPr>
              <a:t> </a:t>
            </a:r>
            <a:r>
              <a:rPr lang="en-US" sz="1800" b="0" dirty="0" err="1">
                <a:solidFill>
                  <a:schemeClr val="tx1"/>
                </a:solidFill>
              </a:rPr>
              <a:t>Routeledge</a:t>
            </a:r>
            <a:r>
              <a:rPr lang="en-US" sz="1800" b="0" dirty="0">
                <a:solidFill>
                  <a:schemeClr val="tx1"/>
                </a:solidFill>
              </a:rPr>
              <a:t> Press.</a:t>
            </a:r>
          </a:p>
          <a:p>
            <a:pPr indent="-457200" algn="l"/>
            <a:r>
              <a:rPr lang="en-US" sz="1800" b="0" dirty="0">
                <a:solidFill>
                  <a:schemeClr val="tx1"/>
                </a:solidFill>
              </a:rPr>
              <a:t>Gass, M. A. &amp; Priest, S.  (2006).  Effectiveness of metaphoric facilitation styles in corporate adventure training (CAT) programs.  </a:t>
            </a:r>
            <a:r>
              <a:rPr lang="en-US" sz="1800" b="0" i="1" dirty="0">
                <a:solidFill>
                  <a:schemeClr val="tx1"/>
                </a:solidFill>
              </a:rPr>
              <a:t>Journal of Experiential Education, 29</a:t>
            </a:r>
            <a:r>
              <a:rPr lang="en-US" sz="1800" b="0" dirty="0">
                <a:solidFill>
                  <a:schemeClr val="tx1"/>
                </a:solidFill>
              </a:rPr>
              <a:t> (1), 18-24.</a:t>
            </a:r>
          </a:p>
          <a:p>
            <a:pPr indent="-457200" algn="l"/>
            <a:r>
              <a:rPr lang="en-US" sz="1800" b="0" dirty="0">
                <a:solidFill>
                  <a:schemeClr val="tx1"/>
                </a:solidFill>
              </a:rPr>
              <a:t>Gillis, H. L. &amp; Gass, M. A, (2009). Kinesthetic metaphors. Retrieved from: </a:t>
            </a:r>
            <a:r>
              <a:rPr lang="en-US" sz="1800" b="0" u="sng" dirty="0">
                <a:solidFill>
                  <a:schemeClr val="tx1"/>
                </a:solidFill>
                <a:hlinkClick r:id="rId5">
                  <a:extLst>
                    <a:ext uri="{A12FA001-AC4F-418D-AE19-62706E023703}">
                      <ahyp:hlinkClr xmlns:ahyp="http://schemas.microsoft.com/office/drawing/2018/hyperlinkcolor" val="tx"/>
                    </a:ext>
                  </a:extLst>
                </a:hlinkClick>
              </a:rPr>
              <a:t>http://kinestheticmetaphors.com/Kinesthetic_Metaphors.html</a:t>
            </a:r>
            <a:endParaRPr lang="en-US" sz="1800" b="0" u="sng" dirty="0">
              <a:solidFill>
                <a:schemeClr val="tx1"/>
              </a:solidFill>
            </a:endParaRPr>
          </a:p>
          <a:p>
            <a:pPr indent="-457200" algn="l"/>
            <a:r>
              <a:rPr lang="en-US" sz="1800" b="0" dirty="0">
                <a:solidFill>
                  <a:schemeClr val="tx1"/>
                </a:solidFill>
              </a:rPr>
              <a:t>Gillis, H. L. &amp; Gass, M. A. (2010). Treating juveniles in a sex offender program using adventure-based programming: A matched group design. </a:t>
            </a:r>
            <a:r>
              <a:rPr lang="en-US" sz="1800" b="0" i="1" dirty="0">
                <a:solidFill>
                  <a:schemeClr val="tx1"/>
                </a:solidFill>
              </a:rPr>
              <a:t>Journal of Child Sexual Abuse.</a:t>
            </a:r>
            <a:r>
              <a:rPr lang="en-US" sz="1800" b="0" dirty="0">
                <a:solidFill>
                  <a:schemeClr val="tx1"/>
                </a:solidFill>
              </a:rPr>
              <a:t> </a:t>
            </a:r>
            <a:r>
              <a:rPr lang="en-US" sz="1800" b="0" i="1" dirty="0">
                <a:solidFill>
                  <a:schemeClr val="tx1"/>
                </a:solidFill>
              </a:rPr>
              <a:t>19,</a:t>
            </a:r>
            <a:r>
              <a:rPr lang="en-US" sz="1800" b="0" dirty="0">
                <a:solidFill>
                  <a:schemeClr val="tx1"/>
                </a:solidFill>
              </a:rPr>
              <a:t> 20-34.</a:t>
            </a:r>
          </a:p>
          <a:p>
            <a:pPr indent="-457200" algn="l"/>
            <a:r>
              <a:rPr lang="en-US" sz="1800" b="0" dirty="0">
                <a:solidFill>
                  <a:schemeClr val="tx1"/>
                </a:solidFill>
              </a:rPr>
              <a:t>Gillis, H. L.; Gass, M. A.; &amp; Russell, K. (2008). The effectiveness of Project Adventure’s Behavior Management Programs for male offenders in residential treatment. </a:t>
            </a:r>
            <a:r>
              <a:rPr lang="en-US" sz="1800" b="0" i="1" dirty="0">
                <a:solidFill>
                  <a:schemeClr val="tx1"/>
                </a:solidFill>
              </a:rPr>
              <a:t>Residential treatment for Children and Youth.</a:t>
            </a:r>
            <a:r>
              <a:rPr lang="en-US" sz="1800" b="0" dirty="0">
                <a:solidFill>
                  <a:schemeClr val="tx1"/>
                </a:solidFill>
              </a:rPr>
              <a:t> </a:t>
            </a:r>
            <a:r>
              <a:rPr lang="en-US" sz="1800" b="0" i="1" dirty="0">
                <a:solidFill>
                  <a:schemeClr val="tx1"/>
                </a:solidFill>
              </a:rPr>
              <a:t>25</a:t>
            </a:r>
            <a:r>
              <a:rPr lang="en-US" sz="1800" b="0" dirty="0">
                <a:solidFill>
                  <a:schemeClr val="tx1"/>
                </a:solidFill>
              </a:rPr>
              <a:t> (3), 227-247.</a:t>
            </a:r>
          </a:p>
          <a:p>
            <a:pPr indent="-457200" algn="l"/>
            <a:r>
              <a:rPr lang="en-US" sz="1800" b="0" dirty="0">
                <a:solidFill>
                  <a:schemeClr val="tx1"/>
                </a:solidFill>
              </a:rPr>
              <a:t>Hartford, G. (2011). Practical implications for the development of applied metaphor in adventure therapy. </a:t>
            </a:r>
            <a:r>
              <a:rPr lang="en-US" sz="1800" b="0" i="1" dirty="0">
                <a:solidFill>
                  <a:schemeClr val="tx1"/>
                </a:solidFill>
              </a:rPr>
              <a:t>Journal of Adventure Education and Outdoor Learning: Outdoor and Adventure Therapy</a:t>
            </a:r>
            <a:r>
              <a:rPr lang="en-US" sz="1800" b="0" dirty="0">
                <a:solidFill>
                  <a:schemeClr val="tx1"/>
                </a:solidFill>
              </a:rPr>
              <a:t>, </a:t>
            </a:r>
            <a:r>
              <a:rPr lang="en-US" sz="1800" b="0" i="1" dirty="0">
                <a:solidFill>
                  <a:schemeClr val="tx1"/>
                </a:solidFill>
              </a:rPr>
              <a:t>11</a:t>
            </a:r>
            <a:r>
              <a:rPr lang="en-US" sz="1800" b="0" dirty="0">
                <a:solidFill>
                  <a:schemeClr val="tx1"/>
                </a:solidFill>
              </a:rPr>
              <a:t>(2), 145–160. </a:t>
            </a:r>
            <a:r>
              <a:rPr lang="en-US" sz="1800" b="0" dirty="0">
                <a:solidFill>
                  <a:schemeClr val="tx1"/>
                </a:solidFill>
                <a:hlinkClick r:id="rId6">
                  <a:extLst>
                    <a:ext uri="{A12FA001-AC4F-418D-AE19-62706E023703}">
                      <ahyp:hlinkClr xmlns:ahyp="http://schemas.microsoft.com/office/drawing/2018/hyperlinkcolor" val="tx"/>
                    </a:ext>
                  </a:extLst>
                </a:hlinkClick>
              </a:rPr>
              <a:t>https://doi.org/10.1080/14729679.2011.633383</a:t>
            </a:r>
            <a:endParaRPr lang="en-US" sz="1800" b="0" dirty="0">
              <a:solidFill>
                <a:schemeClr val="tx1"/>
              </a:solidFill>
            </a:endParaRPr>
          </a:p>
          <a:p>
            <a:pPr indent="-457200" algn="l"/>
            <a:r>
              <a:rPr lang="en-US" sz="1800" b="0" dirty="0">
                <a:solidFill>
                  <a:schemeClr val="tx1"/>
                </a:solidFill>
              </a:rPr>
              <a:t>Hirsch, J. &amp; Gillis, H. L. (1997).  Food for Thought: A workbook &amp; video for developing metaphorical introductions to group activities.  Dubuque, IA: Kendall/Hunt Publishing Company. ISBN 0-7872-2369-X.</a:t>
            </a:r>
          </a:p>
          <a:p>
            <a:pPr indent="-457200" algn="l"/>
            <a:r>
              <a:rPr lang="en-US" sz="1800" b="0" dirty="0">
                <a:solidFill>
                  <a:schemeClr val="tx1"/>
                </a:solidFill>
              </a:rPr>
              <a:t>Hirsch, J. &amp; Gillis, H. L. (2004). </a:t>
            </a:r>
            <a:r>
              <a:rPr lang="en-US" sz="1800" b="0" i="1" dirty="0">
                <a:solidFill>
                  <a:schemeClr val="tx1"/>
                </a:solidFill>
              </a:rPr>
              <a:t>Developing metaphors for group activities.</a:t>
            </a:r>
            <a:r>
              <a:rPr lang="en-US" sz="1800" b="0" dirty="0">
                <a:solidFill>
                  <a:schemeClr val="tx1"/>
                </a:solidFill>
              </a:rPr>
              <a:t> {DVD/CD}.</a:t>
            </a:r>
          </a:p>
        </p:txBody>
      </p:sp>
      <p:sp>
        <p:nvSpPr>
          <p:cNvPr id="24" name="Rectangle 166"/>
          <p:cNvSpPr>
            <a:spLocks noChangeArrowheads="1"/>
          </p:cNvSpPr>
          <p:nvPr/>
        </p:nvSpPr>
        <p:spPr bwMode="auto">
          <a:xfrm>
            <a:off x="452799" y="18829254"/>
            <a:ext cx="939800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Contacts</a:t>
            </a:r>
          </a:p>
        </p:txBody>
      </p:sp>
      <p:sp>
        <p:nvSpPr>
          <p:cNvPr id="29" name="Rectangle 28"/>
          <p:cNvSpPr/>
          <p:nvPr/>
        </p:nvSpPr>
        <p:spPr>
          <a:xfrm>
            <a:off x="11480800" y="10149194"/>
            <a:ext cx="9956800" cy="11710894"/>
          </a:xfrm>
          <a:prstGeom prst="rect">
            <a:avLst/>
          </a:prstGeom>
        </p:spPr>
        <p:txBody>
          <a:bodyPr wrap="square" lIns="76197" tIns="38098" rIns="76197" bIns="38098">
            <a:spAutoFit/>
          </a:bodyPr>
          <a:lstStyle/>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Assessment: Identify patterns of participant’s current state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What behaviors, feelings, thoughts, or relational interactions is the participant exhibiting?</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Identify the participant's desired outcome/state</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What will the participant be doing, feelings, thinking, or showing when the desired state is achieved?</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Select an experience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What strengths/resources does the participant already have to achieve the desired state?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What activity may help to highlight those strengths or elicit different outcomes?</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Strengthen isomorphic connections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Help the participant have an experience that parallels the emotions, behaviors, and thoughts in their daily life. Use frontloading or setting the scene to draw isomorphic connections. </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Facilitate a success experience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After eliciting similar emotions, behaviors, and thoughts, allow the participants to write a new end to the story. Create opportunity for success. </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Reflect and debrief for meaning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Use reflection and dialogue to assess the experience for newfound behaviors, thoughts, and emotions. </a:t>
            </a:r>
          </a:p>
          <a:p>
            <a:pPr marL="742950" indent="-742950" algn="l">
              <a:buAutoNum type="arabicPeriod"/>
            </a:pPr>
            <a:r>
              <a:rPr lang="en-US" sz="2800" dirty="0">
                <a:solidFill>
                  <a:srgbClr val="000000"/>
                </a:solidFill>
                <a:latin typeface="Times New Roman" panose="02020603050405020304" pitchFamily="18" charset="0"/>
                <a:cs typeface="Times New Roman" panose="02020603050405020304" pitchFamily="18" charset="0"/>
              </a:rPr>
              <a:t>Integration of new skills </a:t>
            </a:r>
          </a:p>
          <a:p>
            <a:pPr marL="1504920" lvl="2" indent="-742950" algn="l">
              <a:buFont typeface="Arial" panose="020B0604020202020204" pitchFamily="34" charset="0"/>
              <a:buChar char="•"/>
            </a:pPr>
            <a:r>
              <a:rPr lang="en-US" sz="2800" b="0" dirty="0">
                <a:solidFill>
                  <a:srgbClr val="000000"/>
                </a:solidFill>
                <a:latin typeface="Times New Roman" panose="02020603050405020304" pitchFamily="18" charset="0"/>
                <a:cs typeface="Times New Roman" panose="02020603050405020304" pitchFamily="18" charset="0"/>
              </a:rPr>
              <a:t>Intentionally plan how these learnings can apply to other situations. Hold accountability by revisiting the transfer of learning. </a:t>
            </a:r>
          </a:p>
        </p:txBody>
      </p:sp>
      <p:pic>
        <p:nvPicPr>
          <p:cNvPr id="14" name="Picture 13" descr="A close up of a blue background&#10;&#10;Description automatically generated">
            <a:extLst>
              <a:ext uri="{FF2B5EF4-FFF2-40B4-BE49-F238E27FC236}">
                <a16:creationId xmlns:a16="http://schemas.microsoft.com/office/drawing/2014/main" id="{B8F3DF15-DB5B-4E2D-BA46-852AF20E52B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531600" y="5105567"/>
            <a:ext cx="9639754" cy="5040972"/>
          </a:xfrm>
          <a:prstGeom prst="rect">
            <a:avLst/>
          </a:prstGeom>
        </p:spPr>
      </p:pic>
      <p:pic>
        <p:nvPicPr>
          <p:cNvPr id="1026" name="Picture 2">
            <a:extLst>
              <a:ext uri="{FF2B5EF4-FFF2-40B4-BE49-F238E27FC236}">
                <a16:creationId xmlns:a16="http://schemas.microsoft.com/office/drawing/2014/main" id="{77D55E90-4282-4C89-954B-3C49AD5AC56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24777" y="5205335"/>
            <a:ext cx="8754199" cy="654675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43CDAB3-F9AC-4CE9-8D1E-A2FBF50AA9B7}"/>
              </a:ext>
            </a:extLst>
          </p:cNvPr>
          <p:cNvSpPr txBox="1"/>
          <p:nvPr/>
        </p:nvSpPr>
        <p:spPr>
          <a:xfrm>
            <a:off x="22773977" y="12001770"/>
            <a:ext cx="8569623" cy="1569660"/>
          </a:xfrm>
          <a:prstGeom prst="rect">
            <a:avLst/>
          </a:prstGeom>
          <a:noFill/>
        </p:spPr>
        <p:txBody>
          <a:bodyPr wrap="square" rtlCol="0">
            <a:spAutoFit/>
          </a:bodyPr>
          <a:lstStyle/>
          <a:p>
            <a:pPr algn="l"/>
            <a:r>
              <a:rPr lang="en-US" sz="2400" b="0" dirty="0">
                <a:solidFill>
                  <a:schemeClr val="tx1"/>
                </a:solidFill>
              </a:rPr>
              <a:t>Isomorphic framing/metaphoric debriefing proved to be the most effective training methodology for initially developing, as well as maintaining, teamwork in the Corporate Adventure Therapy training programs (Gass &amp;Priest, 2006).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4" name="Content Placeholder 3"/>
          <p:cNvSpPr>
            <a:spLocks noGrp="1"/>
          </p:cNvSpPr>
          <p:nvPr>
            <p:ph sz="quarter" idx="2"/>
          </p:nvPr>
        </p:nvSpPr>
        <p:spPr/>
        <p:txBody>
          <a:bodyPr/>
          <a:lstStyle/>
          <a:p>
            <a:endParaRPr lang="en-US"/>
          </a:p>
        </p:txBody>
      </p:sp>
      <p:sp>
        <p:nvSpPr>
          <p:cNvPr id="5" name="Content Placeholder 4"/>
          <p:cNvSpPr>
            <a:spLocks noGrp="1"/>
          </p:cNvSpPr>
          <p:nvPr>
            <p:ph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grpSp>
        <p:nvGrpSpPr>
          <p:cNvPr id="7" name="Group 6"/>
          <p:cNvGrpSpPr/>
          <p:nvPr/>
        </p:nvGrpSpPr>
        <p:grpSpPr>
          <a:xfrm>
            <a:off x="0" y="-12700"/>
            <a:ext cx="32918400" cy="21958300"/>
            <a:chOff x="3038168" y="2271252"/>
            <a:chExt cx="26871560" cy="17255617"/>
          </a:xfrm>
        </p:grpSpPr>
        <p:sp>
          <p:nvSpPr>
            <p:cNvPr id="8" name="Rectangle 7"/>
            <p:cNvSpPr/>
            <p:nvPr/>
          </p:nvSpPr>
          <p:spPr>
            <a:xfrm>
              <a:off x="3038168" y="2271252"/>
              <a:ext cx="26871560" cy="17255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395020" y="3923074"/>
              <a:ext cx="23095973" cy="5707939"/>
            </a:xfrm>
            <a:prstGeom prst="rect">
              <a:avLst/>
            </a:prstGeom>
            <a:noFill/>
          </p:spPr>
          <p:txBody>
            <a:bodyPr wrap="square" rtlCol="0">
              <a:spAutoFit/>
            </a:bodyPr>
            <a:lstStyle/>
            <a:p>
              <a:pPr algn="ctr"/>
              <a:r>
                <a:rPr lang="en-US" sz="8000" dirty="0">
                  <a:solidFill>
                    <a:schemeClr val="tx2"/>
                  </a:solidFill>
                  <a:effectLst>
                    <a:outerShdw blurRad="38100" dist="38100" dir="2700000" algn="tl">
                      <a:srgbClr val="000000">
                        <a:alpha val="43137"/>
                      </a:srgbClr>
                    </a:outerShdw>
                  </a:effectLst>
                </a:rPr>
                <a:t>This poster template provided courtesy of </a:t>
              </a:r>
            </a:p>
            <a:p>
              <a:pPr algn="ctr"/>
              <a:r>
                <a:rPr lang="en-US" sz="8000" dirty="0">
                  <a:solidFill>
                    <a:schemeClr val="tx2"/>
                  </a:solidFill>
                  <a:effectLst>
                    <a:outerShdw blurRad="38100" dist="38100" dir="2700000" algn="tl">
                      <a:srgbClr val="000000">
                        <a:alpha val="43137"/>
                      </a:srgbClr>
                    </a:outerShdw>
                  </a:effectLst>
                </a:rPr>
                <a:t>UNH ESRC Poster Printing Services</a:t>
              </a:r>
            </a:p>
            <a:p>
              <a:pPr algn="ctr"/>
              <a:endParaRPr lang="en-US" sz="7300" dirty="0">
                <a:solidFill>
                  <a:schemeClr val="tx2"/>
                </a:solidFill>
              </a:endParaRPr>
            </a:p>
            <a:p>
              <a:pPr algn="ctr"/>
              <a:endParaRPr lang="en-US" sz="8000" dirty="0">
                <a:solidFill>
                  <a:schemeClr val="tx2"/>
                </a:solidFill>
              </a:endParaRPr>
            </a:p>
            <a:p>
              <a:pPr algn="ctr"/>
              <a:r>
                <a:rPr lang="en-US" sz="8000" dirty="0">
                  <a:solidFill>
                    <a:schemeClr val="tx2"/>
                  </a:solidFill>
                </a:rPr>
                <a:t>Trust us to make your poster look GREAT!</a:t>
              </a:r>
            </a:p>
            <a:p>
              <a:pPr algn="ctr"/>
              <a:endParaRPr lang="en-US" sz="7300" dirty="0">
                <a:solidFill>
                  <a:schemeClr val="accent5">
                    <a:lumMod val="75000"/>
                  </a:scheme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1219" y="12425448"/>
              <a:ext cx="2478029" cy="2983999"/>
            </a:xfrm>
            <a:prstGeom prst="rect">
              <a:avLst/>
            </a:prstGeom>
          </p:spPr>
        </p:pic>
        <p:sp>
          <p:nvSpPr>
            <p:cNvPr id="11" name="TextBox 10"/>
            <p:cNvSpPr txBox="1"/>
            <p:nvPr/>
          </p:nvSpPr>
          <p:spPr>
            <a:xfrm>
              <a:off x="9291484" y="12729302"/>
              <a:ext cx="18199509" cy="2648387"/>
            </a:xfrm>
            <a:prstGeom prst="rect">
              <a:avLst/>
            </a:prstGeom>
            <a:noFill/>
          </p:spPr>
          <p:txBody>
            <a:bodyPr wrap="square" rtlCol="0">
              <a:spAutoFit/>
            </a:bodyPr>
            <a:lstStyle/>
            <a:p>
              <a:r>
                <a:rPr lang="en-US" sz="7300" dirty="0">
                  <a:solidFill>
                    <a:srgbClr val="00126A"/>
                  </a:solidFill>
                </a:rPr>
                <a:t>Website:</a:t>
              </a:r>
              <a:r>
                <a:rPr lang="en-US" sz="7300" dirty="0">
                  <a:solidFill>
                    <a:schemeClr val="accent5">
                      <a:lumMod val="75000"/>
                    </a:schemeClr>
                  </a:solidFill>
                </a:rPr>
                <a:t> </a:t>
              </a:r>
              <a:r>
                <a:rPr lang="en-US" sz="7300" dirty="0">
                  <a:solidFill>
                    <a:schemeClr val="accent5">
                      <a:lumMod val="75000"/>
                    </a:schemeClr>
                  </a:solidFill>
                  <a:hlinkClick r:id="rId3"/>
                </a:rPr>
                <a:t>http://posters.unh.edu</a:t>
              </a:r>
              <a:endParaRPr lang="en-US" sz="7300" dirty="0">
                <a:solidFill>
                  <a:schemeClr val="accent5">
                    <a:lumMod val="75000"/>
                  </a:schemeClr>
                </a:solidFill>
              </a:endParaRPr>
            </a:p>
            <a:p>
              <a:r>
                <a:rPr lang="en-US" sz="7300" dirty="0">
                  <a:solidFill>
                    <a:schemeClr val="tx2"/>
                  </a:solidFill>
                </a:rPr>
                <a:t>Poster Guide: </a:t>
              </a:r>
              <a:r>
                <a:rPr lang="en-US" sz="7300" dirty="0">
                  <a:solidFill>
                    <a:schemeClr val="accent5">
                      <a:lumMod val="75000"/>
                    </a:schemeClr>
                  </a:solidFill>
                  <a:hlinkClick r:id="rId4"/>
                </a:rPr>
                <a:t>http://goo.gl/1E7TJY</a:t>
              </a:r>
              <a:endParaRPr lang="en-US" sz="7300" dirty="0">
                <a:solidFill>
                  <a:schemeClr val="accent5">
                    <a:lumMod val="75000"/>
                  </a:schemeClr>
                </a:solidFill>
              </a:endParaRPr>
            </a:p>
            <a:p>
              <a:endParaRPr lang="en-US" sz="6700" dirty="0"/>
            </a:p>
          </p:txBody>
        </p:sp>
        <p:sp>
          <p:nvSpPr>
            <p:cNvPr id="12" name="TextBox 11"/>
            <p:cNvSpPr txBox="1"/>
            <p:nvPr/>
          </p:nvSpPr>
          <p:spPr>
            <a:xfrm>
              <a:off x="9306233" y="18039145"/>
              <a:ext cx="13273548" cy="798144"/>
            </a:xfrm>
            <a:prstGeom prst="rect">
              <a:avLst/>
            </a:prstGeom>
            <a:noFill/>
          </p:spPr>
          <p:txBody>
            <a:bodyPr wrap="square" rtlCol="0">
              <a:spAutoFit/>
            </a:bodyPr>
            <a:lstStyle/>
            <a:p>
              <a:r>
                <a:rPr lang="en-US" sz="6000" dirty="0">
                  <a:solidFill>
                    <a:schemeClr val="bg2">
                      <a:lumMod val="50000"/>
                    </a:schemeClr>
                  </a:solidFill>
                </a:rPr>
                <a:t>DELETE THIS SLIDE BEFORE PRINTING</a:t>
              </a:r>
            </a:p>
          </p:txBody>
        </p:sp>
      </p:grpSp>
    </p:spTree>
    <p:extLst>
      <p:ext uri="{BB962C8B-B14F-4D97-AF65-F5344CB8AC3E}">
        <p14:creationId xmlns:p14="http://schemas.microsoft.com/office/powerpoint/2010/main" val="3426446301"/>
      </p:ext>
    </p:extLst>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6974</TotalTime>
  <Words>536</Words>
  <Application>Microsoft Macintosh PowerPoint</Application>
  <PresentationFormat>Custom</PresentationFormat>
  <Paragraphs>57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ＭＳ Ｐゴシック</vt:lpstr>
      <vt:lpstr>Arial</vt:lpstr>
      <vt:lpstr>Times New Roman</vt:lpstr>
      <vt:lpstr>Default Design</vt:lpstr>
      <vt:lpstr>METAPHOR-PHOSIS If an experience is worth 1000 words, a metaphor is worth 1000 experiences.   Kendra Bostick &amp; Mackenzie Keefe   Kinesiology: Outdoor Education University of New Hampshire</vt:lpstr>
      <vt:lpstr>PowerPoint Presentation</vt:lpstr>
    </vt:vector>
  </TitlesOfParts>
  <Company>Graphicsland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kendra.bostick@gmail.com</cp:lastModifiedBy>
  <cp:revision>293</cp:revision>
  <cp:lastPrinted>2014-02-24T14:53:09Z</cp:lastPrinted>
  <dcterms:created xsi:type="dcterms:W3CDTF">2004-07-26T21:45:23Z</dcterms:created>
  <dcterms:modified xsi:type="dcterms:W3CDTF">2020-04-16T01:09:59Z</dcterms:modified>
  <cp:category>science research poster</cp:category>
</cp:coreProperties>
</file>