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5"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74" autoAdjust="0"/>
    <p:restoredTop sz="94434" autoAdjust="0"/>
  </p:normalViewPr>
  <p:slideViewPr>
    <p:cSldViewPr snapToGrid="0">
      <p:cViewPr>
        <p:scale>
          <a:sx n="31" d="100"/>
          <a:sy n="31" d="100"/>
        </p:scale>
        <p:origin x="464" y="-62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4/19/24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sz="14000" dirty="0"/>
              <a:t>Watch Me Grow Developmental Screening</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sz="6000" dirty="0"/>
              <a:t>Rachelle Enes Family Member /Advocate </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a:xfrm>
            <a:off x="979715" y="3153013"/>
            <a:ext cx="22877812" cy="666750"/>
          </a:xfrm>
        </p:spPr>
        <p:txBody>
          <a:bodyPr/>
          <a:lstStyle/>
          <a:p>
            <a:r>
              <a:rPr lang="en-US" sz="6000"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15687997" y="5351614"/>
            <a:ext cx="7328263" cy="905464"/>
          </a:xfrm>
        </p:spPr>
        <p:txBody>
          <a:bodyPr/>
          <a:lstStyle/>
          <a:p>
            <a:r>
              <a:rPr lang="en-US" sz="6000" u="sng" dirty="0"/>
              <a:t>Decorative Image</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29652685" y="5137596"/>
            <a:ext cx="7328263" cy="666750"/>
          </a:xfrm>
        </p:spPr>
        <p:txBody>
          <a:bodyPr/>
          <a:lstStyle/>
          <a:p>
            <a:r>
              <a:rPr lang="en-US" sz="6000" u="sng" dirty="0"/>
              <a:t>Conclusions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979714" y="6207977"/>
            <a:ext cx="13605063" cy="8823206"/>
          </a:xfrm>
        </p:spPr>
        <p:txBody>
          <a:bodyPr>
            <a:noAutofit/>
          </a:bodyPr>
          <a:lstStyle/>
          <a:p>
            <a:r>
              <a:rPr lang="en-US" sz="4000" b="0" i="0" u="none" strike="noStrike" dirty="0">
                <a:solidFill>
                  <a:schemeClr val="tx1"/>
                </a:solidFill>
                <a:effectLst/>
              </a:rPr>
              <a:t>New Hampshire Family Voices is NH’s Family to Family Health Information Center. NHFV provides free, confidential services to families and professionals caring for children with chronic conditions and/or disabilities. They empower and inform families and professionals to feel confident when making choices for children and youth in their care. Watch Me Grow is New Hampshire's developmental screening, monitoring, information and referral system. Watch Me Grow, through the Centralized Access Point (CAP) at NHFV supports screening, monitoring, and the early identification of children who may need developmental supports and services.</a:t>
            </a:r>
            <a:endParaRPr lang="en-US" sz="4000" dirty="0">
              <a:solidFill>
                <a:schemeClr val="tx1"/>
              </a:solidFill>
            </a:endParaRPr>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1031348" y="15031183"/>
            <a:ext cx="13289149" cy="11061553"/>
          </a:xfrm>
        </p:spPr>
        <p:txBody>
          <a:bodyPr>
            <a:noAutofit/>
          </a:bodyPr>
          <a:lstStyle/>
          <a:p>
            <a:r>
              <a:rPr lang="en-US" sz="3600" b="0" i="0" u="none" strike="noStrike" dirty="0">
                <a:solidFill>
                  <a:srgbClr val="1D2228"/>
                </a:solidFill>
                <a:effectLst/>
              </a:rPr>
              <a:t>Working with the Developmental Screening Coordinator and the Learn the Signs. Act Early. Ambassador at NHFV to hold a Books, Blocks, and Balls developmental screening event. </a:t>
            </a:r>
          </a:p>
          <a:p>
            <a:r>
              <a:rPr lang="en-US" sz="3600" b="1" i="0" u="sng" strike="noStrike" dirty="0">
                <a:solidFill>
                  <a:srgbClr val="1D2228"/>
                </a:solidFill>
                <a:effectLst/>
              </a:rPr>
              <a:t>Steps to holding the event included </a:t>
            </a:r>
          </a:p>
          <a:p>
            <a:pPr marL="571500" indent="-571500">
              <a:buFont typeface="Arial" panose="020B0604020202020204" pitchFamily="34" charset="0"/>
              <a:buChar char="•"/>
            </a:pPr>
            <a:r>
              <a:rPr lang="en-US" sz="3600" b="0" i="0" u="none" strike="noStrike" dirty="0">
                <a:solidFill>
                  <a:srgbClr val="1D2228"/>
                </a:solidFill>
                <a:effectLst/>
              </a:rPr>
              <a:t>Book a space</a:t>
            </a:r>
          </a:p>
          <a:p>
            <a:pPr marL="571500" indent="-571500">
              <a:buFont typeface="Arial" panose="020B0604020202020204" pitchFamily="34" charset="0"/>
              <a:buChar char="•"/>
            </a:pPr>
            <a:r>
              <a:rPr lang="en-US" sz="3600" b="0" i="0" u="none" strike="noStrike" dirty="0">
                <a:solidFill>
                  <a:srgbClr val="1D2228"/>
                </a:solidFill>
                <a:effectLst/>
              </a:rPr>
              <a:t>Create a flyer </a:t>
            </a:r>
          </a:p>
          <a:p>
            <a:pPr marL="571500" indent="-571500">
              <a:buFont typeface="Arial" panose="020B0604020202020204" pitchFamily="34" charset="0"/>
              <a:buChar char="•"/>
            </a:pPr>
            <a:r>
              <a:rPr lang="en-US" sz="3600" b="0" i="0" u="none" strike="noStrike" dirty="0">
                <a:solidFill>
                  <a:srgbClr val="1D2228"/>
                </a:solidFill>
                <a:effectLst/>
              </a:rPr>
              <a:t>Advertise event with flyers around the community and a Facebook event and posts </a:t>
            </a:r>
          </a:p>
          <a:p>
            <a:pPr marL="571500" indent="-571500">
              <a:buFont typeface="Arial" panose="020B0604020202020204" pitchFamily="34" charset="0"/>
              <a:buChar char="•"/>
            </a:pPr>
            <a:r>
              <a:rPr lang="en-US" sz="3600" b="0" i="0" u="none" strike="noStrike" dirty="0">
                <a:solidFill>
                  <a:srgbClr val="1D2228"/>
                </a:solidFill>
                <a:effectLst/>
              </a:rPr>
              <a:t>Set up stations at events</a:t>
            </a:r>
          </a:p>
          <a:p>
            <a:pPr marL="571500" indent="-571500">
              <a:buFont typeface="Arial" panose="020B0604020202020204" pitchFamily="34" charset="0"/>
              <a:buChar char="•"/>
            </a:pPr>
            <a:r>
              <a:rPr lang="en-US" sz="3600" b="0" i="0" u="none" strike="noStrike" dirty="0">
                <a:solidFill>
                  <a:srgbClr val="1D2228"/>
                </a:solidFill>
                <a:effectLst/>
              </a:rPr>
              <a:t>Provided age appropriate ASQ-3 questionnaires</a:t>
            </a:r>
          </a:p>
          <a:p>
            <a:pPr marL="571500" indent="-571500">
              <a:buFont typeface="Arial" panose="020B0604020202020204" pitchFamily="34" charset="0"/>
              <a:buChar char="•"/>
            </a:pPr>
            <a:r>
              <a:rPr lang="en-US" sz="3600" b="0" i="0" u="none" strike="noStrike" dirty="0">
                <a:solidFill>
                  <a:srgbClr val="1D2228"/>
                </a:solidFill>
                <a:effectLst/>
              </a:rPr>
              <a:t>Report back to families on results of screening</a:t>
            </a:r>
          </a:p>
          <a:p>
            <a:pPr marL="457200" indent="-457200">
              <a:buFont typeface="Arial" panose="020B0604020202020204" pitchFamily="34" charset="0"/>
              <a:buChar char="•"/>
            </a:pPr>
            <a:endParaRPr lang="en-US" sz="4000" dirty="0"/>
          </a:p>
        </p:txBody>
      </p:sp>
      <p:sp>
        <p:nvSpPr>
          <p:cNvPr id="14" name="Text Placeholder 13">
            <a:extLst>
              <a:ext uri="{FF2B5EF4-FFF2-40B4-BE49-F238E27FC236}">
                <a16:creationId xmlns:a16="http://schemas.microsoft.com/office/drawing/2014/main" id="{66254A9D-CA3F-369D-961D-47C85922196C}"/>
              </a:ext>
            </a:extLst>
          </p:cNvPr>
          <p:cNvSpPr>
            <a:spLocks noGrp="1"/>
          </p:cNvSpPr>
          <p:nvPr>
            <p:ph type="body" sz="quarter" idx="36"/>
          </p:nvPr>
        </p:nvSpPr>
        <p:spPr>
          <a:xfrm>
            <a:off x="14992597" y="16459200"/>
            <a:ext cx="13906006" cy="16584663"/>
          </a:xfrm>
        </p:spPr>
        <p:txBody>
          <a:bodyPr>
            <a:normAutofit/>
          </a:bodyPr>
          <a:lstStyle/>
          <a:p>
            <a:pPr algn="l"/>
            <a:r>
              <a:rPr lang="en-US" sz="4000" b="0" i="0" u="none" strike="noStrike" dirty="0">
                <a:solidFill>
                  <a:srgbClr val="000000"/>
                </a:solidFill>
                <a:effectLst/>
              </a:rPr>
              <a:t>Books, Blocks &amp; Balls developmental screening event was held at the Hampstead public library in Hampstead, New Hampshire on March 23rd, 2024.</a:t>
            </a:r>
            <a:endParaRPr lang="en-US" sz="4000" b="0" i="0" u="none" strike="noStrike" dirty="0">
              <a:solidFill>
                <a:srgbClr val="1D2228"/>
              </a:solidFill>
              <a:effectLst/>
            </a:endParaRPr>
          </a:p>
          <a:p>
            <a:pPr algn="l"/>
            <a:r>
              <a:rPr lang="en-US" sz="4000" b="0" i="0" u="none" strike="noStrike" dirty="0">
                <a:solidFill>
                  <a:srgbClr val="000000"/>
                </a:solidFill>
                <a:effectLst/>
              </a:rPr>
              <a:t>During the event there were different stations, </a:t>
            </a:r>
          </a:p>
          <a:p>
            <a:pPr algn="l"/>
            <a:r>
              <a:rPr lang="en-US" sz="4000" b="0" i="0" u="none" strike="noStrike" dirty="0">
                <a:solidFill>
                  <a:srgbClr val="000000"/>
                </a:solidFill>
                <a:effectLst/>
              </a:rPr>
              <a:t>•BOOKS. Reading station: popup tent with books placed in the tent, for a comfy reading spot. </a:t>
            </a:r>
            <a:endParaRPr lang="en-US" sz="4000" b="0" i="0" u="none" strike="noStrike" dirty="0">
              <a:solidFill>
                <a:srgbClr val="1D2228"/>
              </a:solidFill>
              <a:effectLst/>
            </a:endParaRPr>
          </a:p>
          <a:p>
            <a:pPr algn="l"/>
            <a:r>
              <a:rPr lang="en-US" sz="4000" b="0" i="0" u="none" strike="noStrike" dirty="0">
                <a:solidFill>
                  <a:srgbClr val="000000"/>
                </a:solidFill>
                <a:effectLst/>
              </a:rPr>
              <a:t>•BLOCKS. Fine motor station : Blocks to build and string, Magna –Tiles to create with and a coloring spot.   </a:t>
            </a:r>
            <a:endParaRPr lang="en-US" sz="4000" b="0" i="0" u="none" strike="noStrike" dirty="0">
              <a:solidFill>
                <a:srgbClr val="1D2228"/>
              </a:solidFill>
              <a:effectLst/>
            </a:endParaRPr>
          </a:p>
          <a:p>
            <a:pPr algn="l"/>
            <a:r>
              <a:rPr lang="en-US" sz="4000" b="0" i="0" u="none" strike="noStrike" dirty="0">
                <a:solidFill>
                  <a:srgbClr val="000000"/>
                </a:solidFill>
                <a:effectLst/>
              </a:rPr>
              <a:t>• BALLS. Gross motor station. Bubble wrap taped to the floor for the kids to walk on and pop. Cones and rings to play ring toss, ball pit and doll carriage with doll to push around. </a:t>
            </a:r>
          </a:p>
          <a:p>
            <a:pPr algn="l"/>
            <a:r>
              <a:rPr lang="en-US" sz="4000" b="0" i="0" u="none" strike="noStrike" dirty="0">
                <a:solidFill>
                  <a:srgbClr val="000000"/>
                </a:solidFill>
                <a:effectLst/>
              </a:rPr>
              <a:t>Caregivers were given the option to complete a questionnaire. All eight families that attended completed a questionnaire for twelve children. After the caregiver filled out a questionnaire, it is was scored. The summary sheet was completed with scores to provide a snapshot of where the child is developmentally. If additional resources and referrals were needed, they were given, along with follow up activities.</a:t>
            </a:r>
            <a:endParaRPr lang="en-US" sz="4000" b="0" i="0" u="none" strike="noStrike" dirty="0">
              <a:solidFill>
                <a:srgbClr val="1D2228"/>
              </a:solidFill>
              <a:effectLst/>
            </a:endParaRPr>
          </a:p>
          <a:p>
            <a:endParaRPr lang="en-US" dirty="0"/>
          </a:p>
        </p:txBody>
      </p:sp>
      <p:pic>
        <p:nvPicPr>
          <p:cNvPr id="32" name="Picture Placeholder 31" descr="A red heart with a black letter&#10;&#10;Description automatically generated">
            <a:extLst>
              <a:ext uri="{FF2B5EF4-FFF2-40B4-BE49-F238E27FC236}">
                <a16:creationId xmlns:a16="http://schemas.microsoft.com/office/drawing/2014/main" id="{55190E3C-2772-7360-E015-527D5D218E85}"/>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371" r="2513"/>
          <a:stretch/>
        </p:blipFill>
        <p:spPr>
          <a:xfrm>
            <a:off x="35733794" y="27836835"/>
            <a:ext cx="7959345" cy="2183757"/>
          </a:xfrm>
        </p:spPr>
      </p:pic>
      <p:pic>
        <p:nvPicPr>
          <p:cNvPr id="34" name="Picture 33" descr="A colorful squares with a heart and stars&#10;&#10;Description automatically generated">
            <a:extLst>
              <a:ext uri="{FF2B5EF4-FFF2-40B4-BE49-F238E27FC236}">
                <a16:creationId xmlns:a16="http://schemas.microsoft.com/office/drawing/2014/main" id="{6A6D66BB-9FE7-AF4A-6CB2-6120A8BD7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1185" y="27619489"/>
            <a:ext cx="5125472" cy="2618448"/>
          </a:xfrm>
          <a:prstGeom prst="rect">
            <a:avLst/>
          </a:prstGeom>
        </p:spPr>
      </p:pic>
      <p:sp>
        <p:nvSpPr>
          <p:cNvPr id="30" name="Text Placeholder 29">
            <a:extLst>
              <a:ext uri="{FF2B5EF4-FFF2-40B4-BE49-F238E27FC236}">
                <a16:creationId xmlns:a16="http://schemas.microsoft.com/office/drawing/2014/main" id="{058DC6B1-0535-A29F-19ED-AF2DDCEF7598}"/>
              </a:ext>
            </a:extLst>
          </p:cNvPr>
          <p:cNvSpPr>
            <a:spLocks noGrp="1"/>
          </p:cNvSpPr>
          <p:nvPr>
            <p:ph type="body" sz="quarter" idx="30"/>
          </p:nvPr>
        </p:nvSpPr>
        <p:spPr>
          <a:xfrm>
            <a:off x="29633941" y="6180030"/>
            <a:ext cx="13906006" cy="12370521"/>
          </a:xfrm>
        </p:spPr>
        <p:txBody>
          <a:bodyPr>
            <a:noAutofit/>
          </a:bodyPr>
          <a:lstStyle/>
          <a:p>
            <a:pPr algn="l"/>
            <a:r>
              <a:rPr lang="en-US" sz="4000" b="0" i="0" u="none" strike="noStrike" dirty="0">
                <a:solidFill>
                  <a:srgbClr val="000000"/>
                </a:solidFill>
                <a:effectLst/>
              </a:rPr>
              <a:t>It was a successful event and learning experience highlighting hands on how the developmental screening works. Having all the manipulatives and equipment at their fingers tips, made the event seamless for caregivers. This type of screening is beneficial to the families and any type of classroom or program they attend. </a:t>
            </a:r>
          </a:p>
          <a:p>
            <a:pPr algn="l"/>
            <a:r>
              <a:rPr lang="en-US" sz="3600" b="0" i="0" u="none" strike="noStrike" dirty="0">
                <a:solidFill>
                  <a:srgbClr val="000000"/>
                </a:solidFill>
                <a:effectLst/>
              </a:rPr>
              <a:t>“I enjoyed interacting with the families and the kids the most. I was familiar with most of the kids and families, as they were families from the daycare where I work. It helped a couple of ways with the screening. Knowing the kids helped them feel comfortable with me. Already having a good rapport with the families helped them feel comfortable discussing the results with me. I strongly believe these screenings are important and can benefit every family. I hope to see more events like this become more frequent. I hope in the future I can be involved with more Books, Blocks &amp; Balls events.”</a:t>
            </a:r>
          </a:p>
          <a:p>
            <a:pPr algn="l"/>
            <a:r>
              <a:rPr lang="en-US" sz="3600" dirty="0"/>
              <a:t>                            -Rachelle Enes NH ME LEND 2024 trainee</a:t>
            </a:r>
            <a:endParaRPr lang="en-US" sz="3600" b="0" i="0" u="none" strike="noStrike" dirty="0">
              <a:solidFill>
                <a:srgbClr val="000000"/>
              </a:solidFill>
              <a:effectLst/>
            </a:endParaRPr>
          </a:p>
          <a:p>
            <a:pPr algn="l"/>
            <a:endParaRPr lang="en-US" sz="4000" b="0" i="0" u="none" strike="noStrike" dirty="0">
              <a:solidFill>
                <a:srgbClr val="000000"/>
              </a:solidFill>
              <a:effectLst/>
            </a:endParaRPr>
          </a:p>
          <a:p>
            <a:endParaRPr lang="en-US" sz="4000" dirty="0"/>
          </a:p>
        </p:txBody>
      </p:sp>
      <p:pic>
        <p:nvPicPr>
          <p:cNvPr id="31" name="Picture 30" descr="A poster for a children's library&#10;&#10;Description automatically generated">
            <a:extLst>
              <a:ext uri="{FF2B5EF4-FFF2-40B4-BE49-F238E27FC236}">
                <a16:creationId xmlns:a16="http://schemas.microsoft.com/office/drawing/2014/main" id="{5B6578A4-DD6E-9869-1CB3-AEF0F570B5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7212" y="6594143"/>
            <a:ext cx="6179433" cy="7999886"/>
          </a:xfrm>
          <a:prstGeom prst="rect">
            <a:avLst/>
          </a:prstGeom>
        </p:spPr>
      </p:pic>
      <p:sp>
        <p:nvSpPr>
          <p:cNvPr id="43" name="Text Placeholder 6">
            <a:extLst>
              <a:ext uri="{FF2B5EF4-FFF2-40B4-BE49-F238E27FC236}">
                <a16:creationId xmlns:a16="http://schemas.microsoft.com/office/drawing/2014/main" id="{00F657D8-769E-7D76-7B26-BF08899AC9E0}"/>
              </a:ext>
            </a:extLst>
          </p:cNvPr>
          <p:cNvSpPr txBox="1">
            <a:spLocks/>
          </p:cNvSpPr>
          <p:nvPr/>
        </p:nvSpPr>
        <p:spPr>
          <a:xfrm>
            <a:off x="14983640" y="15031183"/>
            <a:ext cx="7328263" cy="604697"/>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6000" u="sng" dirty="0"/>
              <a:t>Summary</a:t>
            </a:r>
          </a:p>
        </p:txBody>
      </p:sp>
      <p:pic>
        <p:nvPicPr>
          <p:cNvPr id="45" name="Picture 44" descr="A collage of several pictures of kids playing&#10;&#10;Description automatically generated">
            <a:extLst>
              <a:ext uri="{FF2B5EF4-FFF2-40B4-BE49-F238E27FC236}">
                <a16:creationId xmlns:a16="http://schemas.microsoft.com/office/drawing/2014/main" id="{D521525A-8AD3-2B5C-CC45-2664B948A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87997" y="6594143"/>
            <a:ext cx="6218818" cy="8050874"/>
          </a:xfrm>
          <a:prstGeom prst="rect">
            <a:avLst/>
          </a:prstGeom>
        </p:spPr>
      </p:pic>
      <p:sp>
        <p:nvSpPr>
          <p:cNvPr id="7" name="Text Placeholder 5">
            <a:extLst>
              <a:ext uri="{FF2B5EF4-FFF2-40B4-BE49-F238E27FC236}">
                <a16:creationId xmlns:a16="http://schemas.microsoft.com/office/drawing/2014/main" id="{639FDF2E-5CF8-11B0-ED45-43B68A83755C}"/>
              </a:ext>
            </a:extLst>
          </p:cNvPr>
          <p:cNvSpPr txBox="1">
            <a:spLocks/>
          </p:cNvSpPr>
          <p:nvPr/>
        </p:nvSpPr>
        <p:spPr>
          <a:xfrm>
            <a:off x="979714" y="13889026"/>
            <a:ext cx="13090071" cy="523159"/>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6000" u="sng" dirty="0"/>
              <a:t>Description of Project Activities</a:t>
            </a:r>
          </a:p>
        </p:txBody>
      </p:sp>
      <p:sp>
        <p:nvSpPr>
          <p:cNvPr id="12" name="TextBox 11">
            <a:extLst>
              <a:ext uri="{FF2B5EF4-FFF2-40B4-BE49-F238E27FC236}">
                <a16:creationId xmlns:a16="http://schemas.microsoft.com/office/drawing/2014/main" id="{8FEF17EC-5CA0-9153-CD5A-B3CA1EA4908F}"/>
              </a:ext>
            </a:extLst>
          </p:cNvPr>
          <p:cNvSpPr txBox="1"/>
          <p:nvPr/>
        </p:nvSpPr>
        <p:spPr>
          <a:xfrm>
            <a:off x="30005261" y="18082859"/>
            <a:ext cx="13289151" cy="8655511"/>
          </a:xfrm>
          <a:prstGeom prst="rect">
            <a:avLst/>
          </a:prstGeom>
          <a:noFill/>
        </p:spPr>
        <p:txBody>
          <a:bodyPr wrap="square" rtlCol="0">
            <a:spAutoFit/>
          </a:bodyPr>
          <a:lstStyle/>
          <a:p>
            <a:pPr marL="0" marR="0">
              <a:lnSpc>
                <a:spcPct val="107000"/>
              </a:lnSpc>
              <a:spcBef>
                <a:spcPts val="0"/>
              </a:spcBef>
              <a:spcAft>
                <a:spcPts val="800"/>
              </a:spcAft>
            </a:pPr>
            <a:r>
              <a:rPr lang="en-US" sz="3600" dirty="0">
                <a:latin typeface="+mj-lt"/>
                <a:ea typeface="Calibri" panose="020F0502020204030204" pitchFamily="34" charset="0"/>
                <a:cs typeface="Times New Roman" panose="02020603050405020304" pitchFamily="18" charset="0"/>
              </a:rPr>
              <a:t>“Rachelle was an absolute pleasure to have organize and co-facilitate WMG’s BBB event. She tirelessly worked out all the details of the event so that when the day came, everything went smoothly. She also brought such a crucial element to the event: the professional/family relationship. Having Rachelle there to really sit with families to share and explain their child’s screening results, was such an important aspect (and luxury) to the event. It really showcased the power of positive family engagement and bridging that family/provider connection with the children at the heart of the conversations. WMG is excited to take what Rachelle modeled for us and implement at future BBB events."</a:t>
            </a:r>
          </a:p>
          <a:p>
            <a:pPr marL="0" marR="0">
              <a:lnSpc>
                <a:spcPct val="107000"/>
              </a:lnSpc>
              <a:spcBef>
                <a:spcPts val="0"/>
              </a:spcBef>
              <a:spcAft>
                <a:spcPts val="800"/>
              </a:spcAft>
            </a:pPr>
            <a:r>
              <a:rPr lang="en-US" sz="3600" dirty="0">
                <a:latin typeface="+mj-lt"/>
                <a:ea typeface="Calibri" panose="020F0502020204030204" pitchFamily="34" charset="0"/>
                <a:cs typeface="Times New Roman" panose="02020603050405020304" pitchFamily="18" charset="0"/>
              </a:rPr>
              <a:t>                               -Carly Ireland</a:t>
            </a:r>
          </a:p>
          <a:p>
            <a:pPr marL="0" marR="0">
              <a:lnSpc>
                <a:spcPct val="107000"/>
              </a:lnSpc>
              <a:spcBef>
                <a:spcPts val="0"/>
              </a:spcBef>
              <a:spcAft>
                <a:spcPts val="800"/>
              </a:spcAft>
            </a:pPr>
            <a:r>
              <a:rPr lang="en-US" sz="3600" dirty="0">
                <a:effectLst/>
                <a:latin typeface="+mj-lt"/>
                <a:ea typeface="Calibri" panose="020F0502020204030204" pitchFamily="34" charset="0"/>
                <a:cs typeface="Times New Roman" panose="02020603050405020304" pitchFamily="18" charset="0"/>
              </a:rPr>
              <a:t>                                      Watch Me Grow Central Access Point &amp;</a:t>
            </a:r>
          </a:p>
          <a:p>
            <a:pPr marL="0" marR="0">
              <a:lnSpc>
                <a:spcPct val="107000"/>
              </a:lnSpc>
              <a:spcBef>
                <a:spcPts val="0"/>
              </a:spcBef>
              <a:spcAft>
                <a:spcPts val="800"/>
              </a:spcAft>
            </a:pPr>
            <a:r>
              <a:rPr lang="en-US" sz="3600" dirty="0">
                <a:latin typeface="+mj-lt"/>
                <a:ea typeface="Calibri" panose="020F0502020204030204" pitchFamily="34" charset="0"/>
                <a:cs typeface="Times New Roman" panose="02020603050405020304" pitchFamily="18" charset="0"/>
              </a:rPr>
              <a:t>                                       Developmental Screening Coordinator</a:t>
            </a:r>
            <a:endParaRPr lang="en-US" sz="3600" dirty="0">
              <a:effectLst/>
              <a:latin typeface="+mj-lt"/>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6BD81676-C92C-A41E-1F26-926879B2C917}"/>
              </a:ext>
            </a:extLst>
          </p:cNvPr>
          <p:cNvSpPr txBox="1"/>
          <p:nvPr/>
        </p:nvSpPr>
        <p:spPr>
          <a:xfrm>
            <a:off x="1031349" y="26092736"/>
            <a:ext cx="13289148" cy="4524315"/>
          </a:xfrm>
          <a:prstGeom prst="rect">
            <a:avLst/>
          </a:prstGeom>
          <a:noFill/>
        </p:spPr>
        <p:txBody>
          <a:bodyPr wrap="square">
            <a:spAutoFit/>
          </a:bodyPr>
          <a:lstStyle/>
          <a:p>
            <a:pPr algn="l"/>
            <a:r>
              <a:rPr lang="en-US" sz="3200" b="1" i="0" u="sng" strike="noStrike" dirty="0">
                <a:solidFill>
                  <a:srgbClr val="000000"/>
                </a:solidFill>
                <a:effectLst/>
                <a:latin typeface="+mj-lt"/>
              </a:rPr>
              <a:t>Additional training provided prior to event </a:t>
            </a:r>
            <a:br>
              <a:rPr lang="en-US" sz="3200" b="0" i="0" u="none" strike="noStrike" dirty="0">
                <a:solidFill>
                  <a:srgbClr val="000000"/>
                </a:solidFill>
                <a:effectLst/>
                <a:latin typeface="-apple-system"/>
              </a:rPr>
            </a:br>
            <a:endParaRPr lang="en-US" sz="3200" b="0" i="0" u="none" strike="noStrike" dirty="0">
              <a:solidFill>
                <a:srgbClr val="000000"/>
              </a:solidFill>
              <a:effectLst/>
              <a:latin typeface="-apple-system"/>
            </a:endParaRPr>
          </a:p>
          <a:p>
            <a:pPr algn="l"/>
            <a:r>
              <a:rPr lang="en-US" sz="3200" b="0" i="0" u="none" strike="noStrike" dirty="0">
                <a:solidFill>
                  <a:srgbClr val="000000"/>
                </a:solidFill>
                <a:effectLst/>
                <a:latin typeface="+mj-lt"/>
              </a:rPr>
              <a:t>-ASQ-3 (Ages &amp; Stages Questionnaire 3) and ASQ:SE-2 (Ages &amp; Stages Questionnaire Social Emotional 2) to understand how these questionnaires support families to understand their child’s development.  </a:t>
            </a:r>
            <a:endParaRPr lang="en-US" sz="3200" b="0" i="0" u="none" strike="noStrike" dirty="0">
              <a:solidFill>
                <a:srgbClr val="1D2228"/>
              </a:solidFill>
              <a:effectLst/>
              <a:latin typeface="+mj-lt"/>
            </a:endParaRPr>
          </a:p>
          <a:p>
            <a:pPr algn="l"/>
            <a:r>
              <a:rPr lang="en-US" sz="3200" dirty="0">
                <a:solidFill>
                  <a:srgbClr val="000000"/>
                </a:solidFill>
                <a:latin typeface="+mj-lt"/>
              </a:rPr>
              <a:t>-</a:t>
            </a:r>
            <a:r>
              <a:rPr lang="en-US" sz="3200" b="0" i="0" u="none" strike="noStrike" dirty="0">
                <a:solidFill>
                  <a:srgbClr val="000000"/>
                </a:solidFill>
                <a:effectLst/>
                <a:latin typeface="+mj-lt"/>
              </a:rPr>
              <a:t>CDC training on early childhood development </a:t>
            </a:r>
            <a:endParaRPr lang="en-US" sz="3200" b="0" i="0" u="none" strike="noStrike" dirty="0">
              <a:solidFill>
                <a:srgbClr val="1D2228"/>
              </a:solidFill>
              <a:effectLst/>
              <a:latin typeface="+mj-lt"/>
            </a:endParaRPr>
          </a:p>
          <a:p>
            <a:pPr algn="l"/>
            <a:r>
              <a:rPr lang="en-US" sz="3200" dirty="0">
                <a:solidFill>
                  <a:srgbClr val="1D2228"/>
                </a:solidFill>
                <a:latin typeface="Helvetica Neue" panose="02000503000000020004" pitchFamily="2" charset="0"/>
              </a:rPr>
              <a:t>-</a:t>
            </a:r>
            <a:r>
              <a:rPr lang="en-US" sz="3200" b="0" i="0" u="none" strike="noStrike" dirty="0">
                <a:solidFill>
                  <a:srgbClr val="1D2228"/>
                </a:solidFill>
                <a:effectLst/>
                <a:latin typeface="+mj-lt"/>
              </a:rPr>
              <a:t>Additional support provided to CAP and WMG </a:t>
            </a:r>
          </a:p>
          <a:p>
            <a:pPr algn="l"/>
            <a:r>
              <a:rPr lang="en-US" sz="3200" dirty="0">
                <a:solidFill>
                  <a:srgbClr val="1D2228"/>
                </a:solidFill>
                <a:latin typeface="+mj-lt"/>
              </a:rPr>
              <a:t>e</a:t>
            </a:r>
            <a:r>
              <a:rPr lang="en-US" sz="3200" b="0" i="0" u="none" strike="noStrike" dirty="0">
                <a:solidFill>
                  <a:srgbClr val="1D2228"/>
                </a:solidFill>
                <a:effectLst/>
                <a:latin typeface="+mj-lt"/>
              </a:rPr>
              <a:t>nter questionnaire data from previous screenings.</a:t>
            </a:r>
          </a:p>
        </p:txBody>
      </p:sp>
      <p:sp>
        <p:nvSpPr>
          <p:cNvPr id="6" name="Text Placeholder 4">
            <a:extLst>
              <a:ext uri="{FF2B5EF4-FFF2-40B4-BE49-F238E27FC236}">
                <a16:creationId xmlns:a16="http://schemas.microsoft.com/office/drawing/2014/main" id="{539DD401-C159-B73B-C99C-44B23329BD07}"/>
              </a:ext>
            </a:extLst>
          </p:cNvPr>
          <p:cNvSpPr txBox="1">
            <a:spLocks/>
          </p:cNvSpPr>
          <p:nvPr/>
        </p:nvSpPr>
        <p:spPr>
          <a:xfrm>
            <a:off x="1132114" y="5289996"/>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6000" u="sng"/>
              <a:t>Background</a:t>
            </a:r>
            <a:endParaRPr lang="en-US" sz="6000" u="sng" dirty="0"/>
          </a:p>
        </p:txBody>
      </p:sp>
    </p:spTree>
    <p:extLst>
      <p:ext uri="{BB962C8B-B14F-4D97-AF65-F5344CB8AC3E}">
        <p14:creationId xmlns:p14="http://schemas.microsoft.com/office/powerpoint/2010/main" val="420980306"/>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docProps/app.xml><?xml version="1.0" encoding="utf-8"?>
<Properties xmlns="http://schemas.openxmlformats.org/officeDocument/2006/extended-properties" xmlns:vt="http://schemas.openxmlformats.org/officeDocument/2006/docPropsVTypes">
  <Template/>
  <TotalTime>34001</TotalTime>
  <Words>785</Words>
  <Application>Microsoft Macintosh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-apple-system</vt:lpstr>
      <vt:lpstr>Arial</vt:lpstr>
      <vt:lpstr>Calibri</vt:lpstr>
      <vt:lpstr>Helvetica Neue</vt:lpstr>
      <vt:lpstr>Minion Pro</vt:lpstr>
      <vt:lpstr>Myriad Pro</vt:lpstr>
      <vt:lpstr>Source Sans Pro</vt:lpstr>
      <vt:lpstr>Office Theme</vt:lpstr>
      <vt:lpstr>Watch Me Grow Developmental Screening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Rachelle Enes</cp:lastModifiedBy>
  <cp:revision>224</cp:revision>
  <dcterms:created xsi:type="dcterms:W3CDTF">2016-03-05T16:55:12Z</dcterms:created>
  <dcterms:modified xsi:type="dcterms:W3CDTF">2024-04-24T01:00:59Z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