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66" r:id="rId7"/>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808" userDrawn="1">
          <p15:clr>
            <a:srgbClr val="A4A3A4"/>
          </p15:clr>
        </p15:guide>
        <p15:guide id="2" pos="233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60AEA8"/>
    <a:srgbClr val="FFCCCC"/>
    <a:srgbClr val="CCECFF"/>
    <a:srgbClr val="FF99CC"/>
    <a:srgbClr val="CC0066"/>
    <a:srgbClr val="FF9900"/>
    <a:srgbClr val="FFCC00"/>
    <a:srgbClr val="59A6D4"/>
    <a:srgbClr val="2B77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91E0A1-B1DD-44A0-8176-628750589F45}" v="46" dt="2024-04-24T00:49:59.9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279" autoAdjust="0"/>
    <p:restoredTop sz="94463" autoAdjust="0"/>
  </p:normalViewPr>
  <p:slideViewPr>
    <p:cSldViewPr snapToGrid="0">
      <p:cViewPr varScale="1">
        <p:scale>
          <a:sx n="19" d="100"/>
          <a:sy n="19" d="100"/>
        </p:scale>
        <p:origin x="1666" y="106"/>
      </p:cViewPr>
      <p:guideLst>
        <p:guide orient="horz" pos="8808"/>
        <p:guide pos="2335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Finstad" userId="7d630d8d-aa60-4a7b-89af-5d03ff11f26c" providerId="ADAL" clId="{16ED7317-21D6-46D8-9F1B-23AFB694325E}"/>
    <pc:docChg chg="custSel modSld">
      <pc:chgData name="Brian Finstad" userId="7d630d8d-aa60-4a7b-89af-5d03ff11f26c" providerId="ADAL" clId="{16ED7317-21D6-46D8-9F1B-23AFB694325E}" dt="2024-04-24T21:54:45.042" v="7" actId="20577"/>
      <pc:docMkLst>
        <pc:docMk/>
      </pc:docMkLst>
      <pc:sldChg chg="modSp mod">
        <pc:chgData name="Brian Finstad" userId="7d630d8d-aa60-4a7b-89af-5d03ff11f26c" providerId="ADAL" clId="{16ED7317-21D6-46D8-9F1B-23AFB694325E}" dt="2024-04-24T21:54:45.042" v="7" actId="20577"/>
        <pc:sldMkLst>
          <pc:docMk/>
          <pc:sldMk cId="3459588348" sldId="266"/>
        </pc:sldMkLst>
        <pc:spChg chg="mod">
          <ac:chgData name="Brian Finstad" userId="7d630d8d-aa60-4a7b-89af-5d03ff11f26c" providerId="ADAL" clId="{16ED7317-21D6-46D8-9F1B-23AFB694325E}" dt="2024-04-24T21:54:45.042" v="7" actId="20577"/>
          <ac:spMkLst>
            <pc:docMk/>
            <pc:sldMk cId="3459588348" sldId="266"/>
            <ac:spMk id="9" creationId="{D35F2E9B-898A-B731-89A3-115DC8378E4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4/24/2024</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270308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4" y="21363557"/>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5" y="22840219"/>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766383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6942908"/>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Table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5694476"/>
            <a:ext cx="13076464" cy="5002331"/>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4884590"/>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3860173"/>
            <a:ext cx="13076464" cy="5977063"/>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460839"/>
            <a:ext cx="13076464" cy="7376398"/>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813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508087"/>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More Data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8709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5" y="12722205"/>
            <a:ext cx="13076465" cy="9308101"/>
          </a:xfrm>
        </p:spPr>
        <p:txBody>
          <a:bodyPr>
            <a:normAutofit/>
          </a:bodyPr>
          <a:lstStyle>
            <a:lvl1pPr marL="0" indent="0">
              <a:buNone/>
              <a:defRPr sz="3771" b="0">
                <a:solidFill>
                  <a:srgbClr val="000000"/>
                </a:solidFill>
              </a:defRPr>
            </a:lvl1pPr>
          </a:lstStyle>
          <a:p>
            <a:r>
              <a:rPr lang="en-US" dirty="0"/>
              <a:t>Table Graphic</a:t>
            </a:r>
          </a:p>
        </p:txBody>
      </p:sp>
      <p:sp>
        <p:nvSpPr>
          <p:cNvPr id="5" name="Picture Placeholder 49">
            <a:extLst>
              <a:ext uri="{FF2B5EF4-FFF2-40B4-BE49-F238E27FC236}">
                <a16:creationId xmlns:a16="http://schemas.microsoft.com/office/drawing/2014/main" id="{6438E515-BCF2-9D01-9C62-0199C62E197E}"/>
              </a:ext>
            </a:extLst>
          </p:cNvPr>
          <p:cNvSpPr>
            <a:spLocks noGrp="1"/>
          </p:cNvSpPr>
          <p:nvPr>
            <p:ph type="pic" sz="quarter" idx="35"/>
          </p:nvPr>
        </p:nvSpPr>
        <p:spPr>
          <a:xfrm>
            <a:off x="979715" y="25244748"/>
            <a:ext cx="13076464" cy="4592489"/>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extLst>
    <p:ext uri="{DCECCB84-F9BA-43D5-87BE-67443E8EF086}">
      <p15:sldGuideLst xmlns:p15="http://schemas.microsoft.com/office/powerpoint/2012/main">
        <p15:guide id="1" orient="horz" pos="10368" userDrawn="1">
          <p15:clr>
            <a:srgbClr val="FBAE40"/>
          </p15:clr>
        </p15:guide>
        <p15:guide id="2" pos="1382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66107" y="1275665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79714" y="6833423"/>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23702"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2891066"/>
            <a:ext cx="13076464" cy="713232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891066"/>
            <a:ext cx="13076464" cy="7129051"/>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998414"/>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673302"/>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69427"/>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66107" y="25420320"/>
            <a:ext cx="13158216" cy="4752749"/>
          </a:xfrm>
        </p:spPr>
        <p:txBody>
          <a:bodyPr>
            <a:normAutofit/>
          </a:bodyPr>
          <a:lstStyle>
            <a:lvl1pPr marL="0" indent="0">
              <a:buNone/>
              <a:defRPr sz="4114"/>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16678"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1"/>
            <a:ext cx="43891201" cy="3743210"/>
          </a:xfrm>
          <a:prstGeom prst="rect">
            <a:avLst/>
          </a:prstGeom>
          <a:solidFill>
            <a:srgbClr val="2B77A5"/>
          </a:solidFill>
          <a:ln w="101600" cap="flat" cmpd="sng" algn="ctr">
            <a:no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978409" y="30942858"/>
            <a:ext cx="17294352" cy="1674882"/>
          </a:xfrm>
          <a:prstGeom prst="rect">
            <a:avLst/>
          </a:prstGeom>
          <a:noFill/>
        </p:spPr>
        <p:txBody>
          <a:bodyPr wrap="square">
            <a:spAutoFit/>
          </a:bodyPr>
          <a:lstStyle/>
          <a:p>
            <a:r>
              <a:rPr lang="en-US" sz="3428" b="0" i="1" dirty="0">
                <a:solidFill>
                  <a:srgbClr val="333333"/>
                </a:solidFill>
                <a:effectLst/>
                <a:latin typeface="Source Sans Pro" panose="020B0503030403020204" pitchFamily="34" charset="0"/>
              </a:rPr>
              <a:t>NH-ME LEND is supported by a grant (#</a:t>
            </a:r>
            <a:r>
              <a:rPr lang="en-US" sz="3428" b="0" i="0" dirty="0">
                <a:solidFill>
                  <a:srgbClr val="333333"/>
                </a:solidFill>
                <a:effectLst/>
                <a:latin typeface="Source Sans Pro" panose="020B0503030403020204" pitchFamily="34" charset="0"/>
              </a:rPr>
              <a:t>T73MC33246</a:t>
            </a:r>
            <a:r>
              <a:rPr lang="en-US" sz="3428"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sz="3428" dirty="0"/>
          </a:p>
        </p:txBody>
      </p:sp>
      <p:pic>
        <p:nvPicPr>
          <p:cNvPr id="11" name="Picture 10">
            <a:extLst>
              <a:ext uri="{FF2B5EF4-FFF2-40B4-BE49-F238E27FC236}">
                <a16:creationId xmlns:a16="http://schemas.microsoft.com/office/drawing/2014/main" id="{DEE4B523-5B8F-0320-FBDA-C609F679AF86}"/>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8869297" y="31047253"/>
            <a:ext cx="15617984" cy="1466091"/>
          </a:xfrm>
          <a:prstGeom prst="rect">
            <a:avLst/>
          </a:prstGeom>
        </p:spPr>
      </p:pic>
      <p:grpSp>
        <p:nvGrpSpPr>
          <p:cNvPr id="17" name="Group 16">
            <a:extLst>
              <a:ext uri="{FF2B5EF4-FFF2-40B4-BE49-F238E27FC236}">
                <a16:creationId xmlns:a16="http://schemas.microsoft.com/office/drawing/2014/main" id="{1CC44EA8-07D9-9D7F-CD4A-529AD611780A}"/>
              </a:ext>
            </a:extLst>
          </p:cNvPr>
          <p:cNvGrpSpPr/>
          <p:nvPr userDrawn="1"/>
        </p:nvGrpSpPr>
        <p:grpSpPr>
          <a:xfrm>
            <a:off x="35083818" y="31222077"/>
            <a:ext cx="7172659" cy="1097280"/>
            <a:chOff x="18994422" y="31231659"/>
            <a:chExt cx="7172659" cy="1097280"/>
          </a:xfrm>
        </p:grpSpPr>
        <p:sp>
          <p:nvSpPr>
            <p:cNvPr id="19" name="Text Placeholder 24">
              <a:extLst>
                <a:ext uri="{FF2B5EF4-FFF2-40B4-BE49-F238E27FC236}">
                  <a16:creationId xmlns:a16="http://schemas.microsoft.com/office/drawing/2014/main" id="{492FD484-5575-48BF-84BB-F07426EDE705}"/>
                </a:ext>
              </a:extLst>
            </p:cNvPr>
            <p:cNvSpPr txBox="1">
              <a:spLocks/>
            </p:cNvSpPr>
            <p:nvPr userDrawn="1"/>
          </p:nvSpPr>
          <p:spPr>
            <a:xfrm>
              <a:off x="18994422" y="31471281"/>
              <a:ext cx="5680477" cy="618036"/>
            </a:xfrm>
            <a:prstGeom prst="rect">
              <a:avLst/>
            </a:prstGeom>
          </p:spPr>
          <p:txBody>
            <a:bodyPr>
              <a:noAutofit/>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4114" dirty="0"/>
                <a:t>iod.unh.edu/nh-me-lend</a:t>
              </a:r>
            </a:p>
          </p:txBody>
        </p:sp>
        <p:pic>
          <p:nvPicPr>
            <p:cNvPr id="16" name="Picture 15" descr="A qr code on a white background&#10;&#10;Description automatically generated">
              <a:extLst>
                <a:ext uri="{FF2B5EF4-FFF2-40B4-BE49-F238E27FC236}">
                  <a16:creationId xmlns:a16="http://schemas.microsoft.com/office/drawing/2014/main" id="{AB296DB4-444E-BD47-75CE-DFBC9CF0994A}"/>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5069801" y="31231659"/>
              <a:ext cx="1097280" cy="1097280"/>
            </a:xfrm>
            <a:prstGeom prst="rect">
              <a:avLst/>
            </a:prstGeom>
          </p:spPr>
        </p:pic>
      </p:gr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gencourt.state.nhus/" TargetMode="External"/><Relationship Id="rId13" Type="http://schemas.openxmlformats.org/officeDocument/2006/relationships/image" Target="../media/image12.png"/><Relationship Id="rId3" Type="http://schemas.microsoft.com/office/2007/relationships/hdphoto" Target="../media/hdphoto1.wdp"/><Relationship Id="rId7" Type="http://schemas.openxmlformats.org/officeDocument/2006/relationships/hyperlink" Target="http://www.nh.gov/index.htm" TargetMode="External"/><Relationship Id="rId12"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0.emf"/><Relationship Id="rId5" Type="http://schemas.openxmlformats.org/officeDocument/2006/relationships/image" Target="../media/image6.jpe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DFF88B42-67B5-5D17-94A0-239B07327367}"/>
              </a:ext>
            </a:extLst>
          </p:cNvPr>
          <p:cNvSpPr/>
          <p:nvPr/>
        </p:nvSpPr>
        <p:spPr>
          <a:xfrm>
            <a:off x="20773296" y="26336359"/>
            <a:ext cx="22449863" cy="3991867"/>
          </a:xfrm>
          <a:prstGeom prst="roundRect">
            <a:avLst/>
          </a:prstGeom>
          <a:solidFill>
            <a:srgbClr val="60AEA8"/>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B6FF9C-1446-48F2-980A-39D91CB9BC05}"/>
              </a:ext>
            </a:extLst>
          </p:cNvPr>
          <p:cNvSpPr>
            <a:spLocks noGrp="1"/>
          </p:cNvSpPr>
          <p:nvPr>
            <p:ph type="title"/>
          </p:nvPr>
        </p:nvSpPr>
        <p:spPr/>
        <p:txBody>
          <a:bodyPr/>
          <a:lstStyle/>
          <a:p>
            <a:r>
              <a:rPr lang="en-US" sz="8000" b="1" dirty="0">
                <a:solidFill>
                  <a:schemeClr val="bg1"/>
                </a:solidFill>
                <a:latin typeface="Open Sans"/>
                <a:ea typeface="Cambria"/>
                <a:cs typeface="Arial"/>
              </a:rPr>
              <a:t>Untangling the Policy: A Perspective</a:t>
            </a:r>
            <a:endParaRPr lang="en-US" sz="8800" dirty="0"/>
          </a:p>
        </p:txBody>
      </p:sp>
      <p:sp>
        <p:nvSpPr>
          <p:cNvPr id="3" name="Text Placeholder 2">
            <a:extLst>
              <a:ext uri="{FF2B5EF4-FFF2-40B4-BE49-F238E27FC236}">
                <a16:creationId xmlns:a16="http://schemas.microsoft.com/office/drawing/2014/main" id="{69090E1F-8A45-4E91-872D-EFC196EF15FD}"/>
              </a:ext>
            </a:extLst>
          </p:cNvPr>
          <p:cNvSpPr>
            <a:spLocks noGrp="1"/>
          </p:cNvSpPr>
          <p:nvPr>
            <p:ph type="body" sz="quarter" idx="13"/>
          </p:nvPr>
        </p:nvSpPr>
        <p:spPr>
          <a:xfrm>
            <a:off x="979715" y="2210030"/>
            <a:ext cx="20103193" cy="2216418"/>
          </a:xfrm>
        </p:spPr>
        <p:txBody>
          <a:bodyPr/>
          <a:lstStyle/>
          <a:p>
            <a:r>
              <a:rPr lang="en-US" sz="4000" i="1" dirty="0">
                <a:solidFill>
                  <a:schemeClr val="bg1"/>
                </a:solidFill>
                <a:latin typeface="+mn-lt"/>
                <a:ea typeface="Cambria"/>
                <a:cs typeface="Arial"/>
              </a:rPr>
              <a:t>Seana B. Hallberg, MS Family Trainee</a:t>
            </a:r>
            <a:br>
              <a:rPr lang="en-US" sz="4000" i="1" dirty="0">
                <a:latin typeface="+mn-lt"/>
                <a:ea typeface="Cambria"/>
                <a:cs typeface="Arial"/>
              </a:rPr>
            </a:br>
            <a:r>
              <a:rPr lang="en-US" sz="4000" i="1" dirty="0">
                <a:latin typeface="+mn-lt"/>
              </a:rPr>
              <a:t>NH-ME LEND, Institute on Disability, University of New Hampshire</a:t>
            </a:r>
          </a:p>
          <a:p>
            <a:endParaRPr lang="en-US" sz="4000" i="1" dirty="0">
              <a:solidFill>
                <a:schemeClr val="bg1"/>
              </a:solidFill>
              <a:latin typeface="+mn-lt"/>
              <a:ea typeface="Cambria"/>
              <a:cs typeface="Arial"/>
            </a:endParaRPr>
          </a:p>
          <a:p>
            <a:endParaRPr lang="en-US" sz="4000" i="1" dirty="0">
              <a:latin typeface="+mn-lt"/>
            </a:endParaRPr>
          </a:p>
        </p:txBody>
      </p:sp>
      <p:sp>
        <p:nvSpPr>
          <p:cNvPr id="50" name="Rectangle: Rounded Corners 49">
            <a:extLst>
              <a:ext uri="{FF2B5EF4-FFF2-40B4-BE49-F238E27FC236}">
                <a16:creationId xmlns:a16="http://schemas.microsoft.com/office/drawing/2014/main" id="{01FC083D-2C85-4BF6-1A51-20A5F9AC83D3}"/>
              </a:ext>
            </a:extLst>
          </p:cNvPr>
          <p:cNvSpPr/>
          <p:nvPr/>
        </p:nvSpPr>
        <p:spPr>
          <a:xfrm>
            <a:off x="715387" y="6582991"/>
            <a:ext cx="9346597" cy="23647621"/>
          </a:xfrm>
          <a:prstGeom prst="roundRect">
            <a:avLst>
              <a:gd name="adj" fmla="val 6441"/>
            </a:avLst>
          </a:prstGeom>
          <a:solidFill>
            <a:srgbClr val="FFFFCC"/>
          </a:solidFill>
          <a:ln w="6350" cap="flat" cmpd="sng" algn="ctr">
            <a:noFill/>
            <a:prstDash val="solid"/>
            <a:miter lim="800000"/>
          </a:ln>
          <a:effectLst/>
        </p:spPr>
        <p:txBody>
          <a:bodyPr rtlCol="0" anchor="ctr"/>
          <a:lstStyle/>
          <a:p>
            <a:pPr marL="0" marR="0" lvl="0" indent="0" defTabSz="4301092"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Leadership Placement</a:t>
            </a:r>
          </a:p>
          <a:p>
            <a:pPr marL="0" marR="0" lvl="0" indent="0" defTabSz="4301092" eaLnBrk="1" fontAlgn="auto" latinLnBrk="0" hangingPunct="1">
              <a:lnSpc>
                <a:spcPct val="100000"/>
              </a:lnSpc>
              <a:spcBef>
                <a:spcPts val="0"/>
              </a:spcBef>
              <a:spcAft>
                <a:spcPts val="0"/>
              </a:spcAft>
              <a:buClrTx/>
              <a:buSzTx/>
              <a:buFontTx/>
              <a:buNone/>
              <a:tabLst/>
              <a:defRPr/>
            </a:pPr>
            <a:r>
              <a:rPr kumimoji="0" lang="en-US" sz="280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Community Crossroads (area agency region 10) is a comprehensive community agency serving families and individuals with disabilities or chronic health conditions from birth to elder years through conflict free case management.</a:t>
            </a:r>
          </a:p>
          <a:p>
            <a:pPr marL="0" marR="0" lvl="0" indent="0" algn="just" defTabSz="4301092"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defTabSz="4301092" eaLnBrk="1" fontAlgn="auto" latinLnBrk="0" hangingPunct="1">
              <a:lnSpc>
                <a:spcPct val="100000"/>
              </a:lnSpc>
              <a:spcBef>
                <a:spcPts val="0"/>
              </a:spcBef>
              <a:spcAft>
                <a:spcPts val="0"/>
              </a:spcAft>
              <a:buClrTx/>
              <a:buSzTx/>
              <a:buFontTx/>
              <a:buNone/>
              <a:tabLst/>
              <a:defRPr/>
            </a:pPr>
            <a:r>
              <a:rPr kumimoji="0" lang="en-US" sz="280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Community Crossroads educates and empowers individuals and families and advocates for their civil rights. </a:t>
            </a:r>
            <a:r>
              <a:rPr lang="en-US" sz="28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This poster presents the work done in collaboration with my Leadership mentor, </a:t>
            </a:r>
            <a:r>
              <a:rPr lang="en-US" sz="2800" b="1"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Karen Blake, Director of Community Partnerships at Community Crossroads. </a:t>
            </a:r>
            <a:r>
              <a:rPr lang="en-US" sz="28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She provided multiple opportunities to meet stakeholders within the state of NH working on disability policy. </a:t>
            </a:r>
          </a:p>
          <a:p>
            <a:pPr marL="0" marR="0" lvl="0" indent="0" defTabSz="4301092" eaLnBrk="1" fontAlgn="auto" latinLnBrk="0" hangingPunct="1">
              <a:lnSpc>
                <a:spcPct val="100000"/>
              </a:lnSpc>
              <a:spcBef>
                <a:spcPts val="0"/>
              </a:spcBef>
              <a:spcAft>
                <a:spcPts val="0"/>
              </a:spcAft>
              <a:buClrTx/>
              <a:buSzTx/>
              <a:buFontTx/>
              <a:buNone/>
              <a:tabLst/>
              <a:defRPr/>
            </a:pPr>
            <a:endParaRPr lang="en-US" sz="2800" kern="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4301092" eaLnBrk="1" fontAlgn="auto" latinLnBrk="0" hangingPunct="1">
              <a:lnSpc>
                <a:spcPct val="100000"/>
              </a:lnSpc>
              <a:spcBef>
                <a:spcPts val="0"/>
              </a:spcBef>
              <a:spcAft>
                <a:spcPts val="0"/>
              </a:spcAft>
              <a:buClrTx/>
              <a:buSzTx/>
              <a:buFontTx/>
              <a:buNone/>
              <a:tabLst/>
              <a:defRPr/>
            </a:pPr>
            <a:endParaRPr lang="en-US" sz="3600" b="1" kern="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4301092" eaLnBrk="1" fontAlgn="auto" latinLnBrk="0" hangingPunct="1">
              <a:lnSpc>
                <a:spcPct val="100000"/>
              </a:lnSpc>
              <a:spcBef>
                <a:spcPts val="0"/>
              </a:spcBef>
              <a:spcAft>
                <a:spcPts val="0"/>
              </a:spcAft>
              <a:buClrTx/>
              <a:buSzTx/>
              <a:buFontTx/>
              <a:buNone/>
              <a:tabLst/>
              <a:defRPr/>
            </a:pPr>
            <a:endParaRPr lang="en-US" sz="3600" b="1" kern="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4301092" eaLnBrk="1" fontAlgn="auto" latinLnBrk="0" hangingPunct="1">
              <a:lnSpc>
                <a:spcPct val="100000"/>
              </a:lnSpc>
              <a:spcBef>
                <a:spcPts val="0"/>
              </a:spcBef>
              <a:spcAft>
                <a:spcPts val="0"/>
              </a:spcAft>
              <a:buClrTx/>
              <a:buSzTx/>
              <a:buFontTx/>
              <a:buNone/>
              <a:tabLst/>
              <a:defRPr/>
            </a:pPr>
            <a:endParaRPr lang="en-US" sz="3600" b="1" kern="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4301092" eaLnBrk="1" fontAlgn="auto" latinLnBrk="0" hangingPunct="1">
              <a:lnSpc>
                <a:spcPct val="100000"/>
              </a:lnSpc>
              <a:spcBef>
                <a:spcPts val="0"/>
              </a:spcBef>
              <a:spcAft>
                <a:spcPts val="0"/>
              </a:spcAft>
              <a:buClrTx/>
              <a:buSzTx/>
              <a:buFontTx/>
              <a:buNone/>
              <a:tabLst/>
              <a:defRPr/>
            </a:pPr>
            <a:r>
              <a:rPr lang="en-US" sz="3600" b="1"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Activities</a:t>
            </a:r>
            <a:endParaRPr kumimoji="0" lang="en-US" sz="36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4301092"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Family Listening Sessions</a:t>
            </a: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marL="457200" marR="0" lvl="0" indent="-457200" algn="just" defTabSz="4301092" eaLnBrk="1" fontAlgn="auto" latinLnBrk="0" hangingPunct="1">
              <a:lnSpc>
                <a:spcPct val="100000"/>
              </a:lnSpc>
              <a:spcBef>
                <a:spcPts val="0"/>
              </a:spcBef>
              <a:spcAft>
                <a:spcPts val="0"/>
              </a:spcAft>
              <a:buClrTx/>
              <a:buSzTx/>
              <a:buFontTx/>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Bureau of Developmental Services Redesign</a:t>
            </a:r>
          </a:p>
          <a:p>
            <a:pPr marL="457200" marR="0" lvl="0" indent="-457200" algn="just" defTabSz="4301092" eaLnBrk="1" fontAlgn="auto" latinLnBrk="0" hangingPunct="1">
              <a:lnSpc>
                <a:spcPct val="100000"/>
              </a:lnSpc>
              <a:spcBef>
                <a:spcPts val="0"/>
              </a:spcBef>
              <a:spcAft>
                <a:spcPts val="0"/>
              </a:spcAft>
              <a:buClrTx/>
              <a:buSzTx/>
              <a:buFontTx/>
              <a:buChar char="•"/>
              <a:tabLst/>
              <a:defRPr/>
            </a:pPr>
            <a:endParaRPr kumimoji="0" lang="en-US" sz="28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4301092"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Attended </a:t>
            </a:r>
          </a:p>
          <a:p>
            <a:pPr marL="457200" marR="0" lvl="0" indent="-457200" algn="just" defTabSz="4301092" eaLnBrk="1" fontAlgn="auto" latinLnBrk="0" hangingPunct="1">
              <a:lnSpc>
                <a:spcPct val="100000"/>
              </a:lnSpc>
              <a:spcBef>
                <a:spcPts val="0"/>
              </a:spcBef>
              <a:spcAft>
                <a:spcPts val="0"/>
              </a:spcAft>
              <a:buClrTx/>
              <a:buSzTx/>
              <a:buFontTx/>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NH Disability Policy Roundtable</a:t>
            </a:r>
          </a:p>
          <a:p>
            <a:pPr marL="457200" marR="0" lvl="0" indent="-457200" algn="just" defTabSz="4301092" eaLnBrk="1" fontAlgn="auto" latinLnBrk="0" hangingPunct="1">
              <a:lnSpc>
                <a:spcPct val="100000"/>
              </a:lnSpc>
              <a:spcBef>
                <a:spcPts val="0"/>
              </a:spcBef>
              <a:spcAft>
                <a:spcPts val="0"/>
              </a:spcAft>
              <a:buClrTx/>
              <a:buSzTx/>
              <a:buFontTx/>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Area Agency Legislative Liaison </a:t>
            </a:r>
          </a:p>
          <a:p>
            <a:pPr marL="457200" marR="0" lvl="0" indent="-457200" algn="just" defTabSz="4301092" eaLnBrk="1" fontAlgn="auto" latinLnBrk="0" hangingPunct="1">
              <a:lnSpc>
                <a:spcPct val="100000"/>
              </a:lnSpc>
              <a:spcBef>
                <a:spcPts val="0"/>
              </a:spcBef>
              <a:spcAft>
                <a:spcPts val="0"/>
              </a:spcAft>
              <a:buClrTx/>
              <a:buSzTx/>
              <a:buFontTx/>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Legislative Ad Hoc </a:t>
            </a:r>
          </a:p>
          <a:p>
            <a:pPr marL="457200" marR="0" lvl="0" indent="-457200" algn="just" defTabSz="4301092" eaLnBrk="1" fontAlgn="auto" latinLnBrk="0" hangingPunct="1">
              <a:lnSpc>
                <a:spcPct val="100000"/>
              </a:lnSpc>
              <a:spcBef>
                <a:spcPts val="0"/>
              </a:spcBef>
              <a:spcAft>
                <a:spcPts val="0"/>
              </a:spcAft>
              <a:buClrTx/>
              <a:buSzTx/>
              <a:buFontTx/>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CSNI Legislative Liaison</a:t>
            </a:r>
          </a:p>
          <a:p>
            <a:pPr marL="457200" marR="0" lvl="0" indent="-457200" algn="just" defTabSz="4301092" eaLnBrk="1" fontAlgn="auto" latinLnBrk="0" hangingPunct="1">
              <a:lnSpc>
                <a:spcPct val="100000"/>
              </a:lnSpc>
              <a:spcBef>
                <a:spcPts val="0"/>
              </a:spcBef>
              <a:spcAft>
                <a:spcPts val="0"/>
              </a:spcAft>
              <a:buClrTx/>
              <a:buSzTx/>
              <a:buFontTx/>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Quality Council </a:t>
            </a:r>
          </a:p>
          <a:p>
            <a:pPr marL="457200" marR="0" lvl="0" indent="-457200" algn="just" defTabSz="4301092" eaLnBrk="1" fontAlgn="auto" latinLnBrk="0" hangingPunct="1">
              <a:lnSpc>
                <a:spcPct val="100000"/>
              </a:lnSpc>
              <a:spcBef>
                <a:spcPts val="0"/>
              </a:spcBef>
              <a:spcAft>
                <a:spcPts val="0"/>
              </a:spcAft>
              <a:buClrTx/>
              <a:buSzTx/>
              <a:buFontTx/>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Public Policy Outreach Meeting</a:t>
            </a:r>
          </a:p>
          <a:p>
            <a:pPr marL="457200" marR="0" lvl="0" indent="-457200" algn="just" defTabSz="4301092" eaLnBrk="1" fontAlgn="auto" latinLnBrk="0" hangingPunct="1">
              <a:lnSpc>
                <a:spcPct val="100000"/>
              </a:lnSpc>
              <a:spcBef>
                <a:spcPts val="0"/>
              </a:spcBef>
              <a:spcAft>
                <a:spcPts val="0"/>
              </a:spcAft>
              <a:buClrTx/>
              <a:buSzTx/>
              <a:buFontTx/>
              <a:buChar char="•"/>
              <a:tabLst/>
              <a:defRPr/>
            </a:pPr>
            <a:endParaRPr kumimoji="0" lang="en-US" sz="28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4301092"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Webinars</a:t>
            </a:r>
          </a:p>
          <a:p>
            <a:pPr marL="457200" marR="0" lvl="0" indent="-457200" defTabSz="4301092" eaLnBrk="1" fontAlgn="auto" latinLnBrk="0" hangingPunct="1">
              <a:lnSpc>
                <a:spcPct val="100000"/>
              </a:lnSpc>
              <a:spcBef>
                <a:spcPts val="0"/>
              </a:spcBef>
              <a:spcAft>
                <a:spcPts val="0"/>
              </a:spcAft>
              <a:buClrTx/>
              <a:buSzTx/>
              <a:buFontTx/>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Reviewed Legislation 101 (Karen Blake/ Carrie Duran)</a:t>
            </a:r>
          </a:p>
          <a:p>
            <a:pPr marL="457200" marR="0" lvl="0" indent="-457200" defTabSz="4301092" eaLnBrk="1" fontAlgn="auto" latinLnBrk="0" hangingPunct="1">
              <a:lnSpc>
                <a:spcPct val="100000"/>
              </a:lnSpc>
              <a:spcBef>
                <a:spcPts val="0"/>
              </a:spcBef>
              <a:spcAft>
                <a:spcPts val="0"/>
              </a:spcAft>
              <a:buClrTx/>
              <a:buSzTx/>
              <a:buFontTx/>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Attended Special Education 101 (Bonnie Dunham)</a:t>
            </a:r>
          </a:p>
          <a:p>
            <a:pPr marL="0" marR="0" lvl="0" indent="0" algn="just" defTabSz="4301092"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4301092"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NH HB1593</a:t>
            </a:r>
          </a:p>
          <a:p>
            <a:pPr marL="457200" marR="0" lvl="0" indent="-457200" algn="just" defTabSz="4301092" eaLnBrk="1" fontAlgn="auto" latinLnBrk="0" hangingPunct="1">
              <a:lnSpc>
                <a:spcPct val="100000"/>
              </a:lnSpc>
              <a:spcBef>
                <a:spcPts val="0"/>
              </a:spcBef>
              <a:spcAft>
                <a:spcPts val="0"/>
              </a:spcAft>
              <a:buClrTx/>
              <a:buSzTx/>
              <a:buFontTx/>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Listened to hearings on HB 1593</a:t>
            </a:r>
          </a:p>
          <a:p>
            <a:pPr marL="457200" marR="0" lvl="0" indent="-457200" algn="just" defTabSz="4301092" eaLnBrk="1" fontAlgn="auto" latinLnBrk="0" hangingPunct="1">
              <a:lnSpc>
                <a:spcPct val="100000"/>
              </a:lnSpc>
              <a:spcBef>
                <a:spcPts val="0"/>
              </a:spcBef>
              <a:spcAft>
                <a:spcPts val="0"/>
              </a:spcAft>
              <a:buClrTx/>
              <a:buSzTx/>
              <a:buFontTx/>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Wrote Testimony for HB1593</a:t>
            </a:r>
          </a:p>
          <a:p>
            <a:pPr marL="457200" marR="0" lvl="0" indent="-457200" algn="just" defTabSz="4301092" eaLnBrk="1" fontAlgn="auto" latinLnBrk="0" hangingPunct="1">
              <a:lnSpc>
                <a:spcPct val="100000"/>
              </a:lnSpc>
              <a:spcBef>
                <a:spcPts val="0"/>
              </a:spcBef>
              <a:spcAft>
                <a:spcPts val="0"/>
              </a:spcAft>
              <a:buClrTx/>
              <a:buSzTx/>
              <a:buFontTx/>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Attended Executive Session HHS &amp; Elderly Affairs HB1593</a:t>
            </a:r>
          </a:p>
          <a:p>
            <a:pPr marL="457200" marR="0" lvl="0" indent="-457200" algn="just" defTabSz="4301092" eaLnBrk="1" fontAlgn="auto" latinLnBrk="0" hangingPunct="1">
              <a:lnSpc>
                <a:spcPct val="100000"/>
              </a:lnSpc>
              <a:spcBef>
                <a:spcPts val="0"/>
              </a:spcBef>
              <a:spcAft>
                <a:spcPts val="0"/>
              </a:spcAft>
              <a:buClrTx/>
              <a:buSzTx/>
              <a:buFontTx/>
              <a:buChar char="•"/>
              <a:tabLst/>
              <a:defRPr/>
            </a:pPr>
            <a:endPar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4301092"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Advocacy &amp; Networking</a:t>
            </a:r>
          </a:p>
          <a:p>
            <a:pPr marL="457200" marR="0" lvl="0" indent="-457200" algn="just" defTabSz="4301092" eaLnBrk="1" fontAlgn="auto" latinLnBrk="0" hangingPunct="1">
              <a:lnSpc>
                <a:spcPct val="100000"/>
              </a:lnSpc>
              <a:spcBef>
                <a:spcPts val="0"/>
              </a:spcBef>
              <a:spcAft>
                <a:spcPts val="0"/>
              </a:spcAft>
              <a:buClrTx/>
              <a:buSzTx/>
              <a:buFontTx/>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Art of the Share (Karen Blake/ Carrie Duran)</a:t>
            </a:r>
          </a:p>
          <a:p>
            <a:pPr marL="457200" marR="0" lvl="0" indent="-457200" algn="just" defTabSz="4301092" eaLnBrk="1" fontAlgn="auto" latinLnBrk="0" hangingPunct="1">
              <a:lnSpc>
                <a:spcPct val="100000"/>
              </a:lnSpc>
              <a:spcBef>
                <a:spcPts val="0"/>
              </a:spcBef>
              <a:spcAft>
                <a:spcPts val="0"/>
              </a:spcAft>
              <a:buClrTx/>
              <a:buSzTx/>
              <a:buFontTx/>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NH Disability Roundtable Legislative Luncheon</a:t>
            </a:r>
          </a:p>
          <a:p>
            <a:pPr marL="457200" marR="0" lvl="0" indent="-457200" algn="just" defTabSz="4301092" eaLnBrk="1" fontAlgn="auto" latinLnBrk="0" hangingPunct="1">
              <a:lnSpc>
                <a:spcPct val="100000"/>
              </a:lnSpc>
              <a:spcBef>
                <a:spcPts val="0"/>
              </a:spcBef>
              <a:spcAft>
                <a:spcPts val="0"/>
              </a:spcAft>
              <a:buClrTx/>
              <a:buSzTx/>
              <a:buFontTx/>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Leadership Legislative Session Class 2024</a:t>
            </a:r>
          </a:p>
          <a:p>
            <a:pPr marL="457200" marR="0" lvl="0" indent="-457200" algn="just" defTabSz="4301092"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As a LEND trainee for Karen Blake, Community Crossroads (the facilitator </a:t>
            </a:r>
            <a:r>
              <a:rPr lang="en-US" sz="28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for</a:t>
            </a:r>
            <a:r>
              <a:rPr kumimoji="0" lang="en-US" sz="28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 the NH Disability Roundtable) I was invited to attend this group and participate</a:t>
            </a:r>
            <a:endPar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defTabSz="4301092" eaLnBrk="1" fontAlgn="auto" latinLnBrk="0" hangingPunct="1">
              <a:lnSpc>
                <a:spcPct val="100000"/>
              </a:lnSpc>
              <a:spcBef>
                <a:spcPts val="0"/>
              </a:spcBef>
              <a:spcAft>
                <a:spcPts val="0"/>
              </a:spcAft>
              <a:buClrTx/>
              <a:buSzTx/>
              <a:buFontTx/>
              <a:buNone/>
              <a:tabLst/>
              <a:defRPr/>
            </a:pPr>
            <a:endParaRPr kumimoji="0" lang="en-US" sz="280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63" name="Rectangle: Rounded Corners 62">
            <a:extLst>
              <a:ext uri="{FF2B5EF4-FFF2-40B4-BE49-F238E27FC236}">
                <a16:creationId xmlns:a16="http://schemas.microsoft.com/office/drawing/2014/main" id="{F176A0B6-CD38-7079-F811-49870AE534E6}"/>
              </a:ext>
            </a:extLst>
          </p:cNvPr>
          <p:cNvSpPr/>
          <p:nvPr/>
        </p:nvSpPr>
        <p:spPr>
          <a:xfrm>
            <a:off x="21083874" y="20202074"/>
            <a:ext cx="22111617" cy="5838462"/>
          </a:xfrm>
          <a:prstGeom prst="roundRect">
            <a:avLst>
              <a:gd name="adj" fmla="val 9334"/>
            </a:avLst>
          </a:prstGeom>
          <a:solidFill>
            <a:srgbClr val="FFFFCC"/>
          </a:solidFill>
          <a:ln w="6350" cap="flat" cmpd="sng" algn="ctr">
            <a:noFill/>
            <a:prstDash val="solid"/>
            <a:miter lim="800000"/>
          </a:ln>
          <a:effectLst/>
        </p:spPr>
        <p:txBody>
          <a:bodyPr rtlCol="0" anchor="ctr"/>
          <a:lstStyle/>
          <a:p>
            <a:pPr marL="0" marR="0" lvl="0" indent="0" defTabSz="4301092"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64" name="Picture 2">
            <a:extLst>
              <a:ext uri="{FF2B5EF4-FFF2-40B4-BE49-F238E27FC236}">
                <a16:creationId xmlns:a16="http://schemas.microsoft.com/office/drawing/2014/main" id="{EA6F4AB5-3249-7C9E-873A-E1DEE73B4605}"/>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bwMode="auto">
          <a:xfrm>
            <a:off x="11155332" y="18468569"/>
            <a:ext cx="8204437" cy="3881082"/>
          </a:xfrm>
          <a:prstGeom prst="roundRect">
            <a:avLst>
              <a:gd name="adj" fmla="val 6926"/>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Rectangle: Rounded Corners 66">
            <a:extLst>
              <a:ext uri="{FF2B5EF4-FFF2-40B4-BE49-F238E27FC236}">
                <a16:creationId xmlns:a16="http://schemas.microsoft.com/office/drawing/2014/main" id="{1D5053FF-3BBA-0625-BD39-EDCBFAF323D6}"/>
              </a:ext>
            </a:extLst>
          </p:cNvPr>
          <p:cNvSpPr/>
          <p:nvPr/>
        </p:nvSpPr>
        <p:spPr>
          <a:xfrm>
            <a:off x="979713" y="4114112"/>
            <a:ext cx="42150453" cy="2099441"/>
          </a:xfrm>
          <a:prstGeom prst="roundRect">
            <a:avLst>
              <a:gd name="adj" fmla="val 13732"/>
            </a:avLst>
          </a:prstGeom>
          <a:solidFill>
            <a:srgbClr val="60AEA8"/>
          </a:solidFill>
          <a:ln w="6350" cap="flat" cmpd="sng" algn="ctr">
            <a:noFill/>
            <a:prstDash val="solid"/>
            <a:miter lim="800000"/>
          </a:ln>
          <a:effectLst/>
        </p:spPr>
        <p:txBody>
          <a:bodyPr rtlCol="0" anchor="ctr"/>
          <a:lstStyle/>
          <a:p>
            <a:pPr marL="0" marR="0" lvl="0" indent="0" algn="ctr" defTabSz="4301092" eaLnBrk="1" fontAlgn="auto" latinLnBrk="0" hangingPunct="1">
              <a:lnSpc>
                <a:spcPct val="100000"/>
              </a:lnSpc>
              <a:spcBef>
                <a:spcPts val="0"/>
              </a:spcBef>
              <a:spcAft>
                <a:spcPts val="0"/>
              </a:spcAft>
              <a:buClrTx/>
              <a:buSzTx/>
              <a:buFontTx/>
              <a:buNone/>
              <a:tabLst/>
              <a:defRPr/>
            </a:pPr>
            <a:r>
              <a:rPr kumimoji="0" lang="en-US" sz="6000" i="1"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Understanding the legislative process and key stakeholders within the state, and discovering ways to promote and support public policy impacting those with developmental disabilities.</a:t>
            </a:r>
          </a:p>
        </p:txBody>
      </p:sp>
      <p:pic>
        <p:nvPicPr>
          <p:cNvPr id="87" name="Picture 86">
            <a:extLst>
              <a:ext uri="{FF2B5EF4-FFF2-40B4-BE49-F238E27FC236}">
                <a16:creationId xmlns:a16="http://schemas.microsoft.com/office/drawing/2014/main" id="{B8DE8017-AF0E-3EF0-2D67-3F00C4B3F0D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3812612" y="26634891"/>
            <a:ext cx="5319597" cy="3504095"/>
          </a:xfrm>
          <a:prstGeom prst="rect">
            <a:avLst/>
          </a:prstGeom>
        </p:spPr>
      </p:pic>
      <p:sp>
        <p:nvSpPr>
          <p:cNvPr id="115" name="TextBox 114">
            <a:extLst>
              <a:ext uri="{FF2B5EF4-FFF2-40B4-BE49-F238E27FC236}">
                <a16:creationId xmlns:a16="http://schemas.microsoft.com/office/drawing/2014/main" id="{B1C9E672-A41C-B179-D922-0E1211C740DB}"/>
              </a:ext>
            </a:extLst>
          </p:cNvPr>
          <p:cNvSpPr txBox="1"/>
          <p:nvPr/>
        </p:nvSpPr>
        <p:spPr>
          <a:xfrm>
            <a:off x="10592386" y="6718571"/>
            <a:ext cx="9021070" cy="2769989"/>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2900" dirty="0">
                <a:latin typeface="Open Sans" panose="020B0606030504020204" pitchFamily="34" charset="0"/>
                <a:ea typeface="Open Sans" panose="020B0606030504020204" pitchFamily="34" charset="0"/>
                <a:cs typeface="Open Sans" panose="020B0606030504020204" pitchFamily="34" charset="0"/>
              </a:rPr>
              <a:t>  I assisted in the Art of The Share webinar</a:t>
            </a:r>
            <a:r>
              <a:rPr lang="en-US" sz="2900" b="1" dirty="0">
                <a:latin typeface="Open Sans" panose="020B0606030504020204" pitchFamily="34" charset="0"/>
                <a:ea typeface="Open Sans" panose="020B0606030504020204" pitchFamily="34" charset="0"/>
                <a:cs typeface="Open Sans" panose="020B0606030504020204" pitchFamily="34" charset="0"/>
              </a:rPr>
              <a:t>, </a:t>
            </a:r>
            <a:r>
              <a:rPr lang="en-US" sz="2900" dirty="0">
                <a:latin typeface="Open Sans" panose="020B0606030504020204" pitchFamily="34" charset="0"/>
                <a:ea typeface="Open Sans" panose="020B0606030504020204" pitchFamily="34" charset="0"/>
                <a:cs typeface="Open Sans" panose="020B0606030504020204" pitchFamily="34" charset="0"/>
              </a:rPr>
              <a:t>moderating the webinar chat. This webinar advances participants advocacy through storytelling. </a:t>
            </a:r>
            <a:br>
              <a:rPr lang="en-US" sz="2900" dirty="0">
                <a:latin typeface="Open Sans" panose="020B0606030504020204" pitchFamily="34" charset="0"/>
                <a:ea typeface="Open Sans" panose="020B0606030504020204" pitchFamily="34" charset="0"/>
                <a:cs typeface="Open Sans" panose="020B0606030504020204" pitchFamily="34" charset="0"/>
              </a:rPr>
            </a:br>
            <a:r>
              <a:rPr lang="en-US" sz="2900" b="1" dirty="0">
                <a:latin typeface="Open Sans" panose="020B0606030504020204" pitchFamily="34" charset="0"/>
                <a:ea typeface="Open Sans" panose="020B0606030504020204" pitchFamily="34" charset="0"/>
                <a:cs typeface="Open Sans" panose="020B0606030504020204" pitchFamily="34" charset="0"/>
              </a:rPr>
              <a:t>The Art of the Share webinar is co-hosted by Carrie Duran, LRCS and Karen Blake, CSNI. </a:t>
            </a:r>
          </a:p>
        </p:txBody>
      </p:sp>
      <p:sp>
        <p:nvSpPr>
          <p:cNvPr id="116" name="TextBox 115">
            <a:extLst>
              <a:ext uri="{FF2B5EF4-FFF2-40B4-BE49-F238E27FC236}">
                <a16:creationId xmlns:a16="http://schemas.microsoft.com/office/drawing/2014/main" id="{C7572662-9EA8-4AFA-6AF4-43DDD84989C5}"/>
              </a:ext>
            </a:extLst>
          </p:cNvPr>
          <p:cNvSpPr txBox="1"/>
          <p:nvPr/>
        </p:nvSpPr>
        <p:spPr>
          <a:xfrm>
            <a:off x="10608179" y="16042673"/>
            <a:ext cx="9155545" cy="2323713"/>
          </a:xfrm>
          <a:prstGeom prst="rect">
            <a:avLst/>
          </a:prstGeom>
          <a:noFill/>
          <a:ln>
            <a:noFill/>
          </a:ln>
        </p:spPr>
        <p:txBody>
          <a:bodyPr wrap="square">
            <a:spAutoFit/>
          </a:bodyPr>
          <a:lstStyle/>
          <a:p>
            <a:pPr algn="ctr"/>
            <a:r>
              <a:rPr lang="en-US" sz="2900" dirty="0">
                <a:latin typeface="Open Sans" panose="020B0606030504020204" pitchFamily="34" charset="0"/>
                <a:ea typeface="Open Sans" panose="020B0606030504020204" pitchFamily="34" charset="0"/>
                <a:cs typeface="Open Sans" panose="020B0606030504020204" pitchFamily="34" charset="0"/>
              </a:rPr>
              <a:t>I participated in supporting the current </a:t>
            </a:r>
            <a:br>
              <a:rPr lang="en-US" sz="2900" dirty="0">
                <a:latin typeface="Open Sans" panose="020B0606030504020204" pitchFamily="34" charset="0"/>
                <a:ea typeface="Open Sans" panose="020B0606030504020204" pitchFamily="34" charset="0"/>
                <a:cs typeface="Open Sans" panose="020B0606030504020204" pitchFamily="34" charset="0"/>
              </a:rPr>
            </a:br>
            <a:r>
              <a:rPr lang="en-US" sz="2900" b="1" dirty="0">
                <a:latin typeface="Open Sans" panose="020B0606030504020204" pitchFamily="34" charset="0"/>
                <a:ea typeface="Open Sans" panose="020B0606030504020204" pitchFamily="34" charset="0"/>
                <a:cs typeface="Open Sans" panose="020B0606030504020204" pitchFamily="34" charset="0"/>
              </a:rPr>
              <a:t>NH Leadership Series ‘24 class in the Citizenship Session</a:t>
            </a:r>
            <a:r>
              <a:rPr lang="en-US" sz="2900" dirty="0">
                <a:latin typeface="Open Sans" panose="020B0606030504020204" pitchFamily="34" charset="0"/>
                <a:ea typeface="Open Sans" panose="020B0606030504020204" pitchFamily="34" charset="0"/>
                <a:cs typeface="Open Sans" panose="020B0606030504020204" pitchFamily="34" charset="0"/>
              </a:rPr>
              <a:t>, where trainees practice educating lawmakers on current legislation impacting the disability community.</a:t>
            </a:r>
          </a:p>
        </p:txBody>
      </p:sp>
      <p:sp>
        <p:nvSpPr>
          <p:cNvPr id="184" name="Rectangle: Rounded Corners 183">
            <a:extLst>
              <a:ext uri="{FF2B5EF4-FFF2-40B4-BE49-F238E27FC236}">
                <a16:creationId xmlns:a16="http://schemas.microsoft.com/office/drawing/2014/main" id="{31F4B47C-6929-4876-AD63-8337D7E1BF16}"/>
              </a:ext>
            </a:extLst>
          </p:cNvPr>
          <p:cNvSpPr/>
          <p:nvPr/>
        </p:nvSpPr>
        <p:spPr>
          <a:xfrm>
            <a:off x="20631826" y="26329908"/>
            <a:ext cx="22449863" cy="3900708"/>
          </a:xfrm>
          <a:prstGeom prst="roundRect">
            <a:avLst>
              <a:gd name="adj" fmla="val 13732"/>
            </a:avLst>
          </a:prstGeom>
          <a:solidFill>
            <a:srgbClr val="60AEA8"/>
          </a:solidFill>
          <a:ln w="6350" cap="flat" cmpd="sng" algn="ctr">
            <a:noFill/>
            <a:prstDash val="solid"/>
            <a:miter lim="800000"/>
          </a:ln>
          <a:effectLst/>
        </p:spPr>
        <p:txBody>
          <a:bodyPr rtlCol="0" anchor="ctr"/>
          <a:lstStyle/>
          <a:p>
            <a:pPr marL="0" marR="0" lvl="0" indent="0" algn="ctr" defTabSz="4301092"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Conclusion</a:t>
            </a:r>
          </a:p>
          <a:p>
            <a:pPr marL="0" marR="0" lvl="0" indent="0" algn="ctr" defTabSz="4301092" eaLnBrk="1" fontAlgn="auto" latinLnBrk="0" hangingPunct="1">
              <a:lnSpc>
                <a:spcPct val="100000"/>
              </a:lnSpc>
              <a:spcBef>
                <a:spcPts val="0"/>
              </a:spcBef>
              <a:spcAft>
                <a:spcPts val="0"/>
              </a:spcAft>
              <a:buClrTx/>
              <a:buSzTx/>
              <a:buFontTx/>
              <a:buNone/>
              <a:tabLst/>
              <a:defRPr/>
            </a:pPr>
            <a:r>
              <a:rPr lang="en-US" sz="29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NH has 400 legislators, who are extremely accessible to constituents. Build relationships with local representatives, network with individuals in your community doing advocacy work. </a:t>
            </a:r>
          </a:p>
          <a:p>
            <a:pPr marL="0" marR="0" lvl="0" indent="0" algn="ctr" defTabSz="4301092" eaLnBrk="1" fontAlgn="auto" latinLnBrk="0" hangingPunct="1">
              <a:lnSpc>
                <a:spcPct val="100000"/>
              </a:lnSpc>
              <a:spcBef>
                <a:spcPts val="0"/>
              </a:spcBef>
              <a:spcAft>
                <a:spcPts val="0"/>
              </a:spcAft>
              <a:buClrTx/>
              <a:buSzTx/>
              <a:buFontTx/>
              <a:buNone/>
              <a:tabLst/>
              <a:defRPr/>
            </a:pPr>
            <a:r>
              <a:rPr lang="en-US" sz="29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Policy often begins with an idea in community where spaces are inaccessible for the disabled. Meet your representative for coffee, share your story and advocate for change. Discuss what is needed to become an accessible and equitable space or experience. Become comfortable with being an expert of your own lived experience. Join boards or organizations you have stake in and align with your values. </a:t>
            </a:r>
            <a:br>
              <a:rPr lang="en-US" sz="29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br>
            <a:r>
              <a:rPr lang="en-US" sz="2900" b="1" i="1"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Take up space where change happens</a:t>
            </a:r>
            <a:r>
              <a:rPr lang="en-US" sz="2900" i="1"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US" sz="2900" b="1" i="1"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The more involved you become, the easier it is to make an impact. </a:t>
            </a:r>
            <a:endParaRPr kumimoji="0" lang="en-US" sz="2900" b="1" i="1"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85" name="Rectangle: Rounded Corners 184">
            <a:extLst>
              <a:ext uri="{FF2B5EF4-FFF2-40B4-BE49-F238E27FC236}">
                <a16:creationId xmlns:a16="http://schemas.microsoft.com/office/drawing/2014/main" id="{FA8C8A5A-A0F4-206B-B5D6-E4ED6D1A5601}"/>
              </a:ext>
            </a:extLst>
          </p:cNvPr>
          <p:cNvSpPr/>
          <p:nvPr/>
        </p:nvSpPr>
        <p:spPr>
          <a:xfrm>
            <a:off x="21165620" y="6997136"/>
            <a:ext cx="21653994" cy="3695205"/>
          </a:xfrm>
          <a:prstGeom prst="roundRect">
            <a:avLst>
              <a:gd name="adj" fmla="val 6441"/>
            </a:avLst>
          </a:prstGeom>
          <a:noFill/>
          <a:ln w="6350" cap="flat" cmpd="sng" algn="ctr">
            <a:noFill/>
            <a:prstDash val="solid"/>
            <a:miter lim="800000"/>
          </a:ln>
          <a:effectLst/>
        </p:spPr>
        <p:txBody>
          <a:bodyPr rtlCol="0" anchor="ctr"/>
          <a:lstStyle/>
          <a:p>
            <a:pPr defTabSz="4301092">
              <a:defRPr/>
            </a:pPr>
            <a:r>
              <a:rPr kumimoji="0" lang="en-US" sz="3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NH Disability Roundtable </a:t>
            </a:r>
            <a:r>
              <a:rPr kumimoji="0" lang="en-US" sz="300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consists of key advocacy groups, as referenced (1A) below. Working closely with these groups and discussing all the perspectives of proposed legislation gives a better understanding of issues and solutions. </a:t>
            </a:r>
            <a:r>
              <a:rPr kumimoji="0" lang="en-US" sz="30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In the legislative session, the 8 major disability advocacy groups meet monthly to discuss legislative issues and priorities of their organizations. </a:t>
            </a:r>
          </a:p>
          <a:p>
            <a:pPr marL="0" marR="0" lvl="0" indent="0" algn="ctr" defTabSz="4301092" eaLnBrk="1" fontAlgn="auto" latinLnBrk="0" hangingPunct="1">
              <a:lnSpc>
                <a:spcPct val="100000"/>
              </a:lnSpc>
              <a:spcBef>
                <a:spcPts val="0"/>
              </a:spcBef>
              <a:spcAft>
                <a:spcPts val="0"/>
              </a:spcAft>
              <a:buClrTx/>
              <a:buSzTx/>
              <a:buFontTx/>
              <a:buNone/>
              <a:tabLst/>
              <a:defRPr/>
            </a:pPr>
            <a:endParaRPr lang="en-US" sz="3000" kern="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defTabSz="4301092" eaLnBrk="1" fontAlgn="auto" latinLnBrk="0" hangingPunct="1">
              <a:lnSpc>
                <a:spcPct val="100000"/>
              </a:lnSpc>
              <a:spcBef>
                <a:spcPts val="0"/>
              </a:spcBef>
              <a:spcAft>
                <a:spcPts val="0"/>
              </a:spcAft>
              <a:buClrTx/>
              <a:buSzTx/>
              <a:buFontTx/>
              <a:buNone/>
              <a:tabLst/>
              <a:defRPr/>
            </a:pPr>
            <a:r>
              <a:rPr kumimoji="0" lang="en-US" sz="3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Community Crossroads </a:t>
            </a:r>
            <a:r>
              <a:rPr kumimoji="0" lang="en-US" sz="300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is an area agency under CSNI.  CSNI is part of the Disability Roundtable (1B), working together to advocate for, or against legislation; sometimes as a collective group. Keeping these lines of communication open in the state of NH positively impacts the advocacy done for individuals with disabilities. </a:t>
            </a:r>
          </a:p>
        </p:txBody>
      </p:sp>
      <p:pic>
        <p:nvPicPr>
          <p:cNvPr id="1026" name="Picture 2">
            <a:extLst>
              <a:ext uri="{FF2B5EF4-FFF2-40B4-BE49-F238E27FC236}">
                <a16:creationId xmlns:a16="http://schemas.microsoft.com/office/drawing/2014/main" id="{4145F5B7-3DC2-6745-851F-AE381F90D33D}"/>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22298162" y="20504858"/>
            <a:ext cx="7599433" cy="487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12">
            <a:extLst>
              <a:ext uri="{FF2B5EF4-FFF2-40B4-BE49-F238E27FC236}">
                <a16:creationId xmlns:a16="http://schemas.microsoft.com/office/drawing/2014/main" id="{5FE1F5AB-51DF-BA46-961D-45F1A2794C6F}"/>
              </a:ext>
            </a:extLst>
          </p:cNvPr>
          <p:cNvGrpSpPr/>
          <p:nvPr/>
        </p:nvGrpSpPr>
        <p:grpSpPr>
          <a:xfrm>
            <a:off x="32490137" y="10479475"/>
            <a:ext cx="9257408" cy="9291650"/>
            <a:chOff x="32490137" y="10320447"/>
            <a:chExt cx="9257408" cy="9291650"/>
          </a:xfrm>
        </p:grpSpPr>
        <p:sp>
          <p:nvSpPr>
            <p:cNvPr id="167" name="Flowchart: Connector 166">
              <a:extLst>
                <a:ext uri="{FF2B5EF4-FFF2-40B4-BE49-F238E27FC236}">
                  <a16:creationId xmlns:a16="http://schemas.microsoft.com/office/drawing/2014/main" id="{1B4765E9-0D96-FA1F-20E5-4312180C97F7}"/>
                </a:ext>
              </a:extLst>
            </p:cNvPr>
            <p:cNvSpPr/>
            <p:nvPr/>
          </p:nvSpPr>
          <p:spPr>
            <a:xfrm>
              <a:off x="33742520" y="16976883"/>
              <a:ext cx="2276622" cy="2169851"/>
            </a:xfrm>
            <a:prstGeom prst="flowChartConnector">
              <a:avLst/>
            </a:prstGeom>
            <a:solidFill>
              <a:schemeClr val="tx2">
                <a:lumMod val="20000"/>
                <a:lumOff val="8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Gateways Community Service</a:t>
              </a:r>
            </a:p>
          </p:txBody>
        </p:sp>
        <p:sp>
          <p:nvSpPr>
            <p:cNvPr id="168" name="Flowchart: Connector 167">
              <a:extLst>
                <a:ext uri="{FF2B5EF4-FFF2-40B4-BE49-F238E27FC236}">
                  <a16:creationId xmlns:a16="http://schemas.microsoft.com/office/drawing/2014/main" id="{D80FB3EB-34C5-70AE-875F-A0D11F91A826}"/>
                </a:ext>
              </a:extLst>
            </p:cNvPr>
            <p:cNvSpPr/>
            <p:nvPr/>
          </p:nvSpPr>
          <p:spPr>
            <a:xfrm>
              <a:off x="35983692" y="17442246"/>
              <a:ext cx="2212492" cy="2169851"/>
            </a:xfrm>
            <a:prstGeom prst="flowChartConnector">
              <a:avLst/>
            </a:prstGeom>
            <a:solidFill>
              <a:schemeClr val="tx2">
                <a:lumMod val="20000"/>
                <a:lumOff val="8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Monadnock Dev Services</a:t>
              </a:r>
            </a:p>
          </p:txBody>
        </p:sp>
        <p:sp>
          <p:nvSpPr>
            <p:cNvPr id="169" name="Flowchart: Connector 168">
              <a:extLst>
                <a:ext uri="{FF2B5EF4-FFF2-40B4-BE49-F238E27FC236}">
                  <a16:creationId xmlns:a16="http://schemas.microsoft.com/office/drawing/2014/main" id="{F2768898-1920-CF44-8268-EA7A5A87409E}"/>
                </a:ext>
              </a:extLst>
            </p:cNvPr>
            <p:cNvSpPr/>
            <p:nvPr/>
          </p:nvSpPr>
          <p:spPr>
            <a:xfrm>
              <a:off x="32490137" y="15157053"/>
              <a:ext cx="2212492" cy="2169851"/>
            </a:xfrm>
            <a:prstGeom prst="flowChartConnector">
              <a:avLst/>
            </a:prstGeom>
            <a:solidFill>
              <a:schemeClr val="tx2">
                <a:lumMod val="20000"/>
                <a:lumOff val="8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The Moore Center</a:t>
              </a:r>
            </a:p>
          </p:txBody>
        </p:sp>
        <p:sp>
          <p:nvSpPr>
            <p:cNvPr id="170" name="Flowchart: Connector 169">
              <a:extLst>
                <a:ext uri="{FF2B5EF4-FFF2-40B4-BE49-F238E27FC236}">
                  <a16:creationId xmlns:a16="http://schemas.microsoft.com/office/drawing/2014/main" id="{F2D556E1-393B-C014-B13E-E2D72EA07AC9}"/>
                </a:ext>
              </a:extLst>
            </p:cNvPr>
            <p:cNvSpPr/>
            <p:nvPr/>
          </p:nvSpPr>
          <p:spPr>
            <a:xfrm>
              <a:off x="38150616" y="17003782"/>
              <a:ext cx="2212492" cy="2045016"/>
            </a:xfrm>
            <a:prstGeom prst="flowChartConnector">
              <a:avLst/>
            </a:prstGeom>
            <a:solidFill>
              <a:schemeClr val="tx2">
                <a:lumMod val="20000"/>
                <a:lumOff val="8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C</a:t>
              </a:r>
              <a:r>
                <a:rPr kumimoji="0" lang="en-US" sz="2000" b="0" i="0" u="none" strike="noStrike" kern="0" cap="none" spc="0" normalizeH="0" baseline="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ommunity</a:t>
              </a:r>
              <a:r>
                <a:rPr kumimoji="0" lang="en-US" sz="2000" b="0" i="0" u="none" strike="noStrike" kern="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Bridges</a:t>
              </a:r>
            </a:p>
          </p:txBody>
        </p:sp>
        <p:sp>
          <p:nvSpPr>
            <p:cNvPr id="171" name="Flowchart: Connector 170">
              <a:extLst>
                <a:ext uri="{FF2B5EF4-FFF2-40B4-BE49-F238E27FC236}">
                  <a16:creationId xmlns:a16="http://schemas.microsoft.com/office/drawing/2014/main" id="{5DF0FB1A-B310-C54A-D4F6-BAE70F168D43}"/>
                </a:ext>
              </a:extLst>
            </p:cNvPr>
            <p:cNvSpPr/>
            <p:nvPr/>
          </p:nvSpPr>
          <p:spPr>
            <a:xfrm>
              <a:off x="35072940" y="13210017"/>
              <a:ext cx="4033997" cy="3793765"/>
            </a:xfrm>
            <a:prstGeom prst="flowChartConnector">
              <a:avLst/>
            </a:prstGeom>
            <a:solidFill>
              <a:schemeClr val="bg1"/>
            </a:solidFill>
            <a:ln w="1905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US" sz="4000" kern="0" dirty="0">
                <a:latin typeface="Aptos" panose="02110004020202020204"/>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dirty="0">
                <a:ln>
                  <a:noFill/>
                </a:ln>
                <a:effectLst/>
                <a:uLnTx/>
                <a:uFillTx/>
                <a:latin typeface="Aptos" panose="02110004020202020204"/>
              </a:endParaRPr>
            </a:p>
          </p:txBody>
        </p:sp>
        <p:sp>
          <p:nvSpPr>
            <p:cNvPr id="172" name="Flowchart: Connector 171">
              <a:extLst>
                <a:ext uri="{FF2B5EF4-FFF2-40B4-BE49-F238E27FC236}">
                  <a16:creationId xmlns:a16="http://schemas.microsoft.com/office/drawing/2014/main" id="{C5DE8A9F-B80D-FA52-96F2-EBF72A871B53}"/>
                </a:ext>
              </a:extLst>
            </p:cNvPr>
            <p:cNvSpPr/>
            <p:nvPr/>
          </p:nvSpPr>
          <p:spPr>
            <a:xfrm>
              <a:off x="32490137" y="12861841"/>
              <a:ext cx="2212492" cy="2169851"/>
            </a:xfrm>
            <a:prstGeom prst="flowChartConnector">
              <a:avLst/>
            </a:prstGeom>
            <a:solidFill>
              <a:schemeClr val="tx2">
                <a:lumMod val="20000"/>
                <a:lumOff val="8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One Sky</a:t>
              </a:r>
            </a:p>
          </p:txBody>
        </p:sp>
        <p:sp>
          <p:nvSpPr>
            <p:cNvPr id="173" name="Flowchart: Connector 172">
              <a:extLst>
                <a:ext uri="{FF2B5EF4-FFF2-40B4-BE49-F238E27FC236}">
                  <a16:creationId xmlns:a16="http://schemas.microsoft.com/office/drawing/2014/main" id="{EBC671EF-0801-0FDE-CD41-732D77242653}"/>
                </a:ext>
              </a:extLst>
            </p:cNvPr>
            <p:cNvSpPr/>
            <p:nvPr/>
          </p:nvSpPr>
          <p:spPr>
            <a:xfrm>
              <a:off x="39471713" y="12872173"/>
              <a:ext cx="2212492" cy="2169851"/>
            </a:xfrm>
            <a:prstGeom prst="flowChartConnector">
              <a:avLst/>
            </a:prstGeom>
            <a:solidFill>
              <a:schemeClr val="tx2">
                <a:lumMod val="20000"/>
                <a:lumOff val="8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PathWays</a:t>
              </a:r>
              <a:r>
                <a:rPr kumimoji="0" lang="en-US" sz="2000" b="0" i="0" u="none" strike="noStrike" kern="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of the River Valley</a:t>
              </a:r>
            </a:p>
          </p:txBody>
        </p:sp>
        <p:sp>
          <p:nvSpPr>
            <p:cNvPr id="174" name="Flowchart: Connector 173">
              <a:extLst>
                <a:ext uri="{FF2B5EF4-FFF2-40B4-BE49-F238E27FC236}">
                  <a16:creationId xmlns:a16="http://schemas.microsoft.com/office/drawing/2014/main" id="{8A2DC66C-F94F-4AF7-DADC-ADD621317A94}"/>
                </a:ext>
              </a:extLst>
            </p:cNvPr>
            <p:cNvSpPr/>
            <p:nvPr/>
          </p:nvSpPr>
          <p:spPr>
            <a:xfrm>
              <a:off x="39470923" y="15136450"/>
              <a:ext cx="2276622" cy="2169851"/>
            </a:xfrm>
            <a:prstGeom prst="flowChartConnector">
              <a:avLst/>
            </a:prstGeom>
            <a:solidFill>
              <a:schemeClr val="tx2">
                <a:lumMod val="20000"/>
                <a:lumOff val="8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Lakes Region Community Services</a:t>
              </a:r>
            </a:p>
          </p:txBody>
        </p:sp>
        <p:sp>
          <p:nvSpPr>
            <p:cNvPr id="175" name="Flowchart: Connector 174">
              <a:extLst>
                <a:ext uri="{FF2B5EF4-FFF2-40B4-BE49-F238E27FC236}">
                  <a16:creationId xmlns:a16="http://schemas.microsoft.com/office/drawing/2014/main" id="{8E9D3944-9692-EB9F-8B7A-EF9053EE39C0}"/>
                </a:ext>
              </a:extLst>
            </p:cNvPr>
            <p:cNvSpPr/>
            <p:nvPr/>
          </p:nvSpPr>
          <p:spPr>
            <a:xfrm>
              <a:off x="38169185" y="11036509"/>
              <a:ext cx="2212492" cy="2169851"/>
            </a:xfrm>
            <a:prstGeom prst="flowChartConnector">
              <a:avLst/>
            </a:prstGeom>
            <a:solidFill>
              <a:schemeClr val="tx2">
                <a:lumMod val="20000"/>
                <a:lumOff val="8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Northern Human Services</a:t>
              </a:r>
            </a:p>
          </p:txBody>
        </p:sp>
        <p:sp>
          <p:nvSpPr>
            <p:cNvPr id="176" name="Flowchart: Connector 175">
              <a:extLst>
                <a:ext uri="{FF2B5EF4-FFF2-40B4-BE49-F238E27FC236}">
                  <a16:creationId xmlns:a16="http://schemas.microsoft.com/office/drawing/2014/main" id="{BCB8E330-03B2-D3CF-431C-3C8F1A2F10A1}"/>
                </a:ext>
              </a:extLst>
            </p:cNvPr>
            <p:cNvSpPr/>
            <p:nvPr/>
          </p:nvSpPr>
          <p:spPr>
            <a:xfrm>
              <a:off x="35921365" y="10320447"/>
              <a:ext cx="2294190" cy="2169851"/>
            </a:xfrm>
            <a:prstGeom prst="flowChartConnector">
              <a:avLst/>
            </a:prstGeom>
            <a:solidFill>
              <a:schemeClr val="tx2">
                <a:lumMod val="20000"/>
                <a:lumOff val="8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Community Crossroads</a:t>
              </a:r>
            </a:p>
          </p:txBody>
        </p:sp>
        <p:sp>
          <p:nvSpPr>
            <p:cNvPr id="177" name="Flowchart: Connector 176">
              <a:extLst>
                <a:ext uri="{FF2B5EF4-FFF2-40B4-BE49-F238E27FC236}">
                  <a16:creationId xmlns:a16="http://schemas.microsoft.com/office/drawing/2014/main" id="{44FC7D2A-A23B-5FBE-9D8C-3D0323C5D5CE}"/>
                </a:ext>
              </a:extLst>
            </p:cNvPr>
            <p:cNvSpPr/>
            <p:nvPr/>
          </p:nvSpPr>
          <p:spPr>
            <a:xfrm>
              <a:off x="33751260" y="11039606"/>
              <a:ext cx="2259142" cy="2169851"/>
            </a:xfrm>
            <a:prstGeom prst="flowChartConnector">
              <a:avLst/>
            </a:prstGeom>
            <a:solidFill>
              <a:schemeClr val="tx2">
                <a:lumMod val="20000"/>
                <a:lumOff val="8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C</a:t>
              </a:r>
              <a:r>
                <a:rPr kumimoji="0" lang="en-US" sz="2000" b="0" i="0" u="none" strike="noStrike" kern="0" cap="none" spc="0" normalizeH="0" baseline="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rPr>
                <a:t>ommunity</a:t>
              </a:r>
              <a:r>
                <a:rPr kumimoji="0" lang="en-US" sz="2000" b="0" i="0" u="none" strike="noStrike" kern="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Partners</a:t>
              </a:r>
            </a:p>
          </p:txBody>
        </p:sp>
        <p:pic>
          <p:nvPicPr>
            <p:cNvPr id="4" name="Picture 2" descr="CSNI – Community Support Network Inc. | New Hampshire Department of Health  and Human Services">
              <a:extLst>
                <a:ext uri="{FF2B5EF4-FFF2-40B4-BE49-F238E27FC236}">
                  <a16:creationId xmlns:a16="http://schemas.microsoft.com/office/drawing/2014/main" id="{9DC6DEA9-A455-4227-0B85-90BF7DA8399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386156" y="14101559"/>
              <a:ext cx="3374745" cy="1985144"/>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TextBox 4">
            <a:extLst>
              <a:ext uri="{FF2B5EF4-FFF2-40B4-BE49-F238E27FC236}">
                <a16:creationId xmlns:a16="http://schemas.microsoft.com/office/drawing/2014/main" id="{720E1666-45DD-F320-7389-953A1309CA0E}"/>
              </a:ext>
            </a:extLst>
          </p:cNvPr>
          <p:cNvSpPr txBox="1"/>
          <p:nvPr/>
        </p:nvSpPr>
        <p:spPr>
          <a:xfrm>
            <a:off x="10908617" y="23164805"/>
            <a:ext cx="8704839" cy="3662541"/>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sz="2900" b="1" dirty="0">
                <a:latin typeface="Open Sans" panose="020B0606030504020204" pitchFamily="34" charset="0"/>
                <a:ea typeface="Open Sans" panose="020B0606030504020204" pitchFamily="34" charset="0"/>
                <a:cs typeface="Open Sans" panose="020B0606030504020204" pitchFamily="34" charset="0"/>
              </a:rPr>
              <a:t>NH Disability Organizations </a:t>
            </a:r>
            <a:br>
              <a:rPr lang="en-US" sz="2900" b="1" dirty="0">
                <a:latin typeface="Open Sans" panose="020B0606030504020204" pitchFamily="34" charset="0"/>
                <a:ea typeface="Open Sans" panose="020B0606030504020204" pitchFamily="34" charset="0"/>
                <a:cs typeface="Open Sans" panose="020B0606030504020204" pitchFamily="34" charset="0"/>
              </a:rPr>
            </a:br>
            <a:r>
              <a:rPr lang="en-US" sz="2900" b="1" dirty="0">
                <a:latin typeface="Open Sans" panose="020B0606030504020204" pitchFamily="34" charset="0"/>
                <a:ea typeface="Open Sans" panose="020B0606030504020204" pitchFamily="34" charset="0"/>
                <a:cs typeface="Open Sans" panose="020B0606030504020204" pitchFamily="34" charset="0"/>
              </a:rPr>
              <a:t>Meet &amp; Greet @ State House</a:t>
            </a:r>
            <a:endParaRPr lang="en-US" sz="2900" dirty="0">
              <a:latin typeface="Open Sans" panose="020B0606030504020204" pitchFamily="34" charset="0"/>
              <a:ea typeface="Open Sans" panose="020B0606030504020204" pitchFamily="34" charset="0"/>
              <a:cs typeface="Open Sans" panose="020B0606030504020204" pitchFamily="34" charset="0"/>
            </a:endParaRPr>
          </a:p>
          <a:p>
            <a:pPr algn="ctr"/>
            <a:r>
              <a:rPr lang="en-US" sz="2900" dirty="0">
                <a:latin typeface="Open Sans" panose="020B0606030504020204" pitchFamily="34" charset="0"/>
                <a:ea typeface="Open Sans" panose="020B0606030504020204" pitchFamily="34" charset="0"/>
                <a:cs typeface="Open Sans" panose="020B0606030504020204" pitchFamily="34" charset="0"/>
              </a:rPr>
              <a:t>All legislators join NH’s disability organizations to learn about and discuss how policy can impact the lives of those with disabilities. </a:t>
            </a:r>
            <a:r>
              <a:rPr lang="en-US" sz="2900" b="1" i="1" dirty="0">
                <a:latin typeface="Open Sans" panose="020B0606030504020204" pitchFamily="34" charset="0"/>
                <a:ea typeface="Open Sans" panose="020B0606030504020204" pitchFamily="34" charset="0"/>
                <a:cs typeface="Open Sans" panose="020B0606030504020204" pitchFamily="34" charset="0"/>
              </a:rPr>
              <a:t>We believe amplifying the voices of those who experience disabilities can empower decision-makers to develop policies that benefit all NH citizens. </a:t>
            </a:r>
            <a:endParaRPr lang="en-US" sz="2900" dirty="0">
              <a:latin typeface="Open Sans" panose="020B0606030504020204" pitchFamily="34" charset="0"/>
              <a:ea typeface="Open Sans" panose="020B0606030504020204" pitchFamily="34" charset="0"/>
              <a:cs typeface="Open Sans" panose="020B0606030504020204" pitchFamily="34" charset="0"/>
            </a:endParaRPr>
          </a:p>
        </p:txBody>
      </p:sp>
      <p:cxnSp>
        <p:nvCxnSpPr>
          <p:cNvPr id="8" name="Straight Connector 7">
            <a:extLst>
              <a:ext uri="{FF2B5EF4-FFF2-40B4-BE49-F238E27FC236}">
                <a16:creationId xmlns:a16="http://schemas.microsoft.com/office/drawing/2014/main" id="{36958312-2380-2067-FD32-8B576A18FC37}"/>
              </a:ext>
            </a:extLst>
          </p:cNvPr>
          <p:cNvCxnSpPr/>
          <p:nvPr/>
        </p:nvCxnSpPr>
        <p:spPr>
          <a:xfrm>
            <a:off x="979714" y="30574277"/>
            <a:ext cx="4161608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35F2E9B-898A-B731-89A3-115DC8378E45}"/>
              </a:ext>
            </a:extLst>
          </p:cNvPr>
          <p:cNvSpPr txBox="1"/>
          <p:nvPr/>
        </p:nvSpPr>
        <p:spPr>
          <a:xfrm>
            <a:off x="31230744" y="20231310"/>
            <a:ext cx="11681111" cy="5386090"/>
          </a:xfrm>
          <a:prstGeom prst="rect">
            <a:avLst/>
          </a:prstGeom>
          <a:noFill/>
        </p:spPr>
        <p:txBody>
          <a:bodyPr wrap="square" rtlCol="0">
            <a:spAutoFit/>
          </a:bodyPr>
          <a:lstStyle/>
          <a:p>
            <a:pPr marL="0" marR="0" lvl="0" indent="0" defTabSz="4301092"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Advocate for Change</a:t>
            </a:r>
          </a:p>
          <a:p>
            <a:pPr marL="457200" marR="0" lvl="0" indent="-457200" defTabSz="4301092"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Understand the NH Legislative Process</a:t>
            </a:r>
          </a:p>
          <a:p>
            <a:pPr marL="457200" marR="0" lvl="0" indent="-457200" defTabSz="4301092"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Meet and build relationship with your legislator</a:t>
            </a:r>
          </a:p>
          <a:p>
            <a:pPr marL="457200" marR="0" lvl="0" indent="-457200" defTabSz="4301092"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Focus on issues you</a:t>
            </a:r>
            <a:r>
              <a:rPr lang="en-US" sz="28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 a</a:t>
            </a: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a:t>
            </a:r>
            <a:r>
              <a:rPr lang="en-US" sz="28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e</a:t>
            </a: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passionate about</a:t>
            </a:r>
          </a:p>
          <a:p>
            <a:pPr marL="457200" marR="0" lvl="0" indent="-457200" defTabSz="4301092"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Get informed about disability related bills through </a:t>
            </a: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7"/>
              </a:rPr>
              <a:t>http://www.nh.gov/index.htm</a:t>
            </a:r>
            <a:endPar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0" indent="-457200" defTabSz="4301092"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Register Your Support or Opposition of a Bill online at </a:t>
            </a: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8"/>
              </a:rPr>
              <a:t>http://ww.gencourt.state.nhus/</a:t>
            </a:r>
            <a:endPar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0" indent="-457200" defTabSz="4301092"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Provide testimony at a public hearing</a:t>
            </a:r>
          </a:p>
          <a:p>
            <a:pPr marL="457200" marR="0" lvl="0" indent="-457200" defTabSz="4301092"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Email testimony in favor or opposition of a bill to the committee</a:t>
            </a:r>
          </a:p>
          <a:p>
            <a:pPr marL="457200" marR="0" lvl="0" indent="-457200" defTabSz="4301092"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Meet with local reps to discuss important upcoming bills</a:t>
            </a:r>
          </a:p>
          <a:p>
            <a:pPr marL="457200" marR="0" lvl="0" indent="-457200" defTabSz="4301092"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Join an advocacy group</a:t>
            </a:r>
            <a:endParaRPr lang="en-US" sz="2800" dirty="0"/>
          </a:p>
        </p:txBody>
      </p:sp>
      <p:pic>
        <p:nvPicPr>
          <p:cNvPr id="1028" name="Picture 4" descr="New Hampshire House of Representatives - Wikipedia">
            <a:extLst>
              <a:ext uri="{FF2B5EF4-FFF2-40B4-BE49-F238E27FC236}">
                <a16:creationId xmlns:a16="http://schemas.microsoft.com/office/drawing/2014/main" id="{BF59A821-F5AA-0BFE-3D0F-EC2D18AB43F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742135" y="27051138"/>
            <a:ext cx="2796850" cy="279685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Rounded Corners 9">
            <a:extLst>
              <a:ext uri="{FF2B5EF4-FFF2-40B4-BE49-F238E27FC236}">
                <a16:creationId xmlns:a16="http://schemas.microsoft.com/office/drawing/2014/main" id="{F038CF56-6E3C-84FB-41C2-901D9355BC58}"/>
              </a:ext>
            </a:extLst>
          </p:cNvPr>
          <p:cNvSpPr/>
          <p:nvPr/>
        </p:nvSpPr>
        <p:spPr>
          <a:xfrm>
            <a:off x="10362100" y="15615744"/>
            <a:ext cx="9756792" cy="7264324"/>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Rounded Corners 10">
            <a:extLst>
              <a:ext uri="{FF2B5EF4-FFF2-40B4-BE49-F238E27FC236}">
                <a16:creationId xmlns:a16="http://schemas.microsoft.com/office/drawing/2014/main" id="{B40E67F2-62AC-226B-07C2-89AE5E3CB8E5}"/>
              </a:ext>
            </a:extLst>
          </p:cNvPr>
          <p:cNvSpPr/>
          <p:nvPr/>
        </p:nvSpPr>
        <p:spPr>
          <a:xfrm>
            <a:off x="10285029" y="6548505"/>
            <a:ext cx="9789833" cy="886982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Rounded Corners 13">
            <a:extLst>
              <a:ext uri="{FF2B5EF4-FFF2-40B4-BE49-F238E27FC236}">
                <a16:creationId xmlns:a16="http://schemas.microsoft.com/office/drawing/2014/main" id="{94515C86-1C03-F829-A246-1079D10B98BF}"/>
              </a:ext>
            </a:extLst>
          </p:cNvPr>
          <p:cNvSpPr/>
          <p:nvPr/>
        </p:nvSpPr>
        <p:spPr>
          <a:xfrm>
            <a:off x="10325121" y="23072073"/>
            <a:ext cx="9756792" cy="7264324"/>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8" name="Picture 47" descr="A logo with green text&#10;&#10;Description automatically generated">
            <a:extLst>
              <a:ext uri="{FF2B5EF4-FFF2-40B4-BE49-F238E27FC236}">
                <a16:creationId xmlns:a16="http://schemas.microsoft.com/office/drawing/2014/main" id="{AF74E061-E802-019C-682B-860C64AC528C}"/>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1743556" y="14013605"/>
            <a:ext cx="7069945" cy="1258555"/>
          </a:xfrm>
          <a:prstGeom prst="rect">
            <a:avLst/>
          </a:prstGeom>
        </p:spPr>
      </p:pic>
      <p:sp>
        <p:nvSpPr>
          <p:cNvPr id="179" name="Arrow: Right 178">
            <a:extLst>
              <a:ext uri="{FF2B5EF4-FFF2-40B4-BE49-F238E27FC236}">
                <a16:creationId xmlns:a16="http://schemas.microsoft.com/office/drawing/2014/main" id="{805C635C-0B35-5AC4-C31D-8ED3D05AE199}"/>
              </a:ext>
            </a:extLst>
          </p:cNvPr>
          <p:cNvSpPr/>
          <p:nvPr/>
        </p:nvSpPr>
        <p:spPr>
          <a:xfrm>
            <a:off x="30754292" y="15040789"/>
            <a:ext cx="1102466" cy="411678"/>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Flowchart: Connector 137">
            <a:extLst>
              <a:ext uri="{FF2B5EF4-FFF2-40B4-BE49-F238E27FC236}">
                <a16:creationId xmlns:a16="http://schemas.microsoft.com/office/drawing/2014/main" id="{4D4B0B9F-C407-D2DA-B542-B4F98ACF853C}"/>
              </a:ext>
            </a:extLst>
          </p:cNvPr>
          <p:cNvSpPr/>
          <p:nvPr/>
        </p:nvSpPr>
        <p:spPr>
          <a:xfrm>
            <a:off x="24184927" y="17290961"/>
            <a:ext cx="2450984" cy="2427927"/>
          </a:xfrm>
          <a:prstGeom prst="flowChartConnector">
            <a:avLst/>
          </a:prstGeom>
          <a:solidFill>
            <a:sysClr val="window" lastClr="FFFFFF"/>
          </a:solidFill>
          <a:ln w="19050" cap="flat" cmpd="sng" algn="ctr">
            <a:solidFill>
              <a:schemeClr val="tx2">
                <a:lumMod val="40000"/>
                <a:lumOff val="6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black"/>
              </a:solidFill>
              <a:effectLst/>
              <a:uLnTx/>
              <a:uFillTx/>
              <a:latin typeface="Aptos" panose="02110004020202020204"/>
            </a:endParaRPr>
          </a:p>
        </p:txBody>
      </p:sp>
      <p:sp>
        <p:nvSpPr>
          <p:cNvPr id="139" name="Flowchart: Connector 138">
            <a:extLst>
              <a:ext uri="{FF2B5EF4-FFF2-40B4-BE49-F238E27FC236}">
                <a16:creationId xmlns:a16="http://schemas.microsoft.com/office/drawing/2014/main" id="{C2C1F6B1-AD2E-8E6D-46CB-0F182A9245EC}"/>
              </a:ext>
            </a:extLst>
          </p:cNvPr>
          <p:cNvSpPr/>
          <p:nvPr/>
        </p:nvSpPr>
        <p:spPr>
          <a:xfrm>
            <a:off x="21832068" y="16337047"/>
            <a:ext cx="2450984" cy="2427927"/>
          </a:xfrm>
          <a:prstGeom prst="flowChartConnector">
            <a:avLst/>
          </a:prstGeom>
          <a:solidFill>
            <a:sysClr val="window" lastClr="FFFFFF"/>
          </a:solidFill>
          <a:ln w="19050" cap="flat" cmpd="sng" algn="ctr">
            <a:solidFill>
              <a:schemeClr val="tx2">
                <a:lumMod val="40000"/>
                <a:lumOff val="6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black"/>
              </a:solidFill>
              <a:effectLst/>
              <a:uLnTx/>
              <a:uFillTx/>
              <a:latin typeface="Aptos" panose="02110004020202020204"/>
            </a:endParaRPr>
          </a:p>
        </p:txBody>
      </p:sp>
      <p:sp>
        <p:nvSpPr>
          <p:cNvPr id="140" name="Flowchart: Connector 139">
            <a:extLst>
              <a:ext uri="{FF2B5EF4-FFF2-40B4-BE49-F238E27FC236}">
                <a16:creationId xmlns:a16="http://schemas.microsoft.com/office/drawing/2014/main" id="{8D974623-E08F-0ED5-C088-4129F6D92937}"/>
              </a:ext>
            </a:extLst>
          </p:cNvPr>
          <p:cNvSpPr/>
          <p:nvPr/>
        </p:nvSpPr>
        <p:spPr>
          <a:xfrm>
            <a:off x="20773297" y="14008918"/>
            <a:ext cx="2450984" cy="2427927"/>
          </a:xfrm>
          <a:prstGeom prst="flowChartConnector">
            <a:avLst/>
          </a:prstGeom>
          <a:solidFill>
            <a:sysClr val="window" lastClr="FFFFFF"/>
          </a:solidFill>
          <a:ln w="19050" cap="flat" cmpd="sng" algn="ctr">
            <a:solidFill>
              <a:schemeClr val="tx2">
                <a:lumMod val="40000"/>
                <a:lumOff val="6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black"/>
              </a:solidFill>
              <a:effectLst/>
              <a:uLnTx/>
              <a:uFillTx/>
              <a:latin typeface="Aptos" panose="02110004020202020204"/>
            </a:endParaRPr>
          </a:p>
        </p:txBody>
      </p:sp>
      <p:sp>
        <p:nvSpPr>
          <p:cNvPr id="141" name="Flowchart: Connector 140">
            <a:extLst>
              <a:ext uri="{FF2B5EF4-FFF2-40B4-BE49-F238E27FC236}">
                <a16:creationId xmlns:a16="http://schemas.microsoft.com/office/drawing/2014/main" id="{8E41D167-E1D7-A216-C825-4D32A5191758}"/>
              </a:ext>
            </a:extLst>
          </p:cNvPr>
          <p:cNvSpPr/>
          <p:nvPr/>
        </p:nvSpPr>
        <p:spPr>
          <a:xfrm>
            <a:off x="27588426" y="14042929"/>
            <a:ext cx="2450985" cy="2427927"/>
          </a:xfrm>
          <a:prstGeom prst="flowChartConnector">
            <a:avLst/>
          </a:prstGeom>
          <a:solidFill>
            <a:sysClr val="window" lastClr="FFFFFF"/>
          </a:solidFill>
          <a:ln w="19050" cap="flat" cmpd="sng" algn="ctr">
            <a:solidFill>
              <a:schemeClr val="tx2">
                <a:lumMod val="40000"/>
                <a:lumOff val="6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black"/>
              </a:solidFill>
              <a:effectLst/>
              <a:uLnTx/>
              <a:uFillTx/>
              <a:latin typeface="Aptos" panose="02110004020202020204"/>
            </a:endParaRPr>
          </a:p>
        </p:txBody>
      </p:sp>
      <p:sp>
        <p:nvSpPr>
          <p:cNvPr id="142" name="Flowchart: Connector 141">
            <a:extLst>
              <a:ext uri="{FF2B5EF4-FFF2-40B4-BE49-F238E27FC236}">
                <a16:creationId xmlns:a16="http://schemas.microsoft.com/office/drawing/2014/main" id="{5B3124A5-4540-BD05-00A0-598AD0D9897C}"/>
              </a:ext>
            </a:extLst>
          </p:cNvPr>
          <p:cNvSpPr/>
          <p:nvPr/>
        </p:nvSpPr>
        <p:spPr>
          <a:xfrm>
            <a:off x="26576839" y="11705796"/>
            <a:ext cx="2450984" cy="2427927"/>
          </a:xfrm>
          <a:prstGeom prst="flowChartConnector">
            <a:avLst/>
          </a:prstGeom>
          <a:solidFill>
            <a:sysClr val="window" lastClr="FFFFFF"/>
          </a:solidFill>
          <a:ln w="19050" cap="flat" cmpd="sng" algn="ctr">
            <a:solidFill>
              <a:schemeClr val="tx2">
                <a:lumMod val="40000"/>
                <a:lumOff val="6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black"/>
              </a:solidFill>
              <a:effectLst/>
              <a:uLnTx/>
              <a:uFillTx/>
              <a:latin typeface="Aptos" panose="02110004020202020204"/>
            </a:endParaRPr>
          </a:p>
        </p:txBody>
      </p:sp>
      <p:sp>
        <p:nvSpPr>
          <p:cNvPr id="143" name="Flowchart: Connector 142">
            <a:extLst>
              <a:ext uri="{FF2B5EF4-FFF2-40B4-BE49-F238E27FC236}">
                <a16:creationId xmlns:a16="http://schemas.microsoft.com/office/drawing/2014/main" id="{165758BF-9D5A-3B37-246F-4A52CA690376}"/>
              </a:ext>
            </a:extLst>
          </p:cNvPr>
          <p:cNvSpPr/>
          <p:nvPr/>
        </p:nvSpPr>
        <p:spPr>
          <a:xfrm>
            <a:off x="24206759" y="10861815"/>
            <a:ext cx="2450984" cy="2427927"/>
          </a:xfrm>
          <a:prstGeom prst="flowChartConnector">
            <a:avLst/>
          </a:prstGeom>
          <a:solidFill>
            <a:sysClr val="window" lastClr="FFFFFF"/>
          </a:solidFill>
          <a:ln w="19050" cap="flat" cmpd="sng" algn="ctr">
            <a:solidFill>
              <a:schemeClr val="tx2">
                <a:lumMod val="40000"/>
                <a:lumOff val="6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black"/>
              </a:solidFill>
              <a:effectLst/>
              <a:uLnTx/>
              <a:uFillTx/>
              <a:latin typeface="Aptos" panose="02110004020202020204"/>
            </a:endParaRPr>
          </a:p>
        </p:txBody>
      </p:sp>
      <p:sp>
        <p:nvSpPr>
          <p:cNvPr id="144" name="Flowchart: Connector 143">
            <a:extLst>
              <a:ext uri="{FF2B5EF4-FFF2-40B4-BE49-F238E27FC236}">
                <a16:creationId xmlns:a16="http://schemas.microsoft.com/office/drawing/2014/main" id="{081AB671-483D-6A88-F3E3-7B9C1C53D391}"/>
              </a:ext>
            </a:extLst>
          </p:cNvPr>
          <p:cNvSpPr/>
          <p:nvPr/>
        </p:nvSpPr>
        <p:spPr>
          <a:xfrm>
            <a:off x="21800822" y="11704694"/>
            <a:ext cx="2450984" cy="2427927"/>
          </a:xfrm>
          <a:prstGeom prst="flowChartConnector">
            <a:avLst/>
          </a:prstGeom>
          <a:solidFill>
            <a:sysClr val="window" lastClr="FFFFFF"/>
          </a:solidFill>
          <a:ln w="19050" cap="flat" cmpd="sng" algn="ctr">
            <a:solidFill>
              <a:schemeClr val="tx2">
                <a:lumMod val="40000"/>
                <a:lumOff val="6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black"/>
              </a:solidFill>
              <a:effectLst/>
              <a:uLnTx/>
              <a:uFillTx/>
              <a:latin typeface="Aptos" panose="02110004020202020204"/>
            </a:endParaRPr>
          </a:p>
        </p:txBody>
      </p:sp>
      <p:pic>
        <p:nvPicPr>
          <p:cNvPr id="145" name="Picture 144">
            <a:extLst>
              <a:ext uri="{FF2B5EF4-FFF2-40B4-BE49-F238E27FC236}">
                <a16:creationId xmlns:a16="http://schemas.microsoft.com/office/drawing/2014/main" id="{513B8728-A0FA-8D3A-A84F-52BE050FA4C5}"/>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l="12056" t="26773" r="63440" b="59502"/>
          <a:stretch/>
        </p:blipFill>
        <p:spPr>
          <a:xfrm>
            <a:off x="27817224" y="14861720"/>
            <a:ext cx="2043215" cy="829366"/>
          </a:xfrm>
          <a:prstGeom prst="rect">
            <a:avLst/>
          </a:prstGeom>
        </p:spPr>
      </p:pic>
      <p:pic>
        <p:nvPicPr>
          <p:cNvPr id="146" name="Picture 145">
            <a:extLst>
              <a:ext uri="{FF2B5EF4-FFF2-40B4-BE49-F238E27FC236}">
                <a16:creationId xmlns:a16="http://schemas.microsoft.com/office/drawing/2014/main" id="{B829FF66-68AE-CD0F-6174-2F6F793A87C4}"/>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l="50335" t="26629" r="2264" b="55992"/>
          <a:stretch/>
        </p:blipFill>
        <p:spPr>
          <a:xfrm>
            <a:off x="26714793" y="12668537"/>
            <a:ext cx="2175075" cy="577886"/>
          </a:xfrm>
          <a:prstGeom prst="rect">
            <a:avLst/>
          </a:prstGeom>
        </p:spPr>
      </p:pic>
      <p:pic>
        <p:nvPicPr>
          <p:cNvPr id="147" name="Picture 146">
            <a:extLst>
              <a:ext uri="{FF2B5EF4-FFF2-40B4-BE49-F238E27FC236}">
                <a16:creationId xmlns:a16="http://schemas.microsoft.com/office/drawing/2014/main" id="{46C4D117-C92A-F64E-8895-CF76209D8824}"/>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l="12039" t="48851" r="63379" b="27943"/>
          <a:stretch/>
        </p:blipFill>
        <p:spPr>
          <a:xfrm>
            <a:off x="22147261" y="12263779"/>
            <a:ext cx="1917734" cy="1311848"/>
          </a:xfrm>
          <a:prstGeom prst="rect">
            <a:avLst/>
          </a:prstGeom>
        </p:spPr>
      </p:pic>
      <p:pic>
        <p:nvPicPr>
          <p:cNvPr id="150" name="Picture 149">
            <a:extLst>
              <a:ext uri="{FF2B5EF4-FFF2-40B4-BE49-F238E27FC236}">
                <a16:creationId xmlns:a16="http://schemas.microsoft.com/office/drawing/2014/main" id="{0A9B5B59-50BA-E734-51DE-9BA5423B94D5}"/>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l="54022" t="2565" r="5192" b="77658"/>
          <a:stretch/>
        </p:blipFill>
        <p:spPr>
          <a:xfrm>
            <a:off x="22013355" y="17243607"/>
            <a:ext cx="2088411" cy="733879"/>
          </a:xfrm>
          <a:prstGeom prst="rect">
            <a:avLst/>
          </a:prstGeom>
        </p:spPr>
      </p:pic>
      <p:pic>
        <p:nvPicPr>
          <p:cNvPr id="151" name="Picture 150">
            <a:extLst>
              <a:ext uri="{FF2B5EF4-FFF2-40B4-BE49-F238E27FC236}">
                <a16:creationId xmlns:a16="http://schemas.microsoft.com/office/drawing/2014/main" id="{652671AF-ABCF-6928-AB60-1500CAF140BF}"/>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t="70957" r="51034"/>
          <a:stretch/>
        </p:blipFill>
        <p:spPr>
          <a:xfrm>
            <a:off x="24328862" y="11545644"/>
            <a:ext cx="2126444" cy="913981"/>
          </a:xfrm>
          <a:prstGeom prst="rect">
            <a:avLst/>
          </a:prstGeom>
        </p:spPr>
      </p:pic>
      <p:pic>
        <p:nvPicPr>
          <p:cNvPr id="152" name="Picture 151">
            <a:extLst>
              <a:ext uri="{FF2B5EF4-FFF2-40B4-BE49-F238E27FC236}">
                <a16:creationId xmlns:a16="http://schemas.microsoft.com/office/drawing/2014/main" id="{AD33FDCB-521C-3B27-AA45-3A7C8E916590}"/>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l="49178" t="75244" r="1855"/>
          <a:stretch/>
        </p:blipFill>
        <p:spPr>
          <a:xfrm>
            <a:off x="24356952" y="18115393"/>
            <a:ext cx="2126444" cy="779061"/>
          </a:xfrm>
          <a:prstGeom prst="rect">
            <a:avLst/>
          </a:prstGeom>
        </p:spPr>
      </p:pic>
      <p:sp>
        <p:nvSpPr>
          <p:cNvPr id="153" name="Oval 152">
            <a:extLst>
              <a:ext uri="{FF2B5EF4-FFF2-40B4-BE49-F238E27FC236}">
                <a16:creationId xmlns:a16="http://schemas.microsoft.com/office/drawing/2014/main" id="{A86D4830-7463-75A5-A08D-0E57CAF923FC}"/>
              </a:ext>
            </a:extLst>
          </p:cNvPr>
          <p:cNvSpPr/>
          <p:nvPr/>
        </p:nvSpPr>
        <p:spPr>
          <a:xfrm>
            <a:off x="23446221" y="13476128"/>
            <a:ext cx="3903595" cy="3566347"/>
          </a:xfrm>
          <a:prstGeom prst="ellipse">
            <a:avLst/>
          </a:prstGeom>
          <a:solidFill>
            <a:schemeClr val="tx2">
              <a:lumMod val="20000"/>
              <a:lumOff val="80000"/>
            </a:schemeClr>
          </a:solidFill>
          <a:ln w="12700" cap="flat" cmpd="sng" algn="ctr">
            <a:solidFill>
              <a:srgbClr val="5B9BD5">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NH Disability Roundtable</a:t>
            </a:r>
          </a:p>
        </p:txBody>
      </p:sp>
      <p:sp>
        <p:nvSpPr>
          <p:cNvPr id="7" name="Flowchart: Connector 6">
            <a:extLst>
              <a:ext uri="{FF2B5EF4-FFF2-40B4-BE49-F238E27FC236}">
                <a16:creationId xmlns:a16="http://schemas.microsoft.com/office/drawing/2014/main" id="{9755AD69-8F28-316C-3B6A-5927DECEC8DD}"/>
              </a:ext>
            </a:extLst>
          </p:cNvPr>
          <p:cNvSpPr/>
          <p:nvPr/>
        </p:nvSpPr>
        <p:spPr>
          <a:xfrm>
            <a:off x="26563048" y="16380404"/>
            <a:ext cx="2450985" cy="2427927"/>
          </a:xfrm>
          <a:prstGeom prst="flowChartConnector">
            <a:avLst/>
          </a:prstGeom>
          <a:solidFill>
            <a:sysClr val="window" lastClr="FFFFFF"/>
          </a:solidFill>
          <a:ln w="19050" cap="flat" cmpd="sng" algn="ctr">
            <a:solidFill>
              <a:schemeClr val="tx2">
                <a:lumMod val="40000"/>
                <a:lumOff val="6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prstClr val="black"/>
              </a:solidFill>
              <a:effectLst/>
              <a:uLnTx/>
              <a:uFillTx/>
              <a:latin typeface="Aptos" panose="02110004020202020204"/>
            </a:endParaRPr>
          </a:p>
        </p:txBody>
      </p:sp>
      <p:pic>
        <p:nvPicPr>
          <p:cNvPr id="149" name="Picture 148">
            <a:extLst>
              <a:ext uri="{FF2B5EF4-FFF2-40B4-BE49-F238E27FC236}">
                <a16:creationId xmlns:a16="http://schemas.microsoft.com/office/drawing/2014/main" id="{BB2CC3FB-EF46-6BE0-B06C-B16503746F29}"/>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l="2933" t="4290" r="55051" b="81009"/>
          <a:stretch/>
        </p:blipFill>
        <p:spPr>
          <a:xfrm>
            <a:off x="26707985" y="17323836"/>
            <a:ext cx="2150047" cy="545163"/>
          </a:xfrm>
          <a:prstGeom prst="rect">
            <a:avLst/>
          </a:prstGeom>
        </p:spPr>
      </p:pic>
      <p:sp>
        <p:nvSpPr>
          <p:cNvPr id="17" name="TextBox 16">
            <a:extLst>
              <a:ext uri="{FF2B5EF4-FFF2-40B4-BE49-F238E27FC236}">
                <a16:creationId xmlns:a16="http://schemas.microsoft.com/office/drawing/2014/main" id="{584E40A8-625D-67CB-6A95-63802610BEAF}"/>
              </a:ext>
            </a:extLst>
          </p:cNvPr>
          <p:cNvSpPr txBox="1"/>
          <p:nvPr/>
        </p:nvSpPr>
        <p:spPr>
          <a:xfrm>
            <a:off x="23069594" y="10743403"/>
            <a:ext cx="1103292" cy="830997"/>
          </a:xfrm>
          <a:prstGeom prst="rect">
            <a:avLst/>
          </a:prstGeom>
          <a:noFill/>
        </p:spPr>
        <p:txBody>
          <a:bodyPr wrap="square" rtlCol="0">
            <a:spAutoFit/>
          </a:bodyPr>
          <a:lstStyle/>
          <a:p>
            <a:r>
              <a:rPr lang="en-US" sz="4800" b="1" dirty="0">
                <a:latin typeface="Open Sans" panose="020B0606030504020204" pitchFamily="34" charset="0"/>
                <a:ea typeface="Open Sans" panose="020B0606030504020204" pitchFamily="34" charset="0"/>
                <a:cs typeface="Open Sans" panose="020B0606030504020204" pitchFamily="34" charset="0"/>
              </a:rPr>
              <a:t>1A</a:t>
            </a:r>
          </a:p>
        </p:txBody>
      </p:sp>
      <p:sp>
        <p:nvSpPr>
          <p:cNvPr id="18" name="TextBox 17">
            <a:extLst>
              <a:ext uri="{FF2B5EF4-FFF2-40B4-BE49-F238E27FC236}">
                <a16:creationId xmlns:a16="http://schemas.microsoft.com/office/drawing/2014/main" id="{D0C67AD3-69AF-36CF-442E-4F6CF5CF08AC}"/>
              </a:ext>
            </a:extLst>
          </p:cNvPr>
          <p:cNvSpPr txBox="1"/>
          <p:nvPr/>
        </p:nvSpPr>
        <p:spPr>
          <a:xfrm>
            <a:off x="32631314" y="10878759"/>
            <a:ext cx="1103292" cy="830997"/>
          </a:xfrm>
          <a:prstGeom prst="rect">
            <a:avLst/>
          </a:prstGeom>
          <a:noFill/>
        </p:spPr>
        <p:txBody>
          <a:bodyPr wrap="square" rtlCol="0">
            <a:spAutoFit/>
          </a:bodyPr>
          <a:lstStyle/>
          <a:p>
            <a:r>
              <a:rPr lang="en-US" sz="4800" b="1" dirty="0">
                <a:latin typeface="Open Sans" panose="020B0606030504020204" pitchFamily="34" charset="0"/>
                <a:ea typeface="Open Sans" panose="020B0606030504020204" pitchFamily="34" charset="0"/>
                <a:cs typeface="Open Sans" panose="020B0606030504020204" pitchFamily="34" charset="0"/>
              </a:rPr>
              <a:t>1B</a:t>
            </a:r>
          </a:p>
        </p:txBody>
      </p:sp>
      <p:sp>
        <p:nvSpPr>
          <p:cNvPr id="12" name="Rectangle: Rounded Corners 11">
            <a:extLst>
              <a:ext uri="{FF2B5EF4-FFF2-40B4-BE49-F238E27FC236}">
                <a16:creationId xmlns:a16="http://schemas.microsoft.com/office/drawing/2014/main" id="{B9E8040E-DFDC-91F0-FDF8-98CBF27CDD16}"/>
              </a:ext>
            </a:extLst>
          </p:cNvPr>
          <p:cNvSpPr/>
          <p:nvPr/>
        </p:nvSpPr>
        <p:spPr>
          <a:xfrm>
            <a:off x="20342461" y="6459604"/>
            <a:ext cx="22813272" cy="13493408"/>
          </a:xfrm>
          <a:prstGeom prst="roundRect">
            <a:avLst>
              <a:gd name="adj" fmla="val 13279"/>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F6F41EB-8CEB-05EF-5814-36752E1BC21F}"/>
              </a:ext>
            </a:extLst>
          </p:cNvPr>
          <p:cNvSpPr txBox="1"/>
          <p:nvPr/>
        </p:nvSpPr>
        <p:spPr>
          <a:xfrm>
            <a:off x="22335060" y="25378264"/>
            <a:ext cx="8847589" cy="553998"/>
          </a:xfrm>
          <a:prstGeom prst="rect">
            <a:avLst/>
          </a:prstGeom>
          <a:noFill/>
        </p:spPr>
        <p:txBody>
          <a:bodyPr wrap="square" rtlCol="0">
            <a:spAutoFit/>
          </a:bodyPr>
          <a:lstStyle/>
          <a:p>
            <a:r>
              <a:rPr lang="en-US" sz="3000" b="1" i="1" dirty="0"/>
              <a:t>Pictured with NH State Representative Luz Bay </a:t>
            </a:r>
          </a:p>
        </p:txBody>
      </p:sp>
      <p:pic>
        <p:nvPicPr>
          <p:cNvPr id="19" name="Picture 18">
            <a:extLst>
              <a:ext uri="{FF2B5EF4-FFF2-40B4-BE49-F238E27FC236}">
                <a16:creationId xmlns:a16="http://schemas.microsoft.com/office/drawing/2014/main" id="{555E397D-4057-47B2-8FBC-FB13F4B735A8}"/>
              </a:ext>
            </a:extLst>
          </p:cNvPr>
          <p:cNvPicPr>
            <a:picLocks noChangeAspect="1"/>
          </p:cNvPicPr>
          <p:nvPr/>
        </p:nvPicPr>
        <p:blipFill>
          <a:blip r:embed="rId12"/>
          <a:stretch>
            <a:fillRect/>
          </a:stretch>
        </p:blipFill>
        <p:spPr>
          <a:xfrm>
            <a:off x="11727975" y="9555574"/>
            <a:ext cx="6958925" cy="5834848"/>
          </a:xfrm>
          <a:prstGeom prst="rect">
            <a:avLst/>
          </a:prstGeom>
        </p:spPr>
      </p:pic>
      <p:pic>
        <p:nvPicPr>
          <p:cNvPr id="20" name="Picture 19">
            <a:extLst>
              <a:ext uri="{FF2B5EF4-FFF2-40B4-BE49-F238E27FC236}">
                <a16:creationId xmlns:a16="http://schemas.microsoft.com/office/drawing/2014/main" id="{FAD165B5-2768-6749-4120-22855025082B}"/>
              </a:ext>
            </a:extLst>
          </p:cNvPr>
          <p:cNvPicPr>
            <a:picLocks noChangeAspect="1"/>
          </p:cNvPicPr>
          <p:nvPr/>
        </p:nvPicPr>
        <p:blipFill>
          <a:blip r:embed="rId13"/>
          <a:stretch>
            <a:fillRect/>
          </a:stretch>
        </p:blipFill>
        <p:spPr>
          <a:xfrm>
            <a:off x="20889216" y="14909364"/>
            <a:ext cx="2248278" cy="672629"/>
          </a:xfrm>
          <a:prstGeom prst="rect">
            <a:avLst/>
          </a:prstGeom>
        </p:spPr>
      </p:pic>
    </p:spTree>
    <p:extLst>
      <p:ext uri="{BB962C8B-B14F-4D97-AF65-F5344CB8AC3E}">
        <p14:creationId xmlns:p14="http://schemas.microsoft.com/office/powerpoint/2010/main" val="3459588348"/>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EsriMapsInfo xmlns="ESRI.ArcGIS.Mapping.OfficeIntegration.PowerPointInfo">
  <Version>Version1</Version>
  <RequiresSignIn>False</RequiresSignIn>
</EsriMapsInfo>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F80171DF-98E5-45E0-98FE-129B86FA68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4.xml><?xml version="1.0" encoding="utf-8"?>
<ds:datastoreItem xmlns:ds="http://schemas.openxmlformats.org/officeDocument/2006/customXml" ds:itemID="{6DB99753-47DB-49F7-A90E-382E2831BDF1}">
  <ds:schemaRefs>
    <ds:schemaRef ds:uri="http://schemas.microsoft.com/sharepoint/v3/contenttype/forms"/>
  </ds:schemaRefs>
</ds:datastoreItem>
</file>

<file path=customXml/itemProps5.xml><?xml version="1.0" encoding="utf-8"?>
<ds:datastoreItem xmlns:ds="http://schemas.openxmlformats.org/officeDocument/2006/customXml" ds:itemID="{F79DF2F8-3439-4E47-8B4D-9D6FCF655A54}">
  <ds:schemaRefs>
    <ds:schemaRef ds:uri="http://www.w3.org/XML/1998/namespace"/>
    <ds:schemaRef ds:uri="http://purl.org/dc/terms/"/>
    <ds:schemaRef ds:uri="http://schemas.microsoft.com/office/infopath/2007/PartnerControls"/>
    <ds:schemaRef ds:uri="http://schemas.microsoft.com/office/2006/documentManagement/types"/>
    <ds:schemaRef ds:uri="http://schemas.microsoft.com/office/2006/metadata/properties"/>
    <ds:schemaRef ds:uri="2a64891b-fa03-4fb1-a092-31ef8f540ecb"/>
    <ds:schemaRef ds:uri="http://schemas.openxmlformats.org/package/2006/metadata/core-properties"/>
    <ds:schemaRef ds:uri="5550a5bc-a596-4b67-9c99-647c66ecfdd3"/>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4710</TotalTime>
  <Words>765</Words>
  <Application>Microsoft Office PowerPoint</Application>
  <PresentationFormat>Custom</PresentationFormat>
  <Paragraphs>71</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Aptos</vt:lpstr>
      <vt:lpstr>Arial</vt:lpstr>
      <vt:lpstr>Calibri</vt:lpstr>
      <vt:lpstr>Minion Pro</vt:lpstr>
      <vt:lpstr>Myriad Pro</vt:lpstr>
      <vt:lpstr>Open Sans</vt:lpstr>
      <vt:lpstr>Source Sans Pro</vt:lpstr>
      <vt:lpstr>Office Theme</vt:lpstr>
      <vt:lpstr>Untangling the Policy: A Perspective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Brian Finstad</cp:lastModifiedBy>
  <cp:revision>221</cp:revision>
  <dcterms:created xsi:type="dcterms:W3CDTF">2016-03-05T16:55:12Z</dcterms:created>
  <dcterms:modified xsi:type="dcterms:W3CDTF">2024-04-24T21:54:54Z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