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6"/>
  </p:sldMasterIdLst>
  <p:notesMasterIdLst>
    <p:notesMasterId r:id="rId8"/>
  </p:notesMasterIdLst>
  <p:sldIdLst>
    <p:sldId id="266" r:id="rId7"/>
  </p:sldIdLst>
  <p:sldSz cx="43891200" cy="32918400"/>
  <p:notesSz cx="9144000" cy="6858000"/>
  <p:defaultTextStyle>
    <a:defPPr>
      <a:defRPr lang="en-US"/>
    </a:defPPr>
    <a:lvl1pPr marL="0" algn="l" defTabSz="3686466" rtl="0" eaLnBrk="1" latinLnBrk="0" hangingPunct="1">
      <a:defRPr sz="7285" kern="1200">
        <a:solidFill>
          <a:schemeClr val="tx1"/>
        </a:solidFill>
        <a:latin typeface="+mn-lt"/>
        <a:ea typeface="+mn-ea"/>
        <a:cs typeface="+mn-cs"/>
      </a:defRPr>
    </a:lvl1pPr>
    <a:lvl2pPr marL="1843232" algn="l" defTabSz="3686466" rtl="0" eaLnBrk="1" latinLnBrk="0" hangingPunct="1">
      <a:defRPr sz="7285" kern="1200">
        <a:solidFill>
          <a:schemeClr val="tx1"/>
        </a:solidFill>
        <a:latin typeface="+mn-lt"/>
        <a:ea typeface="+mn-ea"/>
        <a:cs typeface="+mn-cs"/>
      </a:defRPr>
    </a:lvl2pPr>
    <a:lvl3pPr marL="3686466" algn="l" defTabSz="3686466" rtl="0" eaLnBrk="1" latinLnBrk="0" hangingPunct="1">
      <a:defRPr sz="7285" kern="1200">
        <a:solidFill>
          <a:schemeClr val="tx1"/>
        </a:solidFill>
        <a:latin typeface="+mn-lt"/>
        <a:ea typeface="+mn-ea"/>
        <a:cs typeface="+mn-cs"/>
      </a:defRPr>
    </a:lvl3pPr>
    <a:lvl4pPr marL="5529698" algn="l" defTabSz="3686466" rtl="0" eaLnBrk="1" latinLnBrk="0" hangingPunct="1">
      <a:defRPr sz="7285" kern="1200">
        <a:solidFill>
          <a:schemeClr val="tx1"/>
        </a:solidFill>
        <a:latin typeface="+mn-lt"/>
        <a:ea typeface="+mn-ea"/>
        <a:cs typeface="+mn-cs"/>
      </a:defRPr>
    </a:lvl4pPr>
    <a:lvl5pPr marL="7372932" algn="l" defTabSz="3686466" rtl="0" eaLnBrk="1" latinLnBrk="0" hangingPunct="1">
      <a:defRPr sz="7285" kern="1200">
        <a:solidFill>
          <a:schemeClr val="tx1"/>
        </a:solidFill>
        <a:latin typeface="+mn-lt"/>
        <a:ea typeface="+mn-ea"/>
        <a:cs typeface="+mn-cs"/>
      </a:defRPr>
    </a:lvl5pPr>
    <a:lvl6pPr marL="9216165" algn="l" defTabSz="3686466" rtl="0" eaLnBrk="1" latinLnBrk="0" hangingPunct="1">
      <a:defRPr sz="7285" kern="1200">
        <a:solidFill>
          <a:schemeClr val="tx1"/>
        </a:solidFill>
        <a:latin typeface="+mn-lt"/>
        <a:ea typeface="+mn-ea"/>
        <a:cs typeface="+mn-cs"/>
      </a:defRPr>
    </a:lvl6pPr>
    <a:lvl7pPr marL="11059397" algn="l" defTabSz="3686466" rtl="0" eaLnBrk="1" latinLnBrk="0" hangingPunct="1">
      <a:defRPr sz="7285" kern="1200">
        <a:solidFill>
          <a:schemeClr val="tx1"/>
        </a:solidFill>
        <a:latin typeface="+mn-lt"/>
        <a:ea typeface="+mn-ea"/>
        <a:cs typeface="+mn-cs"/>
      </a:defRPr>
    </a:lvl7pPr>
    <a:lvl8pPr marL="12902631" algn="l" defTabSz="3686466" rtl="0" eaLnBrk="1" latinLnBrk="0" hangingPunct="1">
      <a:defRPr sz="7285" kern="1200">
        <a:solidFill>
          <a:schemeClr val="tx1"/>
        </a:solidFill>
        <a:latin typeface="+mn-lt"/>
        <a:ea typeface="+mn-ea"/>
        <a:cs typeface="+mn-cs"/>
      </a:defRPr>
    </a:lvl8pPr>
    <a:lvl9pPr marL="14745863" algn="l" defTabSz="3686466" rtl="0" eaLnBrk="1" latinLnBrk="0" hangingPunct="1">
      <a:defRPr sz="728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08" userDrawn="1">
          <p15:clr>
            <a:srgbClr val="A4A3A4"/>
          </p15:clr>
        </p15:guide>
        <p15:guide id="2" pos="233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berle, Romy" initials="ER" lastIdx="1" clrIdx="0">
    <p:extLst>
      <p:ext uri="{19B8F6BF-5375-455C-9EA6-DF929625EA0E}">
        <p15:presenceInfo xmlns:p15="http://schemas.microsoft.com/office/powerpoint/2012/main" userId="S::ree1010@unh.edu::2e56a4c2-ce93-4aa1-9508-ef95aa41db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0AEA8"/>
    <a:srgbClr val="FFCCCC"/>
    <a:srgbClr val="CCECFF"/>
    <a:srgbClr val="FF99CC"/>
    <a:srgbClr val="CC0066"/>
    <a:srgbClr val="FF9900"/>
    <a:srgbClr val="FFCC00"/>
    <a:srgbClr val="59A6D4"/>
    <a:srgbClr val="2B77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91E0A1-B1DD-44A0-8176-628750589F45}" v="46" dt="2024-04-24T00:49:59.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79" autoAdjust="0"/>
    <p:restoredTop sz="94463" autoAdjust="0"/>
  </p:normalViewPr>
  <p:slideViewPr>
    <p:cSldViewPr snapToGrid="0">
      <p:cViewPr varScale="1">
        <p:scale>
          <a:sx n="19" d="100"/>
          <a:sy n="19" d="100"/>
        </p:scale>
        <p:origin x="1666" y="106"/>
      </p:cViewPr>
      <p:guideLst>
        <p:guide orient="horz" pos="8808"/>
        <p:guide pos="233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viewProps" Target="viewProps.xml"/><Relationship Id="rId5" Type="http://schemas.openxmlformats.org/officeDocument/2006/relationships/customXml" Target="../customXml/item5.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ommentAuthors" Target="commentAuthors.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Finstad" userId="7d630d8d-aa60-4a7b-89af-5d03ff11f26c" providerId="ADAL" clId="{16ED7317-21D6-46D8-9F1B-23AFB694325E}"/>
    <pc:docChg chg="custSel modSld">
      <pc:chgData name="Brian Finstad" userId="7d630d8d-aa60-4a7b-89af-5d03ff11f26c" providerId="ADAL" clId="{16ED7317-21D6-46D8-9F1B-23AFB694325E}" dt="2024-04-24T21:54:45.042" v="7" actId="20577"/>
      <pc:docMkLst>
        <pc:docMk/>
      </pc:docMkLst>
      <pc:sldChg chg="modSp mod">
        <pc:chgData name="Brian Finstad" userId="7d630d8d-aa60-4a7b-89af-5d03ff11f26c" providerId="ADAL" clId="{16ED7317-21D6-46D8-9F1B-23AFB694325E}" dt="2024-04-24T21:54:45.042" v="7" actId="20577"/>
        <pc:sldMkLst>
          <pc:docMk/>
          <pc:sldMk cId="3459588348" sldId="266"/>
        </pc:sldMkLst>
        <pc:spChg chg="mod">
          <ac:chgData name="Brian Finstad" userId="7d630d8d-aa60-4a7b-89af-5d03ff11f26c" providerId="ADAL" clId="{16ED7317-21D6-46D8-9F1B-23AFB694325E}" dt="2024-04-24T21:54:45.042" v="7" actId="20577"/>
          <ac:spMkLst>
            <pc:docMk/>
            <pc:sldMk cId="3459588348" sldId="266"/>
            <ac:spMk id="9" creationId="{D35F2E9B-898A-B731-89A3-115DC8378E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77B1D42-A65D-49D4-BD83-F646B952BCF1}" type="datetimeFigureOut">
              <a:rPr lang="en-US" smtClean="0"/>
              <a:t>4/24/2024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E3A5A33-B5AA-4810-9B13-C1F7DD047D19}" type="slidenum">
              <a:rPr lang="en-US" smtClean="0"/>
              <a:t>‹#›</a:t>
            </a:fld>
            <a:endParaRPr lang="en-US"/>
          </a:p>
        </p:txBody>
      </p:sp>
    </p:spTree>
    <p:extLst>
      <p:ext uri="{BB962C8B-B14F-4D97-AF65-F5344CB8AC3E}">
        <p14:creationId xmlns:p14="http://schemas.microsoft.com/office/powerpoint/2010/main" val="1658667553"/>
      </p:ext>
    </p:extLst>
  </p:cSld>
  <p:clrMap bg1="lt1" tx1="dk1" bg2="lt2" tx2="dk2" accent1="accent1" accent2="accent2" accent3="accent3" accent4="accent4" accent5="accent5" accent6="accent6" hlink="hlink" folHlink="folHlink"/>
  <p:notesStyle>
    <a:lvl1pPr marL="0" algn="l" defTabSz="783732" rtl="0" eaLnBrk="1" latinLnBrk="0" hangingPunct="1">
      <a:defRPr sz="1029" kern="1200">
        <a:solidFill>
          <a:schemeClr val="tx1"/>
        </a:solidFill>
        <a:latin typeface="+mn-lt"/>
        <a:ea typeface="+mn-ea"/>
        <a:cs typeface="+mn-cs"/>
      </a:defRPr>
    </a:lvl1pPr>
    <a:lvl2pPr marL="391866" algn="l" defTabSz="783732" rtl="0" eaLnBrk="1" latinLnBrk="0" hangingPunct="1">
      <a:defRPr sz="1029" kern="1200">
        <a:solidFill>
          <a:schemeClr val="tx1"/>
        </a:solidFill>
        <a:latin typeface="+mn-lt"/>
        <a:ea typeface="+mn-ea"/>
        <a:cs typeface="+mn-cs"/>
      </a:defRPr>
    </a:lvl2pPr>
    <a:lvl3pPr marL="783732" algn="l" defTabSz="783732" rtl="0" eaLnBrk="1" latinLnBrk="0" hangingPunct="1">
      <a:defRPr sz="1029" kern="1200">
        <a:solidFill>
          <a:schemeClr val="tx1"/>
        </a:solidFill>
        <a:latin typeface="+mn-lt"/>
        <a:ea typeface="+mn-ea"/>
        <a:cs typeface="+mn-cs"/>
      </a:defRPr>
    </a:lvl3pPr>
    <a:lvl4pPr marL="1175598" algn="l" defTabSz="783732" rtl="0" eaLnBrk="1" latinLnBrk="0" hangingPunct="1">
      <a:defRPr sz="1029" kern="1200">
        <a:solidFill>
          <a:schemeClr val="tx1"/>
        </a:solidFill>
        <a:latin typeface="+mn-lt"/>
        <a:ea typeface="+mn-ea"/>
        <a:cs typeface="+mn-cs"/>
      </a:defRPr>
    </a:lvl4pPr>
    <a:lvl5pPr marL="1567464" algn="l" defTabSz="783732" rtl="0" eaLnBrk="1" latinLnBrk="0" hangingPunct="1">
      <a:defRPr sz="1029" kern="1200">
        <a:solidFill>
          <a:schemeClr val="tx1"/>
        </a:solidFill>
        <a:latin typeface="+mn-lt"/>
        <a:ea typeface="+mn-ea"/>
        <a:cs typeface="+mn-cs"/>
      </a:defRPr>
    </a:lvl5pPr>
    <a:lvl6pPr marL="1959331" algn="l" defTabSz="783732" rtl="0" eaLnBrk="1" latinLnBrk="0" hangingPunct="1">
      <a:defRPr sz="1029" kern="1200">
        <a:solidFill>
          <a:schemeClr val="tx1"/>
        </a:solidFill>
        <a:latin typeface="+mn-lt"/>
        <a:ea typeface="+mn-ea"/>
        <a:cs typeface="+mn-cs"/>
      </a:defRPr>
    </a:lvl6pPr>
    <a:lvl7pPr marL="2351197" algn="l" defTabSz="783732" rtl="0" eaLnBrk="1" latinLnBrk="0" hangingPunct="1">
      <a:defRPr sz="1029" kern="1200">
        <a:solidFill>
          <a:schemeClr val="tx1"/>
        </a:solidFill>
        <a:latin typeface="+mn-lt"/>
        <a:ea typeface="+mn-ea"/>
        <a:cs typeface="+mn-cs"/>
      </a:defRPr>
    </a:lvl7pPr>
    <a:lvl8pPr marL="2743063" algn="l" defTabSz="783732" rtl="0" eaLnBrk="1" latinLnBrk="0" hangingPunct="1">
      <a:defRPr sz="1029" kern="1200">
        <a:solidFill>
          <a:schemeClr val="tx1"/>
        </a:solidFill>
        <a:latin typeface="+mn-lt"/>
        <a:ea typeface="+mn-ea"/>
        <a:cs typeface="+mn-cs"/>
      </a:defRPr>
    </a:lvl8pPr>
    <a:lvl9pPr marL="3134929" algn="l" defTabSz="783732" rtl="0" eaLnBrk="1" latinLnBrk="0" hangingPunct="1">
      <a:defRPr sz="102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 LayoutwGraphic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cxnSp>
        <p:nvCxnSpPr>
          <p:cNvPr id="22" name="Straight Connector 21">
            <a:extLst>
              <a:ext uri="{FF2B5EF4-FFF2-40B4-BE49-F238E27FC236}">
                <a16:creationId xmlns:a16="http://schemas.microsoft.com/office/drawing/2014/main" id="{A71F523E-6844-4196-B1BF-276691DCAA33}"/>
              </a:ext>
            </a:extLst>
          </p:cNvPr>
          <p:cNvCxnSpPr>
            <a:cxnSpLocks/>
          </p:cNvCxnSpPr>
          <p:nvPr userDrawn="1"/>
        </p:nvCxnSpPr>
        <p:spPr>
          <a:xfrm>
            <a:off x="14630400" y="5682343"/>
            <a:ext cx="0" cy="24688800"/>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9AEAD5-0AB7-4011-A07A-974DEC4B3534}"/>
              </a:ext>
            </a:extLst>
          </p:cNvPr>
          <p:cNvCxnSpPr>
            <a:cxnSpLocks/>
          </p:cNvCxnSpPr>
          <p:nvPr userDrawn="1"/>
        </p:nvCxnSpPr>
        <p:spPr>
          <a:xfrm>
            <a:off x="29260800" y="5682343"/>
            <a:ext cx="0" cy="24688800"/>
          </a:xfrm>
          <a:prstGeom prst="line">
            <a:avLst/>
          </a:prstGeom>
          <a:ln w="111125">
            <a:solidFill>
              <a:schemeClr val="bg1">
                <a:lumMod val="65000"/>
                <a:alpha val="13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6" name="Text Placeholder 24">
            <a:extLst>
              <a:ext uri="{FF2B5EF4-FFF2-40B4-BE49-F238E27FC236}">
                <a16:creationId xmlns:a16="http://schemas.microsoft.com/office/drawing/2014/main" id="{E7FD4349-FBF5-485C-B163-66C1C3AD3CD3}"/>
              </a:ext>
            </a:extLst>
          </p:cNvPr>
          <p:cNvSpPr>
            <a:spLocks noGrp="1"/>
          </p:cNvSpPr>
          <p:nvPr>
            <p:ph type="body" sz="quarter" idx="16" hasCustomPrompt="1"/>
          </p:nvPr>
        </p:nvSpPr>
        <p:spPr>
          <a:xfrm>
            <a:off x="979714"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Introduction</a:t>
            </a:r>
          </a:p>
        </p:txBody>
      </p:sp>
      <p:sp>
        <p:nvSpPr>
          <p:cNvPr id="27" name="Text Placeholder 24">
            <a:extLst>
              <a:ext uri="{FF2B5EF4-FFF2-40B4-BE49-F238E27FC236}">
                <a16:creationId xmlns:a16="http://schemas.microsoft.com/office/drawing/2014/main" id="{0982BCBE-AFE8-41EB-BFA4-BFBDD6B55E45}"/>
              </a:ext>
            </a:extLst>
          </p:cNvPr>
          <p:cNvSpPr>
            <a:spLocks noGrp="1"/>
          </p:cNvSpPr>
          <p:nvPr>
            <p:ph type="body" sz="quarter" idx="17" hasCustomPrompt="1"/>
          </p:nvPr>
        </p:nvSpPr>
        <p:spPr>
          <a:xfrm>
            <a:off x="979714" y="12703085"/>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Methods</a:t>
            </a:r>
          </a:p>
        </p:txBody>
      </p:sp>
      <p:sp>
        <p:nvSpPr>
          <p:cNvPr id="28" name="Text Placeholder 24">
            <a:extLst>
              <a:ext uri="{FF2B5EF4-FFF2-40B4-BE49-F238E27FC236}">
                <a16:creationId xmlns:a16="http://schemas.microsoft.com/office/drawing/2014/main" id="{DB3F42E8-246D-4224-AD03-CB2245340057}"/>
              </a:ext>
            </a:extLst>
          </p:cNvPr>
          <p:cNvSpPr>
            <a:spLocks noGrp="1"/>
          </p:cNvSpPr>
          <p:nvPr>
            <p:ph type="body" sz="quarter" idx="18" hasCustomPrompt="1"/>
          </p:nvPr>
        </p:nvSpPr>
        <p:spPr>
          <a:xfrm>
            <a:off x="15022285"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Data Analysis</a:t>
            </a:r>
          </a:p>
        </p:txBody>
      </p:sp>
      <p:sp>
        <p:nvSpPr>
          <p:cNvPr id="29" name="Text Placeholder 24">
            <a:extLst>
              <a:ext uri="{FF2B5EF4-FFF2-40B4-BE49-F238E27FC236}">
                <a16:creationId xmlns:a16="http://schemas.microsoft.com/office/drawing/2014/main" id="{8A61EC1D-ECDA-4EBA-8DAF-47715AE183FD}"/>
              </a:ext>
            </a:extLst>
          </p:cNvPr>
          <p:cNvSpPr>
            <a:spLocks noGrp="1"/>
          </p:cNvSpPr>
          <p:nvPr>
            <p:ph type="body" sz="quarter" idx="19" hasCustomPrompt="1"/>
          </p:nvPr>
        </p:nvSpPr>
        <p:spPr>
          <a:xfrm>
            <a:off x="29652685" y="5632704"/>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Conclusions</a:t>
            </a:r>
          </a:p>
        </p:txBody>
      </p:sp>
      <p:sp>
        <p:nvSpPr>
          <p:cNvPr id="30" name="Text Placeholder 24">
            <a:extLst>
              <a:ext uri="{FF2B5EF4-FFF2-40B4-BE49-F238E27FC236}">
                <a16:creationId xmlns:a16="http://schemas.microsoft.com/office/drawing/2014/main" id="{F5DCBA4E-B872-499F-A879-6FBFC6716958}"/>
              </a:ext>
            </a:extLst>
          </p:cNvPr>
          <p:cNvSpPr>
            <a:spLocks noGrp="1"/>
          </p:cNvSpPr>
          <p:nvPr>
            <p:ph type="body" sz="quarter" idx="20" hasCustomPrompt="1"/>
          </p:nvPr>
        </p:nvSpPr>
        <p:spPr>
          <a:xfrm>
            <a:off x="15022284" y="21363557"/>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Results</a:t>
            </a:r>
          </a:p>
        </p:txBody>
      </p:sp>
      <p:sp>
        <p:nvSpPr>
          <p:cNvPr id="31" name="Text Placeholder 24">
            <a:extLst>
              <a:ext uri="{FF2B5EF4-FFF2-40B4-BE49-F238E27FC236}">
                <a16:creationId xmlns:a16="http://schemas.microsoft.com/office/drawing/2014/main" id="{802E50DF-1161-44B5-9287-7FC1C132487D}"/>
              </a:ext>
            </a:extLst>
          </p:cNvPr>
          <p:cNvSpPr>
            <a:spLocks noGrp="1"/>
          </p:cNvSpPr>
          <p:nvPr>
            <p:ph type="body" sz="quarter" idx="21" hasCustomPrompt="1"/>
          </p:nvPr>
        </p:nvSpPr>
        <p:spPr>
          <a:xfrm>
            <a:off x="29600435" y="22840219"/>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References</a:t>
            </a:r>
          </a:p>
        </p:txBody>
      </p:sp>
      <p:sp>
        <p:nvSpPr>
          <p:cNvPr id="33" name="Text Placeholder 32">
            <a:extLst>
              <a:ext uri="{FF2B5EF4-FFF2-40B4-BE49-F238E27FC236}">
                <a16:creationId xmlns:a16="http://schemas.microsoft.com/office/drawing/2014/main" id="{EB3740D2-AC41-4077-AC0F-7F503C9DB7E6}"/>
              </a:ext>
            </a:extLst>
          </p:cNvPr>
          <p:cNvSpPr>
            <a:spLocks noGrp="1"/>
          </p:cNvSpPr>
          <p:nvPr>
            <p:ph type="body" sz="quarter" idx="22"/>
          </p:nvPr>
        </p:nvSpPr>
        <p:spPr>
          <a:xfrm>
            <a:off x="966108" y="694290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78747FA0-5496-4ED0-A864-0E0D987631DF}"/>
              </a:ext>
            </a:extLst>
          </p:cNvPr>
          <p:cNvSpPr>
            <a:spLocks noGrp="1"/>
          </p:cNvSpPr>
          <p:nvPr>
            <p:ph type="body" sz="quarter" idx="23"/>
          </p:nvPr>
        </p:nvSpPr>
        <p:spPr>
          <a:xfrm>
            <a:off x="29652685" y="6942908"/>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SmartArt Placeholder 36">
            <a:extLst>
              <a:ext uri="{FF2B5EF4-FFF2-40B4-BE49-F238E27FC236}">
                <a16:creationId xmlns:a16="http://schemas.microsoft.com/office/drawing/2014/main" id="{D4E5B714-5556-47FD-ADF1-8FCD0BA6B7F7}"/>
              </a:ext>
            </a:extLst>
          </p:cNvPr>
          <p:cNvSpPr>
            <a:spLocks noGrp="1"/>
          </p:cNvSpPr>
          <p:nvPr>
            <p:ph type="dgm" sz="quarter" idx="25"/>
          </p:nvPr>
        </p:nvSpPr>
        <p:spPr>
          <a:xfrm>
            <a:off x="15022285" y="7663830"/>
            <a:ext cx="13076464" cy="6688714"/>
          </a:xfrm>
        </p:spPr>
        <p:txBody>
          <a:bodyPr>
            <a:normAutofit/>
          </a:bodyPr>
          <a:lstStyle>
            <a:lvl1pPr marL="0" indent="0">
              <a:buNone/>
              <a:defRPr sz="4114">
                <a:solidFill>
                  <a:srgbClr val="000000"/>
                </a:solidFill>
                <a:latin typeface="+mn-lt"/>
              </a:defRPr>
            </a:lvl1pPr>
          </a:lstStyle>
          <a:p>
            <a:endParaRPr lang="en-US" dirty="0"/>
          </a:p>
        </p:txBody>
      </p:sp>
      <p:sp>
        <p:nvSpPr>
          <p:cNvPr id="38" name="Text Placeholder 32">
            <a:extLst>
              <a:ext uri="{FF2B5EF4-FFF2-40B4-BE49-F238E27FC236}">
                <a16:creationId xmlns:a16="http://schemas.microsoft.com/office/drawing/2014/main" id="{D59C50AB-C35B-4268-BB6E-2D6FF5E4099D}"/>
              </a:ext>
            </a:extLst>
          </p:cNvPr>
          <p:cNvSpPr>
            <a:spLocks noGrp="1"/>
          </p:cNvSpPr>
          <p:nvPr>
            <p:ph type="body" sz="quarter" idx="26" hasCustomPrompt="1"/>
          </p:nvPr>
        </p:nvSpPr>
        <p:spPr>
          <a:xfrm>
            <a:off x="15022285" y="6942908"/>
            <a:ext cx="13076464" cy="379354"/>
          </a:xfrm>
        </p:spPr>
        <p:txBody>
          <a:bodyPr>
            <a:noAutofit/>
          </a:bodyPr>
          <a:lstStyle>
            <a:lvl1pPr marL="0" indent="0" algn="ctr">
              <a:buNone/>
              <a:defRPr sz="3771" b="0" cap="small" baseline="0">
                <a:solidFill>
                  <a:srgbClr val="000000"/>
                </a:solidFill>
                <a:latin typeface="+mj-lt"/>
              </a:defRPr>
            </a:lvl1pPr>
            <a:lvl2pPr marL="2507833" indent="-587799" algn="l">
              <a:buFont typeface="Arial" panose="020B0604020202020204" pitchFamily="34" charset="0"/>
              <a:buChar char="•"/>
              <a:defRPr sz="4628">
                <a:solidFill>
                  <a:srgbClr val="000000"/>
                </a:solidFill>
                <a:latin typeface="+mj-lt"/>
              </a:defRPr>
            </a:lvl2pPr>
            <a:lvl3pPr marL="4427868" indent="-587799" algn="l">
              <a:buFont typeface="Arial" panose="020B0604020202020204" pitchFamily="34" charset="0"/>
              <a:buChar char="•"/>
              <a:defRPr sz="4114">
                <a:solidFill>
                  <a:srgbClr val="000000"/>
                </a:solidFill>
                <a:latin typeface="+mj-lt"/>
              </a:defRPr>
            </a:lvl3pPr>
            <a:lvl4pPr marL="6249935" indent="-489833" algn="l">
              <a:buFont typeface="Arial" panose="020B0604020202020204" pitchFamily="34" charset="0"/>
              <a:buChar char="•"/>
              <a:defRPr sz="3428">
                <a:solidFill>
                  <a:srgbClr val="000000"/>
                </a:solidFill>
                <a:latin typeface="+mj-lt"/>
              </a:defRPr>
            </a:lvl4pPr>
            <a:lvl5pPr marL="8169970" indent="-489833" algn="l">
              <a:buFont typeface="Arial" panose="020B0604020202020204" pitchFamily="34" charset="0"/>
              <a:buChar char="•"/>
              <a:defRPr sz="3428">
                <a:solidFill>
                  <a:srgbClr val="000000"/>
                </a:solidFill>
                <a:latin typeface="+mj-lt"/>
              </a:defRPr>
            </a:lvl5pPr>
          </a:lstStyle>
          <a:p>
            <a:r>
              <a:rPr lang="en-US" dirty="0">
                <a:solidFill>
                  <a:srgbClr val="000000"/>
                </a:solidFill>
              </a:rPr>
              <a:t>Table Name</a:t>
            </a:r>
          </a:p>
        </p:txBody>
      </p:sp>
      <p:sp>
        <p:nvSpPr>
          <p:cNvPr id="39" name="SmartArt Placeholder 36">
            <a:extLst>
              <a:ext uri="{FF2B5EF4-FFF2-40B4-BE49-F238E27FC236}">
                <a16:creationId xmlns:a16="http://schemas.microsoft.com/office/drawing/2014/main" id="{6C4EF26D-0435-4FE0-BFA0-8B6169AE2858}"/>
              </a:ext>
            </a:extLst>
          </p:cNvPr>
          <p:cNvSpPr>
            <a:spLocks noGrp="1"/>
          </p:cNvSpPr>
          <p:nvPr>
            <p:ph type="dgm" sz="quarter" idx="27"/>
          </p:nvPr>
        </p:nvSpPr>
        <p:spPr>
          <a:xfrm>
            <a:off x="15022285" y="15694476"/>
            <a:ext cx="13076464" cy="5002331"/>
          </a:xfrm>
        </p:spPr>
        <p:txBody>
          <a:bodyPr>
            <a:normAutofit/>
          </a:bodyPr>
          <a:lstStyle>
            <a:lvl1pPr marL="0" indent="0">
              <a:buNone/>
              <a:defRPr sz="4114">
                <a:solidFill>
                  <a:srgbClr val="000000"/>
                </a:solidFill>
                <a:latin typeface="+mn-lt"/>
              </a:defRPr>
            </a:lvl1pPr>
          </a:lstStyle>
          <a:p>
            <a:endParaRPr lang="en-US" dirty="0"/>
          </a:p>
        </p:txBody>
      </p:sp>
      <p:sp>
        <p:nvSpPr>
          <p:cNvPr id="40" name="Text Placeholder 32">
            <a:extLst>
              <a:ext uri="{FF2B5EF4-FFF2-40B4-BE49-F238E27FC236}">
                <a16:creationId xmlns:a16="http://schemas.microsoft.com/office/drawing/2014/main" id="{88649020-F558-430C-8D5E-555E113B140B}"/>
              </a:ext>
            </a:extLst>
          </p:cNvPr>
          <p:cNvSpPr>
            <a:spLocks noGrp="1"/>
          </p:cNvSpPr>
          <p:nvPr>
            <p:ph type="body" sz="quarter" idx="28" hasCustomPrompt="1"/>
          </p:nvPr>
        </p:nvSpPr>
        <p:spPr>
          <a:xfrm>
            <a:off x="15022285" y="14884590"/>
            <a:ext cx="13076464" cy="379354"/>
          </a:xfrm>
        </p:spPr>
        <p:txBody>
          <a:bodyPr>
            <a:noAutofit/>
          </a:bodyPr>
          <a:lstStyle>
            <a:lvl1pPr marL="0" indent="0" algn="ctr">
              <a:buNone/>
              <a:defRPr sz="3771" b="0" cap="small" baseline="0">
                <a:solidFill>
                  <a:srgbClr val="000000"/>
                </a:solidFill>
                <a:latin typeface="+mj-lt"/>
              </a:defRPr>
            </a:lvl1pPr>
            <a:lvl2pPr marL="2507833" indent="-587799" algn="l">
              <a:buFont typeface="Arial" panose="020B0604020202020204" pitchFamily="34" charset="0"/>
              <a:buChar char="•"/>
              <a:defRPr sz="4628">
                <a:solidFill>
                  <a:srgbClr val="000000"/>
                </a:solidFill>
                <a:latin typeface="+mj-lt"/>
              </a:defRPr>
            </a:lvl2pPr>
            <a:lvl3pPr marL="4427868" indent="-587799" algn="l">
              <a:buFont typeface="Arial" panose="020B0604020202020204" pitchFamily="34" charset="0"/>
              <a:buChar char="•"/>
              <a:defRPr sz="4114">
                <a:solidFill>
                  <a:srgbClr val="000000"/>
                </a:solidFill>
                <a:latin typeface="+mj-lt"/>
              </a:defRPr>
            </a:lvl3pPr>
            <a:lvl4pPr marL="6249935" indent="-489833" algn="l">
              <a:buFont typeface="Arial" panose="020B0604020202020204" pitchFamily="34" charset="0"/>
              <a:buChar char="•"/>
              <a:defRPr sz="3428">
                <a:solidFill>
                  <a:srgbClr val="000000"/>
                </a:solidFill>
                <a:latin typeface="+mj-lt"/>
              </a:defRPr>
            </a:lvl4pPr>
            <a:lvl5pPr marL="8169970" indent="-489833" algn="l">
              <a:buFont typeface="Arial" panose="020B0604020202020204" pitchFamily="34" charset="0"/>
              <a:buChar char="•"/>
              <a:defRPr sz="3428">
                <a:solidFill>
                  <a:srgbClr val="000000"/>
                </a:solidFill>
                <a:latin typeface="+mj-lt"/>
              </a:defRPr>
            </a:lvl5pPr>
          </a:lstStyle>
          <a:p>
            <a:r>
              <a:rPr lang="en-US" dirty="0">
                <a:solidFill>
                  <a:srgbClr val="000000"/>
                </a:solidFill>
              </a:rPr>
              <a:t>Chart Name</a:t>
            </a:r>
          </a:p>
        </p:txBody>
      </p:sp>
      <p:sp>
        <p:nvSpPr>
          <p:cNvPr id="41" name="Text Placeholder 32">
            <a:extLst>
              <a:ext uri="{FF2B5EF4-FFF2-40B4-BE49-F238E27FC236}">
                <a16:creationId xmlns:a16="http://schemas.microsoft.com/office/drawing/2014/main" id="{4197A8BD-EA93-4A17-A7F7-B06ACAE121F8}"/>
              </a:ext>
            </a:extLst>
          </p:cNvPr>
          <p:cNvSpPr>
            <a:spLocks noGrp="1"/>
          </p:cNvSpPr>
          <p:nvPr>
            <p:ph type="body" sz="quarter" idx="29"/>
          </p:nvPr>
        </p:nvSpPr>
        <p:spPr>
          <a:xfrm>
            <a:off x="29600435" y="23860173"/>
            <a:ext cx="13076464" cy="5977063"/>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32">
            <a:extLst>
              <a:ext uri="{FF2B5EF4-FFF2-40B4-BE49-F238E27FC236}">
                <a16:creationId xmlns:a16="http://schemas.microsoft.com/office/drawing/2014/main" id="{7B51564D-3ACB-4399-8604-517C5E9F0278}"/>
              </a:ext>
            </a:extLst>
          </p:cNvPr>
          <p:cNvSpPr>
            <a:spLocks noGrp="1"/>
          </p:cNvSpPr>
          <p:nvPr>
            <p:ph type="body" sz="quarter" idx="30"/>
          </p:nvPr>
        </p:nvSpPr>
        <p:spPr>
          <a:xfrm>
            <a:off x="15022285" y="22460839"/>
            <a:ext cx="13076464" cy="7376398"/>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32">
            <a:extLst>
              <a:ext uri="{FF2B5EF4-FFF2-40B4-BE49-F238E27FC236}">
                <a16:creationId xmlns:a16="http://schemas.microsoft.com/office/drawing/2014/main" id="{DC7DAC54-3985-4757-A505-128505FF56D9}"/>
              </a:ext>
            </a:extLst>
          </p:cNvPr>
          <p:cNvSpPr>
            <a:spLocks noGrp="1"/>
          </p:cNvSpPr>
          <p:nvPr>
            <p:ph type="body" sz="quarter" idx="31"/>
          </p:nvPr>
        </p:nvSpPr>
        <p:spPr>
          <a:xfrm>
            <a:off x="966107" y="13813455"/>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24">
            <a:extLst>
              <a:ext uri="{FF2B5EF4-FFF2-40B4-BE49-F238E27FC236}">
                <a16:creationId xmlns:a16="http://schemas.microsoft.com/office/drawing/2014/main" id="{8A5FD83F-9CEC-4766-B689-6D0213F39600}"/>
              </a:ext>
            </a:extLst>
          </p:cNvPr>
          <p:cNvSpPr>
            <a:spLocks noGrp="1"/>
          </p:cNvSpPr>
          <p:nvPr>
            <p:ph type="body" sz="quarter" idx="32" hasCustomPrompt="1"/>
          </p:nvPr>
        </p:nvSpPr>
        <p:spPr>
          <a:xfrm>
            <a:off x="979714" y="19508087"/>
            <a:ext cx="7328263" cy="666750"/>
          </a:xfrm>
        </p:spPr>
        <p:txBody>
          <a:bodyPr>
            <a:noAutofit/>
          </a:bodyPr>
          <a:lstStyle>
            <a:lvl1pPr marL="0" indent="0">
              <a:buNone/>
              <a:defRPr sz="3771" b="0" cap="small" baseline="0">
                <a:solidFill>
                  <a:srgbClr val="000000"/>
                </a:solidFill>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More Data </a:t>
            </a:r>
          </a:p>
        </p:txBody>
      </p:sp>
      <p:sp>
        <p:nvSpPr>
          <p:cNvPr id="46" name="Text Placeholder 32">
            <a:extLst>
              <a:ext uri="{FF2B5EF4-FFF2-40B4-BE49-F238E27FC236}">
                <a16:creationId xmlns:a16="http://schemas.microsoft.com/office/drawing/2014/main" id="{83687E18-E83F-4F7A-8CBD-5B5FD9D67672}"/>
              </a:ext>
            </a:extLst>
          </p:cNvPr>
          <p:cNvSpPr>
            <a:spLocks noGrp="1"/>
          </p:cNvSpPr>
          <p:nvPr>
            <p:ph type="body" sz="quarter" idx="33"/>
          </p:nvPr>
        </p:nvSpPr>
        <p:spPr>
          <a:xfrm>
            <a:off x="966107" y="20587092"/>
            <a:ext cx="13161645" cy="424540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 name="Table Placeholder 47">
            <a:extLst>
              <a:ext uri="{FF2B5EF4-FFF2-40B4-BE49-F238E27FC236}">
                <a16:creationId xmlns:a16="http://schemas.microsoft.com/office/drawing/2014/main" id="{6644D896-4DFD-44FC-8F1A-9555270A4AEC}"/>
              </a:ext>
            </a:extLst>
          </p:cNvPr>
          <p:cNvSpPr>
            <a:spLocks noGrp="1"/>
          </p:cNvSpPr>
          <p:nvPr>
            <p:ph type="tbl" sz="quarter" idx="34" hasCustomPrompt="1"/>
          </p:nvPr>
        </p:nvSpPr>
        <p:spPr>
          <a:xfrm>
            <a:off x="29652685" y="12722205"/>
            <a:ext cx="13076465" cy="9308101"/>
          </a:xfrm>
        </p:spPr>
        <p:txBody>
          <a:bodyPr>
            <a:normAutofit/>
          </a:bodyPr>
          <a:lstStyle>
            <a:lvl1pPr marL="0" indent="0">
              <a:buNone/>
              <a:defRPr sz="3771" b="0">
                <a:solidFill>
                  <a:srgbClr val="000000"/>
                </a:solidFill>
              </a:defRPr>
            </a:lvl1pPr>
          </a:lstStyle>
          <a:p>
            <a:r>
              <a:rPr lang="en-US" dirty="0"/>
              <a:t>Table Graphic</a:t>
            </a:r>
          </a:p>
        </p:txBody>
      </p:sp>
      <p:sp>
        <p:nvSpPr>
          <p:cNvPr id="5" name="Picture Placeholder 49">
            <a:extLst>
              <a:ext uri="{FF2B5EF4-FFF2-40B4-BE49-F238E27FC236}">
                <a16:creationId xmlns:a16="http://schemas.microsoft.com/office/drawing/2014/main" id="{6438E515-BCF2-9D01-9C62-0199C62E197E}"/>
              </a:ext>
            </a:extLst>
          </p:cNvPr>
          <p:cNvSpPr>
            <a:spLocks noGrp="1"/>
          </p:cNvSpPr>
          <p:nvPr>
            <p:ph type="pic" sz="quarter" idx="35"/>
          </p:nvPr>
        </p:nvSpPr>
        <p:spPr>
          <a:xfrm>
            <a:off x="979715" y="25244748"/>
            <a:ext cx="13076464" cy="4592489"/>
          </a:xfrm>
        </p:spPr>
        <p:txBody>
          <a:bodyPr>
            <a:normAutofit/>
          </a:bodyPr>
          <a:lstStyle>
            <a:lvl1pPr marL="0" indent="0">
              <a:buNone/>
              <a:defRPr sz="4114"/>
            </a:lvl1pPr>
          </a:lstStyle>
          <a:p>
            <a:endParaRPr lang="en-US" dirty="0"/>
          </a:p>
        </p:txBody>
      </p:sp>
    </p:spTree>
    <p:extLst>
      <p:ext uri="{BB962C8B-B14F-4D97-AF65-F5344CB8AC3E}">
        <p14:creationId xmlns:p14="http://schemas.microsoft.com/office/powerpoint/2010/main" val="3955231662"/>
      </p:ext>
    </p:extLst>
  </p:cSld>
  <p:clrMapOvr>
    <a:masterClrMapping/>
  </p:clrMapOvr>
  <p:extLst>
    <p:ext uri="{DCECCB84-F9BA-43D5-87BE-67443E8EF086}">
      <p15:sldGuideLst xmlns:p15="http://schemas.microsoft.com/office/powerpoint/2012/main">
        <p15:guide id="1" orient="horz" pos="10368" userDrawn="1">
          <p15:clr>
            <a:srgbClr val="FBAE40"/>
          </p15:clr>
        </p15:guide>
        <p15:guide id="2" pos="138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Graphics">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sp>
        <p:nvSpPr>
          <p:cNvPr id="26" name="Text Placeholder 24">
            <a:extLst>
              <a:ext uri="{FF2B5EF4-FFF2-40B4-BE49-F238E27FC236}">
                <a16:creationId xmlns:a16="http://schemas.microsoft.com/office/drawing/2014/main" id="{E7FD4349-FBF5-485C-B163-66C1C3AD3CD3}"/>
              </a:ext>
            </a:extLst>
          </p:cNvPr>
          <p:cNvSpPr>
            <a:spLocks noGrp="1"/>
          </p:cNvSpPr>
          <p:nvPr>
            <p:ph type="body" sz="quarter" idx="16" hasCustomPrompt="1"/>
          </p:nvPr>
        </p:nvSpPr>
        <p:spPr>
          <a:xfrm>
            <a:off x="979714"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Introduction</a:t>
            </a:r>
          </a:p>
        </p:txBody>
      </p:sp>
      <p:sp>
        <p:nvSpPr>
          <p:cNvPr id="27" name="Text Placeholder 24">
            <a:extLst>
              <a:ext uri="{FF2B5EF4-FFF2-40B4-BE49-F238E27FC236}">
                <a16:creationId xmlns:a16="http://schemas.microsoft.com/office/drawing/2014/main" id="{0982BCBE-AFE8-41EB-BFA4-BFBDD6B55E45}"/>
              </a:ext>
            </a:extLst>
          </p:cNvPr>
          <p:cNvSpPr>
            <a:spLocks noGrp="1"/>
          </p:cNvSpPr>
          <p:nvPr>
            <p:ph type="body" sz="quarter" idx="17" hasCustomPrompt="1"/>
          </p:nvPr>
        </p:nvSpPr>
        <p:spPr>
          <a:xfrm>
            <a:off x="966107" y="12756655"/>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Methods</a:t>
            </a:r>
          </a:p>
        </p:txBody>
      </p:sp>
      <p:sp>
        <p:nvSpPr>
          <p:cNvPr id="28" name="Text Placeholder 24">
            <a:extLst>
              <a:ext uri="{FF2B5EF4-FFF2-40B4-BE49-F238E27FC236}">
                <a16:creationId xmlns:a16="http://schemas.microsoft.com/office/drawing/2014/main" id="{DB3F42E8-246D-4224-AD03-CB2245340057}"/>
              </a:ext>
            </a:extLst>
          </p:cNvPr>
          <p:cNvSpPr>
            <a:spLocks noGrp="1"/>
          </p:cNvSpPr>
          <p:nvPr>
            <p:ph type="body" sz="quarter" idx="18" hasCustomPrompt="1"/>
          </p:nvPr>
        </p:nvSpPr>
        <p:spPr>
          <a:xfrm>
            <a:off x="15022285"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Data Analysis</a:t>
            </a:r>
          </a:p>
        </p:txBody>
      </p:sp>
      <p:sp>
        <p:nvSpPr>
          <p:cNvPr id="29" name="Text Placeholder 24">
            <a:extLst>
              <a:ext uri="{FF2B5EF4-FFF2-40B4-BE49-F238E27FC236}">
                <a16:creationId xmlns:a16="http://schemas.microsoft.com/office/drawing/2014/main" id="{8A61EC1D-ECDA-4EBA-8DAF-47715AE183FD}"/>
              </a:ext>
            </a:extLst>
          </p:cNvPr>
          <p:cNvSpPr>
            <a:spLocks noGrp="1"/>
          </p:cNvSpPr>
          <p:nvPr>
            <p:ph type="body" sz="quarter" idx="19" hasCustomPrompt="1"/>
          </p:nvPr>
        </p:nvSpPr>
        <p:spPr>
          <a:xfrm>
            <a:off x="29652685" y="5636218"/>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Conclusions</a:t>
            </a:r>
          </a:p>
        </p:txBody>
      </p:sp>
      <p:sp>
        <p:nvSpPr>
          <p:cNvPr id="30" name="Text Placeholder 24">
            <a:extLst>
              <a:ext uri="{FF2B5EF4-FFF2-40B4-BE49-F238E27FC236}">
                <a16:creationId xmlns:a16="http://schemas.microsoft.com/office/drawing/2014/main" id="{F5DCBA4E-B872-499F-A879-6FBFC6716958}"/>
              </a:ext>
            </a:extLst>
          </p:cNvPr>
          <p:cNvSpPr>
            <a:spLocks noGrp="1"/>
          </p:cNvSpPr>
          <p:nvPr>
            <p:ph type="body" sz="quarter" idx="20" hasCustomPrompt="1"/>
          </p:nvPr>
        </p:nvSpPr>
        <p:spPr>
          <a:xfrm>
            <a:off x="15022285" y="21693861"/>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Results</a:t>
            </a:r>
          </a:p>
        </p:txBody>
      </p:sp>
      <p:sp>
        <p:nvSpPr>
          <p:cNvPr id="31" name="Text Placeholder 24">
            <a:extLst>
              <a:ext uri="{FF2B5EF4-FFF2-40B4-BE49-F238E27FC236}">
                <a16:creationId xmlns:a16="http://schemas.microsoft.com/office/drawing/2014/main" id="{802E50DF-1161-44B5-9287-7FC1C132487D}"/>
              </a:ext>
            </a:extLst>
          </p:cNvPr>
          <p:cNvSpPr>
            <a:spLocks noGrp="1"/>
          </p:cNvSpPr>
          <p:nvPr>
            <p:ph type="body" sz="quarter" idx="21" hasCustomPrompt="1"/>
          </p:nvPr>
        </p:nvSpPr>
        <p:spPr>
          <a:xfrm>
            <a:off x="29600434" y="21693861"/>
            <a:ext cx="7328263" cy="666750"/>
          </a:xfrm>
        </p:spPr>
        <p:txBody>
          <a:bodyPr>
            <a:noAutofit/>
          </a:bodyPr>
          <a:lstStyle>
            <a:lvl1pPr marL="0" indent="0">
              <a:buNone/>
              <a:defRPr sz="5143" b="1">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References</a:t>
            </a:r>
          </a:p>
        </p:txBody>
      </p:sp>
      <p:sp>
        <p:nvSpPr>
          <p:cNvPr id="33" name="Text Placeholder 32">
            <a:extLst>
              <a:ext uri="{FF2B5EF4-FFF2-40B4-BE49-F238E27FC236}">
                <a16:creationId xmlns:a16="http://schemas.microsoft.com/office/drawing/2014/main" id="{EB3740D2-AC41-4077-AC0F-7F503C9DB7E6}"/>
              </a:ext>
            </a:extLst>
          </p:cNvPr>
          <p:cNvSpPr>
            <a:spLocks noGrp="1"/>
          </p:cNvSpPr>
          <p:nvPr>
            <p:ph type="body" sz="quarter" idx="22"/>
          </p:nvPr>
        </p:nvSpPr>
        <p:spPr>
          <a:xfrm>
            <a:off x="979714" y="6833423"/>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78747FA0-5496-4ED0-A864-0E0D987631DF}"/>
              </a:ext>
            </a:extLst>
          </p:cNvPr>
          <p:cNvSpPr>
            <a:spLocks noGrp="1"/>
          </p:cNvSpPr>
          <p:nvPr>
            <p:ph type="body" sz="quarter" idx="23"/>
          </p:nvPr>
        </p:nvSpPr>
        <p:spPr>
          <a:xfrm>
            <a:off x="29623702" y="6833423"/>
            <a:ext cx="13076464" cy="14329983"/>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Text Placeholder 32">
            <a:extLst>
              <a:ext uri="{FF2B5EF4-FFF2-40B4-BE49-F238E27FC236}">
                <a16:creationId xmlns:a16="http://schemas.microsoft.com/office/drawing/2014/main" id="{4197A8BD-EA93-4A17-A7F7-B06ACAE121F8}"/>
              </a:ext>
            </a:extLst>
          </p:cNvPr>
          <p:cNvSpPr>
            <a:spLocks noGrp="1"/>
          </p:cNvSpPr>
          <p:nvPr>
            <p:ph type="body" sz="quarter" idx="29"/>
          </p:nvPr>
        </p:nvSpPr>
        <p:spPr>
          <a:xfrm>
            <a:off x="29600435" y="22891066"/>
            <a:ext cx="13076464" cy="713232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ext Placeholder 32">
            <a:extLst>
              <a:ext uri="{FF2B5EF4-FFF2-40B4-BE49-F238E27FC236}">
                <a16:creationId xmlns:a16="http://schemas.microsoft.com/office/drawing/2014/main" id="{7B51564D-3ACB-4399-8604-517C5E9F0278}"/>
              </a:ext>
            </a:extLst>
          </p:cNvPr>
          <p:cNvSpPr>
            <a:spLocks noGrp="1"/>
          </p:cNvSpPr>
          <p:nvPr>
            <p:ph type="body" sz="quarter" idx="30"/>
          </p:nvPr>
        </p:nvSpPr>
        <p:spPr>
          <a:xfrm>
            <a:off x="15022285" y="22891066"/>
            <a:ext cx="13076464" cy="7129051"/>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Text Placeholder 32">
            <a:extLst>
              <a:ext uri="{FF2B5EF4-FFF2-40B4-BE49-F238E27FC236}">
                <a16:creationId xmlns:a16="http://schemas.microsoft.com/office/drawing/2014/main" id="{DC7DAC54-3985-4757-A505-128505FF56D9}"/>
              </a:ext>
            </a:extLst>
          </p:cNvPr>
          <p:cNvSpPr>
            <a:spLocks noGrp="1"/>
          </p:cNvSpPr>
          <p:nvPr>
            <p:ph type="body" sz="quarter" idx="31"/>
          </p:nvPr>
        </p:nvSpPr>
        <p:spPr>
          <a:xfrm>
            <a:off x="966107" y="13998414"/>
            <a:ext cx="13076464" cy="5205290"/>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5" name="Text Placeholder 24">
            <a:extLst>
              <a:ext uri="{FF2B5EF4-FFF2-40B4-BE49-F238E27FC236}">
                <a16:creationId xmlns:a16="http://schemas.microsoft.com/office/drawing/2014/main" id="{8A5FD83F-9CEC-4766-B689-6D0213F39600}"/>
              </a:ext>
            </a:extLst>
          </p:cNvPr>
          <p:cNvSpPr>
            <a:spLocks noGrp="1"/>
          </p:cNvSpPr>
          <p:nvPr>
            <p:ph type="body" sz="quarter" idx="32" hasCustomPrompt="1"/>
          </p:nvPr>
        </p:nvSpPr>
        <p:spPr>
          <a:xfrm>
            <a:off x="979714" y="19673302"/>
            <a:ext cx="7328263" cy="666750"/>
          </a:xfrm>
        </p:spPr>
        <p:txBody>
          <a:bodyPr>
            <a:noAutofit/>
          </a:bodyPr>
          <a:lstStyle>
            <a:lvl1pPr marL="0" indent="0">
              <a:buNone/>
              <a:defRPr sz="3771" b="0" cap="small" baseline="0">
                <a:solidFill>
                  <a:srgbClr val="000000"/>
                </a:solidFill>
                <a:latin typeface="+mj-lt"/>
              </a:defRPr>
            </a:lvl1pPr>
            <a:lvl2pPr marL="1920034" indent="0">
              <a:buNone/>
              <a:defRPr/>
            </a:lvl2pPr>
            <a:lvl3pPr marL="3840069" indent="0">
              <a:buNone/>
              <a:defRPr/>
            </a:lvl3pPr>
            <a:lvl4pPr marL="5760103" indent="0">
              <a:buNone/>
              <a:defRPr/>
            </a:lvl4pPr>
            <a:lvl5pPr marL="7680137" indent="0">
              <a:buNone/>
              <a:defRPr/>
            </a:lvl5pPr>
          </a:lstStyle>
          <a:p>
            <a:pPr lvl="0"/>
            <a:r>
              <a:rPr lang="en-US" dirty="0"/>
              <a:t>SUBHEADING </a:t>
            </a:r>
          </a:p>
        </p:txBody>
      </p:sp>
      <p:sp>
        <p:nvSpPr>
          <p:cNvPr id="46" name="Text Placeholder 32">
            <a:extLst>
              <a:ext uri="{FF2B5EF4-FFF2-40B4-BE49-F238E27FC236}">
                <a16:creationId xmlns:a16="http://schemas.microsoft.com/office/drawing/2014/main" id="{83687E18-E83F-4F7A-8CBD-5B5FD9D67672}"/>
              </a:ext>
            </a:extLst>
          </p:cNvPr>
          <p:cNvSpPr>
            <a:spLocks noGrp="1"/>
          </p:cNvSpPr>
          <p:nvPr>
            <p:ph type="body" sz="quarter" idx="33"/>
          </p:nvPr>
        </p:nvSpPr>
        <p:spPr>
          <a:xfrm>
            <a:off x="966107" y="20569427"/>
            <a:ext cx="13161645" cy="4245400"/>
          </a:xfrm>
        </p:spPr>
        <p:txBody>
          <a:bodyPr>
            <a:normAutofit/>
          </a:bodyPr>
          <a:lstStyle>
            <a:lvl1pPr marL="587799" indent="-587799" algn="l">
              <a:lnSpc>
                <a:spcPct val="100000"/>
              </a:lnSpc>
              <a:buFont typeface="Arial" panose="020B0604020202020204" pitchFamily="34" charset="0"/>
              <a:buChar char="•"/>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0" name="Picture Placeholder 49">
            <a:extLst>
              <a:ext uri="{FF2B5EF4-FFF2-40B4-BE49-F238E27FC236}">
                <a16:creationId xmlns:a16="http://schemas.microsoft.com/office/drawing/2014/main" id="{67B96688-53FC-4DD8-A4D1-751C3FDE97BD}"/>
              </a:ext>
            </a:extLst>
          </p:cNvPr>
          <p:cNvSpPr>
            <a:spLocks noGrp="1"/>
          </p:cNvSpPr>
          <p:nvPr>
            <p:ph type="pic" sz="quarter" idx="35"/>
          </p:nvPr>
        </p:nvSpPr>
        <p:spPr>
          <a:xfrm>
            <a:off x="966107" y="25420320"/>
            <a:ext cx="13158216" cy="4752749"/>
          </a:xfrm>
        </p:spPr>
        <p:txBody>
          <a:bodyPr>
            <a:normAutofit/>
          </a:bodyPr>
          <a:lstStyle>
            <a:lvl1pPr marL="0" indent="0">
              <a:buNone/>
              <a:defRPr sz="4114"/>
            </a:lvl1pPr>
          </a:lstStyle>
          <a:p>
            <a:endParaRPr lang="en-US" dirty="0"/>
          </a:p>
        </p:txBody>
      </p:sp>
      <p:sp>
        <p:nvSpPr>
          <p:cNvPr id="32" name="Text Placeholder 32">
            <a:extLst>
              <a:ext uri="{FF2B5EF4-FFF2-40B4-BE49-F238E27FC236}">
                <a16:creationId xmlns:a16="http://schemas.microsoft.com/office/drawing/2014/main" id="{9C60D2B8-A23E-4047-A79D-2EC5ECDF044A}"/>
              </a:ext>
            </a:extLst>
          </p:cNvPr>
          <p:cNvSpPr>
            <a:spLocks noGrp="1"/>
          </p:cNvSpPr>
          <p:nvPr>
            <p:ph type="body" sz="quarter" idx="36"/>
          </p:nvPr>
        </p:nvSpPr>
        <p:spPr>
          <a:xfrm>
            <a:off x="15016678" y="6833423"/>
            <a:ext cx="13076464" cy="14329983"/>
          </a:xfrm>
        </p:spPr>
        <p:txBody>
          <a:bodyPr>
            <a:normAutofit/>
          </a:bodyPr>
          <a:lstStyle>
            <a:lvl1pPr marL="0" indent="0" algn="l">
              <a:lnSpc>
                <a:spcPct val="100000"/>
              </a:lnSpc>
              <a:buNone/>
              <a:defRPr sz="3428">
                <a:solidFill>
                  <a:srgbClr val="000000"/>
                </a:solidFill>
                <a:latin typeface="+mj-lt"/>
              </a:defRPr>
            </a:lvl1pPr>
            <a:lvl2pPr marL="2507833" indent="-587799" algn="l">
              <a:lnSpc>
                <a:spcPct val="100000"/>
              </a:lnSpc>
              <a:buFont typeface="Arial" panose="020B0604020202020204" pitchFamily="34" charset="0"/>
              <a:buChar char="•"/>
              <a:defRPr sz="3428">
                <a:solidFill>
                  <a:srgbClr val="000000"/>
                </a:solidFill>
                <a:latin typeface="+mj-lt"/>
              </a:defRPr>
            </a:lvl2pPr>
            <a:lvl3pPr marL="4427868" indent="-587799" algn="l">
              <a:lnSpc>
                <a:spcPct val="100000"/>
              </a:lnSpc>
              <a:buFont typeface="Arial" panose="020B0604020202020204" pitchFamily="34" charset="0"/>
              <a:buChar char="•"/>
              <a:defRPr sz="3428">
                <a:solidFill>
                  <a:srgbClr val="000000"/>
                </a:solidFill>
                <a:latin typeface="+mj-lt"/>
              </a:defRPr>
            </a:lvl3pPr>
            <a:lvl4pPr marL="6249935" indent="-489833" algn="l">
              <a:lnSpc>
                <a:spcPct val="100000"/>
              </a:lnSpc>
              <a:buFont typeface="Arial" panose="020B0604020202020204" pitchFamily="34" charset="0"/>
              <a:buChar char="•"/>
              <a:defRPr sz="3428">
                <a:solidFill>
                  <a:srgbClr val="000000"/>
                </a:solidFill>
                <a:latin typeface="+mj-lt"/>
              </a:defRPr>
            </a:lvl4pPr>
            <a:lvl5pPr marL="8169970" indent="-489833" algn="l">
              <a:lnSpc>
                <a:spcPct val="100000"/>
              </a:lnSpc>
              <a:buFont typeface="Arial" panose="020B0604020202020204" pitchFamily="34" charset="0"/>
              <a:buChar char="•"/>
              <a:defRPr sz="3428">
                <a:solidFill>
                  <a:srgbClr val="00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431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44C22C2-0175-4738-9627-BAF0A82CB4E0}"/>
              </a:ext>
            </a:extLst>
          </p:cNvPr>
          <p:cNvSpPr>
            <a:spLocks noGrp="1"/>
          </p:cNvSpPr>
          <p:nvPr>
            <p:ph type="title" hasCustomPrompt="1"/>
          </p:nvPr>
        </p:nvSpPr>
        <p:spPr>
          <a:xfrm>
            <a:off x="979714" y="1155360"/>
            <a:ext cx="37856160" cy="666477"/>
          </a:xfrm>
        </p:spPr>
        <p:txBody>
          <a:bodyPr>
            <a:noAutofit/>
          </a:bodyPr>
          <a:lstStyle>
            <a:lvl1pPr>
              <a:defRPr sz="10714">
                <a:solidFill>
                  <a:schemeClr val="bg1"/>
                </a:solidFill>
              </a:defRPr>
            </a:lvl1pPr>
          </a:lstStyle>
          <a:p>
            <a:r>
              <a:rPr lang="en-US" dirty="0"/>
              <a:t>Click to add poster title</a:t>
            </a:r>
          </a:p>
        </p:txBody>
      </p:sp>
      <p:sp>
        <p:nvSpPr>
          <p:cNvPr id="16" name="Text Placeholder 15">
            <a:extLst>
              <a:ext uri="{FF2B5EF4-FFF2-40B4-BE49-F238E27FC236}">
                <a16:creationId xmlns:a16="http://schemas.microsoft.com/office/drawing/2014/main" id="{41776752-92DC-4443-8EA3-D91E06CA382D}"/>
              </a:ext>
            </a:extLst>
          </p:cNvPr>
          <p:cNvSpPr>
            <a:spLocks noGrp="1"/>
          </p:cNvSpPr>
          <p:nvPr>
            <p:ph type="body" sz="quarter" idx="13" hasCustomPrompt="1"/>
          </p:nvPr>
        </p:nvSpPr>
        <p:spPr>
          <a:xfrm>
            <a:off x="979715" y="2210030"/>
            <a:ext cx="20103193" cy="666477"/>
          </a:xfrm>
        </p:spPr>
        <p:txBody>
          <a:bodyPr>
            <a:noAutofit/>
          </a:bodyPr>
          <a:lstStyle>
            <a:lvl1pPr marL="0" indent="0">
              <a:buNone/>
              <a:defRPr sz="5657">
                <a:solidFill>
                  <a:schemeClr val="bg1"/>
                </a:solidFill>
              </a:defRPr>
            </a:lvl1pPr>
            <a:lvl2pPr marL="1920034" indent="0">
              <a:buNone/>
              <a:defRPr sz="6171">
                <a:solidFill>
                  <a:schemeClr val="bg1"/>
                </a:solidFill>
              </a:defRPr>
            </a:lvl2pPr>
            <a:lvl3pPr marL="3840069" indent="0">
              <a:buNone/>
              <a:defRPr sz="5657">
                <a:solidFill>
                  <a:schemeClr val="bg1"/>
                </a:solidFill>
              </a:defRPr>
            </a:lvl3pPr>
            <a:lvl4pPr marL="5760103" indent="0">
              <a:buNone/>
              <a:defRPr sz="4628">
                <a:solidFill>
                  <a:schemeClr val="bg1"/>
                </a:solidFill>
              </a:defRPr>
            </a:lvl4pPr>
            <a:lvl5pPr marL="7680137" indent="0">
              <a:buNone/>
              <a:defRPr sz="4628">
                <a:solidFill>
                  <a:schemeClr val="bg1"/>
                </a:solidFill>
              </a:defRPr>
            </a:lvl5pPr>
          </a:lstStyle>
          <a:p>
            <a:pPr lvl="0"/>
            <a:r>
              <a:rPr lang="en-US" dirty="0"/>
              <a:t>Click to Add Authors</a:t>
            </a:r>
          </a:p>
        </p:txBody>
      </p:sp>
      <p:sp>
        <p:nvSpPr>
          <p:cNvPr id="18" name="Text Placeholder 17">
            <a:extLst>
              <a:ext uri="{FF2B5EF4-FFF2-40B4-BE49-F238E27FC236}">
                <a16:creationId xmlns:a16="http://schemas.microsoft.com/office/drawing/2014/main" id="{6DED9357-F131-42AC-ACD1-E2AB0C9CD46B}"/>
              </a:ext>
            </a:extLst>
          </p:cNvPr>
          <p:cNvSpPr>
            <a:spLocks noGrp="1"/>
          </p:cNvSpPr>
          <p:nvPr>
            <p:ph type="body" sz="quarter" idx="14" hasCustomPrompt="1"/>
          </p:nvPr>
        </p:nvSpPr>
        <p:spPr>
          <a:xfrm>
            <a:off x="979715" y="3153013"/>
            <a:ext cx="20103193" cy="666750"/>
          </a:xfrm>
        </p:spPr>
        <p:txBody>
          <a:bodyPr>
            <a:noAutofit/>
          </a:bodyPr>
          <a:lstStyle>
            <a:lvl1pPr marL="0" indent="0">
              <a:buNone/>
              <a:defRPr sz="5143">
                <a:solidFill>
                  <a:schemeClr val="bg1"/>
                </a:solidFill>
              </a:defRPr>
            </a:lvl1pPr>
            <a:lvl2pPr marL="1920034" indent="0">
              <a:buNone/>
              <a:defRPr sz="5143">
                <a:solidFill>
                  <a:schemeClr val="bg1"/>
                </a:solidFill>
              </a:defRPr>
            </a:lvl2pPr>
            <a:lvl3pPr marL="3840069" indent="0">
              <a:buNone/>
              <a:defRPr sz="4628">
                <a:solidFill>
                  <a:schemeClr val="bg1"/>
                </a:solidFill>
              </a:defRPr>
            </a:lvl3pPr>
            <a:lvl4pPr marL="5760103" indent="0">
              <a:buNone/>
              <a:defRPr sz="3771">
                <a:solidFill>
                  <a:schemeClr val="bg1"/>
                </a:solidFill>
              </a:defRPr>
            </a:lvl4pPr>
            <a:lvl5pPr marL="7680137" indent="0">
              <a:buNone/>
              <a:defRPr sz="3771">
                <a:solidFill>
                  <a:schemeClr val="bg1"/>
                </a:solidFill>
              </a:defRPr>
            </a:lvl5pPr>
          </a:lstStyle>
          <a:p>
            <a:pPr lvl="0"/>
            <a:r>
              <a:rPr lang="en-US" dirty="0"/>
              <a:t>NH-ME LEND, Institute on Disability, University of New Hampshire</a:t>
            </a:r>
          </a:p>
        </p:txBody>
      </p:sp>
    </p:spTree>
    <p:extLst>
      <p:ext uri="{BB962C8B-B14F-4D97-AF65-F5344CB8AC3E}">
        <p14:creationId xmlns:p14="http://schemas.microsoft.com/office/powerpoint/2010/main" val="26442978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17520" y="5568903"/>
            <a:ext cx="37856160" cy="24067103"/>
          </a:xfrm>
          <a:prstGeom prst="rect">
            <a:avLst/>
          </a:prstGeom>
        </p:spPr>
        <p:txBody>
          <a:bodyPr vert="horz" lIns="106674" tIns="53337" rIns="106674" bIns="5333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320380B-A931-4C1A-AE1D-8A14265C3EBC}"/>
              </a:ext>
            </a:extLst>
          </p:cNvPr>
          <p:cNvSpPr txBox="1">
            <a:spLocks/>
          </p:cNvSpPr>
          <p:nvPr userDrawn="1"/>
        </p:nvSpPr>
        <p:spPr>
          <a:xfrm>
            <a:off x="-2" y="1"/>
            <a:ext cx="43891201" cy="3743210"/>
          </a:xfrm>
          <a:prstGeom prst="rect">
            <a:avLst/>
          </a:prstGeom>
          <a:solidFill>
            <a:srgbClr val="2B77A5"/>
          </a:solidFill>
          <a:ln w="1016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l" defTabSz="4480304" rtl="0" eaLnBrk="1" latinLnBrk="0" hangingPunct="1">
              <a:lnSpc>
                <a:spcPct val="90000"/>
              </a:lnSpc>
              <a:spcBef>
                <a:spcPct val="0"/>
              </a:spcBef>
              <a:buNone/>
              <a:defRPr sz="216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7971" i="1" dirty="0">
                <a:solidFill>
                  <a:schemeClr val="bg1"/>
                </a:solidFill>
                <a:latin typeface="Myriad Pro" panose="020B0503030403020204" pitchFamily="34" charset="0"/>
                <a:cs typeface="Arial" panose="020B0604020202020204" pitchFamily="34" charset="0"/>
              </a:rPr>
              <a:t> </a:t>
            </a:r>
          </a:p>
        </p:txBody>
      </p:sp>
      <p:sp>
        <p:nvSpPr>
          <p:cNvPr id="2" name="Title Placeholder 1"/>
          <p:cNvSpPr>
            <a:spLocks noGrp="1"/>
          </p:cNvSpPr>
          <p:nvPr>
            <p:ph type="title"/>
          </p:nvPr>
        </p:nvSpPr>
        <p:spPr>
          <a:xfrm>
            <a:off x="2765594" y="1573536"/>
            <a:ext cx="37856160" cy="1516366"/>
          </a:xfrm>
          <a:prstGeom prst="rect">
            <a:avLst/>
          </a:prstGeom>
        </p:spPr>
        <p:txBody>
          <a:bodyPr vert="horz" lIns="106674" tIns="53337" rIns="106674" bIns="53337" rtlCol="0" anchor="ctr">
            <a:normAutofit/>
          </a:bodyPr>
          <a:lstStyle/>
          <a:p>
            <a:r>
              <a:rPr lang="en-US" dirty="0"/>
              <a:t>Click to edit Master title style</a:t>
            </a:r>
          </a:p>
        </p:txBody>
      </p:sp>
      <p:pic>
        <p:nvPicPr>
          <p:cNvPr id="5" name="Picture 4" descr="A picture containing text, clipart&#10;&#10;Description automatically generated">
            <a:extLst>
              <a:ext uri="{FF2B5EF4-FFF2-40B4-BE49-F238E27FC236}">
                <a16:creationId xmlns:a16="http://schemas.microsoft.com/office/drawing/2014/main" id="{5A391117-3EA6-4513-9731-6DF815FFED1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068127" y="1484840"/>
            <a:ext cx="8188350" cy="181011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CE23306-672C-4E04-8DD6-0CE8E019D76C}"/>
              </a:ext>
            </a:extLst>
          </p:cNvPr>
          <p:cNvSpPr txBox="1"/>
          <p:nvPr userDrawn="1"/>
        </p:nvSpPr>
        <p:spPr>
          <a:xfrm>
            <a:off x="978409" y="30942858"/>
            <a:ext cx="17294352" cy="1674882"/>
          </a:xfrm>
          <a:prstGeom prst="rect">
            <a:avLst/>
          </a:prstGeom>
          <a:noFill/>
        </p:spPr>
        <p:txBody>
          <a:bodyPr wrap="square">
            <a:spAutoFit/>
          </a:bodyPr>
          <a:lstStyle/>
          <a:p>
            <a:r>
              <a:rPr lang="en-US" sz="3428" b="0" i="1" dirty="0">
                <a:solidFill>
                  <a:srgbClr val="333333"/>
                </a:solidFill>
                <a:effectLst/>
                <a:latin typeface="Source Sans Pro" panose="020B0503030403020204" pitchFamily="34" charset="0"/>
              </a:rPr>
              <a:t>NH-ME LEND is supported by a grant (#</a:t>
            </a:r>
            <a:r>
              <a:rPr lang="en-US" sz="3428" b="0" i="0" dirty="0">
                <a:solidFill>
                  <a:srgbClr val="333333"/>
                </a:solidFill>
                <a:effectLst/>
                <a:latin typeface="Source Sans Pro" panose="020B0503030403020204" pitchFamily="34" charset="0"/>
              </a:rPr>
              <a:t>T73MC33246</a:t>
            </a:r>
            <a:r>
              <a:rPr lang="en-US" sz="3428" b="0" i="1" dirty="0">
                <a:solidFill>
                  <a:srgbClr val="333333"/>
                </a:solidFill>
                <a:effectLst/>
                <a:latin typeface="Source Sans Pro" panose="020B0503030403020204" pitchFamily="34" charset="0"/>
              </a:rPr>
              <a:t>) from the Maternal and Child Health Bureau, Health Resources and Services Administration (HRSA), U.S. Department of Health and Human Services and administered by the Association of University Centers on Disabilities (AUCD).</a:t>
            </a:r>
            <a:endParaRPr lang="en-US" sz="3428" dirty="0"/>
          </a:p>
        </p:txBody>
      </p:sp>
      <p:pic>
        <p:nvPicPr>
          <p:cNvPr id="11" name="Picture 10">
            <a:extLst>
              <a:ext uri="{FF2B5EF4-FFF2-40B4-BE49-F238E27FC236}">
                <a16:creationId xmlns:a16="http://schemas.microsoft.com/office/drawing/2014/main" id="{DEE4B523-5B8F-0320-FBDA-C609F679AF8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869297" y="31047253"/>
            <a:ext cx="15617984" cy="1466091"/>
          </a:xfrm>
          <a:prstGeom prst="rect">
            <a:avLst/>
          </a:prstGeom>
        </p:spPr>
      </p:pic>
      <p:grpSp>
        <p:nvGrpSpPr>
          <p:cNvPr id="17" name="Group 16">
            <a:extLst>
              <a:ext uri="{FF2B5EF4-FFF2-40B4-BE49-F238E27FC236}">
                <a16:creationId xmlns:a16="http://schemas.microsoft.com/office/drawing/2014/main" id="{1CC44EA8-07D9-9D7F-CD4A-529AD611780A}"/>
              </a:ext>
            </a:extLst>
          </p:cNvPr>
          <p:cNvGrpSpPr/>
          <p:nvPr userDrawn="1"/>
        </p:nvGrpSpPr>
        <p:grpSpPr>
          <a:xfrm>
            <a:off x="35083818" y="31222077"/>
            <a:ext cx="7172659" cy="1097280"/>
            <a:chOff x="18994422" y="31231659"/>
            <a:chExt cx="7172659" cy="1097280"/>
          </a:xfrm>
        </p:grpSpPr>
        <p:sp>
          <p:nvSpPr>
            <p:cNvPr id="19" name="Text Placeholder 24">
              <a:extLst>
                <a:ext uri="{FF2B5EF4-FFF2-40B4-BE49-F238E27FC236}">
                  <a16:creationId xmlns:a16="http://schemas.microsoft.com/office/drawing/2014/main" id="{492FD484-5575-48BF-84BB-F07426EDE705}"/>
                </a:ext>
              </a:extLst>
            </p:cNvPr>
            <p:cNvSpPr txBox="1">
              <a:spLocks/>
            </p:cNvSpPr>
            <p:nvPr userDrawn="1"/>
          </p:nvSpPr>
          <p:spPr>
            <a:xfrm>
              <a:off x="18994422" y="31471281"/>
              <a:ext cx="5680477" cy="618036"/>
            </a:xfrm>
            <a:prstGeom prst="rect">
              <a:avLst/>
            </a:prstGeom>
          </p:spPr>
          <p:txBody>
            <a:bodyPr>
              <a:noAutofit/>
            </a:bodyPr>
            <a:lstStyle>
              <a:lvl1pPr marL="0" indent="0" algn="r" defTabSz="4480304" rtl="0" eaLnBrk="1" latinLnBrk="0" hangingPunct="1">
                <a:lnSpc>
                  <a:spcPct val="90000"/>
                </a:lnSpc>
                <a:spcBef>
                  <a:spcPts val="4900"/>
                </a:spcBef>
                <a:buFont typeface="Arial" panose="020B0604020202020204" pitchFamily="34" charset="0"/>
                <a:buNone/>
                <a:defRPr sz="4800" b="0" kern="1200">
                  <a:solidFill>
                    <a:srgbClr val="000000"/>
                  </a:solidFill>
                  <a:latin typeface="+mn-lt"/>
                  <a:ea typeface="+mn-ea"/>
                  <a:cs typeface="+mn-cs"/>
                </a:defRPr>
              </a:lvl1pPr>
              <a:lvl2pPr marL="2240152" indent="0" algn="l" defTabSz="4480304" rtl="0" eaLnBrk="1" latinLnBrk="0" hangingPunct="1">
                <a:lnSpc>
                  <a:spcPct val="90000"/>
                </a:lnSpc>
                <a:spcBef>
                  <a:spcPts val="2450"/>
                </a:spcBef>
                <a:buFont typeface="Arial" panose="020B0604020202020204" pitchFamily="34" charset="0"/>
                <a:buNone/>
                <a:defRPr sz="7200" kern="1200">
                  <a:solidFill>
                    <a:srgbClr val="000000"/>
                  </a:solidFill>
                  <a:latin typeface="+mj-lt"/>
                  <a:ea typeface="+mn-ea"/>
                  <a:cs typeface="+mn-cs"/>
                </a:defRPr>
              </a:lvl2pPr>
              <a:lvl3pPr marL="4480304" indent="0" algn="l" defTabSz="4480304" rtl="0" eaLnBrk="1" latinLnBrk="0" hangingPunct="1">
                <a:lnSpc>
                  <a:spcPct val="90000"/>
                </a:lnSpc>
                <a:spcBef>
                  <a:spcPts val="2450"/>
                </a:spcBef>
                <a:buFont typeface="Arial" panose="020B0604020202020204" pitchFamily="34" charset="0"/>
                <a:buNone/>
                <a:defRPr sz="6600" kern="1200">
                  <a:solidFill>
                    <a:srgbClr val="000000"/>
                  </a:solidFill>
                  <a:latin typeface="+mj-lt"/>
                  <a:ea typeface="+mn-ea"/>
                  <a:cs typeface="+mn-cs"/>
                </a:defRPr>
              </a:lvl3pPr>
              <a:lvl4pPr marL="6720456" indent="0" algn="l" defTabSz="4480304" rtl="0" eaLnBrk="1" latinLnBrk="0" hangingPunct="1">
                <a:lnSpc>
                  <a:spcPct val="90000"/>
                </a:lnSpc>
                <a:spcBef>
                  <a:spcPts val="2450"/>
                </a:spcBef>
                <a:buFont typeface="Arial" panose="020B0604020202020204" pitchFamily="34" charset="0"/>
                <a:buNone/>
                <a:defRPr sz="5400" kern="1200">
                  <a:solidFill>
                    <a:srgbClr val="000000"/>
                  </a:solidFill>
                  <a:latin typeface="+mj-lt"/>
                  <a:ea typeface="+mn-ea"/>
                  <a:cs typeface="+mn-cs"/>
                </a:defRPr>
              </a:lvl4pPr>
              <a:lvl5pPr marL="8960608" indent="0" algn="l" defTabSz="4480304" rtl="0" eaLnBrk="1" latinLnBrk="0" hangingPunct="1">
                <a:lnSpc>
                  <a:spcPct val="90000"/>
                </a:lnSpc>
                <a:spcBef>
                  <a:spcPts val="2450"/>
                </a:spcBef>
                <a:buFont typeface="Arial" panose="020B0604020202020204" pitchFamily="34" charset="0"/>
                <a:buNone/>
                <a:defRPr sz="5400" kern="1200">
                  <a:solidFill>
                    <a:srgbClr val="000000"/>
                  </a:solidFill>
                  <a:latin typeface="+mj-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a:lstStyle>
            <a:p>
              <a:r>
                <a:rPr lang="en-US" sz="4114" dirty="0"/>
                <a:t>iod.unh.edu/nh-me-lend</a:t>
              </a:r>
            </a:p>
          </p:txBody>
        </p:sp>
        <p:pic>
          <p:nvPicPr>
            <p:cNvPr id="16" name="Picture 15" descr="A qr code on a white background&#10;&#10;Description automatically generated">
              <a:extLst>
                <a:ext uri="{FF2B5EF4-FFF2-40B4-BE49-F238E27FC236}">
                  <a16:creationId xmlns:a16="http://schemas.microsoft.com/office/drawing/2014/main" id="{AB296DB4-444E-BD47-75CE-DFBC9CF0994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5069801" y="31231659"/>
              <a:ext cx="1097280" cy="1097280"/>
            </a:xfrm>
            <a:prstGeom prst="rect">
              <a:avLst/>
            </a:prstGeom>
          </p:spPr>
        </p:pic>
      </p:gr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7" r:id="rId2"/>
    <p:sldLayoutId id="2147483711" r:id="rId3"/>
  </p:sldLayoutIdLst>
  <p:txStyles>
    <p:titleStyle>
      <a:lvl1pPr algn="l" defTabSz="3840069" rtl="0" eaLnBrk="1" latinLnBrk="0" hangingPunct="1">
        <a:lnSpc>
          <a:spcPct val="90000"/>
        </a:lnSpc>
        <a:spcBef>
          <a:spcPct val="0"/>
        </a:spcBef>
        <a:buNone/>
        <a:defRPr sz="18513" kern="1200">
          <a:solidFill>
            <a:schemeClr val="bg1"/>
          </a:solidFill>
          <a:latin typeface="+mj-lt"/>
          <a:ea typeface="+mj-ea"/>
          <a:cs typeface="+mj-cs"/>
        </a:defRPr>
      </a:lvl1pPr>
    </p:titleStyle>
    <p:bodyStyle>
      <a:lvl1pPr marL="960017" indent="-960017" algn="l" defTabSz="3840069" rtl="0" eaLnBrk="1" latinLnBrk="0" hangingPunct="1">
        <a:lnSpc>
          <a:spcPct val="100000"/>
        </a:lnSpc>
        <a:spcBef>
          <a:spcPts val="4200"/>
        </a:spcBef>
        <a:buFont typeface="Arial" panose="020B0604020202020204" pitchFamily="34" charset="0"/>
        <a:buChar char="•"/>
        <a:defRPr sz="6171" kern="1200">
          <a:solidFill>
            <a:srgbClr val="000000"/>
          </a:solidFill>
          <a:latin typeface="+mj-lt"/>
          <a:ea typeface="+mn-ea"/>
          <a:cs typeface="+mn-cs"/>
        </a:defRPr>
      </a:lvl1pPr>
      <a:lvl2pPr marL="2880051" indent="-960017" algn="l" defTabSz="3840069" rtl="0" eaLnBrk="1" latinLnBrk="0" hangingPunct="1">
        <a:lnSpc>
          <a:spcPct val="100000"/>
        </a:lnSpc>
        <a:spcBef>
          <a:spcPts val="2100"/>
        </a:spcBef>
        <a:buFont typeface="Arial" panose="020B0604020202020204" pitchFamily="34" charset="0"/>
        <a:buChar char="•"/>
        <a:defRPr sz="6171" kern="1200">
          <a:solidFill>
            <a:srgbClr val="000000"/>
          </a:solidFill>
          <a:latin typeface="+mj-lt"/>
          <a:ea typeface="+mn-ea"/>
          <a:cs typeface="+mn-cs"/>
        </a:defRPr>
      </a:lvl2pPr>
      <a:lvl3pPr marL="4800086" indent="-960017" algn="l" defTabSz="3840069" rtl="0" eaLnBrk="1" latinLnBrk="0" hangingPunct="1">
        <a:lnSpc>
          <a:spcPct val="100000"/>
        </a:lnSpc>
        <a:spcBef>
          <a:spcPts val="2100"/>
        </a:spcBef>
        <a:buFont typeface="Arial" panose="020B0604020202020204" pitchFamily="34" charset="0"/>
        <a:buChar char="•"/>
        <a:defRPr sz="5657" kern="1200">
          <a:solidFill>
            <a:srgbClr val="000000"/>
          </a:solidFill>
          <a:latin typeface="+mj-lt"/>
          <a:ea typeface="+mn-ea"/>
          <a:cs typeface="+mn-cs"/>
        </a:defRPr>
      </a:lvl3pPr>
      <a:lvl4pPr marL="6720120" indent="-960017" algn="l" defTabSz="3840069" rtl="0" eaLnBrk="1" latinLnBrk="0" hangingPunct="1">
        <a:lnSpc>
          <a:spcPct val="100000"/>
        </a:lnSpc>
        <a:spcBef>
          <a:spcPts val="2100"/>
        </a:spcBef>
        <a:buFont typeface="Arial" panose="020B0604020202020204" pitchFamily="34" charset="0"/>
        <a:buChar char="•"/>
        <a:defRPr sz="4628" kern="1200">
          <a:solidFill>
            <a:srgbClr val="000000"/>
          </a:solidFill>
          <a:latin typeface="+mj-lt"/>
          <a:ea typeface="+mn-ea"/>
          <a:cs typeface="+mn-cs"/>
        </a:defRPr>
      </a:lvl4pPr>
      <a:lvl5pPr marL="8640154" indent="-960017" algn="l" defTabSz="3840069" rtl="0" eaLnBrk="1" latinLnBrk="0" hangingPunct="1">
        <a:lnSpc>
          <a:spcPct val="100000"/>
        </a:lnSpc>
        <a:spcBef>
          <a:spcPts val="2100"/>
        </a:spcBef>
        <a:buFont typeface="Arial" panose="020B0604020202020204" pitchFamily="34" charset="0"/>
        <a:buChar char="•"/>
        <a:defRPr sz="4628" kern="1200">
          <a:solidFill>
            <a:srgbClr val="000000"/>
          </a:solidFill>
          <a:latin typeface="+mj-lt"/>
          <a:ea typeface="+mn-ea"/>
          <a:cs typeface="+mn-cs"/>
        </a:defRPr>
      </a:lvl5pPr>
      <a:lvl6pPr marL="10560189"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6pPr>
      <a:lvl7pPr marL="12480223"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7pPr>
      <a:lvl8pPr marL="14400257"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8pPr>
      <a:lvl9pPr marL="16320291" indent="-960017" algn="l" defTabSz="3840069" rtl="0" eaLnBrk="1" latinLnBrk="0" hangingPunct="1">
        <a:lnSpc>
          <a:spcPct val="90000"/>
        </a:lnSpc>
        <a:spcBef>
          <a:spcPts val="2100"/>
        </a:spcBef>
        <a:buFont typeface="Arial" panose="020B0604020202020204" pitchFamily="34" charset="0"/>
        <a:buChar char="•"/>
        <a:defRPr sz="7542" kern="1200">
          <a:solidFill>
            <a:schemeClr val="tx1"/>
          </a:solidFill>
          <a:latin typeface="+mn-lt"/>
          <a:ea typeface="+mn-ea"/>
          <a:cs typeface="+mn-cs"/>
        </a:defRPr>
      </a:lvl9pPr>
    </p:bodyStyle>
    <p:otherStyle>
      <a:defPPr>
        <a:defRPr lang="en-US"/>
      </a:defPPr>
      <a:lvl1pPr marL="0" algn="l" defTabSz="3840069" rtl="0" eaLnBrk="1" latinLnBrk="0" hangingPunct="1">
        <a:defRPr sz="7542" kern="1200">
          <a:solidFill>
            <a:schemeClr val="tx1"/>
          </a:solidFill>
          <a:latin typeface="+mn-lt"/>
          <a:ea typeface="+mn-ea"/>
          <a:cs typeface="+mn-cs"/>
        </a:defRPr>
      </a:lvl1pPr>
      <a:lvl2pPr marL="1920034" algn="l" defTabSz="3840069" rtl="0" eaLnBrk="1" latinLnBrk="0" hangingPunct="1">
        <a:defRPr sz="7542" kern="1200">
          <a:solidFill>
            <a:schemeClr val="tx1"/>
          </a:solidFill>
          <a:latin typeface="+mn-lt"/>
          <a:ea typeface="+mn-ea"/>
          <a:cs typeface="+mn-cs"/>
        </a:defRPr>
      </a:lvl2pPr>
      <a:lvl3pPr marL="3840069" algn="l" defTabSz="3840069" rtl="0" eaLnBrk="1" latinLnBrk="0" hangingPunct="1">
        <a:defRPr sz="7542" kern="1200">
          <a:solidFill>
            <a:schemeClr val="tx1"/>
          </a:solidFill>
          <a:latin typeface="+mn-lt"/>
          <a:ea typeface="+mn-ea"/>
          <a:cs typeface="+mn-cs"/>
        </a:defRPr>
      </a:lvl3pPr>
      <a:lvl4pPr marL="5760103" algn="l" defTabSz="3840069" rtl="0" eaLnBrk="1" latinLnBrk="0" hangingPunct="1">
        <a:defRPr sz="7542" kern="1200">
          <a:solidFill>
            <a:schemeClr val="tx1"/>
          </a:solidFill>
          <a:latin typeface="+mn-lt"/>
          <a:ea typeface="+mn-ea"/>
          <a:cs typeface="+mn-cs"/>
        </a:defRPr>
      </a:lvl4pPr>
      <a:lvl5pPr marL="7680137" algn="l" defTabSz="3840069" rtl="0" eaLnBrk="1" latinLnBrk="0" hangingPunct="1">
        <a:defRPr sz="7542" kern="1200">
          <a:solidFill>
            <a:schemeClr val="tx1"/>
          </a:solidFill>
          <a:latin typeface="+mn-lt"/>
          <a:ea typeface="+mn-ea"/>
          <a:cs typeface="+mn-cs"/>
        </a:defRPr>
      </a:lvl5pPr>
      <a:lvl6pPr marL="9600171" algn="l" defTabSz="3840069" rtl="0" eaLnBrk="1" latinLnBrk="0" hangingPunct="1">
        <a:defRPr sz="7542" kern="1200">
          <a:solidFill>
            <a:schemeClr val="tx1"/>
          </a:solidFill>
          <a:latin typeface="+mn-lt"/>
          <a:ea typeface="+mn-ea"/>
          <a:cs typeface="+mn-cs"/>
        </a:defRPr>
      </a:lvl6pPr>
      <a:lvl7pPr marL="11520206" algn="l" defTabSz="3840069" rtl="0" eaLnBrk="1" latinLnBrk="0" hangingPunct="1">
        <a:defRPr sz="7542" kern="1200">
          <a:solidFill>
            <a:schemeClr val="tx1"/>
          </a:solidFill>
          <a:latin typeface="+mn-lt"/>
          <a:ea typeface="+mn-ea"/>
          <a:cs typeface="+mn-cs"/>
        </a:defRPr>
      </a:lvl7pPr>
      <a:lvl8pPr marL="13440240" algn="l" defTabSz="3840069" rtl="0" eaLnBrk="1" latinLnBrk="0" hangingPunct="1">
        <a:defRPr sz="7542" kern="1200">
          <a:solidFill>
            <a:schemeClr val="tx1"/>
          </a:solidFill>
          <a:latin typeface="+mn-lt"/>
          <a:ea typeface="+mn-ea"/>
          <a:cs typeface="+mn-cs"/>
        </a:defRPr>
      </a:lvl8pPr>
      <a:lvl9pPr marL="15360274" algn="l" defTabSz="3840069" rtl="0" eaLnBrk="1" latinLnBrk="0" hangingPunct="1">
        <a:defRPr sz="754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gencourt.state.nhus/" TargetMode="External"/><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hyperlink" Target="http://www.nh.gov/index.htm"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0.emf"/><Relationship Id="rId5" Type="http://schemas.openxmlformats.org/officeDocument/2006/relationships/image" Target="../media/image6.jpe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FF88B42-67B5-5D17-94A0-239B07327367}"/>
              </a:ext>
            </a:extLst>
          </p:cNvPr>
          <p:cNvSpPr/>
          <p:nvPr/>
        </p:nvSpPr>
        <p:spPr>
          <a:xfrm>
            <a:off x="20773296" y="26336359"/>
            <a:ext cx="22449863" cy="3991867"/>
          </a:xfrm>
          <a:prstGeom prst="roundRect">
            <a:avLst/>
          </a:prstGeom>
          <a:solidFill>
            <a:srgbClr val="60AEA8"/>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B6FF9C-1446-48F2-980A-39D91CB9BC05}"/>
              </a:ext>
            </a:extLst>
          </p:cNvPr>
          <p:cNvSpPr>
            <a:spLocks noGrp="1"/>
          </p:cNvSpPr>
          <p:nvPr>
            <p:ph type="title"/>
          </p:nvPr>
        </p:nvSpPr>
        <p:spPr/>
        <p:txBody>
          <a:bodyPr/>
          <a:lstStyle/>
          <a:p>
            <a:r>
              <a:rPr lang="en-US" sz="8000" b="1" dirty="0">
                <a:solidFill>
                  <a:schemeClr val="bg1"/>
                </a:solidFill>
                <a:latin typeface="Open Sans"/>
                <a:ea typeface="Cambria"/>
                <a:cs typeface="Arial"/>
              </a:rPr>
              <a:t>Untangling the Policy: A Perspective</a:t>
            </a:r>
            <a:endParaRPr lang="en-US" sz="8800" dirty="0"/>
          </a:p>
        </p:txBody>
      </p:sp>
      <p:sp>
        <p:nvSpPr>
          <p:cNvPr id="3" name="Text Placeholder 2">
            <a:extLst>
              <a:ext uri="{FF2B5EF4-FFF2-40B4-BE49-F238E27FC236}">
                <a16:creationId xmlns:a16="http://schemas.microsoft.com/office/drawing/2014/main" id="{69090E1F-8A45-4E91-872D-EFC196EF15FD}"/>
              </a:ext>
            </a:extLst>
          </p:cNvPr>
          <p:cNvSpPr>
            <a:spLocks noGrp="1"/>
          </p:cNvSpPr>
          <p:nvPr>
            <p:ph type="body" sz="quarter" idx="13"/>
          </p:nvPr>
        </p:nvSpPr>
        <p:spPr>
          <a:xfrm>
            <a:off x="979715" y="2210030"/>
            <a:ext cx="20103193" cy="2216418"/>
          </a:xfrm>
        </p:spPr>
        <p:txBody>
          <a:bodyPr/>
          <a:lstStyle/>
          <a:p>
            <a:r>
              <a:rPr lang="en-US" sz="4000" i="1" dirty="0">
                <a:solidFill>
                  <a:schemeClr val="bg1"/>
                </a:solidFill>
                <a:latin typeface="+mn-lt"/>
                <a:ea typeface="Cambria"/>
                <a:cs typeface="Arial"/>
              </a:rPr>
              <a:t>Seana B. Hallberg, MS Family Trainee</a:t>
            </a:r>
            <a:br>
              <a:rPr lang="en-US" sz="4000" i="1" dirty="0">
                <a:latin typeface="+mn-lt"/>
                <a:ea typeface="Cambria"/>
                <a:cs typeface="Arial"/>
              </a:rPr>
            </a:br>
            <a:r>
              <a:rPr lang="en-US" sz="4000" i="1" dirty="0">
                <a:latin typeface="+mn-lt"/>
              </a:rPr>
              <a:t>NH-ME LEND, Institute on Disability, University of New Hampshire</a:t>
            </a:r>
          </a:p>
          <a:p>
            <a:endParaRPr lang="en-US" sz="4000" i="1" dirty="0">
              <a:solidFill>
                <a:schemeClr val="bg1"/>
              </a:solidFill>
              <a:latin typeface="+mn-lt"/>
              <a:ea typeface="Cambria"/>
              <a:cs typeface="Arial"/>
            </a:endParaRPr>
          </a:p>
          <a:p>
            <a:endParaRPr lang="en-US" sz="4000" i="1" dirty="0">
              <a:latin typeface="+mn-lt"/>
            </a:endParaRPr>
          </a:p>
        </p:txBody>
      </p:sp>
      <p:sp>
        <p:nvSpPr>
          <p:cNvPr id="50" name="Rectangle: Rounded Corners 49">
            <a:extLst>
              <a:ext uri="{FF2B5EF4-FFF2-40B4-BE49-F238E27FC236}">
                <a16:creationId xmlns:a16="http://schemas.microsoft.com/office/drawing/2014/main" id="{01FC083D-2C85-4BF6-1A51-20A5F9AC83D3}"/>
              </a:ext>
            </a:extLst>
          </p:cNvPr>
          <p:cNvSpPr/>
          <p:nvPr/>
        </p:nvSpPr>
        <p:spPr>
          <a:xfrm>
            <a:off x="715387" y="6582991"/>
            <a:ext cx="9346597" cy="23647621"/>
          </a:xfrm>
          <a:prstGeom prst="roundRect">
            <a:avLst>
              <a:gd name="adj" fmla="val 6441"/>
            </a:avLst>
          </a:prstGeom>
          <a:solidFill>
            <a:srgbClr val="FFFFCC"/>
          </a:solidFill>
          <a:ln w="6350" cap="flat" cmpd="sng" algn="ctr">
            <a:noFill/>
            <a:prstDash val="solid"/>
            <a:miter lim="800000"/>
          </a:ln>
          <a:effectLst/>
        </p:spPr>
        <p:txBody>
          <a:bodyPr rtlCol="0" anchor="ctr"/>
          <a:lstStyle/>
          <a:p>
            <a:pPr marL="0" marR="0" lvl="0" indent="0" defTabSz="4301092"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Leadership Placement</a:t>
            </a:r>
          </a:p>
          <a:p>
            <a:pPr marL="0" marR="0" lvl="0" indent="0" defTabSz="4301092"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Community Crossroads (area agency region 10) is a comprehensive community agency serving families and individuals with disabilities or chronic health conditions from birth to elder years through conflict free case management.</a:t>
            </a:r>
          </a:p>
          <a:p>
            <a:pPr marL="0" marR="0" lvl="0" indent="0" algn="just" defTabSz="4301092"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4301092"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Community Crossroads educates and empowers individuals and families and advocates for their civil rights. </a:t>
            </a:r>
            <a:r>
              <a:rPr lang="en-US" sz="28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This poster presents the work done in collaboration with my Leadership mentor, </a:t>
            </a:r>
            <a:r>
              <a:rPr lang="en-US" sz="28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Karen Blake, Director of Community Partnerships at Community Crossroads. </a:t>
            </a:r>
            <a:r>
              <a:rPr lang="en-US" sz="28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She provided multiple opportunities to meet stakeholders within the state of NH working on disability policy. </a:t>
            </a:r>
          </a:p>
          <a:p>
            <a:pPr marL="0" marR="0" lvl="0" indent="0" defTabSz="4301092" eaLnBrk="1" fontAlgn="auto" latinLnBrk="0" hangingPunct="1">
              <a:lnSpc>
                <a:spcPct val="100000"/>
              </a:lnSpc>
              <a:spcBef>
                <a:spcPts val="0"/>
              </a:spcBef>
              <a:spcAft>
                <a:spcPts val="0"/>
              </a:spcAft>
              <a:buClrTx/>
              <a:buSzTx/>
              <a:buFontTx/>
              <a:buNone/>
              <a:tabLst/>
              <a:defRPr/>
            </a:pPr>
            <a:endParaRPr lang="en-US" sz="2800"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endParaRPr lang="en-US" sz="3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endParaRPr lang="en-US" sz="3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endParaRPr lang="en-US" sz="3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Activities</a:t>
            </a:r>
            <a:endParaRPr kumimoji="0" lang="en-US" sz="36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Family Listening Sessions</a:t>
            </a: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Bureau of Developmental Services Redesign</a:t>
            </a:r>
          </a:p>
          <a:p>
            <a:pPr marL="457200" marR="0" lvl="0" indent="-457200" algn="just" defTabSz="4301092"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Attended </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NH Disability Policy Roundtable</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Area Agency Legislative Liaison </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Legislative Ad Hoc </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CSNI Legislative Liaison</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Quality Council </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Public Policy Outreach Meeting</a:t>
            </a:r>
          </a:p>
          <a:p>
            <a:pPr marL="457200" marR="0" lvl="0" indent="-457200" algn="just" defTabSz="4301092" eaLnBrk="1" fontAlgn="auto" latinLnBrk="0" hangingPunct="1">
              <a:lnSpc>
                <a:spcPct val="100000"/>
              </a:lnSpc>
              <a:spcBef>
                <a:spcPts val="0"/>
              </a:spcBef>
              <a:spcAft>
                <a:spcPts val="0"/>
              </a:spcAft>
              <a:buClrTx/>
              <a:buSzTx/>
              <a:buFontTx/>
              <a:buChar char="•"/>
              <a:tabLst/>
              <a:defRPr/>
            </a:pPr>
            <a:endParaRPr kumimoji="0" lang="en-US" sz="2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Webinars</a:t>
            </a:r>
          </a:p>
          <a:p>
            <a:pPr marL="457200" marR="0" lvl="0" indent="-457200"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Reviewed Legislation 101 (Karen Blake/ Carrie Duran)</a:t>
            </a:r>
          </a:p>
          <a:p>
            <a:pPr marL="457200" marR="0" lvl="0" indent="-457200"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Attended Special Education 101 (Bonnie Dunham)</a:t>
            </a:r>
          </a:p>
          <a:p>
            <a:pPr marL="0" marR="0" lvl="0" indent="0" algn="just" defTabSz="4301092"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NH HB1593</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Listened to hearings on HB 1593</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Wrote Testimony for HB1593</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Attended Executive Session HHS &amp; Elderly Affairs HB1593</a:t>
            </a:r>
          </a:p>
          <a:p>
            <a:pPr marL="457200" marR="0" lvl="0" indent="-457200" algn="just" defTabSz="4301092" eaLnBrk="1" fontAlgn="auto" latinLnBrk="0" hangingPunct="1">
              <a:lnSpc>
                <a:spcPct val="100000"/>
              </a:lnSpc>
              <a:spcBef>
                <a:spcPts val="0"/>
              </a:spcBef>
              <a:spcAft>
                <a:spcPts val="0"/>
              </a:spcAft>
              <a:buClrTx/>
              <a:buSzTx/>
              <a:buFontTx/>
              <a:buChar char="•"/>
              <a:tabLst/>
              <a:defRPr/>
            </a:pPr>
            <a:endPar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4301092"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Advocacy &amp; Networking</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Art of the Share (Karen Blake/ Carrie Duran)</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NH Disability Roundtable Legislative Luncheon</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Leadership Legislative Session Class 2024</a:t>
            </a:r>
          </a:p>
          <a:p>
            <a:pPr marL="457200" marR="0" lvl="0" indent="-457200" algn="just" defTabSz="4301092"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As a LEND trainee for Karen Blake, Community Crossroads (the facilitator </a:t>
            </a:r>
            <a:r>
              <a:rPr lang="en-US" sz="28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for</a:t>
            </a:r>
            <a:r>
              <a:rPr kumimoji="0" lang="en-US" sz="2800" b="0" i="0" u="none" strike="noStrike" kern="1200" cap="none" spc="0" normalizeH="0" baseline="0" noProof="0" dirty="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 the NH Disability Roundtable) I was invited to attend this group and participate</a:t>
            </a:r>
            <a:endPar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4301092" eaLnBrk="1" fontAlgn="auto" latinLnBrk="0" hangingPunct="1">
              <a:lnSpc>
                <a:spcPct val="100000"/>
              </a:lnSpc>
              <a:spcBef>
                <a:spcPts val="0"/>
              </a:spcBef>
              <a:spcAft>
                <a:spcPts val="0"/>
              </a:spcAft>
              <a:buClrTx/>
              <a:buSzTx/>
              <a:buFontTx/>
              <a:buNone/>
              <a:tabLst/>
              <a:defRPr/>
            </a:pPr>
            <a:endParaRPr kumimoji="0" lang="en-US" sz="280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3" name="Rectangle: Rounded Corners 62">
            <a:extLst>
              <a:ext uri="{FF2B5EF4-FFF2-40B4-BE49-F238E27FC236}">
                <a16:creationId xmlns:a16="http://schemas.microsoft.com/office/drawing/2014/main" id="{F176A0B6-CD38-7079-F811-49870AE534E6}"/>
              </a:ext>
            </a:extLst>
          </p:cNvPr>
          <p:cNvSpPr/>
          <p:nvPr/>
        </p:nvSpPr>
        <p:spPr>
          <a:xfrm>
            <a:off x="21083874" y="20202074"/>
            <a:ext cx="22111617" cy="5838462"/>
          </a:xfrm>
          <a:prstGeom prst="roundRect">
            <a:avLst>
              <a:gd name="adj" fmla="val 9334"/>
            </a:avLst>
          </a:prstGeom>
          <a:solidFill>
            <a:srgbClr val="FFFFCC"/>
          </a:solidFill>
          <a:ln w="6350" cap="flat" cmpd="sng" algn="ctr">
            <a:noFill/>
            <a:prstDash val="solid"/>
            <a:miter lim="800000"/>
          </a:ln>
          <a:effectLst/>
        </p:spPr>
        <p:txBody>
          <a:bodyPr rtlCol="0" anchor="ctr"/>
          <a:lstStyle/>
          <a:p>
            <a:pPr marL="0" marR="0" lvl="0" indent="0" defTabSz="4301092"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2">
            <a:extLst>
              <a:ext uri="{FF2B5EF4-FFF2-40B4-BE49-F238E27FC236}">
                <a16:creationId xmlns:a16="http://schemas.microsoft.com/office/drawing/2014/main" id="{EA6F4AB5-3249-7C9E-873A-E1DEE73B460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11155332" y="18468569"/>
            <a:ext cx="8204437" cy="3881082"/>
          </a:xfrm>
          <a:prstGeom prst="roundRect">
            <a:avLst>
              <a:gd name="adj" fmla="val 692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Rounded Corners 66">
            <a:extLst>
              <a:ext uri="{FF2B5EF4-FFF2-40B4-BE49-F238E27FC236}">
                <a16:creationId xmlns:a16="http://schemas.microsoft.com/office/drawing/2014/main" id="{1D5053FF-3BBA-0625-BD39-EDCBFAF323D6}"/>
              </a:ext>
            </a:extLst>
          </p:cNvPr>
          <p:cNvSpPr/>
          <p:nvPr/>
        </p:nvSpPr>
        <p:spPr>
          <a:xfrm>
            <a:off x="979713" y="4114112"/>
            <a:ext cx="42150453" cy="2099441"/>
          </a:xfrm>
          <a:prstGeom prst="roundRect">
            <a:avLst>
              <a:gd name="adj" fmla="val 13732"/>
            </a:avLst>
          </a:prstGeom>
          <a:solidFill>
            <a:srgbClr val="60AEA8"/>
          </a:solidFill>
          <a:ln w="6350" cap="flat" cmpd="sng" algn="ctr">
            <a:noFill/>
            <a:prstDash val="solid"/>
            <a:miter lim="800000"/>
          </a:ln>
          <a:effectLst/>
        </p:spPr>
        <p:txBody>
          <a:bodyPr rtlCol="0" anchor="ctr"/>
          <a:lstStyle/>
          <a:p>
            <a:pPr marL="0" marR="0" lvl="0" indent="0" algn="ctr" defTabSz="4301092" eaLnBrk="1" fontAlgn="auto" latinLnBrk="0" hangingPunct="1">
              <a:lnSpc>
                <a:spcPct val="100000"/>
              </a:lnSpc>
              <a:spcBef>
                <a:spcPts val="0"/>
              </a:spcBef>
              <a:spcAft>
                <a:spcPts val="0"/>
              </a:spcAft>
              <a:buClrTx/>
              <a:buSzTx/>
              <a:buFontTx/>
              <a:buNone/>
              <a:tabLst/>
              <a:defRPr/>
            </a:pPr>
            <a:r>
              <a:rPr kumimoji="0" lang="en-US" sz="6000" i="1"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Understanding the legislative process and key stakeholders within the state, and discovering ways to promote and support public policy impacting those with developmental disabilities.</a:t>
            </a:r>
          </a:p>
        </p:txBody>
      </p:sp>
      <p:pic>
        <p:nvPicPr>
          <p:cNvPr id="87" name="Picture 86">
            <a:extLst>
              <a:ext uri="{FF2B5EF4-FFF2-40B4-BE49-F238E27FC236}">
                <a16:creationId xmlns:a16="http://schemas.microsoft.com/office/drawing/2014/main" id="{B8DE8017-AF0E-3EF0-2D67-3F00C4B3F0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12612" y="26634891"/>
            <a:ext cx="5319597" cy="3504095"/>
          </a:xfrm>
          <a:prstGeom prst="rect">
            <a:avLst/>
          </a:prstGeom>
        </p:spPr>
      </p:pic>
      <p:sp>
        <p:nvSpPr>
          <p:cNvPr id="115" name="TextBox 114">
            <a:extLst>
              <a:ext uri="{FF2B5EF4-FFF2-40B4-BE49-F238E27FC236}">
                <a16:creationId xmlns:a16="http://schemas.microsoft.com/office/drawing/2014/main" id="{B1C9E672-A41C-B179-D922-0E1211C740DB}"/>
              </a:ext>
            </a:extLst>
          </p:cNvPr>
          <p:cNvSpPr txBox="1"/>
          <p:nvPr/>
        </p:nvSpPr>
        <p:spPr>
          <a:xfrm>
            <a:off x="10592386" y="6718571"/>
            <a:ext cx="9021070" cy="2769989"/>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900" dirty="0">
                <a:latin typeface="Open Sans" panose="020B0606030504020204" pitchFamily="34" charset="0"/>
                <a:ea typeface="Open Sans" panose="020B0606030504020204" pitchFamily="34" charset="0"/>
                <a:cs typeface="Open Sans" panose="020B0606030504020204" pitchFamily="34" charset="0"/>
              </a:rPr>
              <a:t>  I assisted in the Art of The Share webinar</a:t>
            </a:r>
            <a:r>
              <a:rPr lang="en-US" sz="2900" b="1" dirty="0">
                <a:latin typeface="Open Sans" panose="020B0606030504020204" pitchFamily="34" charset="0"/>
                <a:ea typeface="Open Sans" panose="020B0606030504020204" pitchFamily="34" charset="0"/>
                <a:cs typeface="Open Sans" panose="020B0606030504020204" pitchFamily="34" charset="0"/>
              </a:rPr>
              <a:t>, </a:t>
            </a:r>
            <a:r>
              <a:rPr lang="en-US" sz="2900" dirty="0">
                <a:latin typeface="Open Sans" panose="020B0606030504020204" pitchFamily="34" charset="0"/>
                <a:ea typeface="Open Sans" panose="020B0606030504020204" pitchFamily="34" charset="0"/>
                <a:cs typeface="Open Sans" panose="020B0606030504020204" pitchFamily="34" charset="0"/>
              </a:rPr>
              <a:t>moderating the webinar chat. This webinar advances participants advocacy through storytelling. </a:t>
            </a:r>
            <a:br>
              <a:rPr lang="en-US" sz="2900" dirty="0">
                <a:latin typeface="Open Sans" panose="020B0606030504020204" pitchFamily="34" charset="0"/>
                <a:ea typeface="Open Sans" panose="020B0606030504020204" pitchFamily="34" charset="0"/>
                <a:cs typeface="Open Sans" panose="020B0606030504020204" pitchFamily="34" charset="0"/>
              </a:rPr>
            </a:br>
            <a:r>
              <a:rPr lang="en-US" sz="2900" b="1" dirty="0">
                <a:latin typeface="Open Sans" panose="020B0606030504020204" pitchFamily="34" charset="0"/>
                <a:ea typeface="Open Sans" panose="020B0606030504020204" pitchFamily="34" charset="0"/>
                <a:cs typeface="Open Sans" panose="020B0606030504020204" pitchFamily="34" charset="0"/>
              </a:rPr>
              <a:t>The Art of the Share webinar is co-hosted by Carrie Duran, LRCS and Karen Blake, CSNI. </a:t>
            </a:r>
          </a:p>
        </p:txBody>
      </p:sp>
      <p:sp>
        <p:nvSpPr>
          <p:cNvPr id="116" name="TextBox 115">
            <a:extLst>
              <a:ext uri="{FF2B5EF4-FFF2-40B4-BE49-F238E27FC236}">
                <a16:creationId xmlns:a16="http://schemas.microsoft.com/office/drawing/2014/main" id="{C7572662-9EA8-4AFA-6AF4-43DDD84989C5}"/>
              </a:ext>
            </a:extLst>
          </p:cNvPr>
          <p:cNvSpPr txBox="1"/>
          <p:nvPr/>
        </p:nvSpPr>
        <p:spPr>
          <a:xfrm>
            <a:off x="10608179" y="16042673"/>
            <a:ext cx="9155545" cy="2323713"/>
          </a:xfrm>
          <a:prstGeom prst="rect">
            <a:avLst/>
          </a:prstGeom>
          <a:noFill/>
          <a:ln>
            <a:noFill/>
          </a:ln>
        </p:spPr>
        <p:txBody>
          <a:bodyPr wrap="square">
            <a:spAutoFit/>
          </a:bodyPr>
          <a:lstStyle/>
          <a:p>
            <a:pPr algn="ctr"/>
            <a:r>
              <a:rPr lang="en-US" sz="2900" dirty="0">
                <a:latin typeface="Open Sans" panose="020B0606030504020204" pitchFamily="34" charset="0"/>
                <a:ea typeface="Open Sans" panose="020B0606030504020204" pitchFamily="34" charset="0"/>
                <a:cs typeface="Open Sans" panose="020B0606030504020204" pitchFamily="34" charset="0"/>
              </a:rPr>
              <a:t>I participated in supporting the current </a:t>
            </a:r>
            <a:br>
              <a:rPr lang="en-US" sz="2900" dirty="0">
                <a:latin typeface="Open Sans" panose="020B0606030504020204" pitchFamily="34" charset="0"/>
                <a:ea typeface="Open Sans" panose="020B0606030504020204" pitchFamily="34" charset="0"/>
                <a:cs typeface="Open Sans" panose="020B0606030504020204" pitchFamily="34" charset="0"/>
              </a:rPr>
            </a:br>
            <a:r>
              <a:rPr lang="en-US" sz="2900" b="1" dirty="0">
                <a:latin typeface="Open Sans" panose="020B0606030504020204" pitchFamily="34" charset="0"/>
                <a:ea typeface="Open Sans" panose="020B0606030504020204" pitchFamily="34" charset="0"/>
                <a:cs typeface="Open Sans" panose="020B0606030504020204" pitchFamily="34" charset="0"/>
              </a:rPr>
              <a:t>NH Leadership Series ‘24 class in the Citizenship Session</a:t>
            </a:r>
            <a:r>
              <a:rPr lang="en-US" sz="2900" dirty="0">
                <a:latin typeface="Open Sans" panose="020B0606030504020204" pitchFamily="34" charset="0"/>
                <a:ea typeface="Open Sans" panose="020B0606030504020204" pitchFamily="34" charset="0"/>
                <a:cs typeface="Open Sans" panose="020B0606030504020204" pitchFamily="34" charset="0"/>
              </a:rPr>
              <a:t>, where trainees practice educating lawmakers on current legislation impacting the disability community.</a:t>
            </a:r>
          </a:p>
        </p:txBody>
      </p:sp>
      <p:sp>
        <p:nvSpPr>
          <p:cNvPr id="184" name="Rectangle: Rounded Corners 183">
            <a:extLst>
              <a:ext uri="{FF2B5EF4-FFF2-40B4-BE49-F238E27FC236}">
                <a16:creationId xmlns:a16="http://schemas.microsoft.com/office/drawing/2014/main" id="{31F4B47C-6929-4876-AD63-8337D7E1BF16}"/>
              </a:ext>
            </a:extLst>
          </p:cNvPr>
          <p:cNvSpPr/>
          <p:nvPr/>
        </p:nvSpPr>
        <p:spPr>
          <a:xfrm>
            <a:off x="20631826" y="26329908"/>
            <a:ext cx="22449863" cy="3900708"/>
          </a:xfrm>
          <a:prstGeom prst="roundRect">
            <a:avLst>
              <a:gd name="adj" fmla="val 13732"/>
            </a:avLst>
          </a:prstGeom>
          <a:solidFill>
            <a:srgbClr val="60AEA8"/>
          </a:solidFill>
          <a:ln w="6350" cap="flat" cmpd="sng" algn="ctr">
            <a:noFill/>
            <a:prstDash val="solid"/>
            <a:miter lim="800000"/>
          </a:ln>
          <a:effectLst/>
        </p:spPr>
        <p:txBody>
          <a:bodyPr rtlCol="0" anchor="ctr"/>
          <a:lstStyle/>
          <a:p>
            <a:pPr marL="0" marR="0" lvl="0" indent="0" algn="ctr" defTabSz="4301092"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Conclusion</a:t>
            </a:r>
          </a:p>
          <a:p>
            <a:pPr marL="0" marR="0" lvl="0" indent="0" algn="ctr" defTabSz="4301092" eaLnBrk="1" fontAlgn="auto" latinLnBrk="0" hangingPunct="1">
              <a:lnSpc>
                <a:spcPct val="100000"/>
              </a:lnSpc>
              <a:spcBef>
                <a:spcPts val="0"/>
              </a:spcBef>
              <a:spcAft>
                <a:spcPts val="0"/>
              </a:spcAft>
              <a:buClrTx/>
              <a:buSzTx/>
              <a:buFontTx/>
              <a:buNone/>
              <a:tabLst/>
              <a:defRPr/>
            </a:pPr>
            <a:r>
              <a:rPr lang="en-US" sz="29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NH has 400 legislators, who are extremely accessible to constituents. Build relationships with local representatives, network with individuals in your community doing advocacy work. </a:t>
            </a:r>
          </a:p>
          <a:p>
            <a:pPr marL="0" marR="0" lvl="0" indent="0" algn="ctr" defTabSz="4301092" eaLnBrk="1" fontAlgn="auto" latinLnBrk="0" hangingPunct="1">
              <a:lnSpc>
                <a:spcPct val="100000"/>
              </a:lnSpc>
              <a:spcBef>
                <a:spcPts val="0"/>
              </a:spcBef>
              <a:spcAft>
                <a:spcPts val="0"/>
              </a:spcAft>
              <a:buClrTx/>
              <a:buSzTx/>
              <a:buFontTx/>
              <a:buNone/>
              <a:tabLst/>
              <a:defRPr/>
            </a:pPr>
            <a:r>
              <a:rPr lang="en-US" sz="29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Policy often begins with an idea in community where spaces are inaccessible for the disabled. Meet your representative for coffee, share your story and advocate for change. Discuss what is needed to become an accessible and equitable space or experience. Become comfortable with being an expert of your own lived experience. Join boards or organizations you have stake in and align with your values. </a:t>
            </a:r>
            <a:br>
              <a:rPr lang="en-US" sz="29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br>
            <a:r>
              <a:rPr lang="en-US" sz="2900" b="1" i="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Take up space where change happens</a:t>
            </a:r>
            <a:r>
              <a:rPr lang="en-US" sz="2900" i="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2900" b="1" i="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The more involved you become, the easier it is to make an impact. </a:t>
            </a:r>
            <a:endParaRPr kumimoji="0" lang="en-US" sz="2900" b="1" i="1"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5" name="Rectangle: Rounded Corners 184">
            <a:extLst>
              <a:ext uri="{FF2B5EF4-FFF2-40B4-BE49-F238E27FC236}">
                <a16:creationId xmlns:a16="http://schemas.microsoft.com/office/drawing/2014/main" id="{FA8C8A5A-A0F4-206B-B5D6-E4ED6D1A5601}"/>
              </a:ext>
            </a:extLst>
          </p:cNvPr>
          <p:cNvSpPr/>
          <p:nvPr/>
        </p:nvSpPr>
        <p:spPr>
          <a:xfrm>
            <a:off x="21165620" y="6997136"/>
            <a:ext cx="21653994" cy="3695205"/>
          </a:xfrm>
          <a:prstGeom prst="roundRect">
            <a:avLst>
              <a:gd name="adj" fmla="val 6441"/>
            </a:avLst>
          </a:prstGeom>
          <a:noFill/>
          <a:ln w="6350" cap="flat" cmpd="sng" algn="ctr">
            <a:noFill/>
            <a:prstDash val="solid"/>
            <a:miter lim="800000"/>
          </a:ln>
          <a:effectLst/>
        </p:spPr>
        <p:txBody>
          <a:bodyPr rtlCol="0" anchor="ctr"/>
          <a:lstStyle/>
          <a:p>
            <a:pPr defTabSz="4301092">
              <a:defRPr/>
            </a:pPr>
            <a:r>
              <a:rPr kumimoji="0" lang="en-US" sz="3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NH Disability Roundtable </a:t>
            </a:r>
            <a:r>
              <a:rPr kumimoji="0" lang="en-US" sz="300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consists of key advocacy groups, as referenced (1A) below. Working closely with these groups and discussing all the perspectives of proposed legislation gives a better understanding of issues and solutions. </a:t>
            </a:r>
            <a:r>
              <a:rPr kumimoji="0" lang="en-US" sz="30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 the legislative session, the 8 major disability advocacy groups meet monthly to discuss legislative issues and priorities of their organizations. </a:t>
            </a:r>
          </a:p>
          <a:p>
            <a:pPr marL="0" marR="0" lvl="0" indent="0" algn="ctr" defTabSz="4301092" eaLnBrk="1" fontAlgn="auto" latinLnBrk="0" hangingPunct="1">
              <a:lnSpc>
                <a:spcPct val="100000"/>
              </a:lnSpc>
              <a:spcBef>
                <a:spcPts val="0"/>
              </a:spcBef>
              <a:spcAft>
                <a:spcPts val="0"/>
              </a:spcAft>
              <a:buClrTx/>
              <a:buSzTx/>
              <a:buFontTx/>
              <a:buNone/>
              <a:tabLst/>
              <a:defRPr/>
            </a:pPr>
            <a:endParaRPr lang="en-US" sz="3000" kern="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4301092"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Community Crossroads </a:t>
            </a:r>
            <a:r>
              <a:rPr kumimoji="0" lang="en-US" sz="300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 an area agency under CSNI.  CSNI is part of the Disability Roundtable (1B), working together to advocate for, or against legislation; sometimes as a collective group. Keeping these lines of communication open in the state of NH positively impacts the advocacy done for individuals with disabilities. </a:t>
            </a:r>
          </a:p>
        </p:txBody>
      </p:sp>
      <p:pic>
        <p:nvPicPr>
          <p:cNvPr id="1026" name="Picture 2">
            <a:extLst>
              <a:ext uri="{FF2B5EF4-FFF2-40B4-BE49-F238E27FC236}">
                <a16:creationId xmlns:a16="http://schemas.microsoft.com/office/drawing/2014/main" id="{4145F5B7-3DC2-6745-851F-AE381F90D33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2298162" y="20504858"/>
            <a:ext cx="7599433" cy="48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5FE1F5AB-51DF-BA46-961D-45F1A2794C6F}"/>
              </a:ext>
            </a:extLst>
          </p:cNvPr>
          <p:cNvGrpSpPr/>
          <p:nvPr/>
        </p:nvGrpSpPr>
        <p:grpSpPr>
          <a:xfrm>
            <a:off x="32490137" y="10479475"/>
            <a:ext cx="9257408" cy="9291650"/>
            <a:chOff x="32490137" y="10320447"/>
            <a:chExt cx="9257408" cy="9291650"/>
          </a:xfrm>
        </p:grpSpPr>
        <p:sp>
          <p:nvSpPr>
            <p:cNvPr id="167" name="Flowchart: Connector 166">
              <a:extLst>
                <a:ext uri="{FF2B5EF4-FFF2-40B4-BE49-F238E27FC236}">
                  <a16:creationId xmlns:a16="http://schemas.microsoft.com/office/drawing/2014/main" id="{1B4765E9-0D96-FA1F-20E5-4312180C97F7}"/>
                </a:ext>
              </a:extLst>
            </p:cNvPr>
            <p:cNvSpPr/>
            <p:nvPr/>
          </p:nvSpPr>
          <p:spPr>
            <a:xfrm>
              <a:off x="33742520" y="16976883"/>
              <a:ext cx="2276622"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Gateways Community Service</a:t>
              </a:r>
            </a:p>
          </p:txBody>
        </p:sp>
        <p:sp>
          <p:nvSpPr>
            <p:cNvPr id="168" name="Flowchart: Connector 167">
              <a:extLst>
                <a:ext uri="{FF2B5EF4-FFF2-40B4-BE49-F238E27FC236}">
                  <a16:creationId xmlns:a16="http://schemas.microsoft.com/office/drawing/2014/main" id="{D80FB3EB-34C5-70AE-875F-A0D11F91A826}"/>
                </a:ext>
              </a:extLst>
            </p:cNvPr>
            <p:cNvSpPr/>
            <p:nvPr/>
          </p:nvSpPr>
          <p:spPr>
            <a:xfrm>
              <a:off x="35983692" y="17442246"/>
              <a:ext cx="2212492"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Monadnock Dev Services</a:t>
              </a:r>
            </a:p>
          </p:txBody>
        </p:sp>
        <p:sp>
          <p:nvSpPr>
            <p:cNvPr id="169" name="Flowchart: Connector 168">
              <a:extLst>
                <a:ext uri="{FF2B5EF4-FFF2-40B4-BE49-F238E27FC236}">
                  <a16:creationId xmlns:a16="http://schemas.microsoft.com/office/drawing/2014/main" id="{F2768898-1920-CF44-8268-EA7A5A87409E}"/>
                </a:ext>
              </a:extLst>
            </p:cNvPr>
            <p:cNvSpPr/>
            <p:nvPr/>
          </p:nvSpPr>
          <p:spPr>
            <a:xfrm>
              <a:off x="32490137" y="15157053"/>
              <a:ext cx="2212492"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 Moore Center</a:t>
              </a:r>
            </a:p>
          </p:txBody>
        </p:sp>
        <p:sp>
          <p:nvSpPr>
            <p:cNvPr id="170" name="Flowchart: Connector 169">
              <a:extLst>
                <a:ext uri="{FF2B5EF4-FFF2-40B4-BE49-F238E27FC236}">
                  <a16:creationId xmlns:a16="http://schemas.microsoft.com/office/drawing/2014/main" id="{F2D556E1-393B-C014-B13E-E2D72EA07AC9}"/>
                </a:ext>
              </a:extLst>
            </p:cNvPr>
            <p:cNvSpPr/>
            <p:nvPr/>
          </p:nvSpPr>
          <p:spPr>
            <a:xfrm>
              <a:off x="38150616" y="17003782"/>
              <a:ext cx="2212492" cy="2045016"/>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a:t>
              </a:r>
              <a:r>
                <a:rPr kumimoji="0" lang="en-US" sz="2000" b="0" i="0" u="none" strike="noStrike" kern="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ommunity</a:t>
              </a: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Bridges</a:t>
              </a:r>
            </a:p>
          </p:txBody>
        </p:sp>
        <p:sp>
          <p:nvSpPr>
            <p:cNvPr id="171" name="Flowchart: Connector 170">
              <a:extLst>
                <a:ext uri="{FF2B5EF4-FFF2-40B4-BE49-F238E27FC236}">
                  <a16:creationId xmlns:a16="http://schemas.microsoft.com/office/drawing/2014/main" id="{5DF0FB1A-B310-C54A-D4F6-BAE70F168D43}"/>
                </a:ext>
              </a:extLst>
            </p:cNvPr>
            <p:cNvSpPr/>
            <p:nvPr/>
          </p:nvSpPr>
          <p:spPr>
            <a:xfrm>
              <a:off x="35072940" y="13210017"/>
              <a:ext cx="4033997" cy="3793765"/>
            </a:xfrm>
            <a:prstGeom prst="flowChartConnector">
              <a:avLst/>
            </a:prstGeom>
            <a:solidFill>
              <a:schemeClr val="bg1"/>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4000" kern="0" dirty="0">
                <a:latin typeface="Aptos" panose="0211000402020202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effectLst/>
                <a:uLnTx/>
                <a:uFillTx/>
                <a:latin typeface="Aptos" panose="02110004020202020204"/>
              </a:endParaRPr>
            </a:p>
          </p:txBody>
        </p:sp>
        <p:sp>
          <p:nvSpPr>
            <p:cNvPr id="172" name="Flowchart: Connector 171">
              <a:extLst>
                <a:ext uri="{FF2B5EF4-FFF2-40B4-BE49-F238E27FC236}">
                  <a16:creationId xmlns:a16="http://schemas.microsoft.com/office/drawing/2014/main" id="{C5DE8A9F-B80D-FA52-96F2-EBF72A871B53}"/>
                </a:ext>
              </a:extLst>
            </p:cNvPr>
            <p:cNvSpPr/>
            <p:nvPr/>
          </p:nvSpPr>
          <p:spPr>
            <a:xfrm>
              <a:off x="32490137" y="12861841"/>
              <a:ext cx="2212492"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One Sky</a:t>
              </a:r>
            </a:p>
          </p:txBody>
        </p:sp>
        <p:sp>
          <p:nvSpPr>
            <p:cNvPr id="173" name="Flowchart: Connector 172">
              <a:extLst>
                <a:ext uri="{FF2B5EF4-FFF2-40B4-BE49-F238E27FC236}">
                  <a16:creationId xmlns:a16="http://schemas.microsoft.com/office/drawing/2014/main" id="{EBC671EF-0801-0FDE-CD41-732D77242653}"/>
                </a:ext>
              </a:extLst>
            </p:cNvPr>
            <p:cNvSpPr/>
            <p:nvPr/>
          </p:nvSpPr>
          <p:spPr>
            <a:xfrm>
              <a:off x="39471713" y="12872173"/>
              <a:ext cx="2212492"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PathWays</a:t>
              </a: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of the River Valley</a:t>
              </a:r>
            </a:p>
          </p:txBody>
        </p:sp>
        <p:sp>
          <p:nvSpPr>
            <p:cNvPr id="174" name="Flowchart: Connector 173">
              <a:extLst>
                <a:ext uri="{FF2B5EF4-FFF2-40B4-BE49-F238E27FC236}">
                  <a16:creationId xmlns:a16="http://schemas.microsoft.com/office/drawing/2014/main" id="{8A2DC66C-F94F-4AF7-DADC-ADD621317A94}"/>
                </a:ext>
              </a:extLst>
            </p:cNvPr>
            <p:cNvSpPr/>
            <p:nvPr/>
          </p:nvSpPr>
          <p:spPr>
            <a:xfrm>
              <a:off x="39470923" y="15136450"/>
              <a:ext cx="2276622"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Lakes Region Community Services</a:t>
              </a:r>
            </a:p>
          </p:txBody>
        </p:sp>
        <p:sp>
          <p:nvSpPr>
            <p:cNvPr id="175" name="Flowchart: Connector 174">
              <a:extLst>
                <a:ext uri="{FF2B5EF4-FFF2-40B4-BE49-F238E27FC236}">
                  <a16:creationId xmlns:a16="http://schemas.microsoft.com/office/drawing/2014/main" id="{8E9D3944-9692-EB9F-8B7A-EF9053EE39C0}"/>
                </a:ext>
              </a:extLst>
            </p:cNvPr>
            <p:cNvSpPr/>
            <p:nvPr/>
          </p:nvSpPr>
          <p:spPr>
            <a:xfrm>
              <a:off x="38169185" y="11036509"/>
              <a:ext cx="2212492"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Northern Human Services</a:t>
              </a:r>
            </a:p>
          </p:txBody>
        </p:sp>
        <p:sp>
          <p:nvSpPr>
            <p:cNvPr id="176" name="Flowchart: Connector 175">
              <a:extLst>
                <a:ext uri="{FF2B5EF4-FFF2-40B4-BE49-F238E27FC236}">
                  <a16:creationId xmlns:a16="http://schemas.microsoft.com/office/drawing/2014/main" id="{BCB8E330-03B2-D3CF-431C-3C8F1A2F10A1}"/>
                </a:ext>
              </a:extLst>
            </p:cNvPr>
            <p:cNvSpPr/>
            <p:nvPr/>
          </p:nvSpPr>
          <p:spPr>
            <a:xfrm>
              <a:off x="35921365" y="10320447"/>
              <a:ext cx="2294190"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Community Crossroads</a:t>
              </a:r>
            </a:p>
          </p:txBody>
        </p:sp>
        <p:sp>
          <p:nvSpPr>
            <p:cNvPr id="177" name="Flowchart: Connector 176">
              <a:extLst>
                <a:ext uri="{FF2B5EF4-FFF2-40B4-BE49-F238E27FC236}">
                  <a16:creationId xmlns:a16="http://schemas.microsoft.com/office/drawing/2014/main" id="{44FC7D2A-A23B-5FBE-9D8C-3D0323C5D5CE}"/>
                </a:ext>
              </a:extLst>
            </p:cNvPr>
            <p:cNvSpPr/>
            <p:nvPr/>
          </p:nvSpPr>
          <p:spPr>
            <a:xfrm>
              <a:off x="33751260" y="11039606"/>
              <a:ext cx="2259142" cy="2169851"/>
            </a:xfrm>
            <a:prstGeom prst="flowChartConnector">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a:t>
              </a:r>
              <a:r>
                <a:rPr kumimoji="0" lang="en-US" sz="2000" b="0" i="0" u="none" strike="noStrike" kern="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ommunity</a:t>
              </a: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Partners</a:t>
              </a:r>
            </a:p>
          </p:txBody>
        </p:sp>
        <p:pic>
          <p:nvPicPr>
            <p:cNvPr id="4" name="Picture 2" descr="CSNI – Community Support Network Inc. | New Hampshire Department of Health  and Human Services">
              <a:extLst>
                <a:ext uri="{FF2B5EF4-FFF2-40B4-BE49-F238E27FC236}">
                  <a16:creationId xmlns:a16="http://schemas.microsoft.com/office/drawing/2014/main" id="{9DC6DEA9-A455-4227-0B85-90BF7DA839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6156" y="14101559"/>
              <a:ext cx="3374745" cy="198514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720E1666-45DD-F320-7389-953A1309CA0E}"/>
              </a:ext>
            </a:extLst>
          </p:cNvPr>
          <p:cNvSpPr txBox="1"/>
          <p:nvPr/>
        </p:nvSpPr>
        <p:spPr>
          <a:xfrm>
            <a:off x="10908617" y="23164805"/>
            <a:ext cx="8704839" cy="366254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900" b="1" dirty="0">
                <a:latin typeface="Open Sans" panose="020B0606030504020204" pitchFamily="34" charset="0"/>
                <a:ea typeface="Open Sans" panose="020B0606030504020204" pitchFamily="34" charset="0"/>
                <a:cs typeface="Open Sans" panose="020B0606030504020204" pitchFamily="34" charset="0"/>
              </a:rPr>
              <a:t>NH Disability Organizations </a:t>
            </a:r>
            <a:br>
              <a:rPr lang="en-US" sz="2900" b="1" dirty="0">
                <a:latin typeface="Open Sans" panose="020B0606030504020204" pitchFamily="34" charset="0"/>
                <a:ea typeface="Open Sans" panose="020B0606030504020204" pitchFamily="34" charset="0"/>
                <a:cs typeface="Open Sans" panose="020B0606030504020204" pitchFamily="34" charset="0"/>
              </a:rPr>
            </a:br>
            <a:r>
              <a:rPr lang="en-US" sz="2900" b="1" dirty="0">
                <a:latin typeface="Open Sans" panose="020B0606030504020204" pitchFamily="34" charset="0"/>
                <a:ea typeface="Open Sans" panose="020B0606030504020204" pitchFamily="34" charset="0"/>
                <a:cs typeface="Open Sans" panose="020B0606030504020204" pitchFamily="34" charset="0"/>
              </a:rPr>
              <a:t>Meet &amp; Greet @ State House</a:t>
            </a:r>
            <a:endParaRPr lang="en-US" sz="2900" dirty="0">
              <a:latin typeface="Open Sans" panose="020B0606030504020204" pitchFamily="34" charset="0"/>
              <a:ea typeface="Open Sans" panose="020B0606030504020204" pitchFamily="34" charset="0"/>
              <a:cs typeface="Open Sans" panose="020B0606030504020204" pitchFamily="34" charset="0"/>
            </a:endParaRPr>
          </a:p>
          <a:p>
            <a:pPr algn="ctr"/>
            <a:r>
              <a:rPr lang="en-US" sz="2900" dirty="0">
                <a:latin typeface="Open Sans" panose="020B0606030504020204" pitchFamily="34" charset="0"/>
                <a:ea typeface="Open Sans" panose="020B0606030504020204" pitchFamily="34" charset="0"/>
                <a:cs typeface="Open Sans" panose="020B0606030504020204" pitchFamily="34" charset="0"/>
              </a:rPr>
              <a:t>All legislators join NH’s disability organizations to learn about and discuss how policy can impact the lives of those with disabilities. </a:t>
            </a:r>
            <a:r>
              <a:rPr lang="en-US" sz="2900" b="1" i="1" dirty="0">
                <a:latin typeface="Open Sans" panose="020B0606030504020204" pitchFamily="34" charset="0"/>
                <a:ea typeface="Open Sans" panose="020B0606030504020204" pitchFamily="34" charset="0"/>
                <a:cs typeface="Open Sans" panose="020B0606030504020204" pitchFamily="34" charset="0"/>
              </a:rPr>
              <a:t>We believe amplifying the voices of those who experience disabilities can empower decision-makers to develop policies that benefit all NH citizens. </a:t>
            </a:r>
            <a:endParaRPr lang="en-US" sz="29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36958312-2380-2067-FD32-8B576A18FC37}"/>
              </a:ext>
            </a:extLst>
          </p:cNvPr>
          <p:cNvCxnSpPr/>
          <p:nvPr/>
        </p:nvCxnSpPr>
        <p:spPr>
          <a:xfrm>
            <a:off x="979714" y="30574277"/>
            <a:ext cx="41616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5F2E9B-898A-B731-89A3-115DC8378E45}"/>
              </a:ext>
            </a:extLst>
          </p:cNvPr>
          <p:cNvSpPr txBox="1"/>
          <p:nvPr/>
        </p:nvSpPr>
        <p:spPr>
          <a:xfrm>
            <a:off x="31230744" y="20231310"/>
            <a:ext cx="11681111" cy="5386090"/>
          </a:xfrm>
          <a:prstGeom prst="rect">
            <a:avLst/>
          </a:prstGeom>
          <a:noFill/>
        </p:spPr>
        <p:txBody>
          <a:bodyPr wrap="square" rtlCol="0">
            <a:spAutoFit/>
          </a:bodyPr>
          <a:lstStyle/>
          <a:p>
            <a:pPr marL="0" marR="0" lvl="0" indent="0" defTabSz="4301092"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Advocate for Change</a:t>
            </a: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Understand the NH Legislative Process</a:t>
            </a: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Meet and build relationship with your legislator</a:t>
            </a: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Focus on issues you</a:t>
            </a:r>
            <a:r>
              <a:rPr lang="en-US" sz="28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 a</a:t>
            </a: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a:t>
            </a:r>
            <a:r>
              <a:rPr lang="en-US" sz="2800"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e</a:t>
            </a: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passionate about</a:t>
            </a: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Get informed about disability related bills through </a:t>
            </a: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7"/>
              </a:rPr>
              <a:t>http://www.nh.gov/index.htm</a:t>
            </a:r>
            <a:endPar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Register Your Support or Opposition of a Bill online at </a:t>
            </a: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8"/>
              </a:rPr>
              <a:t>http://ww.gencourt.state.nhus/</a:t>
            </a:r>
            <a:endPar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Provide testimony at a public hearing</a:t>
            </a: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Email testimony in favor or opposition of a bill to the committee</a:t>
            </a: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Meet with local reps to discuss important upcoming bills</a:t>
            </a:r>
          </a:p>
          <a:p>
            <a:pPr marL="457200" marR="0" lvl="0" indent="-457200" defTabSz="4301092"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Join an advocacy group</a:t>
            </a:r>
            <a:endParaRPr lang="en-US" sz="2800" dirty="0"/>
          </a:p>
        </p:txBody>
      </p:sp>
      <p:pic>
        <p:nvPicPr>
          <p:cNvPr id="1028" name="Picture 4" descr="New Hampshire House of Representatives - Wikipedia">
            <a:extLst>
              <a:ext uri="{FF2B5EF4-FFF2-40B4-BE49-F238E27FC236}">
                <a16:creationId xmlns:a16="http://schemas.microsoft.com/office/drawing/2014/main" id="{BF59A821-F5AA-0BFE-3D0F-EC2D18AB43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2135" y="27051138"/>
            <a:ext cx="2796850" cy="2796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F038CF56-6E3C-84FB-41C2-901D9355BC58}"/>
              </a:ext>
            </a:extLst>
          </p:cNvPr>
          <p:cNvSpPr/>
          <p:nvPr/>
        </p:nvSpPr>
        <p:spPr>
          <a:xfrm>
            <a:off x="10362100" y="15615744"/>
            <a:ext cx="9756792" cy="72643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40E67F2-62AC-226B-07C2-89AE5E3CB8E5}"/>
              </a:ext>
            </a:extLst>
          </p:cNvPr>
          <p:cNvSpPr/>
          <p:nvPr/>
        </p:nvSpPr>
        <p:spPr>
          <a:xfrm>
            <a:off x="10285029" y="6548505"/>
            <a:ext cx="9789833" cy="886982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4515C86-1C03-F829-A246-1079D10B98BF}"/>
              </a:ext>
            </a:extLst>
          </p:cNvPr>
          <p:cNvSpPr/>
          <p:nvPr/>
        </p:nvSpPr>
        <p:spPr>
          <a:xfrm>
            <a:off x="10325121" y="23072073"/>
            <a:ext cx="9756792" cy="726432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A logo with green text&#10;&#10;Description automatically generated">
            <a:extLst>
              <a:ext uri="{FF2B5EF4-FFF2-40B4-BE49-F238E27FC236}">
                <a16:creationId xmlns:a16="http://schemas.microsoft.com/office/drawing/2014/main" id="{AF74E061-E802-019C-682B-860C64AC528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743556" y="14013605"/>
            <a:ext cx="7069945" cy="1258555"/>
          </a:xfrm>
          <a:prstGeom prst="rect">
            <a:avLst/>
          </a:prstGeom>
        </p:spPr>
      </p:pic>
      <p:sp>
        <p:nvSpPr>
          <p:cNvPr id="179" name="Arrow: Right 178">
            <a:extLst>
              <a:ext uri="{FF2B5EF4-FFF2-40B4-BE49-F238E27FC236}">
                <a16:creationId xmlns:a16="http://schemas.microsoft.com/office/drawing/2014/main" id="{805C635C-0B35-5AC4-C31D-8ED3D05AE199}"/>
              </a:ext>
            </a:extLst>
          </p:cNvPr>
          <p:cNvSpPr/>
          <p:nvPr/>
        </p:nvSpPr>
        <p:spPr>
          <a:xfrm>
            <a:off x="30754292" y="15040789"/>
            <a:ext cx="1102466" cy="41167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Connector 137">
            <a:extLst>
              <a:ext uri="{FF2B5EF4-FFF2-40B4-BE49-F238E27FC236}">
                <a16:creationId xmlns:a16="http://schemas.microsoft.com/office/drawing/2014/main" id="{4D4B0B9F-C407-D2DA-B542-B4F98ACF853C}"/>
              </a:ext>
            </a:extLst>
          </p:cNvPr>
          <p:cNvSpPr/>
          <p:nvPr/>
        </p:nvSpPr>
        <p:spPr>
          <a:xfrm>
            <a:off x="24184927" y="17290961"/>
            <a:ext cx="2450984" cy="2427927"/>
          </a:xfrm>
          <a:prstGeom prst="flowChartConnector">
            <a:avLst/>
          </a:prstGeom>
          <a:solidFill>
            <a:sysClr val="window" lastClr="FFFFFF"/>
          </a:solidFill>
          <a:ln w="19050" cap="flat" cmpd="sng" algn="ctr">
            <a:solidFill>
              <a:schemeClr val="tx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ptos" panose="02110004020202020204"/>
            </a:endParaRPr>
          </a:p>
        </p:txBody>
      </p:sp>
      <p:sp>
        <p:nvSpPr>
          <p:cNvPr id="139" name="Flowchart: Connector 138">
            <a:extLst>
              <a:ext uri="{FF2B5EF4-FFF2-40B4-BE49-F238E27FC236}">
                <a16:creationId xmlns:a16="http://schemas.microsoft.com/office/drawing/2014/main" id="{C2C1F6B1-AD2E-8E6D-46CB-0F182A9245EC}"/>
              </a:ext>
            </a:extLst>
          </p:cNvPr>
          <p:cNvSpPr/>
          <p:nvPr/>
        </p:nvSpPr>
        <p:spPr>
          <a:xfrm>
            <a:off x="21832068" y="16337047"/>
            <a:ext cx="2450984" cy="2427927"/>
          </a:xfrm>
          <a:prstGeom prst="flowChartConnector">
            <a:avLst/>
          </a:prstGeom>
          <a:solidFill>
            <a:sysClr val="window" lastClr="FFFFFF"/>
          </a:solidFill>
          <a:ln w="19050" cap="flat" cmpd="sng" algn="ctr">
            <a:solidFill>
              <a:schemeClr val="tx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ptos" panose="02110004020202020204"/>
            </a:endParaRPr>
          </a:p>
        </p:txBody>
      </p:sp>
      <p:sp>
        <p:nvSpPr>
          <p:cNvPr id="140" name="Flowchart: Connector 139">
            <a:extLst>
              <a:ext uri="{FF2B5EF4-FFF2-40B4-BE49-F238E27FC236}">
                <a16:creationId xmlns:a16="http://schemas.microsoft.com/office/drawing/2014/main" id="{8D974623-E08F-0ED5-C088-4129F6D92937}"/>
              </a:ext>
            </a:extLst>
          </p:cNvPr>
          <p:cNvSpPr/>
          <p:nvPr/>
        </p:nvSpPr>
        <p:spPr>
          <a:xfrm>
            <a:off x="20773297" y="14008918"/>
            <a:ext cx="2450984" cy="2427927"/>
          </a:xfrm>
          <a:prstGeom prst="flowChartConnector">
            <a:avLst/>
          </a:prstGeom>
          <a:solidFill>
            <a:sysClr val="window" lastClr="FFFFFF"/>
          </a:solidFill>
          <a:ln w="19050" cap="flat" cmpd="sng" algn="ctr">
            <a:solidFill>
              <a:schemeClr val="tx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ptos" panose="02110004020202020204"/>
            </a:endParaRPr>
          </a:p>
        </p:txBody>
      </p:sp>
      <p:sp>
        <p:nvSpPr>
          <p:cNvPr id="141" name="Flowchart: Connector 140">
            <a:extLst>
              <a:ext uri="{FF2B5EF4-FFF2-40B4-BE49-F238E27FC236}">
                <a16:creationId xmlns:a16="http://schemas.microsoft.com/office/drawing/2014/main" id="{8E41D167-E1D7-A216-C825-4D32A5191758}"/>
              </a:ext>
            </a:extLst>
          </p:cNvPr>
          <p:cNvSpPr/>
          <p:nvPr/>
        </p:nvSpPr>
        <p:spPr>
          <a:xfrm>
            <a:off x="27588426" y="14042929"/>
            <a:ext cx="2450985" cy="2427927"/>
          </a:xfrm>
          <a:prstGeom prst="flowChartConnector">
            <a:avLst/>
          </a:prstGeom>
          <a:solidFill>
            <a:sysClr val="window" lastClr="FFFFFF"/>
          </a:solidFill>
          <a:ln w="19050" cap="flat" cmpd="sng" algn="ctr">
            <a:solidFill>
              <a:schemeClr val="tx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ptos" panose="02110004020202020204"/>
            </a:endParaRPr>
          </a:p>
        </p:txBody>
      </p:sp>
      <p:sp>
        <p:nvSpPr>
          <p:cNvPr id="142" name="Flowchart: Connector 141">
            <a:extLst>
              <a:ext uri="{FF2B5EF4-FFF2-40B4-BE49-F238E27FC236}">
                <a16:creationId xmlns:a16="http://schemas.microsoft.com/office/drawing/2014/main" id="{5B3124A5-4540-BD05-00A0-598AD0D9897C}"/>
              </a:ext>
            </a:extLst>
          </p:cNvPr>
          <p:cNvSpPr/>
          <p:nvPr/>
        </p:nvSpPr>
        <p:spPr>
          <a:xfrm>
            <a:off x="26576839" y="11705796"/>
            <a:ext cx="2450984" cy="2427927"/>
          </a:xfrm>
          <a:prstGeom prst="flowChartConnector">
            <a:avLst/>
          </a:prstGeom>
          <a:solidFill>
            <a:sysClr val="window" lastClr="FFFFFF"/>
          </a:solidFill>
          <a:ln w="19050" cap="flat" cmpd="sng" algn="ctr">
            <a:solidFill>
              <a:schemeClr val="tx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ptos" panose="02110004020202020204"/>
            </a:endParaRPr>
          </a:p>
        </p:txBody>
      </p:sp>
      <p:sp>
        <p:nvSpPr>
          <p:cNvPr id="143" name="Flowchart: Connector 142">
            <a:extLst>
              <a:ext uri="{FF2B5EF4-FFF2-40B4-BE49-F238E27FC236}">
                <a16:creationId xmlns:a16="http://schemas.microsoft.com/office/drawing/2014/main" id="{165758BF-9D5A-3B37-246F-4A52CA690376}"/>
              </a:ext>
            </a:extLst>
          </p:cNvPr>
          <p:cNvSpPr/>
          <p:nvPr/>
        </p:nvSpPr>
        <p:spPr>
          <a:xfrm>
            <a:off x="24206759" y="10861815"/>
            <a:ext cx="2450984" cy="2427927"/>
          </a:xfrm>
          <a:prstGeom prst="flowChartConnector">
            <a:avLst/>
          </a:prstGeom>
          <a:solidFill>
            <a:sysClr val="window" lastClr="FFFFFF"/>
          </a:solidFill>
          <a:ln w="19050" cap="flat" cmpd="sng" algn="ctr">
            <a:solidFill>
              <a:schemeClr val="tx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ptos" panose="02110004020202020204"/>
            </a:endParaRPr>
          </a:p>
        </p:txBody>
      </p:sp>
      <p:sp>
        <p:nvSpPr>
          <p:cNvPr id="144" name="Flowchart: Connector 143">
            <a:extLst>
              <a:ext uri="{FF2B5EF4-FFF2-40B4-BE49-F238E27FC236}">
                <a16:creationId xmlns:a16="http://schemas.microsoft.com/office/drawing/2014/main" id="{081AB671-483D-6A88-F3E3-7B9C1C53D391}"/>
              </a:ext>
            </a:extLst>
          </p:cNvPr>
          <p:cNvSpPr/>
          <p:nvPr/>
        </p:nvSpPr>
        <p:spPr>
          <a:xfrm>
            <a:off x="21800822" y="11704694"/>
            <a:ext cx="2450984" cy="2427927"/>
          </a:xfrm>
          <a:prstGeom prst="flowChartConnector">
            <a:avLst/>
          </a:prstGeom>
          <a:solidFill>
            <a:sysClr val="window" lastClr="FFFFFF"/>
          </a:solidFill>
          <a:ln w="19050" cap="flat" cmpd="sng" algn="ctr">
            <a:solidFill>
              <a:schemeClr val="tx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ptos" panose="02110004020202020204"/>
            </a:endParaRPr>
          </a:p>
        </p:txBody>
      </p:sp>
      <p:pic>
        <p:nvPicPr>
          <p:cNvPr id="145" name="Picture 144">
            <a:extLst>
              <a:ext uri="{FF2B5EF4-FFF2-40B4-BE49-F238E27FC236}">
                <a16:creationId xmlns:a16="http://schemas.microsoft.com/office/drawing/2014/main" id="{513B8728-A0FA-8D3A-A84F-52BE050FA4C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2056" t="26773" r="63440" b="59502"/>
          <a:stretch/>
        </p:blipFill>
        <p:spPr>
          <a:xfrm>
            <a:off x="27817224" y="14861720"/>
            <a:ext cx="2043215" cy="829366"/>
          </a:xfrm>
          <a:prstGeom prst="rect">
            <a:avLst/>
          </a:prstGeom>
        </p:spPr>
      </p:pic>
      <p:pic>
        <p:nvPicPr>
          <p:cNvPr id="146" name="Picture 145">
            <a:extLst>
              <a:ext uri="{FF2B5EF4-FFF2-40B4-BE49-F238E27FC236}">
                <a16:creationId xmlns:a16="http://schemas.microsoft.com/office/drawing/2014/main" id="{B829FF66-68AE-CD0F-6174-2F6F793A87C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50335" t="26629" r="2264" b="55992"/>
          <a:stretch/>
        </p:blipFill>
        <p:spPr>
          <a:xfrm>
            <a:off x="26714793" y="12668537"/>
            <a:ext cx="2175075" cy="577886"/>
          </a:xfrm>
          <a:prstGeom prst="rect">
            <a:avLst/>
          </a:prstGeom>
        </p:spPr>
      </p:pic>
      <p:pic>
        <p:nvPicPr>
          <p:cNvPr id="147" name="Picture 146">
            <a:extLst>
              <a:ext uri="{FF2B5EF4-FFF2-40B4-BE49-F238E27FC236}">
                <a16:creationId xmlns:a16="http://schemas.microsoft.com/office/drawing/2014/main" id="{46C4D117-C92A-F64E-8895-CF76209D882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2039" t="48851" r="63379" b="27943"/>
          <a:stretch/>
        </p:blipFill>
        <p:spPr>
          <a:xfrm>
            <a:off x="22147261" y="12263779"/>
            <a:ext cx="1917734" cy="1311848"/>
          </a:xfrm>
          <a:prstGeom prst="rect">
            <a:avLst/>
          </a:prstGeom>
        </p:spPr>
      </p:pic>
      <p:pic>
        <p:nvPicPr>
          <p:cNvPr id="150" name="Picture 149">
            <a:extLst>
              <a:ext uri="{FF2B5EF4-FFF2-40B4-BE49-F238E27FC236}">
                <a16:creationId xmlns:a16="http://schemas.microsoft.com/office/drawing/2014/main" id="{0A9B5B59-50BA-E734-51DE-9BA5423B94D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54022" t="2565" r="5192" b="77658"/>
          <a:stretch/>
        </p:blipFill>
        <p:spPr>
          <a:xfrm>
            <a:off x="22013355" y="17243607"/>
            <a:ext cx="2088411" cy="733879"/>
          </a:xfrm>
          <a:prstGeom prst="rect">
            <a:avLst/>
          </a:prstGeom>
        </p:spPr>
      </p:pic>
      <p:pic>
        <p:nvPicPr>
          <p:cNvPr id="151" name="Picture 150">
            <a:extLst>
              <a:ext uri="{FF2B5EF4-FFF2-40B4-BE49-F238E27FC236}">
                <a16:creationId xmlns:a16="http://schemas.microsoft.com/office/drawing/2014/main" id="{652671AF-ABCF-6928-AB60-1500CAF140B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70957" r="51034"/>
          <a:stretch/>
        </p:blipFill>
        <p:spPr>
          <a:xfrm>
            <a:off x="24328862" y="11545644"/>
            <a:ext cx="2126444" cy="913981"/>
          </a:xfrm>
          <a:prstGeom prst="rect">
            <a:avLst/>
          </a:prstGeom>
        </p:spPr>
      </p:pic>
      <p:pic>
        <p:nvPicPr>
          <p:cNvPr id="152" name="Picture 151">
            <a:extLst>
              <a:ext uri="{FF2B5EF4-FFF2-40B4-BE49-F238E27FC236}">
                <a16:creationId xmlns:a16="http://schemas.microsoft.com/office/drawing/2014/main" id="{AD33FDCB-521C-3B27-AA45-3A7C8E91659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49178" t="75244" r="1855"/>
          <a:stretch/>
        </p:blipFill>
        <p:spPr>
          <a:xfrm>
            <a:off x="24356952" y="18115393"/>
            <a:ext cx="2126444" cy="779061"/>
          </a:xfrm>
          <a:prstGeom prst="rect">
            <a:avLst/>
          </a:prstGeom>
        </p:spPr>
      </p:pic>
      <p:sp>
        <p:nvSpPr>
          <p:cNvPr id="153" name="Oval 152">
            <a:extLst>
              <a:ext uri="{FF2B5EF4-FFF2-40B4-BE49-F238E27FC236}">
                <a16:creationId xmlns:a16="http://schemas.microsoft.com/office/drawing/2014/main" id="{A86D4830-7463-75A5-A08D-0E57CAF923FC}"/>
              </a:ext>
            </a:extLst>
          </p:cNvPr>
          <p:cNvSpPr/>
          <p:nvPr/>
        </p:nvSpPr>
        <p:spPr>
          <a:xfrm>
            <a:off x="23446221" y="13476128"/>
            <a:ext cx="3903595" cy="3566347"/>
          </a:xfrm>
          <a:prstGeom prst="ellipse">
            <a:avLst/>
          </a:prstGeom>
          <a:solidFill>
            <a:schemeClr val="tx2">
              <a:lumMod val="20000"/>
              <a:lumOff val="80000"/>
            </a:schemeClr>
          </a:solidFill>
          <a:ln w="12700" cap="flat" cmpd="sng" algn="ctr">
            <a:solidFill>
              <a:srgbClr val="5B9BD5">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NH Disability Roundtable</a:t>
            </a:r>
          </a:p>
        </p:txBody>
      </p:sp>
      <p:sp>
        <p:nvSpPr>
          <p:cNvPr id="7" name="Flowchart: Connector 6">
            <a:extLst>
              <a:ext uri="{FF2B5EF4-FFF2-40B4-BE49-F238E27FC236}">
                <a16:creationId xmlns:a16="http://schemas.microsoft.com/office/drawing/2014/main" id="{9755AD69-8F28-316C-3B6A-5927DECEC8DD}"/>
              </a:ext>
            </a:extLst>
          </p:cNvPr>
          <p:cNvSpPr/>
          <p:nvPr/>
        </p:nvSpPr>
        <p:spPr>
          <a:xfrm>
            <a:off x="26563048" y="16380404"/>
            <a:ext cx="2450985" cy="2427927"/>
          </a:xfrm>
          <a:prstGeom prst="flowChartConnector">
            <a:avLst/>
          </a:prstGeom>
          <a:solidFill>
            <a:sysClr val="window" lastClr="FFFFFF"/>
          </a:solidFill>
          <a:ln w="19050" cap="flat" cmpd="sng" algn="ctr">
            <a:solidFill>
              <a:schemeClr val="tx2">
                <a:lumMod val="40000"/>
                <a:lumOff val="6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Aptos" panose="02110004020202020204"/>
            </a:endParaRPr>
          </a:p>
        </p:txBody>
      </p:sp>
      <p:pic>
        <p:nvPicPr>
          <p:cNvPr id="149" name="Picture 148">
            <a:extLst>
              <a:ext uri="{FF2B5EF4-FFF2-40B4-BE49-F238E27FC236}">
                <a16:creationId xmlns:a16="http://schemas.microsoft.com/office/drawing/2014/main" id="{BB2CC3FB-EF46-6BE0-B06C-B16503746F2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2933" t="4290" r="55051" b="81009"/>
          <a:stretch/>
        </p:blipFill>
        <p:spPr>
          <a:xfrm>
            <a:off x="26707985" y="17323836"/>
            <a:ext cx="2150047" cy="545163"/>
          </a:xfrm>
          <a:prstGeom prst="rect">
            <a:avLst/>
          </a:prstGeom>
        </p:spPr>
      </p:pic>
      <p:sp>
        <p:nvSpPr>
          <p:cNvPr id="17" name="TextBox 16">
            <a:extLst>
              <a:ext uri="{FF2B5EF4-FFF2-40B4-BE49-F238E27FC236}">
                <a16:creationId xmlns:a16="http://schemas.microsoft.com/office/drawing/2014/main" id="{584E40A8-625D-67CB-6A95-63802610BEAF}"/>
              </a:ext>
            </a:extLst>
          </p:cNvPr>
          <p:cNvSpPr txBox="1"/>
          <p:nvPr/>
        </p:nvSpPr>
        <p:spPr>
          <a:xfrm>
            <a:off x="23069594" y="10743403"/>
            <a:ext cx="1103292" cy="830997"/>
          </a:xfrm>
          <a:prstGeom prst="rect">
            <a:avLst/>
          </a:prstGeom>
          <a:noFill/>
        </p:spPr>
        <p:txBody>
          <a:bodyPr wrap="square" rtlCol="0">
            <a:spAutoFit/>
          </a:bodyPr>
          <a:lstStyle/>
          <a:p>
            <a:r>
              <a:rPr lang="en-US" sz="4800" b="1" dirty="0">
                <a:latin typeface="Open Sans" panose="020B0606030504020204" pitchFamily="34" charset="0"/>
                <a:ea typeface="Open Sans" panose="020B0606030504020204" pitchFamily="34" charset="0"/>
                <a:cs typeface="Open Sans" panose="020B0606030504020204" pitchFamily="34" charset="0"/>
              </a:rPr>
              <a:t>1A</a:t>
            </a:r>
          </a:p>
        </p:txBody>
      </p:sp>
      <p:sp>
        <p:nvSpPr>
          <p:cNvPr id="18" name="TextBox 17">
            <a:extLst>
              <a:ext uri="{FF2B5EF4-FFF2-40B4-BE49-F238E27FC236}">
                <a16:creationId xmlns:a16="http://schemas.microsoft.com/office/drawing/2014/main" id="{D0C67AD3-69AF-36CF-442E-4F6CF5CF08AC}"/>
              </a:ext>
            </a:extLst>
          </p:cNvPr>
          <p:cNvSpPr txBox="1"/>
          <p:nvPr/>
        </p:nvSpPr>
        <p:spPr>
          <a:xfrm>
            <a:off x="32631314" y="10878759"/>
            <a:ext cx="1103292" cy="830997"/>
          </a:xfrm>
          <a:prstGeom prst="rect">
            <a:avLst/>
          </a:prstGeom>
          <a:noFill/>
        </p:spPr>
        <p:txBody>
          <a:bodyPr wrap="square" rtlCol="0">
            <a:spAutoFit/>
          </a:bodyPr>
          <a:lstStyle/>
          <a:p>
            <a:r>
              <a:rPr lang="en-US" sz="4800" b="1" dirty="0">
                <a:latin typeface="Open Sans" panose="020B0606030504020204" pitchFamily="34" charset="0"/>
                <a:ea typeface="Open Sans" panose="020B0606030504020204" pitchFamily="34" charset="0"/>
                <a:cs typeface="Open Sans" panose="020B0606030504020204" pitchFamily="34" charset="0"/>
              </a:rPr>
              <a:t>1B</a:t>
            </a:r>
          </a:p>
        </p:txBody>
      </p:sp>
      <p:sp>
        <p:nvSpPr>
          <p:cNvPr id="12" name="Rectangle: Rounded Corners 11">
            <a:extLst>
              <a:ext uri="{FF2B5EF4-FFF2-40B4-BE49-F238E27FC236}">
                <a16:creationId xmlns:a16="http://schemas.microsoft.com/office/drawing/2014/main" id="{B9E8040E-DFDC-91F0-FDF8-98CBF27CDD16}"/>
              </a:ext>
            </a:extLst>
          </p:cNvPr>
          <p:cNvSpPr/>
          <p:nvPr/>
        </p:nvSpPr>
        <p:spPr>
          <a:xfrm>
            <a:off x="20342461" y="6459604"/>
            <a:ext cx="22813272" cy="13493408"/>
          </a:xfrm>
          <a:prstGeom prst="roundRect">
            <a:avLst>
              <a:gd name="adj" fmla="val 1327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F6F41EB-8CEB-05EF-5814-36752E1BC21F}"/>
              </a:ext>
            </a:extLst>
          </p:cNvPr>
          <p:cNvSpPr txBox="1"/>
          <p:nvPr/>
        </p:nvSpPr>
        <p:spPr>
          <a:xfrm>
            <a:off x="22335060" y="25378264"/>
            <a:ext cx="8847589" cy="553998"/>
          </a:xfrm>
          <a:prstGeom prst="rect">
            <a:avLst/>
          </a:prstGeom>
          <a:noFill/>
        </p:spPr>
        <p:txBody>
          <a:bodyPr wrap="square" rtlCol="0">
            <a:spAutoFit/>
          </a:bodyPr>
          <a:lstStyle/>
          <a:p>
            <a:r>
              <a:rPr lang="en-US" sz="3000" b="1" i="1" dirty="0"/>
              <a:t>Pictured with NH State Representative Luz Bay </a:t>
            </a:r>
          </a:p>
        </p:txBody>
      </p:sp>
      <p:pic>
        <p:nvPicPr>
          <p:cNvPr id="19" name="Picture 18">
            <a:extLst>
              <a:ext uri="{FF2B5EF4-FFF2-40B4-BE49-F238E27FC236}">
                <a16:creationId xmlns:a16="http://schemas.microsoft.com/office/drawing/2014/main" id="{555E397D-4057-47B2-8FBC-FB13F4B735A8}"/>
              </a:ext>
            </a:extLst>
          </p:cNvPr>
          <p:cNvPicPr>
            <a:picLocks noChangeAspect="1"/>
          </p:cNvPicPr>
          <p:nvPr/>
        </p:nvPicPr>
        <p:blipFill>
          <a:blip r:embed="rId12"/>
          <a:stretch>
            <a:fillRect/>
          </a:stretch>
        </p:blipFill>
        <p:spPr>
          <a:xfrm>
            <a:off x="11727975" y="9555574"/>
            <a:ext cx="6958925" cy="5834848"/>
          </a:xfrm>
          <a:prstGeom prst="rect">
            <a:avLst/>
          </a:prstGeom>
        </p:spPr>
      </p:pic>
      <p:pic>
        <p:nvPicPr>
          <p:cNvPr id="20" name="Picture 19">
            <a:extLst>
              <a:ext uri="{FF2B5EF4-FFF2-40B4-BE49-F238E27FC236}">
                <a16:creationId xmlns:a16="http://schemas.microsoft.com/office/drawing/2014/main" id="{FAD165B5-2768-6749-4120-22855025082B}"/>
              </a:ext>
            </a:extLst>
          </p:cNvPr>
          <p:cNvPicPr>
            <a:picLocks noChangeAspect="1"/>
          </p:cNvPicPr>
          <p:nvPr/>
        </p:nvPicPr>
        <p:blipFill>
          <a:blip r:embed="rId13"/>
          <a:stretch>
            <a:fillRect/>
          </a:stretch>
        </p:blipFill>
        <p:spPr>
          <a:xfrm>
            <a:off x="20889216" y="14909364"/>
            <a:ext cx="2248278" cy="672629"/>
          </a:xfrm>
          <a:prstGeom prst="rect">
            <a:avLst/>
          </a:prstGeom>
        </p:spPr>
      </p:pic>
    </p:spTree>
    <p:extLst>
      <p:ext uri="{BB962C8B-B14F-4D97-AF65-F5344CB8AC3E}">
        <p14:creationId xmlns:p14="http://schemas.microsoft.com/office/powerpoint/2010/main" val="3459588348"/>
      </p:ext>
    </p:extLst>
  </p:cSld>
  <p:clrMapOvr>
    <a:masterClrMapping/>
  </p:clrMapOvr>
</p:sld>
</file>

<file path=ppt/theme/theme1.xml><?xml version="1.0" encoding="utf-8"?>
<a:theme xmlns:a="http://schemas.openxmlformats.org/drawingml/2006/main" name="Office Theme">
  <a:themeElements>
    <a:clrScheme name="Custom 2">
      <a:dk1>
        <a:srgbClr val="000000"/>
      </a:dk1>
      <a:lt1>
        <a:sysClr val="window" lastClr="FFFFFF"/>
      </a:lt1>
      <a:dk2>
        <a:srgbClr val="013591"/>
      </a:dk2>
      <a:lt2>
        <a:srgbClr val="FFFFFF"/>
      </a:lt2>
      <a:accent1>
        <a:srgbClr val="C55A11"/>
      </a:accent1>
      <a:accent2>
        <a:srgbClr val="70AD47"/>
      </a:accent2>
      <a:accent3>
        <a:srgbClr val="013591"/>
      </a:accent3>
      <a:accent4>
        <a:srgbClr val="FFC000"/>
      </a:accent4>
      <a:accent5>
        <a:srgbClr val="0563C1"/>
      </a:accent5>
      <a:accent6>
        <a:srgbClr val="98A4AD"/>
      </a:accent6>
      <a:hlink>
        <a:srgbClr val="0563C1"/>
      </a:hlink>
      <a:folHlink>
        <a:srgbClr val="0563C1"/>
      </a:folHlink>
    </a:clrScheme>
    <a:fontScheme name="IOD fonts">
      <a:majorFont>
        <a:latin typeface="Myriad Pro"/>
        <a:ea typeface=""/>
        <a:cs typeface=""/>
      </a:majorFont>
      <a:minorFont>
        <a:latin typeface="Minion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DPoster_42x56" id="{28501215-2B6E-4598-8CF6-AE42CB94BF9F}" vid="{547A93A2-4794-4327-B1F7-85B2EF97BC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EsriMapsInfo xmlns="ESRI.ArcGIS.Mapping.OfficeIntegration.PowerPointInfo">
  <Version>Version1</Version>
  <RequiresSignIn>False</RequiresSignIn>
</EsriMapsInfo>
</file>

<file path=customXml/item2.xml><?xml version="1.0" encoding="utf-8"?>
<ct:contentTypeSchema xmlns:ct="http://schemas.microsoft.com/office/2006/metadata/contentType" xmlns:ma="http://schemas.microsoft.com/office/2006/metadata/properties/metaAttributes" ct:_="" ma:_="" ma:contentTypeName="Document" ma:contentTypeID="0x01010045E6CC1808C4BD42BF29501F7CA1A6AC" ma:contentTypeVersion="17" ma:contentTypeDescription="Create a new document." ma:contentTypeScope="" ma:versionID="b7935ccfc802262aa04d0ff358ae4c13">
  <xsd:schema xmlns:xsd="http://www.w3.org/2001/XMLSchema" xmlns:xs="http://www.w3.org/2001/XMLSchema" xmlns:p="http://schemas.microsoft.com/office/2006/metadata/properties" xmlns:ns2="2a64891b-fa03-4fb1-a092-31ef8f540ecb" xmlns:ns3="5550a5bc-a596-4b67-9c99-647c66ecfdd3" targetNamespace="http://schemas.microsoft.com/office/2006/metadata/properties" ma:root="true" ma:fieldsID="98095d0e0fe0cfd784260c44d5c15c3d" ns2:_="" ns3:_="">
    <xsd:import namespace="2a64891b-fa03-4fb1-a092-31ef8f540ecb"/>
    <xsd:import namespace="5550a5bc-a596-4b67-9c99-647c66ecfd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64891b-fa03-4fb1-a092-31ef8f540e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04022ad-ef34-4d1e-9200-18c9974f96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50a5bc-a596-4b67-9c99-647c66ecfdd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a7f11fd-9c00-45d8-bb38-4a8cecd4f2c3}" ma:internalName="TaxCatchAll" ma:showField="CatchAllData" ma:web="5550a5bc-a596-4b67-9c99-647c66ecfdd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EsriMapsInfo xmlns="ESRI.ArcGIS.Mapping.OfficeIntegration.PowerPointInfo">
  <Version>Version1</Version>
  <RequiresSignIn>False</RequiresSignIn>
</EsriMapsInfo>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a64891b-fa03-4fb1-a092-31ef8f540ecb">
      <Terms xmlns="http://schemas.microsoft.com/office/infopath/2007/PartnerControls"/>
    </lcf76f155ced4ddcb4097134ff3c332f>
    <TaxCatchAll xmlns="5550a5bc-a596-4b67-9c99-647c66ecfdd3" xsi:nil="true"/>
  </documentManagement>
</p:properties>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F80171DF-98E5-45E0-98FE-129B86FA68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64891b-fa03-4fb1-a092-31ef8f540ecb"/>
    <ds:schemaRef ds:uri="5550a5bc-a596-4b67-9c99-647c66ec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4.xml><?xml version="1.0" encoding="utf-8"?>
<ds:datastoreItem xmlns:ds="http://schemas.openxmlformats.org/officeDocument/2006/customXml" ds:itemID="{6DB99753-47DB-49F7-A90E-382E2831BDF1}">
  <ds:schemaRefs>
    <ds:schemaRef ds:uri="http://schemas.microsoft.com/sharepoint/v3/contenttype/forms"/>
  </ds:schemaRefs>
</ds:datastoreItem>
</file>

<file path=customXml/itemProps5.xml><?xml version="1.0" encoding="utf-8"?>
<ds:datastoreItem xmlns:ds="http://schemas.openxmlformats.org/officeDocument/2006/customXml" ds:itemID="{F79DF2F8-3439-4E47-8B4D-9D6FCF655A54}">
  <ds:schemaRefs>
    <ds:schemaRef ds:uri="http://www.w3.org/XML/1998/namespace"/>
    <ds:schemaRef ds:uri="http://purl.org/dc/terms/"/>
    <ds:schemaRef ds:uri="http://schemas.microsoft.com/office/infopath/2007/PartnerControls"/>
    <ds:schemaRef ds:uri="http://schemas.microsoft.com/office/2006/documentManagement/types"/>
    <ds:schemaRef ds:uri="http://schemas.microsoft.com/office/2006/metadata/properties"/>
    <ds:schemaRef ds:uri="2a64891b-fa03-4fb1-a092-31ef8f540ecb"/>
    <ds:schemaRef ds:uri="http://schemas.openxmlformats.org/package/2006/metadata/core-properties"/>
    <ds:schemaRef ds:uri="5550a5bc-a596-4b67-9c99-647c66ecfdd3"/>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4710</TotalTime>
  <Words>765</Words>
  <Application>Microsoft Office PowerPoint</Application>
  <PresentationFormat>Custom</PresentationFormat>
  <Paragraphs>71</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Aptos</vt:lpstr>
      <vt:lpstr>Arial</vt:lpstr>
      <vt:lpstr>Calibri</vt:lpstr>
      <vt:lpstr>Minion Pro</vt:lpstr>
      <vt:lpstr>Myriad Pro</vt:lpstr>
      <vt:lpstr>Open Sans</vt:lpstr>
      <vt:lpstr>Source Sans Pro</vt:lpstr>
      <vt:lpstr>Office Theme</vt:lpstr>
      <vt:lpstr>Untangling the Policy: A Perspective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Brian Finstad</cp:lastModifiedBy>
  <cp:revision>221</cp:revision>
  <dcterms:created xsi:type="dcterms:W3CDTF">2016-03-05T16:55:12Z</dcterms:created>
  <dcterms:modified xsi:type="dcterms:W3CDTF">2024-04-24T21:54:54Z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0x01010045E6CC1808C4BD42BF29501F7CA1A6AC</vt:lpwstr>
  </property>
  <property fmtid="{D5CDD505-2E9C-101B-9397-08002B2CF9AE}" pid="3" name="MediaServiceImageTags">
    <vt:lpwstr/>
  </property>
</Properties>
</file>