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9"/>
  </p:notesMasterIdLst>
  <p:sldIdLst>
    <p:sldId id="264" r:id="rId7"/>
    <p:sldId id="265" r:id="rId8"/>
  </p:sldIdLst>
  <p:sldSz cx="43891200" cy="32918400"/>
  <p:notesSz cx="9144000" cy="6858000"/>
  <p:defaultTextStyle>
    <a:defPPr>
      <a:defRPr lang="en-US"/>
    </a:defPPr>
    <a:lvl1pPr marL="0" algn="l" defTabSz="3686466" rtl="0" eaLnBrk="1" latinLnBrk="0" hangingPunct="1">
      <a:defRPr sz="7285" kern="1200">
        <a:solidFill>
          <a:schemeClr val="tx1"/>
        </a:solidFill>
        <a:latin typeface="+mn-lt"/>
        <a:ea typeface="+mn-ea"/>
        <a:cs typeface="+mn-cs"/>
      </a:defRPr>
    </a:lvl1pPr>
    <a:lvl2pPr marL="1843232" algn="l" defTabSz="3686466" rtl="0" eaLnBrk="1" latinLnBrk="0" hangingPunct="1">
      <a:defRPr sz="7285" kern="1200">
        <a:solidFill>
          <a:schemeClr val="tx1"/>
        </a:solidFill>
        <a:latin typeface="+mn-lt"/>
        <a:ea typeface="+mn-ea"/>
        <a:cs typeface="+mn-cs"/>
      </a:defRPr>
    </a:lvl2pPr>
    <a:lvl3pPr marL="3686466" algn="l" defTabSz="3686466" rtl="0" eaLnBrk="1" latinLnBrk="0" hangingPunct="1">
      <a:defRPr sz="7285" kern="1200">
        <a:solidFill>
          <a:schemeClr val="tx1"/>
        </a:solidFill>
        <a:latin typeface="+mn-lt"/>
        <a:ea typeface="+mn-ea"/>
        <a:cs typeface="+mn-cs"/>
      </a:defRPr>
    </a:lvl3pPr>
    <a:lvl4pPr marL="5529698" algn="l" defTabSz="3686466" rtl="0" eaLnBrk="1" latinLnBrk="0" hangingPunct="1">
      <a:defRPr sz="7285" kern="1200">
        <a:solidFill>
          <a:schemeClr val="tx1"/>
        </a:solidFill>
        <a:latin typeface="+mn-lt"/>
        <a:ea typeface="+mn-ea"/>
        <a:cs typeface="+mn-cs"/>
      </a:defRPr>
    </a:lvl4pPr>
    <a:lvl5pPr marL="7372932" algn="l" defTabSz="3686466" rtl="0" eaLnBrk="1" latinLnBrk="0" hangingPunct="1">
      <a:defRPr sz="7285" kern="1200">
        <a:solidFill>
          <a:schemeClr val="tx1"/>
        </a:solidFill>
        <a:latin typeface="+mn-lt"/>
        <a:ea typeface="+mn-ea"/>
        <a:cs typeface="+mn-cs"/>
      </a:defRPr>
    </a:lvl5pPr>
    <a:lvl6pPr marL="9216165" algn="l" defTabSz="3686466" rtl="0" eaLnBrk="1" latinLnBrk="0" hangingPunct="1">
      <a:defRPr sz="7285" kern="1200">
        <a:solidFill>
          <a:schemeClr val="tx1"/>
        </a:solidFill>
        <a:latin typeface="+mn-lt"/>
        <a:ea typeface="+mn-ea"/>
        <a:cs typeface="+mn-cs"/>
      </a:defRPr>
    </a:lvl6pPr>
    <a:lvl7pPr marL="11059397" algn="l" defTabSz="3686466" rtl="0" eaLnBrk="1" latinLnBrk="0" hangingPunct="1">
      <a:defRPr sz="7285" kern="1200">
        <a:solidFill>
          <a:schemeClr val="tx1"/>
        </a:solidFill>
        <a:latin typeface="+mn-lt"/>
        <a:ea typeface="+mn-ea"/>
        <a:cs typeface="+mn-cs"/>
      </a:defRPr>
    </a:lvl7pPr>
    <a:lvl8pPr marL="12902631" algn="l" defTabSz="3686466" rtl="0" eaLnBrk="1" latinLnBrk="0" hangingPunct="1">
      <a:defRPr sz="7285" kern="1200">
        <a:solidFill>
          <a:schemeClr val="tx1"/>
        </a:solidFill>
        <a:latin typeface="+mn-lt"/>
        <a:ea typeface="+mn-ea"/>
        <a:cs typeface="+mn-cs"/>
      </a:defRPr>
    </a:lvl8pPr>
    <a:lvl9pPr marL="14745863" algn="l" defTabSz="3686466" rtl="0" eaLnBrk="1" latinLnBrk="0" hangingPunct="1">
      <a:defRPr sz="72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A7FE28-69B2-0A2A-AE6B-6A9DCB037382}" name="Emily Seymour" initials="ES" userId="S::eis1008@usnh.edu::648f75aa-3f44-48db-a4a2-bbb41597f0a0" providerId="AD"/>
  <p188:author id="{2698E693-EB98-85E4-EBA1-6DDAE0965C92}" name="Heidi Cloutier" initials="HC" userId="S::heidic@usnh.edu::b34c5a4e-795e-4dab-9d88-9f8afb5c61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7A5"/>
    <a:srgbClr val="59A6D4"/>
    <a:srgbClr val="29729F"/>
    <a:srgbClr val="0044BB"/>
    <a:srgbClr val="000000"/>
    <a:srgbClr val="003591"/>
    <a:srgbClr val="2E0957"/>
    <a:srgbClr val="002060"/>
    <a:srgbClr val="FFC9C9"/>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72" autoAdjust="0"/>
    <p:restoredTop sz="86408" autoAdjust="0"/>
  </p:normalViewPr>
  <p:slideViewPr>
    <p:cSldViewPr snapToGrid="0">
      <p:cViewPr varScale="1">
        <p:scale>
          <a:sx n="22" d="100"/>
          <a:sy n="22" d="100"/>
        </p:scale>
        <p:origin x="1144" y="288"/>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presProps" Target="presProps.xml"/><Relationship Id="rId5" Type="http://schemas.openxmlformats.org/officeDocument/2006/relationships/customXml" Target="../customXml/item5.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C3706-4A9C-7D4C-8452-0380A64FA716}" type="doc">
      <dgm:prSet loTypeId="urn:microsoft.com/office/officeart/2005/8/layout/lProcess2" loCatId="" qsTypeId="urn:microsoft.com/office/officeart/2005/8/quickstyle/simple5" qsCatId="simple" csTypeId="urn:microsoft.com/office/officeart/2005/8/colors/colorful2" csCatId="colorful" phldr="1"/>
      <dgm:spPr/>
      <dgm:t>
        <a:bodyPr/>
        <a:lstStyle/>
        <a:p>
          <a:endParaRPr lang="en-US"/>
        </a:p>
      </dgm:t>
    </dgm:pt>
    <dgm:pt modelId="{F757E95B-E484-334A-A8CD-64AE0991FDED}">
      <dgm:prSet phldrT="[Text]" custT="1"/>
      <dgm:spPr/>
      <dgm:t>
        <a:bodyPr/>
        <a:lstStyle/>
        <a:p>
          <a:r>
            <a:rPr lang="en-US" sz="2400" b="0" dirty="0"/>
            <a:t>17.8% use marijuana</a:t>
          </a:r>
        </a:p>
      </dgm:t>
    </dgm:pt>
    <dgm:pt modelId="{EBD6E4ED-FDA9-CD48-8877-D3B9CF0F8C90}" type="parTrans" cxnId="{5DAFD211-F6CD-334B-A5E8-4E72A172F819}">
      <dgm:prSet/>
      <dgm:spPr/>
      <dgm:t>
        <a:bodyPr/>
        <a:lstStyle/>
        <a:p>
          <a:endParaRPr lang="en-US"/>
        </a:p>
      </dgm:t>
    </dgm:pt>
    <dgm:pt modelId="{FDCF79A5-14C0-9B4F-A5C9-EB2B2857CCF3}" type="sibTrans" cxnId="{5DAFD211-F6CD-334B-A5E8-4E72A172F819}">
      <dgm:prSet/>
      <dgm:spPr/>
      <dgm:t>
        <a:bodyPr/>
        <a:lstStyle/>
        <a:p>
          <a:endParaRPr lang="en-US"/>
        </a:p>
      </dgm:t>
    </dgm:pt>
    <dgm:pt modelId="{8441854D-A93D-DD44-B74C-5601728F91C1}">
      <dgm:prSet phldrT="[Text]" custT="1"/>
      <dgm:spPr/>
      <dgm:t>
        <a:bodyPr/>
        <a:lstStyle/>
        <a:p>
          <a:r>
            <a:rPr lang="en-US" sz="4200" dirty="0"/>
            <a:t>Sexual Safety</a:t>
          </a:r>
        </a:p>
      </dgm:t>
    </dgm:pt>
    <dgm:pt modelId="{A2E62A49-A1F4-994F-B9FA-1619797F65CC}" type="parTrans" cxnId="{4B442E2E-18EE-9B45-AE7F-7D982D423780}">
      <dgm:prSet/>
      <dgm:spPr/>
      <dgm:t>
        <a:bodyPr/>
        <a:lstStyle/>
        <a:p>
          <a:endParaRPr lang="en-US"/>
        </a:p>
      </dgm:t>
    </dgm:pt>
    <dgm:pt modelId="{7F56E70B-E66B-844F-AED4-383D1B5F32AC}" type="sibTrans" cxnId="{4B442E2E-18EE-9B45-AE7F-7D982D423780}">
      <dgm:prSet/>
      <dgm:spPr/>
      <dgm:t>
        <a:bodyPr/>
        <a:lstStyle/>
        <a:p>
          <a:endParaRPr lang="en-US"/>
        </a:p>
      </dgm:t>
    </dgm:pt>
    <dgm:pt modelId="{6709BBAF-9397-1347-B0E9-75EE71BCC993}">
      <dgm:prSet phldrT="[Text]" custT="1"/>
      <dgm:spPr/>
      <dgm:t>
        <a:bodyPr/>
        <a:lstStyle/>
        <a:p>
          <a:r>
            <a:rPr lang="en-US" sz="2400" b="0" dirty="0"/>
            <a:t>4.8% experienced </a:t>
          </a:r>
          <a:r>
            <a:rPr lang="en-US" sz="2400" b="1" dirty="0"/>
            <a:t>unwanted sexual advances </a:t>
          </a:r>
          <a:r>
            <a:rPr lang="en-US" sz="2400" b="0" dirty="0"/>
            <a:t>due to another person’s drinking</a:t>
          </a:r>
        </a:p>
      </dgm:t>
    </dgm:pt>
    <dgm:pt modelId="{9BB29A86-D3E5-934A-A77F-653CA69771BB}" type="parTrans" cxnId="{604D2873-76D8-EA4D-A05B-16A914C3DF35}">
      <dgm:prSet/>
      <dgm:spPr/>
      <dgm:t>
        <a:bodyPr/>
        <a:lstStyle/>
        <a:p>
          <a:endParaRPr lang="en-US"/>
        </a:p>
      </dgm:t>
    </dgm:pt>
    <dgm:pt modelId="{53A08428-044B-8D40-8B77-C31435015766}" type="sibTrans" cxnId="{604D2873-76D8-EA4D-A05B-16A914C3DF35}">
      <dgm:prSet/>
      <dgm:spPr/>
      <dgm:t>
        <a:bodyPr/>
        <a:lstStyle/>
        <a:p>
          <a:endParaRPr lang="en-US"/>
        </a:p>
      </dgm:t>
    </dgm:pt>
    <dgm:pt modelId="{40BC0A4D-8C07-5A49-856A-DD395E6F4303}">
      <dgm:prSet custT="1"/>
      <dgm:spPr/>
      <dgm:t>
        <a:bodyPr/>
        <a:lstStyle/>
        <a:p>
          <a:r>
            <a:rPr lang="en-US" sz="4200" dirty="0"/>
            <a:t>Mental Health</a:t>
          </a:r>
        </a:p>
      </dgm:t>
    </dgm:pt>
    <dgm:pt modelId="{4D55F868-2583-1347-8C03-7A3762DE8C04}" type="parTrans" cxnId="{CA4E8FB8-175F-524D-A0D6-1707AA57E3CD}">
      <dgm:prSet/>
      <dgm:spPr/>
      <dgm:t>
        <a:bodyPr/>
        <a:lstStyle/>
        <a:p>
          <a:endParaRPr lang="en-US"/>
        </a:p>
      </dgm:t>
    </dgm:pt>
    <dgm:pt modelId="{CF189F5A-0E7F-AF44-B040-6AFDD3C5B18B}" type="sibTrans" cxnId="{CA4E8FB8-175F-524D-A0D6-1707AA57E3CD}">
      <dgm:prSet/>
      <dgm:spPr/>
      <dgm:t>
        <a:bodyPr/>
        <a:lstStyle/>
        <a:p>
          <a:endParaRPr lang="en-US"/>
        </a:p>
      </dgm:t>
    </dgm:pt>
    <dgm:pt modelId="{84AA1FE4-EA72-A046-8266-9795A31B541D}">
      <dgm:prSet custT="1"/>
      <dgm:spPr/>
      <dgm:t>
        <a:bodyPr/>
        <a:lstStyle/>
        <a:p>
          <a:r>
            <a:rPr lang="en-US" sz="2400" b="0" dirty="0"/>
            <a:t>36.2% of students report their mental health is most of the time or always </a:t>
          </a:r>
          <a:r>
            <a:rPr lang="en-US" sz="2400" b="1" dirty="0"/>
            <a:t>not good</a:t>
          </a:r>
        </a:p>
      </dgm:t>
    </dgm:pt>
    <dgm:pt modelId="{B4B3DC97-F11F-AD4C-A5AD-E26EEFEFCA30}" type="parTrans" cxnId="{383F2F0C-C0F8-F545-9699-3D031FF0A291}">
      <dgm:prSet/>
      <dgm:spPr/>
      <dgm:t>
        <a:bodyPr/>
        <a:lstStyle/>
        <a:p>
          <a:endParaRPr lang="en-US"/>
        </a:p>
      </dgm:t>
    </dgm:pt>
    <dgm:pt modelId="{ABC2DC38-E16D-7546-A6E9-4075534973C6}" type="sibTrans" cxnId="{383F2F0C-C0F8-F545-9699-3D031FF0A291}">
      <dgm:prSet/>
      <dgm:spPr/>
      <dgm:t>
        <a:bodyPr/>
        <a:lstStyle/>
        <a:p>
          <a:endParaRPr lang="en-US"/>
        </a:p>
      </dgm:t>
    </dgm:pt>
    <dgm:pt modelId="{9EC381C9-5553-6C48-B705-7DF7F6E62993}">
      <dgm:prSet custT="1"/>
      <dgm:spPr/>
      <dgm:t>
        <a:bodyPr/>
        <a:lstStyle/>
        <a:p>
          <a:r>
            <a:rPr lang="en-US" sz="2400" b="0" dirty="0"/>
            <a:t>24.7% seriously considered </a:t>
          </a:r>
          <a:r>
            <a:rPr lang="en-US" sz="2400" b="1" dirty="0"/>
            <a:t>suicide</a:t>
          </a:r>
          <a:r>
            <a:rPr lang="en-US" sz="2400" b="0" dirty="0"/>
            <a:t> this year</a:t>
          </a:r>
        </a:p>
      </dgm:t>
    </dgm:pt>
    <dgm:pt modelId="{D5159D31-4160-3F49-9E6B-1E6BE0D51712}" type="parTrans" cxnId="{E9C84F7D-1842-9346-960E-350A2A4E3D8D}">
      <dgm:prSet/>
      <dgm:spPr/>
      <dgm:t>
        <a:bodyPr/>
        <a:lstStyle/>
        <a:p>
          <a:endParaRPr lang="en-US"/>
        </a:p>
      </dgm:t>
    </dgm:pt>
    <dgm:pt modelId="{CFDD166D-EAC8-7144-B77E-85460F8D382D}" type="sibTrans" cxnId="{E9C84F7D-1842-9346-960E-350A2A4E3D8D}">
      <dgm:prSet/>
      <dgm:spPr/>
      <dgm:t>
        <a:bodyPr/>
        <a:lstStyle/>
        <a:p>
          <a:endParaRPr lang="en-US"/>
        </a:p>
      </dgm:t>
    </dgm:pt>
    <dgm:pt modelId="{4AE29606-B257-8F49-8B12-6CD5D9574A14}">
      <dgm:prSet custT="1"/>
      <dgm:spPr/>
      <dgm:t>
        <a:bodyPr/>
        <a:lstStyle/>
        <a:p>
          <a:r>
            <a:rPr lang="en-US" sz="4200" dirty="0"/>
            <a:t>Driving Safety</a:t>
          </a:r>
        </a:p>
      </dgm:t>
    </dgm:pt>
    <dgm:pt modelId="{D3A1CBBA-1C8B-8B41-96DC-40248B7E082D}" type="parTrans" cxnId="{BA0698FF-6BFA-AF4E-90B4-31C375E12D89}">
      <dgm:prSet/>
      <dgm:spPr/>
      <dgm:t>
        <a:bodyPr/>
        <a:lstStyle/>
        <a:p>
          <a:endParaRPr lang="en-US"/>
        </a:p>
      </dgm:t>
    </dgm:pt>
    <dgm:pt modelId="{A1B77628-BFAF-4A46-AE5A-00FF6BA47ED3}" type="sibTrans" cxnId="{BA0698FF-6BFA-AF4E-90B4-31C375E12D89}">
      <dgm:prSet/>
      <dgm:spPr/>
      <dgm:t>
        <a:bodyPr/>
        <a:lstStyle/>
        <a:p>
          <a:endParaRPr lang="en-US"/>
        </a:p>
      </dgm:t>
    </dgm:pt>
    <dgm:pt modelId="{BD174CEB-184A-CB4D-810E-0CDE3778372B}">
      <dgm:prSet custT="1"/>
      <dgm:spPr/>
      <dgm:t>
        <a:bodyPr/>
        <a:lstStyle/>
        <a:p>
          <a:r>
            <a:rPr lang="en-US" sz="2400" dirty="0"/>
            <a:t>4.6 % </a:t>
          </a:r>
          <a:r>
            <a:rPr lang="en-US" sz="2400" b="0" dirty="0"/>
            <a:t>drove</a:t>
          </a:r>
          <a:r>
            <a:rPr lang="en-US" sz="2400" dirty="0"/>
            <a:t> while drinking in the last month</a:t>
          </a:r>
        </a:p>
      </dgm:t>
    </dgm:pt>
    <dgm:pt modelId="{44AD82A6-C97A-C84C-BCBA-D8C647FF135C}" type="parTrans" cxnId="{15F4AEF4-4AE0-AA4F-BA96-46DB618C402E}">
      <dgm:prSet/>
      <dgm:spPr/>
      <dgm:t>
        <a:bodyPr/>
        <a:lstStyle/>
        <a:p>
          <a:endParaRPr lang="en-US"/>
        </a:p>
      </dgm:t>
    </dgm:pt>
    <dgm:pt modelId="{EA8AE10A-05FB-C84D-824F-F5F96E7D5334}" type="sibTrans" cxnId="{15F4AEF4-4AE0-AA4F-BA96-46DB618C402E}">
      <dgm:prSet/>
      <dgm:spPr/>
      <dgm:t>
        <a:bodyPr/>
        <a:lstStyle/>
        <a:p>
          <a:endParaRPr lang="en-US"/>
        </a:p>
      </dgm:t>
    </dgm:pt>
    <dgm:pt modelId="{7C8803AE-B2C3-1D4C-BB3F-A4DE89C9263E}">
      <dgm:prSet custT="1"/>
      <dgm:spPr/>
      <dgm:t>
        <a:bodyPr/>
        <a:lstStyle/>
        <a:p>
          <a:r>
            <a:rPr lang="en-US" sz="2400" dirty="0"/>
            <a:t>15.1% rode with a driver who was </a:t>
          </a:r>
          <a:r>
            <a:rPr lang="en-US" sz="2400" b="0" dirty="0"/>
            <a:t>drinking</a:t>
          </a:r>
          <a:r>
            <a:rPr lang="en-US" sz="2400" dirty="0"/>
            <a:t> in the last month</a:t>
          </a:r>
        </a:p>
      </dgm:t>
    </dgm:pt>
    <dgm:pt modelId="{B7A52FD8-AA9C-E94B-93EC-36E8FE97688D}" type="parTrans" cxnId="{4EF4B116-CCFF-C648-8A33-A365C7A38DC4}">
      <dgm:prSet/>
      <dgm:spPr/>
      <dgm:t>
        <a:bodyPr/>
        <a:lstStyle/>
        <a:p>
          <a:endParaRPr lang="en-US"/>
        </a:p>
      </dgm:t>
    </dgm:pt>
    <dgm:pt modelId="{808339B6-7D07-AD4C-AF7D-2E46A8273D99}" type="sibTrans" cxnId="{4EF4B116-CCFF-C648-8A33-A365C7A38DC4}">
      <dgm:prSet/>
      <dgm:spPr/>
      <dgm:t>
        <a:bodyPr/>
        <a:lstStyle/>
        <a:p>
          <a:endParaRPr lang="en-US"/>
        </a:p>
      </dgm:t>
    </dgm:pt>
    <dgm:pt modelId="{CDBE4373-5FD1-E04A-BF6B-CE9C99424765}">
      <dgm:prSet phldrT="[Text]" custT="1"/>
      <dgm:spPr/>
      <dgm:t>
        <a:bodyPr/>
        <a:lstStyle/>
        <a:p>
          <a:r>
            <a:rPr lang="en-US" sz="2400" b="0" dirty="0"/>
            <a:t>21.3% drink alcohol, 11.2% binge drink</a:t>
          </a:r>
        </a:p>
      </dgm:t>
    </dgm:pt>
    <dgm:pt modelId="{E66B30C2-194F-3840-9E04-8C2321B447E8}" type="parTrans" cxnId="{2EBE925D-B2F2-EF4D-8879-5CB2EAAE72DF}">
      <dgm:prSet/>
      <dgm:spPr/>
      <dgm:t>
        <a:bodyPr/>
        <a:lstStyle/>
        <a:p>
          <a:endParaRPr lang="en-US"/>
        </a:p>
      </dgm:t>
    </dgm:pt>
    <dgm:pt modelId="{9C864AC0-300C-404D-AFE9-5DAD91D7F820}" type="sibTrans" cxnId="{2EBE925D-B2F2-EF4D-8879-5CB2EAAE72DF}">
      <dgm:prSet/>
      <dgm:spPr/>
      <dgm:t>
        <a:bodyPr/>
        <a:lstStyle/>
        <a:p>
          <a:endParaRPr lang="en-US"/>
        </a:p>
      </dgm:t>
    </dgm:pt>
    <dgm:pt modelId="{654D2E66-57F2-BE4A-83A3-22C1F45BBEF3}">
      <dgm:prSet custT="1"/>
      <dgm:spPr/>
      <dgm:t>
        <a:bodyPr/>
        <a:lstStyle/>
        <a:p>
          <a:r>
            <a:rPr lang="en-US" sz="2400" b="0" dirty="0"/>
            <a:t>16.2% vape nicotine</a:t>
          </a:r>
        </a:p>
      </dgm:t>
    </dgm:pt>
    <dgm:pt modelId="{06F57F9D-10F2-934D-B47B-395E7C0BF58F}" type="parTrans" cxnId="{58404FE2-CB3B-8642-955F-35D1C72F65DA}">
      <dgm:prSet/>
      <dgm:spPr/>
      <dgm:t>
        <a:bodyPr/>
        <a:lstStyle/>
        <a:p>
          <a:endParaRPr lang="en-US"/>
        </a:p>
      </dgm:t>
    </dgm:pt>
    <dgm:pt modelId="{3B2A69AB-E707-1745-890F-4073F329D7BB}" type="sibTrans" cxnId="{58404FE2-CB3B-8642-955F-35D1C72F65DA}">
      <dgm:prSet/>
      <dgm:spPr/>
      <dgm:t>
        <a:bodyPr/>
        <a:lstStyle/>
        <a:p>
          <a:endParaRPr lang="en-US"/>
        </a:p>
      </dgm:t>
    </dgm:pt>
    <dgm:pt modelId="{7A14EBF6-AEAC-7F47-8673-DC6F6FF31064}">
      <dgm:prSet phldrT="[Text]" custT="1"/>
      <dgm:spPr/>
      <dgm:t>
        <a:bodyPr/>
        <a:lstStyle/>
        <a:p>
          <a:r>
            <a:rPr lang="en-US" sz="2400" dirty="0"/>
            <a:t>19% used substances before last sexual intercourse</a:t>
          </a:r>
        </a:p>
      </dgm:t>
    </dgm:pt>
    <dgm:pt modelId="{0251B3F5-E76D-6748-8959-4B2574C5B5B0}" type="sibTrans" cxnId="{4C0AB815-04C2-1449-A834-94488E6600CF}">
      <dgm:prSet/>
      <dgm:spPr/>
      <dgm:t>
        <a:bodyPr/>
        <a:lstStyle/>
        <a:p>
          <a:endParaRPr lang="en-US"/>
        </a:p>
      </dgm:t>
    </dgm:pt>
    <dgm:pt modelId="{A422292C-A420-F14E-B9AC-63479927BD93}" type="parTrans" cxnId="{4C0AB815-04C2-1449-A834-94488E6600CF}">
      <dgm:prSet/>
      <dgm:spPr/>
      <dgm:t>
        <a:bodyPr/>
        <a:lstStyle/>
        <a:p>
          <a:endParaRPr lang="en-US"/>
        </a:p>
      </dgm:t>
    </dgm:pt>
    <dgm:pt modelId="{26F14C62-DA45-DA4E-ABE3-1F99A01331C6}">
      <dgm:prSet phldrT="[Text]" custT="1"/>
      <dgm:spPr/>
      <dgm:t>
        <a:bodyPr/>
        <a:lstStyle/>
        <a:p>
          <a:r>
            <a:rPr lang="en-US" sz="4200"/>
            <a:t>Current Use</a:t>
          </a:r>
          <a:endParaRPr lang="en-US" sz="4200" dirty="0"/>
        </a:p>
      </dgm:t>
    </dgm:pt>
    <dgm:pt modelId="{626F7FD1-2DB3-E44C-A0D8-B7629B36A672}" type="parTrans" cxnId="{5C4C87F3-119B-0C4F-8D0B-5AC72DD6E395}">
      <dgm:prSet/>
      <dgm:spPr/>
      <dgm:t>
        <a:bodyPr/>
        <a:lstStyle/>
        <a:p>
          <a:endParaRPr lang="en-US"/>
        </a:p>
      </dgm:t>
    </dgm:pt>
    <dgm:pt modelId="{2DD39718-B3A7-A74E-B345-A663650CF313}" type="sibTrans" cxnId="{5C4C87F3-119B-0C4F-8D0B-5AC72DD6E395}">
      <dgm:prSet/>
      <dgm:spPr/>
      <dgm:t>
        <a:bodyPr/>
        <a:lstStyle/>
        <a:p>
          <a:endParaRPr lang="en-US"/>
        </a:p>
      </dgm:t>
    </dgm:pt>
    <dgm:pt modelId="{6029D7E9-F59B-B045-87DD-75E73E52381C}" type="pres">
      <dgm:prSet presAssocID="{740C3706-4A9C-7D4C-8452-0380A64FA716}" presName="theList" presStyleCnt="0">
        <dgm:presLayoutVars>
          <dgm:dir/>
          <dgm:animLvl val="lvl"/>
          <dgm:resizeHandles val="exact"/>
        </dgm:presLayoutVars>
      </dgm:prSet>
      <dgm:spPr/>
    </dgm:pt>
    <dgm:pt modelId="{08FAFDDB-E409-A949-9C40-B84CD5E66D97}" type="pres">
      <dgm:prSet presAssocID="{26F14C62-DA45-DA4E-ABE3-1F99A01331C6}" presName="compNode" presStyleCnt="0"/>
      <dgm:spPr/>
    </dgm:pt>
    <dgm:pt modelId="{B225672E-FD93-A243-BC8D-0812506E1573}" type="pres">
      <dgm:prSet presAssocID="{26F14C62-DA45-DA4E-ABE3-1F99A01331C6}" presName="aNode" presStyleLbl="bgShp" presStyleIdx="0" presStyleCnt="4"/>
      <dgm:spPr/>
    </dgm:pt>
    <dgm:pt modelId="{E5B2E773-24F8-D54E-92FD-24764B5B5EE9}" type="pres">
      <dgm:prSet presAssocID="{26F14C62-DA45-DA4E-ABE3-1F99A01331C6}" presName="textNode" presStyleLbl="bgShp" presStyleIdx="0" presStyleCnt="4"/>
      <dgm:spPr/>
    </dgm:pt>
    <dgm:pt modelId="{00D03999-3A9D-4B46-AB8A-FE939982AD9A}" type="pres">
      <dgm:prSet presAssocID="{26F14C62-DA45-DA4E-ABE3-1F99A01331C6}" presName="compChildNode" presStyleCnt="0"/>
      <dgm:spPr/>
    </dgm:pt>
    <dgm:pt modelId="{985050C2-8CE8-4A49-8256-A3B11D150873}" type="pres">
      <dgm:prSet presAssocID="{26F14C62-DA45-DA4E-ABE3-1F99A01331C6}" presName="theInnerList" presStyleCnt="0"/>
      <dgm:spPr/>
    </dgm:pt>
    <dgm:pt modelId="{C7020973-C0C8-D546-AA4E-474DE59484B4}" type="pres">
      <dgm:prSet presAssocID="{F757E95B-E484-334A-A8CD-64AE0991FDED}" presName="childNode" presStyleLbl="node1" presStyleIdx="0" presStyleCnt="9">
        <dgm:presLayoutVars>
          <dgm:bulletEnabled val="1"/>
        </dgm:presLayoutVars>
      </dgm:prSet>
      <dgm:spPr/>
    </dgm:pt>
    <dgm:pt modelId="{D0B9AD62-6F0E-064D-8248-BBD5BD6122CE}" type="pres">
      <dgm:prSet presAssocID="{F757E95B-E484-334A-A8CD-64AE0991FDED}" presName="aSpace2" presStyleCnt="0"/>
      <dgm:spPr/>
    </dgm:pt>
    <dgm:pt modelId="{6EAB77EB-4C36-AC42-A729-EF0C57F7226A}" type="pres">
      <dgm:prSet presAssocID="{CDBE4373-5FD1-E04A-BF6B-CE9C99424765}" presName="childNode" presStyleLbl="node1" presStyleIdx="1" presStyleCnt="9">
        <dgm:presLayoutVars>
          <dgm:bulletEnabled val="1"/>
        </dgm:presLayoutVars>
      </dgm:prSet>
      <dgm:spPr/>
    </dgm:pt>
    <dgm:pt modelId="{C1A2ADCB-3FD7-B849-BCFC-DE410DA816F2}" type="pres">
      <dgm:prSet presAssocID="{CDBE4373-5FD1-E04A-BF6B-CE9C99424765}" presName="aSpace2" presStyleCnt="0"/>
      <dgm:spPr/>
    </dgm:pt>
    <dgm:pt modelId="{16F8B3B7-6730-0A4C-A29A-25D67A94101F}" type="pres">
      <dgm:prSet presAssocID="{654D2E66-57F2-BE4A-83A3-22C1F45BBEF3}" presName="childNode" presStyleLbl="node1" presStyleIdx="2" presStyleCnt="9">
        <dgm:presLayoutVars>
          <dgm:bulletEnabled val="1"/>
        </dgm:presLayoutVars>
      </dgm:prSet>
      <dgm:spPr/>
    </dgm:pt>
    <dgm:pt modelId="{50483526-245D-7840-A7B4-BEF4EDFD501E}" type="pres">
      <dgm:prSet presAssocID="{26F14C62-DA45-DA4E-ABE3-1F99A01331C6}" presName="aSpace" presStyleCnt="0"/>
      <dgm:spPr/>
    </dgm:pt>
    <dgm:pt modelId="{B85E3852-1E84-614C-8CB7-BB82547141CB}" type="pres">
      <dgm:prSet presAssocID="{4AE29606-B257-8F49-8B12-6CD5D9574A14}" presName="compNode" presStyleCnt="0"/>
      <dgm:spPr/>
    </dgm:pt>
    <dgm:pt modelId="{C26B53BB-7CE8-BD42-9B6B-5AEE97396BFA}" type="pres">
      <dgm:prSet presAssocID="{4AE29606-B257-8F49-8B12-6CD5D9574A14}" presName="aNode" presStyleLbl="bgShp" presStyleIdx="1" presStyleCnt="4" custLinFactNeighborY="648"/>
      <dgm:spPr/>
    </dgm:pt>
    <dgm:pt modelId="{6B330355-A999-3E42-B8AD-C05752447CE5}" type="pres">
      <dgm:prSet presAssocID="{4AE29606-B257-8F49-8B12-6CD5D9574A14}" presName="textNode" presStyleLbl="bgShp" presStyleIdx="1" presStyleCnt="4"/>
      <dgm:spPr/>
    </dgm:pt>
    <dgm:pt modelId="{C078CE66-3CC6-1140-9C69-3420CA93B8EF}" type="pres">
      <dgm:prSet presAssocID="{4AE29606-B257-8F49-8B12-6CD5D9574A14}" presName="compChildNode" presStyleCnt="0"/>
      <dgm:spPr/>
    </dgm:pt>
    <dgm:pt modelId="{DE86A322-9434-6441-A8B8-789D2EE95301}" type="pres">
      <dgm:prSet presAssocID="{4AE29606-B257-8F49-8B12-6CD5D9574A14}" presName="theInnerList" presStyleCnt="0"/>
      <dgm:spPr/>
    </dgm:pt>
    <dgm:pt modelId="{5A1A7F76-C64C-B343-AC7C-9FA0EC08792A}" type="pres">
      <dgm:prSet presAssocID="{BD174CEB-184A-CB4D-810E-0CDE3778372B}" presName="childNode" presStyleLbl="node1" presStyleIdx="3" presStyleCnt="9" custScaleY="76191">
        <dgm:presLayoutVars>
          <dgm:bulletEnabled val="1"/>
        </dgm:presLayoutVars>
      </dgm:prSet>
      <dgm:spPr/>
    </dgm:pt>
    <dgm:pt modelId="{DCE5D53C-7C33-534A-8E89-28CA0C7D5C68}" type="pres">
      <dgm:prSet presAssocID="{BD174CEB-184A-CB4D-810E-0CDE3778372B}" presName="aSpace2" presStyleCnt="0"/>
      <dgm:spPr/>
    </dgm:pt>
    <dgm:pt modelId="{3C16EFC5-2040-D34E-8EEA-EB6D6FBA431B}" type="pres">
      <dgm:prSet presAssocID="{7C8803AE-B2C3-1D4C-BB3F-A4DE89C9263E}" presName="childNode" presStyleLbl="node1" presStyleIdx="4" presStyleCnt="9" custLinFactNeighborX="1977" custLinFactNeighborY="-7852">
        <dgm:presLayoutVars>
          <dgm:bulletEnabled val="1"/>
        </dgm:presLayoutVars>
      </dgm:prSet>
      <dgm:spPr/>
    </dgm:pt>
    <dgm:pt modelId="{C554F903-3CA7-3046-B038-4E5BB78AC876}" type="pres">
      <dgm:prSet presAssocID="{4AE29606-B257-8F49-8B12-6CD5D9574A14}" presName="aSpace" presStyleCnt="0"/>
      <dgm:spPr/>
    </dgm:pt>
    <dgm:pt modelId="{BA86DB7F-4DB3-6845-AD5A-034BF5788AF8}" type="pres">
      <dgm:prSet presAssocID="{8441854D-A93D-DD44-B74C-5601728F91C1}" presName="compNode" presStyleCnt="0"/>
      <dgm:spPr/>
    </dgm:pt>
    <dgm:pt modelId="{38A241DF-38CF-1944-921E-18FA966759AD}" type="pres">
      <dgm:prSet presAssocID="{8441854D-A93D-DD44-B74C-5601728F91C1}" presName="aNode" presStyleLbl="bgShp" presStyleIdx="2" presStyleCnt="4" custLinFactNeighborX="-2592" custLinFactNeighborY="-675"/>
      <dgm:spPr/>
    </dgm:pt>
    <dgm:pt modelId="{A138628F-A4F0-E047-8B51-78BA2B7C0B0D}" type="pres">
      <dgm:prSet presAssocID="{8441854D-A93D-DD44-B74C-5601728F91C1}" presName="textNode" presStyleLbl="bgShp" presStyleIdx="2" presStyleCnt="4"/>
      <dgm:spPr/>
    </dgm:pt>
    <dgm:pt modelId="{42A61DFB-1F8C-9D43-9159-D142C9542CC2}" type="pres">
      <dgm:prSet presAssocID="{8441854D-A93D-DD44-B74C-5601728F91C1}" presName="compChildNode" presStyleCnt="0"/>
      <dgm:spPr/>
    </dgm:pt>
    <dgm:pt modelId="{5DE4D043-DA98-3944-9AB8-5B993B75F667}" type="pres">
      <dgm:prSet presAssocID="{8441854D-A93D-DD44-B74C-5601728F91C1}" presName="theInnerList" presStyleCnt="0"/>
      <dgm:spPr/>
    </dgm:pt>
    <dgm:pt modelId="{83634B36-E1AE-1A4D-85A7-203ECC09C563}" type="pres">
      <dgm:prSet presAssocID="{7A14EBF6-AEAC-7F47-8673-DC6F6FF31064}" presName="childNode" presStyleLbl="node1" presStyleIdx="5" presStyleCnt="9">
        <dgm:presLayoutVars>
          <dgm:bulletEnabled val="1"/>
        </dgm:presLayoutVars>
      </dgm:prSet>
      <dgm:spPr/>
    </dgm:pt>
    <dgm:pt modelId="{1063BD26-28D4-FE46-AD75-B8CB35905348}" type="pres">
      <dgm:prSet presAssocID="{7A14EBF6-AEAC-7F47-8673-DC6F6FF31064}" presName="aSpace2" presStyleCnt="0"/>
      <dgm:spPr/>
    </dgm:pt>
    <dgm:pt modelId="{276E8C7A-1131-9946-ADF9-67F35D42A4C8}" type="pres">
      <dgm:prSet presAssocID="{6709BBAF-9397-1347-B0E9-75EE71BCC993}" presName="childNode" presStyleLbl="node1" presStyleIdx="6" presStyleCnt="9" custScaleY="135258">
        <dgm:presLayoutVars>
          <dgm:bulletEnabled val="1"/>
        </dgm:presLayoutVars>
      </dgm:prSet>
      <dgm:spPr/>
    </dgm:pt>
    <dgm:pt modelId="{24D54125-1D0B-404E-9219-202F35B6B80B}" type="pres">
      <dgm:prSet presAssocID="{8441854D-A93D-DD44-B74C-5601728F91C1}" presName="aSpace" presStyleCnt="0"/>
      <dgm:spPr/>
    </dgm:pt>
    <dgm:pt modelId="{ABA8C562-9656-5D45-8023-3D2EAFFC4B9D}" type="pres">
      <dgm:prSet presAssocID="{40BC0A4D-8C07-5A49-856A-DD395E6F4303}" presName="compNode" presStyleCnt="0"/>
      <dgm:spPr/>
    </dgm:pt>
    <dgm:pt modelId="{6A95AEBF-B732-744F-9477-4DB9EC7641FB}" type="pres">
      <dgm:prSet presAssocID="{40BC0A4D-8C07-5A49-856A-DD395E6F4303}" presName="aNode" presStyleLbl="bgShp" presStyleIdx="3" presStyleCnt="4"/>
      <dgm:spPr/>
    </dgm:pt>
    <dgm:pt modelId="{64A906C1-1183-C145-90D5-CFAABDEA5B8E}" type="pres">
      <dgm:prSet presAssocID="{40BC0A4D-8C07-5A49-856A-DD395E6F4303}" presName="textNode" presStyleLbl="bgShp" presStyleIdx="3" presStyleCnt="4"/>
      <dgm:spPr/>
    </dgm:pt>
    <dgm:pt modelId="{217843BB-7167-BB49-8C62-5848E72BED26}" type="pres">
      <dgm:prSet presAssocID="{40BC0A4D-8C07-5A49-856A-DD395E6F4303}" presName="compChildNode" presStyleCnt="0"/>
      <dgm:spPr/>
    </dgm:pt>
    <dgm:pt modelId="{5CC2FA18-84B1-C447-B0B9-37A7179E3DCE}" type="pres">
      <dgm:prSet presAssocID="{40BC0A4D-8C07-5A49-856A-DD395E6F4303}" presName="theInnerList" presStyleCnt="0"/>
      <dgm:spPr/>
    </dgm:pt>
    <dgm:pt modelId="{C05D7492-1F79-BE46-A66F-E0618DF7C257}" type="pres">
      <dgm:prSet presAssocID="{84AA1FE4-EA72-A046-8266-9795A31B541D}" presName="childNode" presStyleLbl="node1" presStyleIdx="7" presStyleCnt="9" custScaleY="143475">
        <dgm:presLayoutVars>
          <dgm:bulletEnabled val="1"/>
        </dgm:presLayoutVars>
      </dgm:prSet>
      <dgm:spPr/>
    </dgm:pt>
    <dgm:pt modelId="{891C2553-291D-F34E-9283-F3A75C3D0C78}" type="pres">
      <dgm:prSet presAssocID="{84AA1FE4-EA72-A046-8266-9795A31B541D}" presName="aSpace2" presStyleCnt="0"/>
      <dgm:spPr/>
    </dgm:pt>
    <dgm:pt modelId="{062928A4-2092-0B40-9FE0-B583BBAF0C2E}" type="pres">
      <dgm:prSet presAssocID="{9EC381C9-5553-6C48-B705-7DF7F6E62993}" presName="childNode" presStyleLbl="node1" presStyleIdx="8" presStyleCnt="9" custScaleY="77055">
        <dgm:presLayoutVars>
          <dgm:bulletEnabled val="1"/>
        </dgm:presLayoutVars>
      </dgm:prSet>
      <dgm:spPr/>
    </dgm:pt>
  </dgm:ptLst>
  <dgm:cxnLst>
    <dgm:cxn modelId="{383F2F0C-C0F8-F545-9699-3D031FF0A291}" srcId="{40BC0A4D-8C07-5A49-856A-DD395E6F4303}" destId="{84AA1FE4-EA72-A046-8266-9795A31B541D}" srcOrd="0" destOrd="0" parTransId="{B4B3DC97-F11F-AD4C-A5AD-E26EEFEFCA30}" sibTransId="{ABC2DC38-E16D-7546-A6E9-4075534973C6}"/>
    <dgm:cxn modelId="{5DAFD211-F6CD-334B-A5E8-4E72A172F819}" srcId="{26F14C62-DA45-DA4E-ABE3-1F99A01331C6}" destId="{F757E95B-E484-334A-A8CD-64AE0991FDED}" srcOrd="0" destOrd="0" parTransId="{EBD6E4ED-FDA9-CD48-8877-D3B9CF0F8C90}" sibTransId="{FDCF79A5-14C0-9B4F-A5C9-EB2B2857CCF3}"/>
    <dgm:cxn modelId="{4C0AB815-04C2-1449-A834-94488E6600CF}" srcId="{8441854D-A93D-DD44-B74C-5601728F91C1}" destId="{7A14EBF6-AEAC-7F47-8673-DC6F6FF31064}" srcOrd="0" destOrd="0" parTransId="{A422292C-A420-F14E-B9AC-63479927BD93}" sibTransId="{0251B3F5-E76D-6748-8959-4B2574C5B5B0}"/>
    <dgm:cxn modelId="{4EF4B116-CCFF-C648-8A33-A365C7A38DC4}" srcId="{4AE29606-B257-8F49-8B12-6CD5D9574A14}" destId="{7C8803AE-B2C3-1D4C-BB3F-A4DE89C9263E}" srcOrd="1" destOrd="0" parTransId="{B7A52FD8-AA9C-E94B-93EC-36E8FE97688D}" sibTransId="{808339B6-7D07-AD4C-AF7D-2E46A8273D99}"/>
    <dgm:cxn modelId="{9AC2CE25-4246-9744-9C5B-F4124EF6E450}" type="presOf" srcId="{40BC0A4D-8C07-5A49-856A-DD395E6F4303}" destId="{6A95AEBF-B732-744F-9477-4DB9EC7641FB}" srcOrd="0" destOrd="0" presId="urn:microsoft.com/office/officeart/2005/8/layout/lProcess2"/>
    <dgm:cxn modelId="{C7FDD625-4F83-534C-9E61-BB49FA466C31}" type="presOf" srcId="{F757E95B-E484-334A-A8CD-64AE0991FDED}" destId="{C7020973-C0C8-D546-AA4E-474DE59484B4}" srcOrd="0" destOrd="0" presId="urn:microsoft.com/office/officeart/2005/8/layout/lProcess2"/>
    <dgm:cxn modelId="{B9953E2A-C510-F34B-B587-E594819A6D3B}" type="presOf" srcId="{8441854D-A93D-DD44-B74C-5601728F91C1}" destId="{38A241DF-38CF-1944-921E-18FA966759AD}" srcOrd="0" destOrd="0" presId="urn:microsoft.com/office/officeart/2005/8/layout/lProcess2"/>
    <dgm:cxn modelId="{4B442E2E-18EE-9B45-AE7F-7D982D423780}" srcId="{740C3706-4A9C-7D4C-8452-0380A64FA716}" destId="{8441854D-A93D-DD44-B74C-5601728F91C1}" srcOrd="2" destOrd="0" parTransId="{A2E62A49-A1F4-994F-B9FA-1619797F65CC}" sibTransId="{7F56E70B-E66B-844F-AED4-383D1B5F32AC}"/>
    <dgm:cxn modelId="{DFE6435D-7F1E-CC4F-A3CF-341492E4C6BE}" type="presOf" srcId="{6709BBAF-9397-1347-B0E9-75EE71BCC993}" destId="{276E8C7A-1131-9946-ADF9-67F35D42A4C8}" srcOrd="0" destOrd="0" presId="urn:microsoft.com/office/officeart/2005/8/layout/lProcess2"/>
    <dgm:cxn modelId="{2EBE925D-B2F2-EF4D-8879-5CB2EAAE72DF}" srcId="{26F14C62-DA45-DA4E-ABE3-1F99A01331C6}" destId="{CDBE4373-5FD1-E04A-BF6B-CE9C99424765}" srcOrd="1" destOrd="0" parTransId="{E66B30C2-194F-3840-9E04-8C2321B447E8}" sibTransId="{9C864AC0-300C-404D-AFE9-5DAD91D7F820}"/>
    <dgm:cxn modelId="{604D2873-76D8-EA4D-A05B-16A914C3DF35}" srcId="{8441854D-A93D-DD44-B74C-5601728F91C1}" destId="{6709BBAF-9397-1347-B0E9-75EE71BCC993}" srcOrd="1" destOrd="0" parTransId="{9BB29A86-D3E5-934A-A77F-653CA69771BB}" sibTransId="{53A08428-044B-8D40-8B77-C31435015766}"/>
    <dgm:cxn modelId="{1C2DC875-B977-EB4C-8C2F-C963B1F06D11}" type="presOf" srcId="{26F14C62-DA45-DA4E-ABE3-1F99A01331C6}" destId="{B225672E-FD93-A243-BC8D-0812506E1573}" srcOrd="0" destOrd="0" presId="urn:microsoft.com/office/officeart/2005/8/layout/lProcess2"/>
    <dgm:cxn modelId="{6827B176-6377-CD49-8FD1-B3A6B625A5BA}" type="presOf" srcId="{7C8803AE-B2C3-1D4C-BB3F-A4DE89C9263E}" destId="{3C16EFC5-2040-D34E-8EEA-EB6D6FBA431B}" srcOrd="0" destOrd="0" presId="urn:microsoft.com/office/officeart/2005/8/layout/lProcess2"/>
    <dgm:cxn modelId="{E9C84F7D-1842-9346-960E-350A2A4E3D8D}" srcId="{40BC0A4D-8C07-5A49-856A-DD395E6F4303}" destId="{9EC381C9-5553-6C48-B705-7DF7F6E62993}" srcOrd="1" destOrd="0" parTransId="{D5159D31-4160-3F49-9E6B-1E6BE0D51712}" sibTransId="{CFDD166D-EAC8-7144-B77E-85460F8D382D}"/>
    <dgm:cxn modelId="{0379AE85-A03C-6345-9FD1-7C4F262651DE}" type="presOf" srcId="{84AA1FE4-EA72-A046-8266-9795A31B541D}" destId="{C05D7492-1F79-BE46-A66F-E0618DF7C257}" srcOrd="0" destOrd="0" presId="urn:microsoft.com/office/officeart/2005/8/layout/lProcess2"/>
    <dgm:cxn modelId="{03E6F28E-3141-5742-8C1A-26FC0196E753}" type="presOf" srcId="{654D2E66-57F2-BE4A-83A3-22C1F45BBEF3}" destId="{16F8B3B7-6730-0A4C-A29A-25D67A94101F}" srcOrd="0" destOrd="0" presId="urn:microsoft.com/office/officeart/2005/8/layout/lProcess2"/>
    <dgm:cxn modelId="{D9E8A39C-03F6-E44B-ABF5-5C9373820A9F}" type="presOf" srcId="{CDBE4373-5FD1-E04A-BF6B-CE9C99424765}" destId="{6EAB77EB-4C36-AC42-A729-EF0C57F7226A}" srcOrd="0" destOrd="0" presId="urn:microsoft.com/office/officeart/2005/8/layout/lProcess2"/>
    <dgm:cxn modelId="{B0533CB6-2F4C-1A41-957D-C034A307E7F1}" type="presOf" srcId="{4AE29606-B257-8F49-8B12-6CD5D9574A14}" destId="{C26B53BB-7CE8-BD42-9B6B-5AEE97396BFA}" srcOrd="0" destOrd="0" presId="urn:microsoft.com/office/officeart/2005/8/layout/lProcess2"/>
    <dgm:cxn modelId="{CA4E8FB8-175F-524D-A0D6-1707AA57E3CD}" srcId="{740C3706-4A9C-7D4C-8452-0380A64FA716}" destId="{40BC0A4D-8C07-5A49-856A-DD395E6F4303}" srcOrd="3" destOrd="0" parTransId="{4D55F868-2583-1347-8C03-7A3762DE8C04}" sibTransId="{CF189F5A-0E7F-AF44-B040-6AFDD3C5B18B}"/>
    <dgm:cxn modelId="{9D15C3BC-30B8-BE4F-8016-0C059310C462}" type="presOf" srcId="{40BC0A4D-8C07-5A49-856A-DD395E6F4303}" destId="{64A906C1-1183-C145-90D5-CFAABDEA5B8E}" srcOrd="1" destOrd="0" presId="urn:microsoft.com/office/officeart/2005/8/layout/lProcess2"/>
    <dgm:cxn modelId="{ED4A7CBF-4F78-2E44-B890-CBF53D4AC848}" type="presOf" srcId="{26F14C62-DA45-DA4E-ABE3-1F99A01331C6}" destId="{E5B2E773-24F8-D54E-92FD-24764B5B5EE9}" srcOrd="1" destOrd="0" presId="urn:microsoft.com/office/officeart/2005/8/layout/lProcess2"/>
    <dgm:cxn modelId="{02364AC8-937F-E74F-9BB1-B247B379EDD2}" type="presOf" srcId="{4AE29606-B257-8F49-8B12-6CD5D9574A14}" destId="{6B330355-A999-3E42-B8AD-C05752447CE5}" srcOrd="1" destOrd="0" presId="urn:microsoft.com/office/officeart/2005/8/layout/lProcess2"/>
    <dgm:cxn modelId="{24FBCFE0-09B1-3141-AD04-AF0607606773}" type="presOf" srcId="{9EC381C9-5553-6C48-B705-7DF7F6E62993}" destId="{062928A4-2092-0B40-9FE0-B583BBAF0C2E}" srcOrd="0" destOrd="0" presId="urn:microsoft.com/office/officeart/2005/8/layout/lProcess2"/>
    <dgm:cxn modelId="{58404FE2-CB3B-8642-955F-35D1C72F65DA}" srcId="{26F14C62-DA45-DA4E-ABE3-1F99A01331C6}" destId="{654D2E66-57F2-BE4A-83A3-22C1F45BBEF3}" srcOrd="2" destOrd="0" parTransId="{06F57F9D-10F2-934D-B47B-395E7C0BF58F}" sibTransId="{3B2A69AB-E707-1745-890F-4073F329D7BB}"/>
    <dgm:cxn modelId="{FC540BEA-E8B8-D249-B6B8-D2FEF8FC2F2A}" type="presOf" srcId="{8441854D-A93D-DD44-B74C-5601728F91C1}" destId="{A138628F-A4F0-E047-8B51-78BA2B7C0B0D}" srcOrd="1" destOrd="0" presId="urn:microsoft.com/office/officeart/2005/8/layout/lProcess2"/>
    <dgm:cxn modelId="{A23E64EA-47AB-2343-A4DC-D681BE309852}" type="presOf" srcId="{7A14EBF6-AEAC-7F47-8673-DC6F6FF31064}" destId="{83634B36-E1AE-1A4D-85A7-203ECC09C563}" srcOrd="0" destOrd="0" presId="urn:microsoft.com/office/officeart/2005/8/layout/lProcess2"/>
    <dgm:cxn modelId="{B56DF3F0-627B-F64A-903F-93AF78CF6087}" type="presOf" srcId="{BD174CEB-184A-CB4D-810E-0CDE3778372B}" destId="{5A1A7F76-C64C-B343-AC7C-9FA0EC08792A}" srcOrd="0" destOrd="0" presId="urn:microsoft.com/office/officeart/2005/8/layout/lProcess2"/>
    <dgm:cxn modelId="{5C4C87F3-119B-0C4F-8D0B-5AC72DD6E395}" srcId="{740C3706-4A9C-7D4C-8452-0380A64FA716}" destId="{26F14C62-DA45-DA4E-ABE3-1F99A01331C6}" srcOrd="0" destOrd="0" parTransId="{626F7FD1-2DB3-E44C-A0D8-B7629B36A672}" sibTransId="{2DD39718-B3A7-A74E-B345-A663650CF313}"/>
    <dgm:cxn modelId="{15F4AEF4-4AE0-AA4F-BA96-46DB618C402E}" srcId="{4AE29606-B257-8F49-8B12-6CD5D9574A14}" destId="{BD174CEB-184A-CB4D-810E-0CDE3778372B}" srcOrd="0" destOrd="0" parTransId="{44AD82A6-C97A-C84C-BCBA-D8C647FF135C}" sibTransId="{EA8AE10A-05FB-C84D-824F-F5F96E7D5334}"/>
    <dgm:cxn modelId="{3843C9F6-010B-E746-B9A2-8AD6E54AA70F}" type="presOf" srcId="{740C3706-4A9C-7D4C-8452-0380A64FA716}" destId="{6029D7E9-F59B-B045-87DD-75E73E52381C}" srcOrd="0" destOrd="0" presId="urn:microsoft.com/office/officeart/2005/8/layout/lProcess2"/>
    <dgm:cxn modelId="{BA0698FF-6BFA-AF4E-90B4-31C375E12D89}" srcId="{740C3706-4A9C-7D4C-8452-0380A64FA716}" destId="{4AE29606-B257-8F49-8B12-6CD5D9574A14}" srcOrd="1" destOrd="0" parTransId="{D3A1CBBA-1C8B-8B41-96DC-40248B7E082D}" sibTransId="{A1B77628-BFAF-4A46-AE5A-00FF6BA47ED3}"/>
    <dgm:cxn modelId="{04A6EE7A-68B2-7047-BB28-A497B79A70E5}" type="presParOf" srcId="{6029D7E9-F59B-B045-87DD-75E73E52381C}" destId="{08FAFDDB-E409-A949-9C40-B84CD5E66D97}" srcOrd="0" destOrd="0" presId="urn:microsoft.com/office/officeart/2005/8/layout/lProcess2"/>
    <dgm:cxn modelId="{5551FCAB-AF9D-4046-BB30-DEAFA04E30DA}" type="presParOf" srcId="{08FAFDDB-E409-A949-9C40-B84CD5E66D97}" destId="{B225672E-FD93-A243-BC8D-0812506E1573}" srcOrd="0" destOrd="0" presId="urn:microsoft.com/office/officeart/2005/8/layout/lProcess2"/>
    <dgm:cxn modelId="{44D8C955-4DF8-164E-98C2-E9698CC2E91D}" type="presParOf" srcId="{08FAFDDB-E409-A949-9C40-B84CD5E66D97}" destId="{E5B2E773-24F8-D54E-92FD-24764B5B5EE9}" srcOrd="1" destOrd="0" presId="urn:microsoft.com/office/officeart/2005/8/layout/lProcess2"/>
    <dgm:cxn modelId="{37683E74-C8B3-2342-9F77-6DADFEDFCACD}" type="presParOf" srcId="{08FAFDDB-E409-A949-9C40-B84CD5E66D97}" destId="{00D03999-3A9D-4B46-AB8A-FE939982AD9A}" srcOrd="2" destOrd="0" presId="urn:microsoft.com/office/officeart/2005/8/layout/lProcess2"/>
    <dgm:cxn modelId="{D674FC44-F60D-0A42-8E93-3827FF8FA8E0}" type="presParOf" srcId="{00D03999-3A9D-4B46-AB8A-FE939982AD9A}" destId="{985050C2-8CE8-4A49-8256-A3B11D150873}" srcOrd="0" destOrd="0" presId="urn:microsoft.com/office/officeart/2005/8/layout/lProcess2"/>
    <dgm:cxn modelId="{BB77CD3A-A00E-F146-884E-3B6E29D0ACAC}" type="presParOf" srcId="{985050C2-8CE8-4A49-8256-A3B11D150873}" destId="{C7020973-C0C8-D546-AA4E-474DE59484B4}" srcOrd="0" destOrd="0" presId="urn:microsoft.com/office/officeart/2005/8/layout/lProcess2"/>
    <dgm:cxn modelId="{ED512EEB-CC99-6447-9372-D13467AD895F}" type="presParOf" srcId="{985050C2-8CE8-4A49-8256-A3B11D150873}" destId="{D0B9AD62-6F0E-064D-8248-BBD5BD6122CE}" srcOrd="1" destOrd="0" presId="urn:microsoft.com/office/officeart/2005/8/layout/lProcess2"/>
    <dgm:cxn modelId="{972A2494-6C66-6347-82E0-9A03EA0154B0}" type="presParOf" srcId="{985050C2-8CE8-4A49-8256-A3B11D150873}" destId="{6EAB77EB-4C36-AC42-A729-EF0C57F7226A}" srcOrd="2" destOrd="0" presId="urn:microsoft.com/office/officeart/2005/8/layout/lProcess2"/>
    <dgm:cxn modelId="{29794112-5224-3641-8E37-46CF43B9C634}" type="presParOf" srcId="{985050C2-8CE8-4A49-8256-A3B11D150873}" destId="{C1A2ADCB-3FD7-B849-BCFC-DE410DA816F2}" srcOrd="3" destOrd="0" presId="urn:microsoft.com/office/officeart/2005/8/layout/lProcess2"/>
    <dgm:cxn modelId="{17C9C5F6-F4E1-174D-984B-1E086120D961}" type="presParOf" srcId="{985050C2-8CE8-4A49-8256-A3B11D150873}" destId="{16F8B3B7-6730-0A4C-A29A-25D67A94101F}" srcOrd="4" destOrd="0" presId="urn:microsoft.com/office/officeart/2005/8/layout/lProcess2"/>
    <dgm:cxn modelId="{076250B2-ED5D-734D-AFA2-08DB6D072284}" type="presParOf" srcId="{6029D7E9-F59B-B045-87DD-75E73E52381C}" destId="{50483526-245D-7840-A7B4-BEF4EDFD501E}" srcOrd="1" destOrd="0" presId="urn:microsoft.com/office/officeart/2005/8/layout/lProcess2"/>
    <dgm:cxn modelId="{AF07EB24-FCFE-5546-8247-4CD8ACD6852D}" type="presParOf" srcId="{6029D7E9-F59B-B045-87DD-75E73E52381C}" destId="{B85E3852-1E84-614C-8CB7-BB82547141CB}" srcOrd="2" destOrd="0" presId="urn:microsoft.com/office/officeart/2005/8/layout/lProcess2"/>
    <dgm:cxn modelId="{7D518064-F981-6B45-9670-FC343D1C285A}" type="presParOf" srcId="{B85E3852-1E84-614C-8CB7-BB82547141CB}" destId="{C26B53BB-7CE8-BD42-9B6B-5AEE97396BFA}" srcOrd="0" destOrd="0" presId="urn:microsoft.com/office/officeart/2005/8/layout/lProcess2"/>
    <dgm:cxn modelId="{EB15DB76-C11C-3349-AC80-0B96CEE6E5E0}" type="presParOf" srcId="{B85E3852-1E84-614C-8CB7-BB82547141CB}" destId="{6B330355-A999-3E42-B8AD-C05752447CE5}" srcOrd="1" destOrd="0" presId="urn:microsoft.com/office/officeart/2005/8/layout/lProcess2"/>
    <dgm:cxn modelId="{CACCC15B-BE32-FD46-BBAB-80A63C3C9FCF}" type="presParOf" srcId="{B85E3852-1E84-614C-8CB7-BB82547141CB}" destId="{C078CE66-3CC6-1140-9C69-3420CA93B8EF}" srcOrd="2" destOrd="0" presId="urn:microsoft.com/office/officeart/2005/8/layout/lProcess2"/>
    <dgm:cxn modelId="{BBD676DE-F159-6742-BA2F-0D489F1F81B7}" type="presParOf" srcId="{C078CE66-3CC6-1140-9C69-3420CA93B8EF}" destId="{DE86A322-9434-6441-A8B8-789D2EE95301}" srcOrd="0" destOrd="0" presId="urn:microsoft.com/office/officeart/2005/8/layout/lProcess2"/>
    <dgm:cxn modelId="{CE5FED44-5130-4245-8F47-B8E5FE24B6A2}" type="presParOf" srcId="{DE86A322-9434-6441-A8B8-789D2EE95301}" destId="{5A1A7F76-C64C-B343-AC7C-9FA0EC08792A}" srcOrd="0" destOrd="0" presId="urn:microsoft.com/office/officeart/2005/8/layout/lProcess2"/>
    <dgm:cxn modelId="{42C4C3BE-ABDB-594F-A9DD-96EE7E8DAB16}" type="presParOf" srcId="{DE86A322-9434-6441-A8B8-789D2EE95301}" destId="{DCE5D53C-7C33-534A-8E89-28CA0C7D5C68}" srcOrd="1" destOrd="0" presId="urn:microsoft.com/office/officeart/2005/8/layout/lProcess2"/>
    <dgm:cxn modelId="{C7355CD0-20D2-234E-A073-69D26431F5F3}" type="presParOf" srcId="{DE86A322-9434-6441-A8B8-789D2EE95301}" destId="{3C16EFC5-2040-D34E-8EEA-EB6D6FBA431B}" srcOrd="2" destOrd="0" presId="urn:microsoft.com/office/officeart/2005/8/layout/lProcess2"/>
    <dgm:cxn modelId="{59038303-2FF8-4A41-8997-5A0ED072C126}" type="presParOf" srcId="{6029D7E9-F59B-B045-87DD-75E73E52381C}" destId="{C554F903-3CA7-3046-B038-4E5BB78AC876}" srcOrd="3" destOrd="0" presId="urn:microsoft.com/office/officeart/2005/8/layout/lProcess2"/>
    <dgm:cxn modelId="{409D6A2B-E43F-9D46-994D-0DFD4BCF4096}" type="presParOf" srcId="{6029D7E9-F59B-B045-87DD-75E73E52381C}" destId="{BA86DB7F-4DB3-6845-AD5A-034BF5788AF8}" srcOrd="4" destOrd="0" presId="urn:microsoft.com/office/officeart/2005/8/layout/lProcess2"/>
    <dgm:cxn modelId="{7B64D4F0-B959-F448-833B-B70F5DA859D3}" type="presParOf" srcId="{BA86DB7F-4DB3-6845-AD5A-034BF5788AF8}" destId="{38A241DF-38CF-1944-921E-18FA966759AD}" srcOrd="0" destOrd="0" presId="urn:microsoft.com/office/officeart/2005/8/layout/lProcess2"/>
    <dgm:cxn modelId="{91EB24AA-EB8D-2B4B-B728-0E4426EF5399}" type="presParOf" srcId="{BA86DB7F-4DB3-6845-AD5A-034BF5788AF8}" destId="{A138628F-A4F0-E047-8B51-78BA2B7C0B0D}" srcOrd="1" destOrd="0" presId="urn:microsoft.com/office/officeart/2005/8/layout/lProcess2"/>
    <dgm:cxn modelId="{8A3173EC-EBA4-BD4A-9F7C-3B1A32833780}" type="presParOf" srcId="{BA86DB7F-4DB3-6845-AD5A-034BF5788AF8}" destId="{42A61DFB-1F8C-9D43-9159-D142C9542CC2}" srcOrd="2" destOrd="0" presId="urn:microsoft.com/office/officeart/2005/8/layout/lProcess2"/>
    <dgm:cxn modelId="{3B227188-C6D8-EC43-8485-32BF5E683B75}" type="presParOf" srcId="{42A61DFB-1F8C-9D43-9159-D142C9542CC2}" destId="{5DE4D043-DA98-3944-9AB8-5B993B75F667}" srcOrd="0" destOrd="0" presId="urn:microsoft.com/office/officeart/2005/8/layout/lProcess2"/>
    <dgm:cxn modelId="{016360B8-41DF-804D-A82B-8D70A15DFF5B}" type="presParOf" srcId="{5DE4D043-DA98-3944-9AB8-5B993B75F667}" destId="{83634B36-E1AE-1A4D-85A7-203ECC09C563}" srcOrd="0" destOrd="0" presId="urn:microsoft.com/office/officeart/2005/8/layout/lProcess2"/>
    <dgm:cxn modelId="{6D9D02E9-03DC-5940-A669-B0F1027DF8CB}" type="presParOf" srcId="{5DE4D043-DA98-3944-9AB8-5B993B75F667}" destId="{1063BD26-28D4-FE46-AD75-B8CB35905348}" srcOrd="1" destOrd="0" presId="urn:microsoft.com/office/officeart/2005/8/layout/lProcess2"/>
    <dgm:cxn modelId="{5B1811DD-54F0-F44C-A0D8-C6A331151752}" type="presParOf" srcId="{5DE4D043-DA98-3944-9AB8-5B993B75F667}" destId="{276E8C7A-1131-9946-ADF9-67F35D42A4C8}" srcOrd="2" destOrd="0" presId="urn:microsoft.com/office/officeart/2005/8/layout/lProcess2"/>
    <dgm:cxn modelId="{1BE680FC-0E11-CA46-92E7-FB9F84B79189}" type="presParOf" srcId="{6029D7E9-F59B-B045-87DD-75E73E52381C}" destId="{24D54125-1D0B-404E-9219-202F35B6B80B}" srcOrd="5" destOrd="0" presId="urn:microsoft.com/office/officeart/2005/8/layout/lProcess2"/>
    <dgm:cxn modelId="{0143AF28-7730-B54C-B931-A5E230E27718}" type="presParOf" srcId="{6029D7E9-F59B-B045-87DD-75E73E52381C}" destId="{ABA8C562-9656-5D45-8023-3D2EAFFC4B9D}" srcOrd="6" destOrd="0" presId="urn:microsoft.com/office/officeart/2005/8/layout/lProcess2"/>
    <dgm:cxn modelId="{F89DB856-9062-5C45-9B54-BA17300C7FEC}" type="presParOf" srcId="{ABA8C562-9656-5D45-8023-3D2EAFFC4B9D}" destId="{6A95AEBF-B732-744F-9477-4DB9EC7641FB}" srcOrd="0" destOrd="0" presId="urn:microsoft.com/office/officeart/2005/8/layout/lProcess2"/>
    <dgm:cxn modelId="{F87E6587-42B3-7143-AB9E-B6033F2D871E}" type="presParOf" srcId="{ABA8C562-9656-5D45-8023-3D2EAFFC4B9D}" destId="{64A906C1-1183-C145-90D5-CFAABDEA5B8E}" srcOrd="1" destOrd="0" presId="urn:microsoft.com/office/officeart/2005/8/layout/lProcess2"/>
    <dgm:cxn modelId="{65C58E7F-47C3-E348-AD29-DC43D7139B24}" type="presParOf" srcId="{ABA8C562-9656-5D45-8023-3D2EAFFC4B9D}" destId="{217843BB-7167-BB49-8C62-5848E72BED26}" srcOrd="2" destOrd="0" presId="urn:microsoft.com/office/officeart/2005/8/layout/lProcess2"/>
    <dgm:cxn modelId="{C0EBED29-D3E1-4B45-9F5F-BF22A443C146}" type="presParOf" srcId="{217843BB-7167-BB49-8C62-5848E72BED26}" destId="{5CC2FA18-84B1-C447-B0B9-37A7179E3DCE}" srcOrd="0" destOrd="0" presId="urn:microsoft.com/office/officeart/2005/8/layout/lProcess2"/>
    <dgm:cxn modelId="{29081EFE-EBAA-214E-AFD2-95128A65F0F0}" type="presParOf" srcId="{5CC2FA18-84B1-C447-B0B9-37A7179E3DCE}" destId="{C05D7492-1F79-BE46-A66F-E0618DF7C257}" srcOrd="0" destOrd="0" presId="urn:microsoft.com/office/officeart/2005/8/layout/lProcess2"/>
    <dgm:cxn modelId="{43FC34E4-42D4-0545-B48A-1A064D1485F3}" type="presParOf" srcId="{5CC2FA18-84B1-C447-B0B9-37A7179E3DCE}" destId="{891C2553-291D-F34E-9283-F3A75C3D0C78}" srcOrd="1" destOrd="0" presId="urn:microsoft.com/office/officeart/2005/8/layout/lProcess2"/>
    <dgm:cxn modelId="{12E70EF1-742D-954B-8E53-5F73182E5281}" type="presParOf" srcId="{5CC2FA18-84B1-C447-B0B9-37A7179E3DCE}" destId="{062928A4-2092-0B40-9FE0-B583BBAF0C2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B935E3-8B32-CA44-B23E-62E6B27BD4D3}" type="doc">
      <dgm:prSet loTypeId="urn:microsoft.com/office/officeart/2005/8/layout/lProcess3" loCatId="" qsTypeId="urn:microsoft.com/office/officeart/2005/8/quickstyle/simple5" qsCatId="simple" csTypeId="urn:microsoft.com/office/officeart/2005/8/colors/colorful2" csCatId="colorful" phldr="1"/>
      <dgm:spPr/>
      <dgm:t>
        <a:bodyPr/>
        <a:lstStyle/>
        <a:p>
          <a:endParaRPr lang="en-US"/>
        </a:p>
      </dgm:t>
    </dgm:pt>
    <dgm:pt modelId="{6B679AC8-D61D-8746-89D9-CA4C0BB568F9}">
      <dgm:prSet phldrT="[Text]"/>
      <dgm:spPr/>
      <dgm:t>
        <a:bodyPr/>
        <a:lstStyle/>
        <a:p>
          <a:r>
            <a:rPr lang="en-US" u="none" dirty="0"/>
            <a:t>Substance Misuse, Substance Use Dependence</a:t>
          </a:r>
        </a:p>
      </dgm:t>
    </dgm:pt>
    <dgm:pt modelId="{C63D797F-8A7D-0149-A6CD-C36625CC0139}" type="parTrans" cxnId="{2B00DBAE-226F-1641-98D8-FFA569B19636}">
      <dgm:prSet/>
      <dgm:spPr/>
      <dgm:t>
        <a:bodyPr/>
        <a:lstStyle/>
        <a:p>
          <a:endParaRPr lang="en-US"/>
        </a:p>
      </dgm:t>
    </dgm:pt>
    <dgm:pt modelId="{E6BB6E02-A742-484D-A465-23572A8B8ECB}" type="sibTrans" cxnId="{2B00DBAE-226F-1641-98D8-FFA569B19636}">
      <dgm:prSet/>
      <dgm:spPr/>
      <dgm:t>
        <a:bodyPr/>
        <a:lstStyle/>
        <a:p>
          <a:endParaRPr lang="en-US"/>
        </a:p>
      </dgm:t>
    </dgm:pt>
    <dgm:pt modelId="{82805B77-F7B5-1F43-8E28-F67691027611}">
      <dgm:prSet phldrT="[Text]"/>
      <dgm:spPr/>
      <dgm:t>
        <a:bodyPr/>
        <a:lstStyle/>
        <a:p>
          <a:r>
            <a:rPr lang="en-US" dirty="0"/>
            <a:t>Addict</a:t>
          </a:r>
        </a:p>
      </dgm:t>
    </dgm:pt>
    <dgm:pt modelId="{9FE7916D-E790-1741-A8EF-C8A70BCB8D4F}" type="parTrans" cxnId="{B55F8240-4FAB-2741-9D26-2FA661D063F2}">
      <dgm:prSet/>
      <dgm:spPr/>
      <dgm:t>
        <a:bodyPr/>
        <a:lstStyle/>
        <a:p>
          <a:endParaRPr lang="en-US"/>
        </a:p>
      </dgm:t>
    </dgm:pt>
    <dgm:pt modelId="{25FE6D75-18E1-444B-88AC-F685F8FC7AE2}" type="sibTrans" cxnId="{B55F8240-4FAB-2741-9D26-2FA661D063F2}">
      <dgm:prSet/>
      <dgm:spPr/>
      <dgm:t>
        <a:bodyPr/>
        <a:lstStyle/>
        <a:p>
          <a:endParaRPr lang="en-US"/>
        </a:p>
      </dgm:t>
    </dgm:pt>
    <dgm:pt modelId="{63592FD1-EC5E-1244-A51E-FDAEBC680AFF}">
      <dgm:prSet phldrT="[Text]"/>
      <dgm:spPr/>
      <dgm:t>
        <a:bodyPr/>
        <a:lstStyle/>
        <a:p>
          <a:r>
            <a:rPr lang="en-US" u="none" dirty="0"/>
            <a:t>Person who uses drugs</a:t>
          </a:r>
        </a:p>
      </dgm:t>
    </dgm:pt>
    <dgm:pt modelId="{24E1C81C-EC04-DF40-A242-97DAB759009B}" type="parTrans" cxnId="{E72968F3-2E41-8543-B246-258CDD8AF87E}">
      <dgm:prSet/>
      <dgm:spPr/>
      <dgm:t>
        <a:bodyPr/>
        <a:lstStyle/>
        <a:p>
          <a:endParaRPr lang="en-US"/>
        </a:p>
      </dgm:t>
    </dgm:pt>
    <dgm:pt modelId="{26378E64-6793-FA47-881A-9E16E71B709A}" type="sibTrans" cxnId="{E72968F3-2E41-8543-B246-258CDD8AF87E}">
      <dgm:prSet/>
      <dgm:spPr/>
      <dgm:t>
        <a:bodyPr/>
        <a:lstStyle/>
        <a:p>
          <a:endParaRPr lang="en-US"/>
        </a:p>
      </dgm:t>
    </dgm:pt>
    <dgm:pt modelId="{37866F09-466E-C846-8BE2-BF36FB786FEF}">
      <dgm:prSet phldrT="[Text]"/>
      <dgm:spPr/>
      <dgm:t>
        <a:bodyPr/>
        <a:lstStyle/>
        <a:p>
          <a:r>
            <a:rPr lang="en-US" dirty="0"/>
            <a:t>Substance Abuse</a:t>
          </a:r>
        </a:p>
      </dgm:t>
    </dgm:pt>
    <dgm:pt modelId="{7ADA7C72-8C6C-E04C-A5F6-0A5D81D169A3}" type="parTrans" cxnId="{370557AA-F2A7-0543-B0E3-9E9160C378CD}">
      <dgm:prSet/>
      <dgm:spPr/>
      <dgm:t>
        <a:bodyPr/>
        <a:lstStyle/>
        <a:p>
          <a:endParaRPr lang="en-US"/>
        </a:p>
      </dgm:t>
    </dgm:pt>
    <dgm:pt modelId="{08F8BA30-7AC8-D14A-AED8-69F36811287C}" type="sibTrans" cxnId="{370557AA-F2A7-0543-B0E3-9E9160C378CD}">
      <dgm:prSet/>
      <dgm:spPr/>
      <dgm:t>
        <a:bodyPr/>
        <a:lstStyle/>
        <a:p>
          <a:endParaRPr lang="en-US"/>
        </a:p>
      </dgm:t>
    </dgm:pt>
    <dgm:pt modelId="{19883ACF-3058-2140-921B-326493607B72}">
      <dgm:prSet phldrT="[Text]"/>
      <dgm:spPr/>
      <dgm:t>
        <a:bodyPr/>
        <a:lstStyle/>
        <a:p>
          <a:r>
            <a:rPr lang="en-US" u="none" dirty="0"/>
            <a:t>The solution is individual treatment</a:t>
          </a:r>
        </a:p>
      </dgm:t>
    </dgm:pt>
    <dgm:pt modelId="{E7FCCFF5-ADE5-4843-A7A9-65C542EB997E}" type="parTrans" cxnId="{2994783C-28FF-D04F-A869-7FE269DB302D}">
      <dgm:prSet/>
      <dgm:spPr/>
      <dgm:t>
        <a:bodyPr/>
        <a:lstStyle/>
        <a:p>
          <a:endParaRPr lang="en-US"/>
        </a:p>
      </dgm:t>
    </dgm:pt>
    <dgm:pt modelId="{D6C8FD67-D155-2D45-A737-DD02A44EB0EC}" type="sibTrans" cxnId="{2994783C-28FF-D04F-A869-7FE269DB302D}">
      <dgm:prSet/>
      <dgm:spPr/>
      <dgm:t>
        <a:bodyPr/>
        <a:lstStyle/>
        <a:p>
          <a:endParaRPr lang="en-US"/>
        </a:p>
      </dgm:t>
    </dgm:pt>
    <dgm:pt modelId="{D2BBBDB1-4240-AC42-B584-C9476F189C94}">
      <dgm:prSet phldrT="[Text]"/>
      <dgm:spPr/>
      <dgm:t>
        <a:bodyPr/>
        <a:lstStyle/>
        <a:p>
          <a:r>
            <a:rPr lang="en-US" u="none" dirty="0"/>
            <a:t>The solution is multi-faceted and systemic</a:t>
          </a:r>
        </a:p>
      </dgm:t>
    </dgm:pt>
    <dgm:pt modelId="{3FFC1BCA-27E7-4043-9D46-2F33EF8ADE64}" type="parTrans" cxnId="{07419695-DF79-4345-A80B-70C2B4299001}">
      <dgm:prSet/>
      <dgm:spPr/>
      <dgm:t>
        <a:bodyPr/>
        <a:lstStyle/>
        <a:p>
          <a:endParaRPr lang="en-US"/>
        </a:p>
      </dgm:t>
    </dgm:pt>
    <dgm:pt modelId="{9DD52B4D-577D-714D-BB65-20303B056531}" type="sibTrans" cxnId="{07419695-DF79-4345-A80B-70C2B4299001}">
      <dgm:prSet/>
      <dgm:spPr/>
      <dgm:t>
        <a:bodyPr/>
        <a:lstStyle/>
        <a:p>
          <a:endParaRPr lang="en-US"/>
        </a:p>
      </dgm:t>
    </dgm:pt>
    <dgm:pt modelId="{925B4C42-7967-3C45-A918-62EEC8CD60D8}">
      <dgm:prSet phldrT="[Text]"/>
      <dgm:spPr/>
      <dgm:t>
        <a:bodyPr/>
        <a:lstStyle/>
        <a:p>
          <a:r>
            <a:rPr lang="en-US" dirty="0"/>
            <a:t>SUD is a moral failing</a:t>
          </a:r>
          <a:endParaRPr lang="en-US" u="none" dirty="0"/>
        </a:p>
      </dgm:t>
    </dgm:pt>
    <dgm:pt modelId="{59683DAA-EF7B-F84E-ABD0-6A57D9CEC848}" type="parTrans" cxnId="{FFF60349-ADD8-6C47-B8F7-013168EEF5F3}">
      <dgm:prSet/>
      <dgm:spPr/>
      <dgm:t>
        <a:bodyPr/>
        <a:lstStyle/>
        <a:p>
          <a:endParaRPr lang="en-US"/>
        </a:p>
      </dgm:t>
    </dgm:pt>
    <dgm:pt modelId="{25782BF5-5300-1A4D-ADFA-247C7FA3247E}" type="sibTrans" cxnId="{FFF60349-ADD8-6C47-B8F7-013168EEF5F3}">
      <dgm:prSet/>
      <dgm:spPr/>
      <dgm:t>
        <a:bodyPr/>
        <a:lstStyle/>
        <a:p>
          <a:endParaRPr lang="en-US"/>
        </a:p>
      </dgm:t>
    </dgm:pt>
    <dgm:pt modelId="{009C8999-1B36-8845-8365-DC44D7BB01CE}">
      <dgm:prSet phldrT="[Text]"/>
      <dgm:spPr/>
      <dgm:t>
        <a:bodyPr/>
        <a:lstStyle/>
        <a:p>
          <a:r>
            <a:rPr lang="en-US" u="none" dirty="0"/>
            <a:t>SUD is a disability, brain disorder, socially influenced</a:t>
          </a:r>
        </a:p>
      </dgm:t>
    </dgm:pt>
    <dgm:pt modelId="{7CEBD436-4A99-0C43-96B2-A6ED4CB8D653}" type="parTrans" cxnId="{71317861-B0F7-D142-8E9A-4A0193D55C39}">
      <dgm:prSet/>
      <dgm:spPr/>
      <dgm:t>
        <a:bodyPr/>
        <a:lstStyle/>
        <a:p>
          <a:endParaRPr lang="en-US"/>
        </a:p>
      </dgm:t>
    </dgm:pt>
    <dgm:pt modelId="{2B9AEB86-53A0-7542-8E25-DEE8BA48C3EA}" type="sibTrans" cxnId="{71317861-B0F7-D142-8E9A-4A0193D55C39}">
      <dgm:prSet/>
      <dgm:spPr/>
      <dgm:t>
        <a:bodyPr/>
        <a:lstStyle/>
        <a:p>
          <a:endParaRPr lang="en-US"/>
        </a:p>
      </dgm:t>
    </dgm:pt>
    <dgm:pt modelId="{5BC65A97-98A6-0347-BB0C-93F097CABAAE}">
      <dgm:prSet phldrT="[Text]"/>
      <dgm:spPr/>
      <dgm:t>
        <a:bodyPr/>
        <a:lstStyle/>
        <a:p>
          <a:r>
            <a:rPr lang="en-US" u="none" dirty="0"/>
            <a:t>Disability is a bad thing</a:t>
          </a:r>
        </a:p>
      </dgm:t>
    </dgm:pt>
    <dgm:pt modelId="{3D0B0643-E369-D240-9AB5-A8E9C69DE7F6}" type="parTrans" cxnId="{6725DF9A-1E4A-3749-9327-CF98F91F3930}">
      <dgm:prSet/>
      <dgm:spPr/>
      <dgm:t>
        <a:bodyPr/>
        <a:lstStyle/>
        <a:p>
          <a:endParaRPr lang="en-US"/>
        </a:p>
      </dgm:t>
    </dgm:pt>
    <dgm:pt modelId="{9BD7428E-C184-0D4F-B36F-8B8353CF29C1}" type="sibTrans" cxnId="{6725DF9A-1E4A-3749-9327-CF98F91F3930}">
      <dgm:prSet/>
      <dgm:spPr/>
      <dgm:t>
        <a:bodyPr/>
        <a:lstStyle/>
        <a:p>
          <a:endParaRPr lang="en-US"/>
        </a:p>
      </dgm:t>
    </dgm:pt>
    <dgm:pt modelId="{26CBB67A-4E4B-A843-8253-866B36730124}">
      <dgm:prSet phldrT="[Text]"/>
      <dgm:spPr/>
      <dgm:t>
        <a:bodyPr/>
        <a:lstStyle/>
        <a:p>
          <a:r>
            <a:rPr lang="en-US" u="none" dirty="0"/>
            <a:t>Disability is a natural part of life</a:t>
          </a:r>
        </a:p>
      </dgm:t>
    </dgm:pt>
    <dgm:pt modelId="{8B426A23-D850-EC46-A50B-2720676A1F6D}" type="parTrans" cxnId="{2E18B129-FD43-E143-88D0-69F2D56E4356}">
      <dgm:prSet/>
      <dgm:spPr/>
      <dgm:t>
        <a:bodyPr/>
        <a:lstStyle/>
        <a:p>
          <a:endParaRPr lang="en-US"/>
        </a:p>
      </dgm:t>
    </dgm:pt>
    <dgm:pt modelId="{E2D732C5-B0DE-2C4B-844A-5B8619C4E3EA}" type="sibTrans" cxnId="{2E18B129-FD43-E143-88D0-69F2D56E4356}">
      <dgm:prSet/>
      <dgm:spPr/>
      <dgm:t>
        <a:bodyPr/>
        <a:lstStyle/>
        <a:p>
          <a:endParaRPr lang="en-US"/>
        </a:p>
      </dgm:t>
    </dgm:pt>
    <dgm:pt modelId="{2B85FE37-FAED-C34E-84F9-773891AE0E80}" type="pres">
      <dgm:prSet presAssocID="{03B935E3-8B32-CA44-B23E-62E6B27BD4D3}" presName="Name0" presStyleCnt="0">
        <dgm:presLayoutVars>
          <dgm:chPref val="3"/>
          <dgm:dir/>
          <dgm:animLvl val="lvl"/>
          <dgm:resizeHandles/>
        </dgm:presLayoutVars>
      </dgm:prSet>
      <dgm:spPr/>
    </dgm:pt>
    <dgm:pt modelId="{193EAD4B-A157-644A-9AA8-C37E71BCC951}" type="pres">
      <dgm:prSet presAssocID="{37866F09-466E-C846-8BE2-BF36FB786FEF}" presName="horFlow" presStyleCnt="0"/>
      <dgm:spPr/>
    </dgm:pt>
    <dgm:pt modelId="{722F8ABE-266A-D044-BC9C-A25A0A3361CD}" type="pres">
      <dgm:prSet presAssocID="{37866F09-466E-C846-8BE2-BF36FB786FEF}" presName="bigChev" presStyleLbl="node1" presStyleIdx="0" presStyleCnt="5"/>
      <dgm:spPr/>
    </dgm:pt>
    <dgm:pt modelId="{CF1A2543-3996-4240-A98E-4A4A63F7BF0B}" type="pres">
      <dgm:prSet presAssocID="{C63D797F-8A7D-0149-A6CD-C36625CC0139}" presName="parTrans" presStyleCnt="0"/>
      <dgm:spPr/>
    </dgm:pt>
    <dgm:pt modelId="{50882A28-6BA1-A947-8FF8-CE3DCA91F106}" type="pres">
      <dgm:prSet presAssocID="{6B679AC8-D61D-8746-89D9-CA4C0BB568F9}" presName="node" presStyleLbl="alignAccFollowNode1" presStyleIdx="0" presStyleCnt="5" custScaleX="253977">
        <dgm:presLayoutVars>
          <dgm:bulletEnabled val="1"/>
        </dgm:presLayoutVars>
      </dgm:prSet>
      <dgm:spPr/>
    </dgm:pt>
    <dgm:pt modelId="{A62A2936-C150-0948-A967-A218CD89B2E8}" type="pres">
      <dgm:prSet presAssocID="{37866F09-466E-C846-8BE2-BF36FB786FEF}" presName="vSp" presStyleCnt="0"/>
      <dgm:spPr/>
    </dgm:pt>
    <dgm:pt modelId="{4BE33E2C-26B3-BE44-B892-262E937A7F75}" type="pres">
      <dgm:prSet presAssocID="{82805B77-F7B5-1F43-8E28-F67691027611}" presName="horFlow" presStyleCnt="0"/>
      <dgm:spPr/>
    </dgm:pt>
    <dgm:pt modelId="{B7CCC1C7-B132-EB44-80E7-25B520239BB6}" type="pres">
      <dgm:prSet presAssocID="{82805B77-F7B5-1F43-8E28-F67691027611}" presName="bigChev" presStyleLbl="node1" presStyleIdx="1" presStyleCnt="5"/>
      <dgm:spPr/>
    </dgm:pt>
    <dgm:pt modelId="{E5A671EE-A8B0-8449-8086-14C4FD7B9CFD}" type="pres">
      <dgm:prSet presAssocID="{24E1C81C-EC04-DF40-A242-97DAB759009B}" presName="parTrans" presStyleCnt="0"/>
      <dgm:spPr/>
    </dgm:pt>
    <dgm:pt modelId="{63D701D4-0610-5743-AB5B-0ED711BF74E5}" type="pres">
      <dgm:prSet presAssocID="{63592FD1-EC5E-1244-A51E-FDAEBC680AFF}" presName="node" presStyleLbl="alignAccFollowNode1" presStyleIdx="1" presStyleCnt="5" custScaleX="260322">
        <dgm:presLayoutVars>
          <dgm:bulletEnabled val="1"/>
        </dgm:presLayoutVars>
      </dgm:prSet>
      <dgm:spPr/>
    </dgm:pt>
    <dgm:pt modelId="{A6EBD347-37EB-A14A-AE5C-825D3D8E171E}" type="pres">
      <dgm:prSet presAssocID="{82805B77-F7B5-1F43-8E28-F67691027611}" presName="vSp" presStyleCnt="0"/>
      <dgm:spPr/>
    </dgm:pt>
    <dgm:pt modelId="{0D567A6B-2B9B-B549-858E-7EE89F261A81}" type="pres">
      <dgm:prSet presAssocID="{5BC65A97-98A6-0347-BB0C-93F097CABAAE}" presName="horFlow" presStyleCnt="0"/>
      <dgm:spPr/>
    </dgm:pt>
    <dgm:pt modelId="{A3112DD4-2196-4343-A850-970D9A2FB6F6}" type="pres">
      <dgm:prSet presAssocID="{5BC65A97-98A6-0347-BB0C-93F097CABAAE}" presName="bigChev" presStyleLbl="node1" presStyleIdx="2" presStyleCnt="5"/>
      <dgm:spPr/>
    </dgm:pt>
    <dgm:pt modelId="{09B2D86B-F065-3449-B1FA-9344B95F952C}" type="pres">
      <dgm:prSet presAssocID="{8B426A23-D850-EC46-A50B-2720676A1F6D}" presName="parTrans" presStyleCnt="0"/>
      <dgm:spPr/>
    </dgm:pt>
    <dgm:pt modelId="{B541CCFA-1ED4-D24B-ADE0-AC84F1DAD4FB}" type="pres">
      <dgm:prSet presAssocID="{26CBB67A-4E4B-A843-8253-866B36730124}" presName="node" presStyleLbl="alignAccFollowNode1" presStyleIdx="2" presStyleCnt="5" custScaleX="260322" custLinFactNeighborX="7051" custLinFactNeighborY="1457">
        <dgm:presLayoutVars>
          <dgm:bulletEnabled val="1"/>
        </dgm:presLayoutVars>
      </dgm:prSet>
      <dgm:spPr/>
    </dgm:pt>
    <dgm:pt modelId="{51E25D27-F360-F948-8242-EFC07C04FF59}" type="pres">
      <dgm:prSet presAssocID="{5BC65A97-98A6-0347-BB0C-93F097CABAAE}" presName="vSp" presStyleCnt="0"/>
      <dgm:spPr/>
    </dgm:pt>
    <dgm:pt modelId="{D9AE8AC1-1C9A-6E42-8B0A-E0AE4FAB8C53}" type="pres">
      <dgm:prSet presAssocID="{925B4C42-7967-3C45-A918-62EEC8CD60D8}" presName="horFlow" presStyleCnt="0"/>
      <dgm:spPr/>
    </dgm:pt>
    <dgm:pt modelId="{DD4B49E4-0746-AB47-8386-492D9F62005D}" type="pres">
      <dgm:prSet presAssocID="{925B4C42-7967-3C45-A918-62EEC8CD60D8}" presName="bigChev" presStyleLbl="node1" presStyleIdx="3" presStyleCnt="5"/>
      <dgm:spPr/>
    </dgm:pt>
    <dgm:pt modelId="{C050A252-68AA-204A-992C-BF42B5B9CA80}" type="pres">
      <dgm:prSet presAssocID="{7CEBD436-4A99-0C43-96B2-A6ED4CB8D653}" presName="parTrans" presStyleCnt="0"/>
      <dgm:spPr/>
    </dgm:pt>
    <dgm:pt modelId="{321B8844-4A15-D749-9D0C-BE83406BF3F5}" type="pres">
      <dgm:prSet presAssocID="{009C8999-1B36-8845-8365-DC44D7BB01CE}" presName="node" presStyleLbl="alignAccFollowNode1" presStyleIdx="3" presStyleCnt="5" custScaleX="260322">
        <dgm:presLayoutVars>
          <dgm:bulletEnabled val="1"/>
        </dgm:presLayoutVars>
      </dgm:prSet>
      <dgm:spPr/>
    </dgm:pt>
    <dgm:pt modelId="{59689801-680E-2F4C-B923-5E2A1D76CF73}" type="pres">
      <dgm:prSet presAssocID="{925B4C42-7967-3C45-A918-62EEC8CD60D8}" presName="vSp" presStyleCnt="0"/>
      <dgm:spPr/>
    </dgm:pt>
    <dgm:pt modelId="{BBCC4605-AED2-044B-AD91-D1462C8837E6}" type="pres">
      <dgm:prSet presAssocID="{19883ACF-3058-2140-921B-326493607B72}" presName="horFlow" presStyleCnt="0"/>
      <dgm:spPr/>
    </dgm:pt>
    <dgm:pt modelId="{E3C6EE62-9DD9-A945-8049-4E9B2A183B1C}" type="pres">
      <dgm:prSet presAssocID="{19883ACF-3058-2140-921B-326493607B72}" presName="bigChev" presStyleLbl="node1" presStyleIdx="4" presStyleCnt="5"/>
      <dgm:spPr/>
    </dgm:pt>
    <dgm:pt modelId="{1AB67C24-D3F4-DF47-B54C-A7402266AACE}" type="pres">
      <dgm:prSet presAssocID="{3FFC1BCA-27E7-4043-9D46-2F33EF8ADE64}" presName="parTrans" presStyleCnt="0"/>
      <dgm:spPr/>
    </dgm:pt>
    <dgm:pt modelId="{CBAD2B7C-B8BB-8140-B294-17F6B6B518B8}" type="pres">
      <dgm:prSet presAssocID="{D2BBBDB1-4240-AC42-B584-C9476F189C94}" presName="node" presStyleLbl="alignAccFollowNode1" presStyleIdx="4" presStyleCnt="5" custScaleX="260322">
        <dgm:presLayoutVars>
          <dgm:bulletEnabled val="1"/>
        </dgm:presLayoutVars>
      </dgm:prSet>
      <dgm:spPr/>
    </dgm:pt>
  </dgm:ptLst>
  <dgm:cxnLst>
    <dgm:cxn modelId="{99ACA316-3FEF-CF44-9E57-953E4CA48567}" type="presOf" srcId="{03B935E3-8B32-CA44-B23E-62E6B27BD4D3}" destId="{2B85FE37-FAED-C34E-84F9-773891AE0E80}" srcOrd="0" destOrd="0" presId="urn:microsoft.com/office/officeart/2005/8/layout/lProcess3"/>
    <dgm:cxn modelId="{9E77DB27-6906-D746-A202-9DC8E9D8AD6F}" type="presOf" srcId="{5BC65A97-98A6-0347-BB0C-93F097CABAAE}" destId="{A3112DD4-2196-4343-A850-970D9A2FB6F6}" srcOrd="0" destOrd="0" presId="urn:microsoft.com/office/officeart/2005/8/layout/lProcess3"/>
    <dgm:cxn modelId="{2E18B129-FD43-E143-88D0-69F2D56E4356}" srcId="{5BC65A97-98A6-0347-BB0C-93F097CABAAE}" destId="{26CBB67A-4E4B-A843-8253-866B36730124}" srcOrd="0" destOrd="0" parTransId="{8B426A23-D850-EC46-A50B-2720676A1F6D}" sibTransId="{E2D732C5-B0DE-2C4B-844A-5B8619C4E3EA}"/>
    <dgm:cxn modelId="{3D7A162F-59A3-9744-AC3B-FBEB565C297F}" type="presOf" srcId="{37866F09-466E-C846-8BE2-BF36FB786FEF}" destId="{722F8ABE-266A-D044-BC9C-A25A0A3361CD}" srcOrd="0" destOrd="0" presId="urn:microsoft.com/office/officeart/2005/8/layout/lProcess3"/>
    <dgm:cxn modelId="{1BAD7F32-538C-DD4F-A591-A4C8AAE9581E}" type="presOf" srcId="{009C8999-1B36-8845-8365-DC44D7BB01CE}" destId="{321B8844-4A15-D749-9D0C-BE83406BF3F5}" srcOrd="0" destOrd="0" presId="urn:microsoft.com/office/officeart/2005/8/layout/lProcess3"/>
    <dgm:cxn modelId="{2994783C-28FF-D04F-A869-7FE269DB302D}" srcId="{03B935E3-8B32-CA44-B23E-62E6B27BD4D3}" destId="{19883ACF-3058-2140-921B-326493607B72}" srcOrd="4" destOrd="0" parTransId="{E7FCCFF5-ADE5-4843-A7A9-65C542EB997E}" sibTransId="{D6C8FD67-D155-2D45-A737-DD02A44EB0EC}"/>
    <dgm:cxn modelId="{B55F8240-4FAB-2741-9D26-2FA661D063F2}" srcId="{03B935E3-8B32-CA44-B23E-62E6B27BD4D3}" destId="{82805B77-F7B5-1F43-8E28-F67691027611}" srcOrd="1" destOrd="0" parTransId="{9FE7916D-E790-1741-A8EF-C8A70BCB8D4F}" sibTransId="{25FE6D75-18E1-444B-88AC-F685F8FC7AE2}"/>
    <dgm:cxn modelId="{FFF60349-ADD8-6C47-B8F7-013168EEF5F3}" srcId="{03B935E3-8B32-CA44-B23E-62E6B27BD4D3}" destId="{925B4C42-7967-3C45-A918-62EEC8CD60D8}" srcOrd="3" destOrd="0" parTransId="{59683DAA-EF7B-F84E-ABD0-6A57D9CEC848}" sibTransId="{25782BF5-5300-1A4D-ADFA-247C7FA3247E}"/>
    <dgm:cxn modelId="{1E7F5453-BA69-2840-9838-000FD94D2679}" type="presOf" srcId="{19883ACF-3058-2140-921B-326493607B72}" destId="{E3C6EE62-9DD9-A945-8049-4E9B2A183B1C}" srcOrd="0" destOrd="0" presId="urn:microsoft.com/office/officeart/2005/8/layout/lProcess3"/>
    <dgm:cxn modelId="{F0F44D56-F23B-B045-858E-0C89B9A1D0F0}" type="presOf" srcId="{6B679AC8-D61D-8746-89D9-CA4C0BB568F9}" destId="{50882A28-6BA1-A947-8FF8-CE3DCA91F106}" srcOrd="0" destOrd="0" presId="urn:microsoft.com/office/officeart/2005/8/layout/lProcess3"/>
    <dgm:cxn modelId="{71317861-B0F7-D142-8E9A-4A0193D55C39}" srcId="{925B4C42-7967-3C45-A918-62EEC8CD60D8}" destId="{009C8999-1B36-8845-8365-DC44D7BB01CE}" srcOrd="0" destOrd="0" parTransId="{7CEBD436-4A99-0C43-96B2-A6ED4CB8D653}" sibTransId="{2B9AEB86-53A0-7542-8E25-DEE8BA48C3EA}"/>
    <dgm:cxn modelId="{972E5A6F-8968-B242-9ED5-C9829B124E92}" type="presOf" srcId="{63592FD1-EC5E-1244-A51E-FDAEBC680AFF}" destId="{63D701D4-0610-5743-AB5B-0ED711BF74E5}" srcOrd="0" destOrd="0" presId="urn:microsoft.com/office/officeart/2005/8/layout/lProcess3"/>
    <dgm:cxn modelId="{BC8E8E7F-7E9D-3E4D-A558-06F264B80D49}" type="presOf" srcId="{D2BBBDB1-4240-AC42-B584-C9476F189C94}" destId="{CBAD2B7C-B8BB-8140-B294-17F6B6B518B8}" srcOrd="0" destOrd="0" presId="urn:microsoft.com/office/officeart/2005/8/layout/lProcess3"/>
    <dgm:cxn modelId="{07419695-DF79-4345-A80B-70C2B4299001}" srcId="{19883ACF-3058-2140-921B-326493607B72}" destId="{D2BBBDB1-4240-AC42-B584-C9476F189C94}" srcOrd="0" destOrd="0" parTransId="{3FFC1BCA-27E7-4043-9D46-2F33EF8ADE64}" sibTransId="{9DD52B4D-577D-714D-BB65-20303B056531}"/>
    <dgm:cxn modelId="{6725DF9A-1E4A-3749-9327-CF98F91F3930}" srcId="{03B935E3-8B32-CA44-B23E-62E6B27BD4D3}" destId="{5BC65A97-98A6-0347-BB0C-93F097CABAAE}" srcOrd="2" destOrd="0" parTransId="{3D0B0643-E369-D240-9AB5-A8E9C69DE7F6}" sibTransId="{9BD7428E-C184-0D4F-B36F-8B8353CF29C1}"/>
    <dgm:cxn modelId="{370557AA-F2A7-0543-B0E3-9E9160C378CD}" srcId="{03B935E3-8B32-CA44-B23E-62E6B27BD4D3}" destId="{37866F09-466E-C846-8BE2-BF36FB786FEF}" srcOrd="0" destOrd="0" parTransId="{7ADA7C72-8C6C-E04C-A5F6-0A5D81D169A3}" sibTransId="{08F8BA30-7AC8-D14A-AED8-69F36811287C}"/>
    <dgm:cxn modelId="{2B00DBAE-226F-1641-98D8-FFA569B19636}" srcId="{37866F09-466E-C846-8BE2-BF36FB786FEF}" destId="{6B679AC8-D61D-8746-89D9-CA4C0BB568F9}" srcOrd="0" destOrd="0" parTransId="{C63D797F-8A7D-0149-A6CD-C36625CC0139}" sibTransId="{E6BB6E02-A742-484D-A465-23572A8B8ECB}"/>
    <dgm:cxn modelId="{1F1109BB-1FA5-BF4D-A160-19C3B9E2F53A}" type="presOf" srcId="{26CBB67A-4E4B-A843-8253-866B36730124}" destId="{B541CCFA-1ED4-D24B-ADE0-AC84F1DAD4FB}" srcOrd="0" destOrd="0" presId="urn:microsoft.com/office/officeart/2005/8/layout/lProcess3"/>
    <dgm:cxn modelId="{DC0FA2D8-2DA8-814A-9C4B-8232D1416C30}" type="presOf" srcId="{925B4C42-7967-3C45-A918-62EEC8CD60D8}" destId="{DD4B49E4-0746-AB47-8386-492D9F62005D}" srcOrd="0" destOrd="0" presId="urn:microsoft.com/office/officeart/2005/8/layout/lProcess3"/>
    <dgm:cxn modelId="{65BB04E1-DE2A-0D4C-AB42-DAE78315702E}" type="presOf" srcId="{82805B77-F7B5-1F43-8E28-F67691027611}" destId="{B7CCC1C7-B132-EB44-80E7-25B520239BB6}" srcOrd="0" destOrd="0" presId="urn:microsoft.com/office/officeart/2005/8/layout/lProcess3"/>
    <dgm:cxn modelId="{E72968F3-2E41-8543-B246-258CDD8AF87E}" srcId="{82805B77-F7B5-1F43-8E28-F67691027611}" destId="{63592FD1-EC5E-1244-A51E-FDAEBC680AFF}" srcOrd="0" destOrd="0" parTransId="{24E1C81C-EC04-DF40-A242-97DAB759009B}" sibTransId="{26378E64-6793-FA47-881A-9E16E71B709A}"/>
    <dgm:cxn modelId="{DCCE542A-AA3F-3943-8059-3D35383211E1}" type="presParOf" srcId="{2B85FE37-FAED-C34E-84F9-773891AE0E80}" destId="{193EAD4B-A157-644A-9AA8-C37E71BCC951}" srcOrd="0" destOrd="0" presId="urn:microsoft.com/office/officeart/2005/8/layout/lProcess3"/>
    <dgm:cxn modelId="{73A5C51A-DEC3-634A-B30B-40E8ED87C388}" type="presParOf" srcId="{193EAD4B-A157-644A-9AA8-C37E71BCC951}" destId="{722F8ABE-266A-D044-BC9C-A25A0A3361CD}" srcOrd="0" destOrd="0" presId="urn:microsoft.com/office/officeart/2005/8/layout/lProcess3"/>
    <dgm:cxn modelId="{5084CC20-F645-EC41-924E-A31EF496DE57}" type="presParOf" srcId="{193EAD4B-A157-644A-9AA8-C37E71BCC951}" destId="{CF1A2543-3996-4240-A98E-4A4A63F7BF0B}" srcOrd="1" destOrd="0" presId="urn:microsoft.com/office/officeart/2005/8/layout/lProcess3"/>
    <dgm:cxn modelId="{6C5CF1F5-6CEB-1249-A3FB-A7D6C98AC370}" type="presParOf" srcId="{193EAD4B-A157-644A-9AA8-C37E71BCC951}" destId="{50882A28-6BA1-A947-8FF8-CE3DCA91F106}" srcOrd="2" destOrd="0" presId="urn:microsoft.com/office/officeart/2005/8/layout/lProcess3"/>
    <dgm:cxn modelId="{3B663DB5-F40D-A943-9312-E3B63DBD0DF7}" type="presParOf" srcId="{2B85FE37-FAED-C34E-84F9-773891AE0E80}" destId="{A62A2936-C150-0948-A967-A218CD89B2E8}" srcOrd="1" destOrd="0" presId="urn:microsoft.com/office/officeart/2005/8/layout/lProcess3"/>
    <dgm:cxn modelId="{C1F827C0-228D-5043-B332-9FA627CB518C}" type="presParOf" srcId="{2B85FE37-FAED-C34E-84F9-773891AE0E80}" destId="{4BE33E2C-26B3-BE44-B892-262E937A7F75}" srcOrd="2" destOrd="0" presId="urn:microsoft.com/office/officeart/2005/8/layout/lProcess3"/>
    <dgm:cxn modelId="{4C4067AA-4180-3D45-A6CC-0B168D523224}" type="presParOf" srcId="{4BE33E2C-26B3-BE44-B892-262E937A7F75}" destId="{B7CCC1C7-B132-EB44-80E7-25B520239BB6}" srcOrd="0" destOrd="0" presId="urn:microsoft.com/office/officeart/2005/8/layout/lProcess3"/>
    <dgm:cxn modelId="{34A147AC-F447-924C-9206-63F40B27F6BA}" type="presParOf" srcId="{4BE33E2C-26B3-BE44-B892-262E937A7F75}" destId="{E5A671EE-A8B0-8449-8086-14C4FD7B9CFD}" srcOrd="1" destOrd="0" presId="urn:microsoft.com/office/officeart/2005/8/layout/lProcess3"/>
    <dgm:cxn modelId="{85022DCA-8854-DB4D-A566-DF4E4E4D083D}" type="presParOf" srcId="{4BE33E2C-26B3-BE44-B892-262E937A7F75}" destId="{63D701D4-0610-5743-AB5B-0ED711BF74E5}" srcOrd="2" destOrd="0" presId="urn:microsoft.com/office/officeart/2005/8/layout/lProcess3"/>
    <dgm:cxn modelId="{40F371F6-ADE2-6745-A868-FA8243EB542F}" type="presParOf" srcId="{2B85FE37-FAED-C34E-84F9-773891AE0E80}" destId="{A6EBD347-37EB-A14A-AE5C-825D3D8E171E}" srcOrd="3" destOrd="0" presId="urn:microsoft.com/office/officeart/2005/8/layout/lProcess3"/>
    <dgm:cxn modelId="{86110C8E-0C9A-CD4D-90EC-5CC8F40590B5}" type="presParOf" srcId="{2B85FE37-FAED-C34E-84F9-773891AE0E80}" destId="{0D567A6B-2B9B-B549-858E-7EE89F261A81}" srcOrd="4" destOrd="0" presId="urn:microsoft.com/office/officeart/2005/8/layout/lProcess3"/>
    <dgm:cxn modelId="{CC08CAD8-FA28-3A42-AD67-267D3F414A05}" type="presParOf" srcId="{0D567A6B-2B9B-B549-858E-7EE89F261A81}" destId="{A3112DD4-2196-4343-A850-970D9A2FB6F6}" srcOrd="0" destOrd="0" presId="urn:microsoft.com/office/officeart/2005/8/layout/lProcess3"/>
    <dgm:cxn modelId="{D04D88FD-9F98-1E42-ADEA-5793F1CCC073}" type="presParOf" srcId="{0D567A6B-2B9B-B549-858E-7EE89F261A81}" destId="{09B2D86B-F065-3449-B1FA-9344B95F952C}" srcOrd="1" destOrd="0" presId="urn:microsoft.com/office/officeart/2005/8/layout/lProcess3"/>
    <dgm:cxn modelId="{DD43B9CB-52B7-2F4A-A486-E83837AD55FB}" type="presParOf" srcId="{0D567A6B-2B9B-B549-858E-7EE89F261A81}" destId="{B541CCFA-1ED4-D24B-ADE0-AC84F1DAD4FB}" srcOrd="2" destOrd="0" presId="urn:microsoft.com/office/officeart/2005/8/layout/lProcess3"/>
    <dgm:cxn modelId="{74C71FAF-5500-6E4F-89C8-FBA1B87BB66B}" type="presParOf" srcId="{2B85FE37-FAED-C34E-84F9-773891AE0E80}" destId="{51E25D27-F360-F948-8242-EFC07C04FF59}" srcOrd="5" destOrd="0" presId="urn:microsoft.com/office/officeart/2005/8/layout/lProcess3"/>
    <dgm:cxn modelId="{E99A19DB-A5D3-084B-A762-6B1819241428}" type="presParOf" srcId="{2B85FE37-FAED-C34E-84F9-773891AE0E80}" destId="{D9AE8AC1-1C9A-6E42-8B0A-E0AE4FAB8C53}" srcOrd="6" destOrd="0" presId="urn:microsoft.com/office/officeart/2005/8/layout/lProcess3"/>
    <dgm:cxn modelId="{3C069A27-FB72-7244-9A3C-9F7F984C103B}" type="presParOf" srcId="{D9AE8AC1-1C9A-6E42-8B0A-E0AE4FAB8C53}" destId="{DD4B49E4-0746-AB47-8386-492D9F62005D}" srcOrd="0" destOrd="0" presId="urn:microsoft.com/office/officeart/2005/8/layout/lProcess3"/>
    <dgm:cxn modelId="{CA7F45BD-51C3-DC4D-B9F6-DA63175F94EE}" type="presParOf" srcId="{D9AE8AC1-1C9A-6E42-8B0A-E0AE4FAB8C53}" destId="{C050A252-68AA-204A-992C-BF42B5B9CA80}" srcOrd="1" destOrd="0" presId="urn:microsoft.com/office/officeart/2005/8/layout/lProcess3"/>
    <dgm:cxn modelId="{B5855E96-47BF-6940-83E0-FB61519B2668}" type="presParOf" srcId="{D9AE8AC1-1C9A-6E42-8B0A-E0AE4FAB8C53}" destId="{321B8844-4A15-D749-9D0C-BE83406BF3F5}" srcOrd="2" destOrd="0" presId="urn:microsoft.com/office/officeart/2005/8/layout/lProcess3"/>
    <dgm:cxn modelId="{C77B4068-708D-3549-A5A7-AD71409E5989}" type="presParOf" srcId="{2B85FE37-FAED-C34E-84F9-773891AE0E80}" destId="{59689801-680E-2F4C-B923-5E2A1D76CF73}" srcOrd="7" destOrd="0" presId="urn:microsoft.com/office/officeart/2005/8/layout/lProcess3"/>
    <dgm:cxn modelId="{5E4D50EC-ABE2-9C41-BAA1-C43C207AE146}" type="presParOf" srcId="{2B85FE37-FAED-C34E-84F9-773891AE0E80}" destId="{BBCC4605-AED2-044B-AD91-D1462C8837E6}" srcOrd="8" destOrd="0" presId="urn:microsoft.com/office/officeart/2005/8/layout/lProcess3"/>
    <dgm:cxn modelId="{5C121A2E-FF8B-074E-BF4A-66B24B45C5C8}" type="presParOf" srcId="{BBCC4605-AED2-044B-AD91-D1462C8837E6}" destId="{E3C6EE62-9DD9-A945-8049-4E9B2A183B1C}" srcOrd="0" destOrd="0" presId="urn:microsoft.com/office/officeart/2005/8/layout/lProcess3"/>
    <dgm:cxn modelId="{E5D57843-074F-064B-A7D9-E9756738D9C6}" type="presParOf" srcId="{BBCC4605-AED2-044B-AD91-D1462C8837E6}" destId="{1AB67C24-D3F4-DF47-B54C-A7402266AACE}" srcOrd="1" destOrd="0" presId="urn:microsoft.com/office/officeart/2005/8/layout/lProcess3"/>
    <dgm:cxn modelId="{936F69A1-336B-BE4E-AE15-740126036E68}" type="presParOf" srcId="{BBCC4605-AED2-044B-AD91-D1462C8837E6}" destId="{CBAD2B7C-B8BB-8140-B294-17F6B6B518B8}" srcOrd="2"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5672E-FD93-A243-BC8D-0812506E1573}">
      <dsp:nvSpPr>
        <dsp:cNvPr id="0" name=""/>
        <dsp:cNvSpPr/>
      </dsp:nvSpPr>
      <dsp:spPr>
        <a:xfrm>
          <a:off x="3152" y="0"/>
          <a:ext cx="3093475" cy="56422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Current Use</a:t>
          </a:r>
          <a:endParaRPr lang="en-US" sz="4200" kern="1200" dirty="0"/>
        </a:p>
      </dsp:txBody>
      <dsp:txXfrm>
        <a:off x="3152" y="0"/>
        <a:ext cx="3093475" cy="1692685"/>
      </dsp:txXfrm>
    </dsp:sp>
    <dsp:sp modelId="{C7020973-C0C8-D546-AA4E-474DE59484B4}">
      <dsp:nvSpPr>
        <dsp:cNvPr id="0" name=""/>
        <dsp:cNvSpPr/>
      </dsp:nvSpPr>
      <dsp:spPr>
        <a:xfrm>
          <a:off x="312500" y="1693167"/>
          <a:ext cx="2474780" cy="11084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17.8% use marijuana</a:t>
          </a:r>
        </a:p>
      </dsp:txBody>
      <dsp:txXfrm>
        <a:off x="344966" y="1725633"/>
        <a:ext cx="2409848" cy="1043551"/>
      </dsp:txXfrm>
    </dsp:sp>
    <dsp:sp modelId="{6EAB77EB-4C36-AC42-A729-EF0C57F7226A}">
      <dsp:nvSpPr>
        <dsp:cNvPr id="0" name=""/>
        <dsp:cNvSpPr/>
      </dsp:nvSpPr>
      <dsp:spPr>
        <a:xfrm>
          <a:off x="312500" y="2972186"/>
          <a:ext cx="2474780" cy="1108483"/>
        </a:xfrm>
        <a:prstGeom prst="roundRect">
          <a:avLst>
            <a:gd name="adj" fmla="val 10000"/>
          </a:avLst>
        </a:prstGeom>
        <a:gradFill rotWithShape="0">
          <a:gsLst>
            <a:gs pos="0">
              <a:schemeClr val="accent2">
                <a:hueOff val="918362"/>
                <a:satOff val="7105"/>
                <a:lumOff val="-2402"/>
                <a:alphaOff val="0"/>
                <a:satMod val="103000"/>
                <a:lumMod val="102000"/>
                <a:tint val="94000"/>
              </a:schemeClr>
            </a:gs>
            <a:gs pos="50000">
              <a:schemeClr val="accent2">
                <a:hueOff val="918362"/>
                <a:satOff val="7105"/>
                <a:lumOff val="-2402"/>
                <a:alphaOff val="0"/>
                <a:satMod val="110000"/>
                <a:lumMod val="100000"/>
                <a:shade val="100000"/>
              </a:schemeClr>
            </a:gs>
            <a:gs pos="100000">
              <a:schemeClr val="accent2">
                <a:hueOff val="918362"/>
                <a:satOff val="7105"/>
                <a:lumOff val="-24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21.3% drink alcohol, 11.2% binge drink</a:t>
          </a:r>
        </a:p>
      </dsp:txBody>
      <dsp:txXfrm>
        <a:off x="344966" y="3004652"/>
        <a:ext cx="2409848" cy="1043551"/>
      </dsp:txXfrm>
    </dsp:sp>
    <dsp:sp modelId="{16F8B3B7-6730-0A4C-A29A-25D67A94101F}">
      <dsp:nvSpPr>
        <dsp:cNvPr id="0" name=""/>
        <dsp:cNvSpPr/>
      </dsp:nvSpPr>
      <dsp:spPr>
        <a:xfrm>
          <a:off x="312500" y="4251205"/>
          <a:ext cx="2474780" cy="1108483"/>
        </a:xfrm>
        <a:prstGeom prst="roundRect">
          <a:avLst>
            <a:gd name="adj" fmla="val 10000"/>
          </a:avLst>
        </a:prstGeom>
        <a:gradFill rotWithShape="0">
          <a:gsLst>
            <a:gs pos="0">
              <a:schemeClr val="accent2">
                <a:hueOff val="1836724"/>
                <a:satOff val="14210"/>
                <a:lumOff val="-4805"/>
                <a:alphaOff val="0"/>
                <a:satMod val="103000"/>
                <a:lumMod val="102000"/>
                <a:tint val="94000"/>
              </a:schemeClr>
            </a:gs>
            <a:gs pos="50000">
              <a:schemeClr val="accent2">
                <a:hueOff val="1836724"/>
                <a:satOff val="14210"/>
                <a:lumOff val="-4805"/>
                <a:alphaOff val="0"/>
                <a:satMod val="110000"/>
                <a:lumMod val="100000"/>
                <a:shade val="100000"/>
              </a:schemeClr>
            </a:gs>
            <a:gs pos="100000">
              <a:schemeClr val="accent2">
                <a:hueOff val="1836724"/>
                <a:satOff val="14210"/>
                <a:lumOff val="-48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16.2% vape nicotine</a:t>
          </a:r>
        </a:p>
      </dsp:txBody>
      <dsp:txXfrm>
        <a:off x="344966" y="4283671"/>
        <a:ext cx="2409848" cy="1043551"/>
      </dsp:txXfrm>
    </dsp:sp>
    <dsp:sp modelId="{C26B53BB-7CE8-BD42-9B6B-5AEE97396BFA}">
      <dsp:nvSpPr>
        <dsp:cNvPr id="0" name=""/>
        <dsp:cNvSpPr/>
      </dsp:nvSpPr>
      <dsp:spPr>
        <a:xfrm>
          <a:off x="3328638" y="0"/>
          <a:ext cx="3093475" cy="56422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Driving Safety</a:t>
          </a:r>
        </a:p>
      </dsp:txBody>
      <dsp:txXfrm>
        <a:off x="3328638" y="0"/>
        <a:ext cx="3093475" cy="1692685"/>
      </dsp:txXfrm>
    </dsp:sp>
    <dsp:sp modelId="{5A1A7F76-C64C-B343-AC7C-9FA0EC08792A}">
      <dsp:nvSpPr>
        <dsp:cNvPr id="0" name=""/>
        <dsp:cNvSpPr/>
      </dsp:nvSpPr>
      <dsp:spPr>
        <a:xfrm>
          <a:off x="3637985" y="1694451"/>
          <a:ext cx="2474780" cy="1457180"/>
        </a:xfrm>
        <a:prstGeom prst="roundRect">
          <a:avLst>
            <a:gd name="adj" fmla="val 10000"/>
          </a:avLst>
        </a:prstGeom>
        <a:gradFill rotWithShape="0">
          <a:gsLst>
            <a:gs pos="0">
              <a:schemeClr val="accent2">
                <a:hueOff val="2755086"/>
                <a:satOff val="21316"/>
                <a:lumOff val="-7207"/>
                <a:alphaOff val="0"/>
                <a:satMod val="103000"/>
                <a:lumMod val="102000"/>
                <a:tint val="94000"/>
              </a:schemeClr>
            </a:gs>
            <a:gs pos="50000">
              <a:schemeClr val="accent2">
                <a:hueOff val="2755086"/>
                <a:satOff val="21316"/>
                <a:lumOff val="-7207"/>
                <a:alphaOff val="0"/>
                <a:satMod val="110000"/>
                <a:lumMod val="100000"/>
                <a:shade val="100000"/>
              </a:schemeClr>
            </a:gs>
            <a:gs pos="100000">
              <a:schemeClr val="accent2">
                <a:hueOff val="2755086"/>
                <a:satOff val="21316"/>
                <a:lumOff val="-72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4.6 % </a:t>
          </a:r>
          <a:r>
            <a:rPr lang="en-US" sz="2400" b="0" kern="1200" dirty="0"/>
            <a:t>drove</a:t>
          </a:r>
          <a:r>
            <a:rPr lang="en-US" sz="2400" kern="1200" dirty="0"/>
            <a:t> while drinking in the last month</a:t>
          </a:r>
        </a:p>
      </dsp:txBody>
      <dsp:txXfrm>
        <a:off x="3680664" y="1737130"/>
        <a:ext cx="2389422" cy="1371822"/>
      </dsp:txXfrm>
    </dsp:sp>
    <dsp:sp modelId="{3C16EFC5-2040-D34E-8EEA-EB6D6FBA431B}">
      <dsp:nvSpPr>
        <dsp:cNvPr id="0" name=""/>
        <dsp:cNvSpPr/>
      </dsp:nvSpPr>
      <dsp:spPr>
        <a:xfrm>
          <a:off x="3686912" y="3422764"/>
          <a:ext cx="2474780" cy="1912536"/>
        </a:xfrm>
        <a:prstGeom prst="roundRect">
          <a:avLst>
            <a:gd name="adj" fmla="val 10000"/>
          </a:avLst>
        </a:prstGeom>
        <a:gradFill rotWithShape="0">
          <a:gsLst>
            <a:gs pos="0">
              <a:schemeClr val="accent2">
                <a:hueOff val="3673448"/>
                <a:satOff val="28421"/>
                <a:lumOff val="-9609"/>
                <a:alphaOff val="0"/>
                <a:satMod val="103000"/>
                <a:lumMod val="102000"/>
                <a:tint val="94000"/>
              </a:schemeClr>
            </a:gs>
            <a:gs pos="50000">
              <a:schemeClr val="accent2">
                <a:hueOff val="3673448"/>
                <a:satOff val="28421"/>
                <a:lumOff val="-9609"/>
                <a:alphaOff val="0"/>
                <a:satMod val="110000"/>
                <a:lumMod val="100000"/>
                <a:shade val="100000"/>
              </a:schemeClr>
            </a:gs>
            <a:gs pos="100000">
              <a:schemeClr val="accent2">
                <a:hueOff val="3673448"/>
                <a:satOff val="28421"/>
                <a:lumOff val="-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15.1% rode with a driver who was </a:t>
          </a:r>
          <a:r>
            <a:rPr lang="en-US" sz="2400" b="0" kern="1200" dirty="0"/>
            <a:t>drinking</a:t>
          </a:r>
          <a:r>
            <a:rPr lang="en-US" sz="2400" kern="1200" dirty="0"/>
            <a:t> in the last month</a:t>
          </a:r>
        </a:p>
      </dsp:txBody>
      <dsp:txXfrm>
        <a:off x="3742928" y="3478780"/>
        <a:ext cx="2362748" cy="1800504"/>
      </dsp:txXfrm>
    </dsp:sp>
    <dsp:sp modelId="{38A241DF-38CF-1944-921E-18FA966759AD}">
      <dsp:nvSpPr>
        <dsp:cNvPr id="0" name=""/>
        <dsp:cNvSpPr/>
      </dsp:nvSpPr>
      <dsp:spPr>
        <a:xfrm>
          <a:off x="6573940" y="0"/>
          <a:ext cx="3093475" cy="56422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Sexual Safety</a:t>
          </a:r>
        </a:p>
      </dsp:txBody>
      <dsp:txXfrm>
        <a:off x="6573940" y="0"/>
        <a:ext cx="3093475" cy="1692685"/>
      </dsp:txXfrm>
    </dsp:sp>
    <dsp:sp modelId="{83634B36-E1AE-1A4D-85A7-203ECC09C563}">
      <dsp:nvSpPr>
        <dsp:cNvPr id="0" name=""/>
        <dsp:cNvSpPr/>
      </dsp:nvSpPr>
      <dsp:spPr>
        <a:xfrm>
          <a:off x="6963471" y="1692909"/>
          <a:ext cx="2474780" cy="1463054"/>
        </a:xfrm>
        <a:prstGeom prst="roundRect">
          <a:avLst>
            <a:gd name="adj" fmla="val 10000"/>
          </a:avLst>
        </a:prstGeom>
        <a:gradFill rotWithShape="0">
          <a:gsLst>
            <a:gs pos="0">
              <a:schemeClr val="accent2">
                <a:hueOff val="4591810"/>
                <a:satOff val="35526"/>
                <a:lumOff val="-12011"/>
                <a:alphaOff val="0"/>
                <a:satMod val="103000"/>
                <a:lumMod val="102000"/>
                <a:tint val="94000"/>
              </a:schemeClr>
            </a:gs>
            <a:gs pos="50000">
              <a:schemeClr val="accent2">
                <a:hueOff val="4591810"/>
                <a:satOff val="35526"/>
                <a:lumOff val="-12011"/>
                <a:alphaOff val="0"/>
                <a:satMod val="110000"/>
                <a:lumMod val="100000"/>
                <a:shade val="100000"/>
              </a:schemeClr>
            </a:gs>
            <a:gs pos="100000">
              <a:schemeClr val="accent2">
                <a:hueOff val="4591810"/>
                <a:satOff val="35526"/>
                <a:lumOff val="-1201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19% used substances before last sexual intercourse</a:t>
          </a:r>
        </a:p>
      </dsp:txBody>
      <dsp:txXfrm>
        <a:off x="7006322" y="1735760"/>
        <a:ext cx="2389078" cy="1377352"/>
      </dsp:txXfrm>
    </dsp:sp>
    <dsp:sp modelId="{276E8C7A-1131-9946-ADF9-67F35D42A4C8}">
      <dsp:nvSpPr>
        <dsp:cNvPr id="0" name=""/>
        <dsp:cNvSpPr/>
      </dsp:nvSpPr>
      <dsp:spPr>
        <a:xfrm>
          <a:off x="6963471" y="3381048"/>
          <a:ext cx="2474780" cy="1978898"/>
        </a:xfrm>
        <a:prstGeom prst="roundRect">
          <a:avLst>
            <a:gd name="adj" fmla="val 10000"/>
          </a:avLst>
        </a:prstGeom>
        <a:gradFill rotWithShape="0">
          <a:gsLst>
            <a:gs pos="0">
              <a:schemeClr val="accent2">
                <a:hueOff val="5510172"/>
                <a:satOff val="42631"/>
                <a:lumOff val="-14413"/>
                <a:alphaOff val="0"/>
                <a:satMod val="103000"/>
                <a:lumMod val="102000"/>
                <a:tint val="94000"/>
              </a:schemeClr>
            </a:gs>
            <a:gs pos="50000">
              <a:schemeClr val="accent2">
                <a:hueOff val="5510172"/>
                <a:satOff val="42631"/>
                <a:lumOff val="-14413"/>
                <a:alphaOff val="0"/>
                <a:satMod val="110000"/>
                <a:lumMod val="100000"/>
                <a:shade val="100000"/>
              </a:schemeClr>
            </a:gs>
            <a:gs pos="100000">
              <a:schemeClr val="accent2">
                <a:hueOff val="5510172"/>
                <a:satOff val="42631"/>
                <a:lumOff val="-1441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4.8% experienced </a:t>
          </a:r>
          <a:r>
            <a:rPr lang="en-US" sz="2400" b="1" kern="1200" dirty="0"/>
            <a:t>unwanted sexual advances </a:t>
          </a:r>
          <a:r>
            <a:rPr lang="en-US" sz="2400" b="0" kern="1200" dirty="0"/>
            <a:t>due to another person’s drinking</a:t>
          </a:r>
        </a:p>
      </dsp:txBody>
      <dsp:txXfrm>
        <a:off x="7021431" y="3439008"/>
        <a:ext cx="2358860" cy="1862978"/>
      </dsp:txXfrm>
    </dsp:sp>
    <dsp:sp modelId="{6A95AEBF-B732-744F-9477-4DB9EC7641FB}">
      <dsp:nvSpPr>
        <dsp:cNvPr id="0" name=""/>
        <dsp:cNvSpPr/>
      </dsp:nvSpPr>
      <dsp:spPr>
        <a:xfrm>
          <a:off x="9979609" y="0"/>
          <a:ext cx="3093475" cy="56422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Mental Health</a:t>
          </a:r>
        </a:p>
      </dsp:txBody>
      <dsp:txXfrm>
        <a:off x="9979609" y="0"/>
        <a:ext cx="3093475" cy="1692685"/>
      </dsp:txXfrm>
    </dsp:sp>
    <dsp:sp modelId="{C05D7492-1F79-BE46-A66F-E0618DF7C257}">
      <dsp:nvSpPr>
        <dsp:cNvPr id="0" name=""/>
        <dsp:cNvSpPr/>
      </dsp:nvSpPr>
      <dsp:spPr>
        <a:xfrm>
          <a:off x="10288956" y="1692919"/>
          <a:ext cx="2474780" cy="2230151"/>
        </a:xfrm>
        <a:prstGeom prst="roundRect">
          <a:avLst>
            <a:gd name="adj" fmla="val 10000"/>
          </a:avLst>
        </a:prstGeom>
        <a:gradFill rotWithShape="0">
          <a:gsLst>
            <a:gs pos="0">
              <a:schemeClr val="accent2">
                <a:hueOff val="6428535"/>
                <a:satOff val="49737"/>
                <a:lumOff val="-16816"/>
                <a:alphaOff val="0"/>
                <a:satMod val="103000"/>
                <a:lumMod val="102000"/>
                <a:tint val="94000"/>
              </a:schemeClr>
            </a:gs>
            <a:gs pos="50000">
              <a:schemeClr val="accent2">
                <a:hueOff val="6428535"/>
                <a:satOff val="49737"/>
                <a:lumOff val="-16816"/>
                <a:alphaOff val="0"/>
                <a:satMod val="110000"/>
                <a:lumMod val="100000"/>
                <a:shade val="100000"/>
              </a:schemeClr>
            </a:gs>
            <a:gs pos="100000">
              <a:schemeClr val="accent2">
                <a:hueOff val="6428535"/>
                <a:satOff val="49737"/>
                <a:lumOff val="-1681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36.2% of students report their mental health is most of the time or always </a:t>
          </a:r>
          <a:r>
            <a:rPr lang="en-US" sz="2400" b="1" kern="1200" dirty="0"/>
            <a:t>not good</a:t>
          </a:r>
        </a:p>
      </dsp:txBody>
      <dsp:txXfrm>
        <a:off x="10354275" y="1758238"/>
        <a:ext cx="2344142" cy="2099513"/>
      </dsp:txXfrm>
    </dsp:sp>
    <dsp:sp modelId="{062928A4-2092-0B40-9FE0-B583BBAF0C2E}">
      <dsp:nvSpPr>
        <dsp:cNvPr id="0" name=""/>
        <dsp:cNvSpPr/>
      </dsp:nvSpPr>
      <dsp:spPr>
        <a:xfrm>
          <a:off x="10288956" y="4162206"/>
          <a:ext cx="2474780" cy="1197730"/>
        </a:xfrm>
        <a:prstGeom prst="roundRect">
          <a:avLst>
            <a:gd name="adj" fmla="val 10000"/>
          </a:avLst>
        </a:prstGeom>
        <a:gradFill rotWithShape="0">
          <a:gsLst>
            <a:gs pos="0">
              <a:schemeClr val="accent2">
                <a:hueOff val="7346896"/>
                <a:satOff val="56842"/>
                <a:lumOff val="-19218"/>
                <a:alphaOff val="0"/>
                <a:satMod val="103000"/>
                <a:lumMod val="102000"/>
                <a:tint val="94000"/>
              </a:schemeClr>
            </a:gs>
            <a:gs pos="50000">
              <a:schemeClr val="accent2">
                <a:hueOff val="7346896"/>
                <a:satOff val="56842"/>
                <a:lumOff val="-19218"/>
                <a:alphaOff val="0"/>
                <a:satMod val="110000"/>
                <a:lumMod val="100000"/>
                <a:shade val="100000"/>
              </a:schemeClr>
            </a:gs>
            <a:gs pos="100000">
              <a:schemeClr val="accent2">
                <a:hueOff val="7346896"/>
                <a:satOff val="56842"/>
                <a:lumOff val="-192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24.7% seriously considered </a:t>
          </a:r>
          <a:r>
            <a:rPr lang="en-US" sz="2400" b="1" kern="1200" dirty="0"/>
            <a:t>suicide</a:t>
          </a:r>
          <a:r>
            <a:rPr lang="en-US" sz="2400" b="0" kern="1200" dirty="0"/>
            <a:t> this year</a:t>
          </a:r>
        </a:p>
      </dsp:txBody>
      <dsp:txXfrm>
        <a:off x="10324036" y="4197286"/>
        <a:ext cx="2404620" cy="1127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F8ABE-266A-D044-BC9C-A25A0A3361CD}">
      <dsp:nvSpPr>
        <dsp:cNvPr id="0" name=""/>
        <dsp:cNvSpPr/>
      </dsp:nvSpPr>
      <dsp:spPr>
        <a:xfrm>
          <a:off x="7412" y="619434"/>
          <a:ext cx="4358128" cy="174325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Substance Abuse</a:t>
          </a:r>
        </a:p>
      </dsp:txBody>
      <dsp:txXfrm>
        <a:off x="879038" y="619434"/>
        <a:ext cx="2614877" cy="1743251"/>
      </dsp:txXfrm>
    </dsp:sp>
    <dsp:sp modelId="{50882A28-6BA1-A947-8FF8-CE3DCA91F106}">
      <dsp:nvSpPr>
        <dsp:cNvPr id="0" name=""/>
        <dsp:cNvSpPr/>
      </dsp:nvSpPr>
      <dsp:spPr>
        <a:xfrm>
          <a:off x="3798983" y="767610"/>
          <a:ext cx="9186974" cy="1446898"/>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en-US" sz="4900" u="none" kern="1200" dirty="0"/>
            <a:t>Substance Misuse, Substance Use Dependence</a:t>
          </a:r>
        </a:p>
      </dsp:txBody>
      <dsp:txXfrm>
        <a:off x="4522432" y="767610"/>
        <a:ext cx="7740076" cy="1446898"/>
      </dsp:txXfrm>
    </dsp:sp>
    <dsp:sp modelId="{B7CCC1C7-B132-EB44-80E7-25B520239BB6}">
      <dsp:nvSpPr>
        <dsp:cNvPr id="0" name=""/>
        <dsp:cNvSpPr/>
      </dsp:nvSpPr>
      <dsp:spPr>
        <a:xfrm>
          <a:off x="7412" y="2606740"/>
          <a:ext cx="4358128" cy="1743251"/>
        </a:xfrm>
        <a:prstGeom prst="chevron">
          <a:avLst/>
        </a:prstGeom>
        <a:gradFill rotWithShape="0">
          <a:gsLst>
            <a:gs pos="0">
              <a:schemeClr val="accent2">
                <a:hueOff val="1836724"/>
                <a:satOff val="14210"/>
                <a:lumOff val="-4805"/>
                <a:alphaOff val="0"/>
                <a:satMod val="103000"/>
                <a:lumMod val="102000"/>
                <a:tint val="94000"/>
              </a:schemeClr>
            </a:gs>
            <a:gs pos="50000">
              <a:schemeClr val="accent2">
                <a:hueOff val="1836724"/>
                <a:satOff val="14210"/>
                <a:lumOff val="-4805"/>
                <a:alphaOff val="0"/>
                <a:satMod val="110000"/>
                <a:lumMod val="100000"/>
                <a:shade val="100000"/>
              </a:schemeClr>
            </a:gs>
            <a:gs pos="100000">
              <a:schemeClr val="accent2">
                <a:hueOff val="1836724"/>
                <a:satOff val="14210"/>
                <a:lumOff val="-48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Addict</a:t>
          </a:r>
        </a:p>
      </dsp:txBody>
      <dsp:txXfrm>
        <a:off x="879038" y="2606740"/>
        <a:ext cx="2614877" cy="1743251"/>
      </dsp:txXfrm>
    </dsp:sp>
    <dsp:sp modelId="{63D701D4-0610-5743-AB5B-0ED711BF74E5}">
      <dsp:nvSpPr>
        <dsp:cNvPr id="0" name=""/>
        <dsp:cNvSpPr/>
      </dsp:nvSpPr>
      <dsp:spPr>
        <a:xfrm>
          <a:off x="3798983" y="2754917"/>
          <a:ext cx="9416488" cy="1446898"/>
        </a:xfrm>
        <a:prstGeom prst="chevron">
          <a:avLst/>
        </a:prstGeom>
        <a:solidFill>
          <a:schemeClr val="accent2">
            <a:tint val="40000"/>
            <a:alpha val="90000"/>
            <a:hueOff val="1944729"/>
            <a:satOff val="-1812"/>
            <a:lumOff val="-536"/>
            <a:alphaOff val="0"/>
          </a:schemeClr>
        </a:solidFill>
        <a:ln w="6350" cap="flat" cmpd="sng" algn="ctr">
          <a:solidFill>
            <a:schemeClr val="accent2">
              <a:tint val="40000"/>
              <a:alpha val="90000"/>
              <a:hueOff val="1944729"/>
              <a:satOff val="-1812"/>
              <a:lumOff val="-53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en-US" sz="4900" u="none" kern="1200" dirty="0"/>
            <a:t>Person who uses drugs</a:t>
          </a:r>
        </a:p>
      </dsp:txBody>
      <dsp:txXfrm>
        <a:off x="4522432" y="2754917"/>
        <a:ext cx="7969590" cy="1446898"/>
      </dsp:txXfrm>
    </dsp:sp>
    <dsp:sp modelId="{A3112DD4-2196-4343-A850-970D9A2FB6F6}">
      <dsp:nvSpPr>
        <dsp:cNvPr id="0" name=""/>
        <dsp:cNvSpPr/>
      </dsp:nvSpPr>
      <dsp:spPr>
        <a:xfrm>
          <a:off x="7412" y="4594047"/>
          <a:ext cx="4358128" cy="1743251"/>
        </a:xfrm>
        <a:prstGeom prst="chevron">
          <a:avLst/>
        </a:prstGeom>
        <a:gradFill rotWithShape="0">
          <a:gsLst>
            <a:gs pos="0">
              <a:schemeClr val="accent2">
                <a:hueOff val="3673448"/>
                <a:satOff val="28421"/>
                <a:lumOff val="-9609"/>
                <a:alphaOff val="0"/>
                <a:satMod val="103000"/>
                <a:lumMod val="102000"/>
                <a:tint val="94000"/>
              </a:schemeClr>
            </a:gs>
            <a:gs pos="50000">
              <a:schemeClr val="accent2">
                <a:hueOff val="3673448"/>
                <a:satOff val="28421"/>
                <a:lumOff val="-9609"/>
                <a:alphaOff val="0"/>
                <a:satMod val="110000"/>
                <a:lumMod val="100000"/>
                <a:shade val="100000"/>
              </a:schemeClr>
            </a:gs>
            <a:gs pos="100000">
              <a:schemeClr val="accent2">
                <a:hueOff val="3673448"/>
                <a:satOff val="28421"/>
                <a:lumOff val="-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90000"/>
            </a:lnSpc>
            <a:spcBef>
              <a:spcPct val="0"/>
            </a:spcBef>
            <a:spcAft>
              <a:spcPct val="35000"/>
            </a:spcAft>
            <a:buNone/>
          </a:pPr>
          <a:r>
            <a:rPr lang="en-US" sz="4000" u="none" kern="1200" dirty="0"/>
            <a:t>Disability is a bad thing</a:t>
          </a:r>
        </a:p>
      </dsp:txBody>
      <dsp:txXfrm>
        <a:off x="879038" y="4594047"/>
        <a:ext cx="2614877" cy="1743251"/>
      </dsp:txXfrm>
    </dsp:sp>
    <dsp:sp modelId="{B541CCFA-1ED4-D24B-ADE0-AC84F1DAD4FB}">
      <dsp:nvSpPr>
        <dsp:cNvPr id="0" name=""/>
        <dsp:cNvSpPr/>
      </dsp:nvSpPr>
      <dsp:spPr>
        <a:xfrm>
          <a:off x="3806395" y="4763305"/>
          <a:ext cx="9416488" cy="1446898"/>
        </a:xfrm>
        <a:prstGeom prst="chevron">
          <a:avLst/>
        </a:prstGeom>
        <a:solidFill>
          <a:schemeClr val="accent2">
            <a:tint val="40000"/>
            <a:alpha val="90000"/>
            <a:hueOff val="3889459"/>
            <a:satOff val="-3624"/>
            <a:lumOff val="-1072"/>
            <a:alphaOff val="0"/>
          </a:schemeClr>
        </a:solidFill>
        <a:ln w="6350" cap="flat" cmpd="sng" algn="ctr">
          <a:solidFill>
            <a:schemeClr val="accent2">
              <a:tint val="40000"/>
              <a:alpha val="90000"/>
              <a:hueOff val="3889459"/>
              <a:satOff val="-3624"/>
              <a:lumOff val="-107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en-US" sz="4900" u="none" kern="1200" dirty="0"/>
            <a:t>Disability is a natural part of life</a:t>
          </a:r>
        </a:p>
      </dsp:txBody>
      <dsp:txXfrm>
        <a:off x="4529844" y="4763305"/>
        <a:ext cx="7969590" cy="1446898"/>
      </dsp:txXfrm>
    </dsp:sp>
    <dsp:sp modelId="{DD4B49E4-0746-AB47-8386-492D9F62005D}">
      <dsp:nvSpPr>
        <dsp:cNvPr id="0" name=""/>
        <dsp:cNvSpPr/>
      </dsp:nvSpPr>
      <dsp:spPr>
        <a:xfrm>
          <a:off x="7412" y="6581353"/>
          <a:ext cx="4358128" cy="1743251"/>
        </a:xfrm>
        <a:prstGeom prst="chevron">
          <a:avLst/>
        </a:prstGeom>
        <a:gradFill rotWithShape="0">
          <a:gsLst>
            <a:gs pos="0">
              <a:schemeClr val="accent2">
                <a:hueOff val="5510172"/>
                <a:satOff val="42631"/>
                <a:lumOff val="-14413"/>
                <a:alphaOff val="0"/>
                <a:satMod val="103000"/>
                <a:lumMod val="102000"/>
                <a:tint val="94000"/>
              </a:schemeClr>
            </a:gs>
            <a:gs pos="50000">
              <a:schemeClr val="accent2">
                <a:hueOff val="5510172"/>
                <a:satOff val="42631"/>
                <a:lumOff val="-14413"/>
                <a:alphaOff val="0"/>
                <a:satMod val="110000"/>
                <a:lumMod val="100000"/>
                <a:shade val="100000"/>
              </a:schemeClr>
            </a:gs>
            <a:gs pos="100000">
              <a:schemeClr val="accent2">
                <a:hueOff val="5510172"/>
                <a:satOff val="42631"/>
                <a:lumOff val="-1441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SUD is a moral failing</a:t>
          </a:r>
          <a:endParaRPr lang="en-US" sz="4000" u="none" kern="1200" dirty="0"/>
        </a:p>
      </dsp:txBody>
      <dsp:txXfrm>
        <a:off x="879038" y="6581353"/>
        <a:ext cx="2614877" cy="1743251"/>
      </dsp:txXfrm>
    </dsp:sp>
    <dsp:sp modelId="{321B8844-4A15-D749-9D0C-BE83406BF3F5}">
      <dsp:nvSpPr>
        <dsp:cNvPr id="0" name=""/>
        <dsp:cNvSpPr/>
      </dsp:nvSpPr>
      <dsp:spPr>
        <a:xfrm>
          <a:off x="3798983" y="6729530"/>
          <a:ext cx="9416488" cy="1446898"/>
        </a:xfrm>
        <a:prstGeom prst="chevron">
          <a:avLst/>
        </a:prstGeom>
        <a:solidFill>
          <a:schemeClr val="accent2">
            <a:tint val="40000"/>
            <a:alpha val="90000"/>
            <a:hueOff val="5834188"/>
            <a:satOff val="-5436"/>
            <a:lumOff val="-1609"/>
            <a:alphaOff val="0"/>
          </a:schemeClr>
        </a:solidFill>
        <a:ln w="6350" cap="flat" cmpd="sng" algn="ctr">
          <a:solidFill>
            <a:schemeClr val="accent2">
              <a:tint val="40000"/>
              <a:alpha val="90000"/>
              <a:hueOff val="5834188"/>
              <a:satOff val="-5436"/>
              <a:lumOff val="-160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en-US" sz="4900" u="none" kern="1200" dirty="0"/>
            <a:t>SUD is a disability, brain disorder, socially influenced</a:t>
          </a:r>
        </a:p>
      </dsp:txBody>
      <dsp:txXfrm>
        <a:off x="4522432" y="6729530"/>
        <a:ext cx="7969590" cy="1446898"/>
      </dsp:txXfrm>
    </dsp:sp>
    <dsp:sp modelId="{E3C6EE62-9DD9-A945-8049-4E9B2A183B1C}">
      <dsp:nvSpPr>
        <dsp:cNvPr id="0" name=""/>
        <dsp:cNvSpPr/>
      </dsp:nvSpPr>
      <dsp:spPr>
        <a:xfrm>
          <a:off x="7412" y="8568660"/>
          <a:ext cx="4358128" cy="1743251"/>
        </a:xfrm>
        <a:prstGeom prst="chevron">
          <a:avLst/>
        </a:prstGeom>
        <a:gradFill rotWithShape="0">
          <a:gsLst>
            <a:gs pos="0">
              <a:schemeClr val="accent2">
                <a:hueOff val="7346896"/>
                <a:satOff val="56842"/>
                <a:lumOff val="-19218"/>
                <a:alphaOff val="0"/>
                <a:satMod val="103000"/>
                <a:lumMod val="102000"/>
                <a:tint val="94000"/>
              </a:schemeClr>
            </a:gs>
            <a:gs pos="50000">
              <a:schemeClr val="accent2">
                <a:hueOff val="7346896"/>
                <a:satOff val="56842"/>
                <a:lumOff val="-19218"/>
                <a:alphaOff val="0"/>
                <a:satMod val="110000"/>
                <a:lumMod val="100000"/>
                <a:shade val="100000"/>
              </a:schemeClr>
            </a:gs>
            <a:gs pos="100000">
              <a:schemeClr val="accent2">
                <a:hueOff val="7346896"/>
                <a:satOff val="56842"/>
                <a:lumOff val="-192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90000"/>
            </a:lnSpc>
            <a:spcBef>
              <a:spcPct val="0"/>
            </a:spcBef>
            <a:spcAft>
              <a:spcPct val="35000"/>
            </a:spcAft>
            <a:buNone/>
          </a:pPr>
          <a:r>
            <a:rPr lang="en-US" sz="4000" u="none" kern="1200" dirty="0"/>
            <a:t>The solution is individual treatment</a:t>
          </a:r>
        </a:p>
      </dsp:txBody>
      <dsp:txXfrm>
        <a:off x="879038" y="8568660"/>
        <a:ext cx="2614877" cy="1743251"/>
      </dsp:txXfrm>
    </dsp:sp>
    <dsp:sp modelId="{CBAD2B7C-B8BB-8140-B294-17F6B6B518B8}">
      <dsp:nvSpPr>
        <dsp:cNvPr id="0" name=""/>
        <dsp:cNvSpPr/>
      </dsp:nvSpPr>
      <dsp:spPr>
        <a:xfrm>
          <a:off x="3798983" y="8716836"/>
          <a:ext cx="9416488" cy="1446898"/>
        </a:xfrm>
        <a:prstGeom prst="chevron">
          <a:avLst/>
        </a:prstGeom>
        <a:solidFill>
          <a:schemeClr val="accent2">
            <a:tint val="40000"/>
            <a:alpha val="90000"/>
            <a:hueOff val="7778917"/>
            <a:satOff val="-7248"/>
            <a:lumOff val="-2145"/>
            <a:alphaOff val="0"/>
          </a:schemeClr>
        </a:solidFill>
        <a:ln w="6350" cap="flat" cmpd="sng" algn="ctr">
          <a:solidFill>
            <a:schemeClr val="accent2">
              <a:tint val="40000"/>
              <a:alpha val="90000"/>
              <a:hueOff val="7778917"/>
              <a:satOff val="-7248"/>
              <a:lumOff val="-214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2230" tIns="31115" rIns="0" bIns="31115" numCol="1" spcCol="1270" anchor="ctr" anchorCtr="0">
          <a:noAutofit/>
        </a:bodyPr>
        <a:lstStyle/>
        <a:p>
          <a:pPr marL="0" lvl="0" indent="0" algn="ctr" defTabSz="2178050">
            <a:lnSpc>
              <a:spcPct val="90000"/>
            </a:lnSpc>
            <a:spcBef>
              <a:spcPct val="0"/>
            </a:spcBef>
            <a:spcAft>
              <a:spcPct val="35000"/>
            </a:spcAft>
            <a:buNone/>
          </a:pPr>
          <a:r>
            <a:rPr lang="en-US" sz="4900" u="none" kern="1200" dirty="0"/>
            <a:t>The solution is multi-faceted and systemic</a:t>
          </a:r>
        </a:p>
      </dsp:txBody>
      <dsp:txXfrm>
        <a:off x="4522432" y="8716836"/>
        <a:ext cx="7969590" cy="144689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77B1D42-A65D-49D4-BD83-F646B952BCF1}" type="datetimeFigureOut">
              <a:rPr lang="en-US" smtClean="0"/>
              <a:t>4/24/24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E3A5A33-B5AA-4810-9B13-C1F7DD047D19}" type="slidenum">
              <a:rPr lang="en-US" smtClean="0"/>
              <a:t>‹#›</a:t>
            </a:fld>
            <a:endParaRPr lang="en-US"/>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A5A33-B5AA-4810-9B13-C1F7DD047D19}" type="slidenum">
              <a:rPr lang="en-US" smtClean="0"/>
              <a:t>1</a:t>
            </a:fld>
            <a:endParaRPr lang="en-US"/>
          </a:p>
        </p:txBody>
      </p:sp>
    </p:spTree>
    <p:extLst>
      <p:ext uri="{BB962C8B-B14F-4D97-AF65-F5344CB8AC3E}">
        <p14:creationId xmlns:p14="http://schemas.microsoft.com/office/powerpoint/2010/main" val="1947326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270308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4" y="21363557"/>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5" y="22840219"/>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694290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694290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5" y="7663830"/>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5" y="6942908"/>
            <a:ext cx="13076464" cy="379354"/>
          </a:xfrm>
        </p:spPr>
        <p:txBody>
          <a:bodyPr>
            <a:noAutofit/>
          </a:bodyPr>
          <a:lstStyle>
            <a:lvl1pPr marL="0" indent="0" algn="ctr">
              <a:buNone/>
              <a:defRPr sz="3771" b="0" cap="small" baseline="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Table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5" y="15694476"/>
            <a:ext cx="13076464" cy="5002331"/>
          </a:xfrm>
        </p:spPr>
        <p:txBody>
          <a:bodyPr>
            <a:normAutofit/>
          </a:bodyPr>
          <a:lstStyle>
            <a:lvl1pPr marL="0" indent="0">
              <a:buNone/>
              <a:defRPr sz="4114">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5" y="14884590"/>
            <a:ext cx="13076464" cy="379354"/>
          </a:xfrm>
        </p:spPr>
        <p:txBody>
          <a:bodyPr>
            <a:noAutofit/>
          </a:bodyPr>
          <a:lstStyle>
            <a:lvl1pPr marL="0" indent="0" algn="ctr">
              <a:buNone/>
              <a:defRPr sz="3771" b="0" cap="small" baseline="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3860173"/>
            <a:ext cx="13076464" cy="5977063"/>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2460839"/>
            <a:ext cx="13076464" cy="7376398"/>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3813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19508087"/>
            <a:ext cx="7328263" cy="666750"/>
          </a:xfrm>
        </p:spPr>
        <p:txBody>
          <a:bodyPr>
            <a:noAutofit/>
          </a:bodyPr>
          <a:lstStyle>
            <a:lvl1pPr marL="0" indent="0">
              <a:buNone/>
              <a:defRPr sz="3771" b="0" cap="small" baseline="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More Data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058709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5" y="12722205"/>
            <a:ext cx="13076465" cy="9308101"/>
          </a:xfrm>
        </p:spPr>
        <p:txBody>
          <a:bodyPr>
            <a:normAutofit/>
          </a:bodyPr>
          <a:lstStyle>
            <a:lvl1pPr marL="0" indent="0">
              <a:buNone/>
              <a:defRPr sz="3771" b="0">
                <a:solidFill>
                  <a:srgbClr val="000000"/>
                </a:solidFill>
              </a:defRPr>
            </a:lvl1pPr>
          </a:lstStyle>
          <a:p>
            <a:r>
              <a:rPr lang="en-US" dirty="0"/>
              <a:t>Table Graphic</a:t>
            </a:r>
          </a:p>
        </p:txBody>
      </p:sp>
      <p:sp>
        <p:nvSpPr>
          <p:cNvPr id="5" name="Picture Placeholder 49">
            <a:extLst>
              <a:ext uri="{FF2B5EF4-FFF2-40B4-BE49-F238E27FC236}">
                <a16:creationId xmlns:a16="http://schemas.microsoft.com/office/drawing/2014/main" id="{6438E515-BCF2-9D01-9C62-0199C62E197E}"/>
              </a:ext>
            </a:extLst>
          </p:cNvPr>
          <p:cNvSpPr>
            <a:spLocks noGrp="1"/>
          </p:cNvSpPr>
          <p:nvPr>
            <p:ph type="pic" sz="quarter" idx="35"/>
          </p:nvPr>
        </p:nvSpPr>
        <p:spPr>
          <a:xfrm>
            <a:off x="979715" y="25244748"/>
            <a:ext cx="13076464" cy="4592489"/>
          </a:xfrm>
        </p:spPr>
        <p:txBody>
          <a:bodyPr>
            <a:normAutofit/>
          </a:bodyPr>
          <a:lstStyle>
            <a:lvl1pPr marL="0" indent="0">
              <a:buNone/>
              <a:defRPr sz="4114"/>
            </a:lvl1pPr>
          </a:lstStyle>
          <a:p>
            <a:endParaRPr lang="en-US" dirty="0"/>
          </a:p>
        </p:txBody>
      </p:sp>
    </p:spTree>
    <p:extLst>
      <p:ext uri="{BB962C8B-B14F-4D97-AF65-F5344CB8AC3E}">
        <p14:creationId xmlns:p14="http://schemas.microsoft.com/office/powerpoint/2010/main" val="3955231662"/>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66107" y="1275665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1693861"/>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1693861"/>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79714" y="6833423"/>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23702" y="6833423"/>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2891066"/>
            <a:ext cx="13076464" cy="713232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2891066"/>
            <a:ext cx="13076464" cy="7129051"/>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3998414"/>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19673302"/>
            <a:ext cx="7328263" cy="666750"/>
          </a:xfrm>
        </p:spPr>
        <p:txBody>
          <a:bodyPr>
            <a:noAutofit/>
          </a:bodyPr>
          <a:lstStyle>
            <a:lvl1pPr marL="0" indent="0">
              <a:buNone/>
              <a:defRPr sz="3771" b="0" cap="small" baseline="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0569427"/>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66107" y="25420320"/>
            <a:ext cx="13158216" cy="4752749"/>
          </a:xfrm>
        </p:spPr>
        <p:txBody>
          <a:bodyPr>
            <a:normAutofit/>
          </a:bodyPr>
          <a:lstStyle>
            <a:lvl1pPr marL="0" indent="0">
              <a:buNone/>
              <a:defRPr sz="4114"/>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16678" y="6833423"/>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64429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2" y="0"/>
            <a:ext cx="43891201" cy="4663441"/>
          </a:xfrm>
          <a:prstGeom prst="rect">
            <a:avLst/>
          </a:prstGeom>
          <a:solidFill>
            <a:srgbClr val="2B77A5"/>
          </a:solidFill>
          <a:ln w="101600" cap="flat" cmpd="sng" algn="ctr">
            <a:no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6"/>
            <a:ext cx="37856160" cy="1516366"/>
          </a:xfrm>
          <a:prstGeom prst="rect">
            <a:avLst/>
          </a:prstGeom>
        </p:spPr>
        <p:txBody>
          <a:bodyPr vert="horz" lIns="106674" tIns="53337" rIns="106674" bIns="53337" rtlCol="0" anchor="ctr">
            <a:normAutofit/>
          </a:body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978409" y="30942858"/>
            <a:ext cx="17294352" cy="1674882"/>
          </a:xfrm>
          <a:prstGeom prst="rect">
            <a:avLst/>
          </a:prstGeom>
          <a:noFill/>
        </p:spPr>
        <p:txBody>
          <a:bodyPr wrap="square">
            <a:spAutoFit/>
          </a:bodyPr>
          <a:lstStyle/>
          <a:p>
            <a:r>
              <a:rPr lang="en-US" sz="3428" b="0" i="1" dirty="0">
                <a:solidFill>
                  <a:srgbClr val="333333"/>
                </a:solidFill>
                <a:effectLst/>
                <a:latin typeface="Source Sans Pro" panose="020B0503030403020204" pitchFamily="34" charset="0"/>
              </a:rPr>
              <a:t>NH-ME LEND is supported by a grant (#</a:t>
            </a:r>
            <a:r>
              <a:rPr lang="en-US" sz="3428" b="0" i="0" dirty="0">
                <a:solidFill>
                  <a:srgbClr val="333333"/>
                </a:solidFill>
                <a:effectLst/>
                <a:latin typeface="Source Sans Pro" panose="020B0503030403020204" pitchFamily="34" charset="0"/>
              </a:rPr>
              <a:t>T73MC33246</a:t>
            </a:r>
            <a:r>
              <a:rPr lang="en-US" sz="3428"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a:t>
            </a:r>
            <a:endParaRPr lang="en-US" sz="3428" dirty="0"/>
          </a:p>
        </p:txBody>
      </p:sp>
      <p:pic>
        <p:nvPicPr>
          <p:cNvPr id="11" name="Picture 10">
            <a:extLst>
              <a:ext uri="{FF2B5EF4-FFF2-40B4-BE49-F238E27FC236}">
                <a16:creationId xmlns:a16="http://schemas.microsoft.com/office/drawing/2014/main" id="{DEE4B523-5B8F-0320-FBDA-C609F679AF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869297" y="31047253"/>
            <a:ext cx="15617984" cy="1466091"/>
          </a:xfrm>
          <a:prstGeom prst="rect">
            <a:avLst/>
          </a:prstGeom>
        </p:spPr>
      </p:pic>
      <p:grpSp>
        <p:nvGrpSpPr>
          <p:cNvPr id="17" name="Group 16">
            <a:extLst>
              <a:ext uri="{FF2B5EF4-FFF2-40B4-BE49-F238E27FC236}">
                <a16:creationId xmlns:a16="http://schemas.microsoft.com/office/drawing/2014/main" id="{1CC44EA8-07D9-9D7F-CD4A-529AD611780A}"/>
              </a:ext>
            </a:extLst>
          </p:cNvPr>
          <p:cNvGrpSpPr/>
          <p:nvPr userDrawn="1"/>
        </p:nvGrpSpPr>
        <p:grpSpPr>
          <a:xfrm>
            <a:off x="35083818" y="31222077"/>
            <a:ext cx="7172659" cy="1097280"/>
            <a:chOff x="18994422" y="31231659"/>
            <a:chExt cx="7172659" cy="1097280"/>
          </a:xfrm>
        </p:grpSpPr>
        <p:sp>
          <p:nvSpPr>
            <p:cNvPr id="19" name="Text Placeholder 24">
              <a:extLst>
                <a:ext uri="{FF2B5EF4-FFF2-40B4-BE49-F238E27FC236}">
                  <a16:creationId xmlns:a16="http://schemas.microsoft.com/office/drawing/2014/main" id="{492FD484-5575-48BF-84BB-F07426EDE705}"/>
                </a:ext>
              </a:extLst>
            </p:cNvPr>
            <p:cNvSpPr txBox="1">
              <a:spLocks/>
            </p:cNvSpPr>
            <p:nvPr userDrawn="1"/>
          </p:nvSpPr>
          <p:spPr>
            <a:xfrm>
              <a:off x="18994422" y="31471281"/>
              <a:ext cx="5680477" cy="618036"/>
            </a:xfrm>
            <a:prstGeom prst="rect">
              <a:avLst/>
            </a:prstGeom>
          </p:spPr>
          <p:txBody>
            <a:bodyPr>
              <a:noAutofit/>
            </a:bodyPr>
            <a:lstStyle>
              <a:lvl1pPr marL="0" indent="0" algn="r" defTabSz="4480304" rtl="0" eaLnBrk="1" latinLnBrk="0" hangingPunct="1">
                <a:lnSpc>
                  <a:spcPct val="90000"/>
                </a:lnSpc>
                <a:spcBef>
                  <a:spcPts val="4900"/>
                </a:spcBef>
                <a:buFont typeface="Arial" panose="020B0604020202020204" pitchFamily="34" charset="0"/>
                <a:buNone/>
                <a:defRPr sz="4800" b="0" kern="1200">
                  <a:solidFill>
                    <a:srgbClr val="000000"/>
                  </a:solidFill>
                  <a:latin typeface="+mn-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sz="4114" dirty="0"/>
                <a:t>iod.unh.edu/nh-me-lend</a:t>
              </a:r>
            </a:p>
          </p:txBody>
        </p:sp>
        <p:pic>
          <p:nvPicPr>
            <p:cNvPr id="16" name="Picture 15" descr="A qr code on a white background&#10;&#10;Description automatically generated">
              <a:extLst>
                <a:ext uri="{FF2B5EF4-FFF2-40B4-BE49-F238E27FC236}">
                  <a16:creationId xmlns:a16="http://schemas.microsoft.com/office/drawing/2014/main" id="{AB296DB4-444E-BD47-75CE-DFBC9CF0994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069801" y="31231659"/>
              <a:ext cx="1097280" cy="1097280"/>
            </a:xfrm>
            <a:prstGeom prst="rect">
              <a:avLst/>
            </a:prstGeom>
          </p:spPr>
        </p:pic>
      </p:gr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1" r:id="rId3"/>
  </p:sldLayoutIdLst>
  <p:txStyles>
    <p:titleStyle>
      <a:lvl1pPr algn="l" defTabSz="3840069" rtl="0" eaLnBrk="1" latinLnBrk="0" hangingPunct="1">
        <a:lnSpc>
          <a:spcPct val="90000"/>
        </a:lnSpc>
        <a:spcBef>
          <a:spcPct val="0"/>
        </a:spcBef>
        <a:buNone/>
        <a:defRPr sz="18513" kern="1200">
          <a:solidFill>
            <a:schemeClr val="bg1"/>
          </a:solidFill>
          <a:latin typeface="+mj-lt"/>
          <a:ea typeface="+mj-ea"/>
          <a:cs typeface="+mj-cs"/>
        </a:defRPr>
      </a:lvl1pPr>
    </p:titleStyle>
    <p:bodyStyle>
      <a:lvl1pPr marL="960017" indent="-960017" algn="l" defTabSz="3840069" rtl="0" eaLnBrk="1" latinLnBrk="0" hangingPunct="1">
        <a:lnSpc>
          <a:spcPct val="100000"/>
        </a:lnSpc>
        <a:spcBef>
          <a:spcPts val="4200"/>
        </a:spcBef>
        <a:buFont typeface="Arial" panose="020B0604020202020204" pitchFamily="34" charset="0"/>
        <a:buChar char="•"/>
        <a:defRPr sz="6171" kern="1200">
          <a:solidFill>
            <a:srgbClr val="000000"/>
          </a:solidFill>
          <a:latin typeface="+mj-lt"/>
          <a:ea typeface="+mn-ea"/>
          <a:cs typeface="+mn-cs"/>
        </a:defRPr>
      </a:lvl1pPr>
      <a:lvl2pPr marL="2880051" indent="-960017" algn="l" defTabSz="3840069" rtl="0" eaLnBrk="1" latinLnBrk="0" hangingPunct="1">
        <a:lnSpc>
          <a:spcPct val="100000"/>
        </a:lnSpc>
        <a:spcBef>
          <a:spcPts val="2100"/>
        </a:spcBef>
        <a:buFont typeface="Arial" panose="020B0604020202020204" pitchFamily="34" charset="0"/>
        <a:buChar char="•"/>
        <a:defRPr sz="6171" kern="1200">
          <a:solidFill>
            <a:srgbClr val="000000"/>
          </a:solidFill>
          <a:latin typeface="+mj-lt"/>
          <a:ea typeface="+mn-ea"/>
          <a:cs typeface="+mn-cs"/>
        </a:defRPr>
      </a:lvl2pPr>
      <a:lvl3pPr marL="4800086" indent="-960017" algn="l" defTabSz="3840069" rtl="0" eaLnBrk="1" latinLnBrk="0" hangingPunct="1">
        <a:lnSpc>
          <a:spcPct val="100000"/>
        </a:lnSpc>
        <a:spcBef>
          <a:spcPts val="2100"/>
        </a:spcBef>
        <a:buFont typeface="Arial" panose="020B0604020202020204" pitchFamily="34" charset="0"/>
        <a:buChar char="•"/>
        <a:defRPr sz="5657" kern="1200">
          <a:solidFill>
            <a:srgbClr val="000000"/>
          </a:solidFill>
          <a:latin typeface="+mj-lt"/>
          <a:ea typeface="+mn-ea"/>
          <a:cs typeface="+mn-cs"/>
        </a:defRPr>
      </a:lvl3pPr>
      <a:lvl4pPr marL="6720120"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4pPr>
      <a:lvl5pPr marL="8640154"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jpg"/><Relationship Id="rId18" Type="http://schemas.openxmlformats.org/officeDocument/2006/relationships/image" Target="../media/image9.JPG"/><Relationship Id="rId3" Type="http://schemas.openxmlformats.org/officeDocument/2006/relationships/diagramData" Target="../diagrams/data1.xml"/><Relationship Id="rId21" Type="http://schemas.openxmlformats.org/officeDocument/2006/relationships/hyperlink" Target="http://dhds.cdc.gov/" TargetMode="Externa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8.png"/><Relationship Id="rId25" Type="http://schemas.openxmlformats.org/officeDocument/2006/relationships/hyperlink" Target="https://psycnet.apa.org/doi/10.1176/appi.ps.58.2.192" TargetMode="External"/><Relationship Id="rId2" Type="http://schemas.openxmlformats.org/officeDocument/2006/relationships/notesSlide" Target="../notesSlides/notesSlide1.xml"/><Relationship Id="rId16" Type="http://schemas.openxmlformats.org/officeDocument/2006/relationships/image" Target="../media/image7.svg"/><Relationship Id="rId20" Type="http://schemas.openxmlformats.org/officeDocument/2006/relationships/hyperlink" Target="https://doi.org/10.1016/j.abrep.2023.100488" TargetMode="Externa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hyperlink" Target="https://doi.org/10.1371/journal.pone.0225384" TargetMode="External"/><Relationship Id="rId5" Type="http://schemas.openxmlformats.org/officeDocument/2006/relationships/diagramQuickStyle" Target="../diagrams/quickStyle1.xml"/><Relationship Id="rId15" Type="http://schemas.openxmlformats.org/officeDocument/2006/relationships/image" Target="../media/image6.png"/><Relationship Id="rId23" Type="http://schemas.openxmlformats.org/officeDocument/2006/relationships/hyperlink" Target="https://doi.org/10.1007/s40429-021-00361-z" TargetMode="External"/><Relationship Id="rId10" Type="http://schemas.openxmlformats.org/officeDocument/2006/relationships/diagramQuickStyle" Target="../diagrams/quickStyle2.xml"/><Relationship Id="rId19"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5.jpeg"/><Relationship Id="rId22" Type="http://schemas.openxmlformats.org/officeDocument/2006/relationships/hyperlink" Target="https://www.dhhs.nh.gov/programs-services/population-health/health-statistics-informatics/youth-risk-behavior-surve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FF9C-1446-48F2-980A-39D91CB9BC05}"/>
              </a:ext>
            </a:extLst>
          </p:cNvPr>
          <p:cNvSpPr>
            <a:spLocks noGrp="1"/>
          </p:cNvSpPr>
          <p:nvPr>
            <p:ph type="title"/>
          </p:nvPr>
        </p:nvSpPr>
        <p:spPr/>
        <p:txBody>
          <a:bodyPr/>
          <a:lstStyle/>
          <a:p>
            <a:r>
              <a:rPr lang="en-US" dirty="0"/>
              <a:t>Youth and Young Adult Substance Misuse</a:t>
            </a:r>
          </a:p>
        </p:txBody>
      </p:sp>
      <p:sp>
        <p:nvSpPr>
          <p:cNvPr id="3" name="Text Placeholder 2">
            <a:extLst>
              <a:ext uri="{FF2B5EF4-FFF2-40B4-BE49-F238E27FC236}">
                <a16:creationId xmlns:a16="http://schemas.microsoft.com/office/drawing/2014/main" id="{69090E1F-8A45-4E91-872D-EFC196EF15FD}"/>
              </a:ext>
            </a:extLst>
          </p:cNvPr>
          <p:cNvSpPr>
            <a:spLocks noGrp="1"/>
          </p:cNvSpPr>
          <p:nvPr>
            <p:ph type="body" sz="quarter" idx="13"/>
          </p:nvPr>
        </p:nvSpPr>
        <p:spPr>
          <a:xfrm>
            <a:off x="979714" y="2139147"/>
            <a:ext cx="21828579" cy="3022470"/>
          </a:xfrm>
        </p:spPr>
        <p:txBody>
          <a:bodyPr/>
          <a:lstStyle/>
          <a:p>
            <a:pPr>
              <a:spcBef>
                <a:spcPts val="0"/>
              </a:spcBef>
            </a:pPr>
            <a:r>
              <a:rPr lang="en-US" dirty="0"/>
              <a:t>Emily Seymour, Master of Social Work Trainee</a:t>
            </a:r>
          </a:p>
        </p:txBody>
      </p:sp>
      <p:sp>
        <p:nvSpPr>
          <p:cNvPr id="4" name="Text Placeholder 3">
            <a:extLst>
              <a:ext uri="{FF2B5EF4-FFF2-40B4-BE49-F238E27FC236}">
                <a16:creationId xmlns:a16="http://schemas.microsoft.com/office/drawing/2014/main" id="{ECF144F1-EEEA-4427-AA53-AFD9C9EEFF52}"/>
              </a:ext>
            </a:extLst>
          </p:cNvPr>
          <p:cNvSpPr>
            <a:spLocks noGrp="1"/>
          </p:cNvSpPr>
          <p:nvPr>
            <p:ph type="body" sz="quarter" idx="14"/>
          </p:nvPr>
        </p:nvSpPr>
        <p:spPr>
          <a:xfrm>
            <a:off x="1018174" y="3057430"/>
            <a:ext cx="20103193" cy="666750"/>
          </a:xfrm>
        </p:spPr>
        <p:txBody>
          <a:bodyPr/>
          <a:lstStyle/>
          <a:p>
            <a:r>
              <a:rPr lang="en-US" dirty="0"/>
              <a:t>NH-ME LEND, Institute on Disability, University of New Hampshire</a:t>
            </a:r>
          </a:p>
        </p:txBody>
      </p:sp>
      <p:sp>
        <p:nvSpPr>
          <p:cNvPr id="5" name="Text Placeholder 4">
            <a:extLst>
              <a:ext uri="{FF2B5EF4-FFF2-40B4-BE49-F238E27FC236}">
                <a16:creationId xmlns:a16="http://schemas.microsoft.com/office/drawing/2014/main" id="{064325E2-EED7-4273-B135-46B97FE1552F}"/>
              </a:ext>
            </a:extLst>
          </p:cNvPr>
          <p:cNvSpPr>
            <a:spLocks noGrp="1"/>
          </p:cNvSpPr>
          <p:nvPr>
            <p:ph type="body" sz="quarter" idx="16"/>
          </p:nvPr>
        </p:nvSpPr>
        <p:spPr>
          <a:xfrm>
            <a:off x="979714" y="5632704"/>
            <a:ext cx="10503449" cy="666750"/>
          </a:xfrm>
        </p:spPr>
        <p:txBody>
          <a:bodyPr/>
          <a:lstStyle/>
          <a:p>
            <a:r>
              <a:rPr lang="en-US" dirty="0"/>
              <a:t>The Institute on Disability (IOD)</a:t>
            </a:r>
          </a:p>
        </p:txBody>
      </p:sp>
      <p:sp>
        <p:nvSpPr>
          <p:cNvPr id="6" name="Text Placeholder 5">
            <a:extLst>
              <a:ext uri="{FF2B5EF4-FFF2-40B4-BE49-F238E27FC236}">
                <a16:creationId xmlns:a16="http://schemas.microsoft.com/office/drawing/2014/main" id="{A7C4A657-1AF3-4041-AF11-87E5A19A7801}"/>
              </a:ext>
            </a:extLst>
          </p:cNvPr>
          <p:cNvSpPr>
            <a:spLocks noGrp="1"/>
          </p:cNvSpPr>
          <p:nvPr>
            <p:ph type="body" sz="quarter" idx="17"/>
          </p:nvPr>
        </p:nvSpPr>
        <p:spPr>
          <a:xfrm>
            <a:off x="15499038" y="5499962"/>
            <a:ext cx="12034537" cy="1104312"/>
          </a:xfrm>
        </p:spPr>
        <p:txBody>
          <a:bodyPr/>
          <a:lstStyle/>
          <a:p>
            <a:r>
              <a:rPr lang="en-US" dirty="0"/>
              <a:t>Youth Substance Misuse in NH</a:t>
            </a:r>
          </a:p>
        </p:txBody>
      </p:sp>
      <p:sp>
        <p:nvSpPr>
          <p:cNvPr id="7" name="Text Placeholder 6">
            <a:extLst>
              <a:ext uri="{FF2B5EF4-FFF2-40B4-BE49-F238E27FC236}">
                <a16:creationId xmlns:a16="http://schemas.microsoft.com/office/drawing/2014/main" id="{544D43F5-A36E-4723-84A6-A891FC4C9B79}"/>
              </a:ext>
            </a:extLst>
          </p:cNvPr>
          <p:cNvSpPr>
            <a:spLocks noGrp="1"/>
          </p:cNvSpPr>
          <p:nvPr>
            <p:ph type="body" sz="quarter" idx="18"/>
          </p:nvPr>
        </p:nvSpPr>
        <p:spPr>
          <a:xfrm>
            <a:off x="29735688" y="5632704"/>
            <a:ext cx="11568467" cy="1216650"/>
          </a:xfrm>
        </p:spPr>
        <p:txBody>
          <a:bodyPr/>
          <a:lstStyle/>
          <a:p>
            <a:r>
              <a:rPr lang="en-US" dirty="0"/>
              <a:t>Youth-Specific SUD Services</a:t>
            </a:r>
          </a:p>
        </p:txBody>
      </p:sp>
      <p:sp>
        <p:nvSpPr>
          <p:cNvPr id="8" name="Text Placeholder 7">
            <a:extLst>
              <a:ext uri="{FF2B5EF4-FFF2-40B4-BE49-F238E27FC236}">
                <a16:creationId xmlns:a16="http://schemas.microsoft.com/office/drawing/2014/main" id="{FBF2A4E3-466D-40C9-8493-9B9269F6F1AB}"/>
              </a:ext>
            </a:extLst>
          </p:cNvPr>
          <p:cNvSpPr>
            <a:spLocks noGrp="1"/>
          </p:cNvSpPr>
          <p:nvPr>
            <p:ph type="body" sz="quarter" idx="19"/>
          </p:nvPr>
        </p:nvSpPr>
        <p:spPr>
          <a:xfrm>
            <a:off x="29600434" y="17504375"/>
            <a:ext cx="7328263" cy="666750"/>
          </a:xfrm>
        </p:spPr>
        <p:txBody>
          <a:bodyPr/>
          <a:lstStyle/>
          <a:p>
            <a:r>
              <a:rPr lang="en-US" dirty="0"/>
              <a:t>Conclusion</a:t>
            </a:r>
          </a:p>
        </p:txBody>
      </p:sp>
      <p:sp>
        <p:nvSpPr>
          <p:cNvPr id="9" name="Text Placeholder 8">
            <a:extLst>
              <a:ext uri="{FF2B5EF4-FFF2-40B4-BE49-F238E27FC236}">
                <a16:creationId xmlns:a16="http://schemas.microsoft.com/office/drawing/2014/main" id="{3C3D1F94-31C5-4FD2-B4B2-356B1B1D5383}"/>
              </a:ext>
            </a:extLst>
          </p:cNvPr>
          <p:cNvSpPr>
            <a:spLocks noGrp="1"/>
          </p:cNvSpPr>
          <p:nvPr>
            <p:ph type="body" sz="quarter" idx="20"/>
          </p:nvPr>
        </p:nvSpPr>
        <p:spPr>
          <a:xfrm>
            <a:off x="29600434" y="9710813"/>
            <a:ext cx="7328263" cy="666750"/>
          </a:xfrm>
        </p:spPr>
        <p:txBody>
          <a:bodyPr/>
          <a:lstStyle/>
          <a:p>
            <a:r>
              <a:rPr lang="en-US" dirty="0"/>
              <a:t>Placement Activities</a:t>
            </a:r>
          </a:p>
        </p:txBody>
      </p:sp>
      <p:sp>
        <p:nvSpPr>
          <p:cNvPr id="11" name="Text Placeholder 10">
            <a:extLst>
              <a:ext uri="{FF2B5EF4-FFF2-40B4-BE49-F238E27FC236}">
                <a16:creationId xmlns:a16="http://schemas.microsoft.com/office/drawing/2014/main" id="{D9059AC0-C742-4E04-ADB1-BF27FC5F6673}"/>
              </a:ext>
            </a:extLst>
          </p:cNvPr>
          <p:cNvSpPr>
            <a:spLocks noGrp="1"/>
          </p:cNvSpPr>
          <p:nvPr>
            <p:ph type="body" sz="quarter" idx="22"/>
          </p:nvPr>
        </p:nvSpPr>
        <p:spPr>
          <a:xfrm>
            <a:off x="1018174" y="6728627"/>
            <a:ext cx="13076464" cy="5216643"/>
          </a:xfrm>
        </p:spPr>
        <p:txBody>
          <a:bodyPr>
            <a:normAutofit lnSpcReduction="10000"/>
          </a:bodyPr>
          <a:lstStyle/>
          <a:p>
            <a:pPr>
              <a:lnSpc>
                <a:spcPct val="110000"/>
              </a:lnSpc>
              <a:spcBef>
                <a:spcPts val="1500"/>
              </a:spcBef>
            </a:pPr>
            <a:r>
              <a:rPr lang="en-US" dirty="0"/>
              <a:t>As New Hampshire’s University Center for Excellence in Developmental Disabilities Education, Research and Service (UCEDD), the IOD’s mission is to “promote full access, equal opportunity, and participation for all persons by strengthening communities and advancing policy and systems change, promising practices, education and research.” </a:t>
            </a:r>
          </a:p>
          <a:p>
            <a:pPr>
              <a:lnSpc>
                <a:spcPct val="110000"/>
              </a:lnSpc>
              <a:spcBef>
                <a:spcPts val="1500"/>
              </a:spcBef>
            </a:pPr>
            <a:r>
              <a:rPr lang="en-US" dirty="0"/>
              <a:t>Creating Connections NH is a system of care for youth and young adults (age 12-25) with substance use disorder (SUD) managed by the IOD. </a:t>
            </a:r>
          </a:p>
        </p:txBody>
      </p:sp>
      <p:sp>
        <p:nvSpPr>
          <p:cNvPr id="12" name="Text Placeholder 11">
            <a:extLst>
              <a:ext uri="{FF2B5EF4-FFF2-40B4-BE49-F238E27FC236}">
                <a16:creationId xmlns:a16="http://schemas.microsoft.com/office/drawing/2014/main" id="{3431D42D-C347-434E-A7FE-E352811E4C76}"/>
              </a:ext>
            </a:extLst>
          </p:cNvPr>
          <p:cNvSpPr>
            <a:spLocks noGrp="1"/>
          </p:cNvSpPr>
          <p:nvPr>
            <p:ph type="body" sz="quarter" idx="23"/>
          </p:nvPr>
        </p:nvSpPr>
        <p:spPr>
          <a:xfrm>
            <a:off x="30245380" y="18625608"/>
            <a:ext cx="13076464" cy="3110459"/>
          </a:xfrm>
        </p:spPr>
        <p:txBody>
          <a:bodyPr>
            <a:normAutofit/>
          </a:bodyPr>
          <a:lstStyle/>
          <a:p>
            <a:pPr>
              <a:lnSpc>
                <a:spcPct val="110000"/>
              </a:lnSpc>
              <a:spcBef>
                <a:spcPts val="1500"/>
              </a:spcBef>
            </a:pPr>
            <a:r>
              <a:rPr lang="en-US" dirty="0"/>
              <a:t>Youth and young adults have a high need for SUD services but are unlikely to seek or access developmentally appropriate services.  The solution is multifaceted, including cultural change and advancements in equity. The IOD supports several initiatives to fill this gap.</a:t>
            </a:r>
          </a:p>
        </p:txBody>
      </p:sp>
      <p:sp>
        <p:nvSpPr>
          <p:cNvPr id="16" name="Text Placeholder 15">
            <a:extLst>
              <a:ext uri="{FF2B5EF4-FFF2-40B4-BE49-F238E27FC236}">
                <a16:creationId xmlns:a16="http://schemas.microsoft.com/office/drawing/2014/main" id="{29756872-1434-4983-84BD-7303B0DA74DE}"/>
              </a:ext>
            </a:extLst>
          </p:cNvPr>
          <p:cNvSpPr>
            <a:spLocks noGrp="1"/>
          </p:cNvSpPr>
          <p:nvPr>
            <p:ph type="body" sz="quarter" idx="28"/>
          </p:nvPr>
        </p:nvSpPr>
        <p:spPr>
          <a:xfrm>
            <a:off x="15376931" y="6558560"/>
            <a:ext cx="13076464" cy="755740"/>
          </a:xfrm>
        </p:spPr>
        <p:txBody>
          <a:bodyPr/>
          <a:lstStyle/>
          <a:p>
            <a:r>
              <a:rPr lang="en-US" b="1" dirty="0"/>
              <a:t>NH Youth Risk Behavior Survey (YRBS) 2021</a:t>
            </a:r>
          </a:p>
          <a:p>
            <a:endParaRPr lang="en-US" dirty="0"/>
          </a:p>
        </p:txBody>
      </p:sp>
      <p:sp>
        <p:nvSpPr>
          <p:cNvPr id="18" name="Text Placeholder 17">
            <a:extLst>
              <a:ext uri="{FF2B5EF4-FFF2-40B4-BE49-F238E27FC236}">
                <a16:creationId xmlns:a16="http://schemas.microsoft.com/office/drawing/2014/main" id="{4488D457-15E7-4B60-8018-019FDD3D39C1}"/>
              </a:ext>
            </a:extLst>
          </p:cNvPr>
          <p:cNvSpPr>
            <a:spLocks noGrp="1"/>
          </p:cNvSpPr>
          <p:nvPr>
            <p:ph type="body" sz="quarter" idx="30"/>
          </p:nvPr>
        </p:nvSpPr>
        <p:spPr>
          <a:xfrm>
            <a:off x="30245380" y="10871607"/>
            <a:ext cx="6527672" cy="3528969"/>
          </a:xfrm>
        </p:spPr>
        <p:txBody>
          <a:bodyPr>
            <a:noAutofit/>
          </a:bodyPr>
          <a:lstStyle/>
          <a:p>
            <a:pPr>
              <a:lnSpc>
                <a:spcPct val="110000"/>
              </a:lnSpc>
              <a:spcBef>
                <a:spcPts val="900"/>
              </a:spcBef>
            </a:pPr>
            <a:r>
              <a:rPr lang="en-US" sz="2800" b="1" dirty="0"/>
              <a:t>Wildcats for Recovery Ally Trainings</a:t>
            </a:r>
          </a:p>
          <a:p>
            <a:pPr marL="457200" indent="-457200">
              <a:lnSpc>
                <a:spcPct val="110000"/>
              </a:lnSpc>
              <a:spcBef>
                <a:spcPts val="900"/>
              </a:spcBef>
              <a:buFont typeface="Arial" panose="020B0604020202020204" pitchFamily="34" charset="0"/>
              <a:buChar char="•"/>
            </a:pPr>
            <a:r>
              <a:rPr lang="en-US" sz="2800" dirty="0"/>
              <a:t>Developed Recovery Ally training with team at IOD in collaboration with UNH Health and Wellness</a:t>
            </a:r>
          </a:p>
          <a:p>
            <a:pPr marL="457200" indent="-457200">
              <a:lnSpc>
                <a:spcPct val="110000"/>
              </a:lnSpc>
              <a:spcBef>
                <a:spcPts val="900"/>
              </a:spcBef>
              <a:buFont typeface="Arial" panose="020B0604020202020204" pitchFamily="34" charset="0"/>
              <a:buChar char="•"/>
            </a:pPr>
            <a:r>
              <a:rPr lang="en-US" sz="2800" dirty="0"/>
              <a:t>Trainings provided to students, faculty &amp; staff Spring of 2024</a:t>
            </a:r>
          </a:p>
          <a:p>
            <a:pPr>
              <a:lnSpc>
                <a:spcPct val="110000"/>
              </a:lnSpc>
              <a:spcBef>
                <a:spcPts val="900"/>
              </a:spcBef>
            </a:pPr>
            <a:r>
              <a:rPr lang="en-US" sz="2800" b="1" dirty="0"/>
              <a:t>Alternative Peer Group (APG) Community Engagement</a:t>
            </a:r>
          </a:p>
          <a:p>
            <a:pPr marL="457200" indent="-457200">
              <a:lnSpc>
                <a:spcPct val="110000"/>
              </a:lnSpc>
              <a:spcBef>
                <a:spcPts val="900"/>
              </a:spcBef>
              <a:buFont typeface="Arial" panose="020B0604020202020204" pitchFamily="34" charset="0"/>
              <a:buChar char="•"/>
            </a:pPr>
            <a:r>
              <a:rPr lang="en-US" sz="2800" dirty="0"/>
              <a:t>Met with community partners across NH</a:t>
            </a:r>
          </a:p>
          <a:p>
            <a:pPr marL="457200" indent="-457200">
              <a:lnSpc>
                <a:spcPct val="110000"/>
              </a:lnSpc>
              <a:spcBef>
                <a:spcPts val="900"/>
              </a:spcBef>
              <a:buFont typeface="Arial" panose="020B0604020202020204" pitchFamily="34" charset="0"/>
              <a:buChar char="•"/>
            </a:pPr>
            <a:r>
              <a:rPr lang="en-US" sz="2800" dirty="0"/>
              <a:t>Analyzed barriers to APG development, engagement strategies</a:t>
            </a:r>
          </a:p>
        </p:txBody>
      </p:sp>
      <p:graphicFrame>
        <p:nvGraphicFramePr>
          <p:cNvPr id="30" name="SmartArt Placeholder 28" descr="A chart showing statistics from the YRBS 2021 relating to Current Use, Driving Safety, Sexual Safety and Mental Health.">
            <a:extLst>
              <a:ext uri="{FF2B5EF4-FFF2-40B4-BE49-F238E27FC236}">
                <a16:creationId xmlns:a16="http://schemas.microsoft.com/office/drawing/2014/main" id="{12050051-7745-AAAD-BA58-49BBD9D49D31}"/>
              </a:ext>
            </a:extLst>
          </p:cNvPr>
          <p:cNvGraphicFramePr>
            <a:graphicFrameLocks/>
          </p:cNvGraphicFramePr>
          <p:nvPr>
            <p:extLst>
              <p:ext uri="{D42A27DB-BD31-4B8C-83A1-F6EECF244321}">
                <p14:modId xmlns:p14="http://schemas.microsoft.com/office/powerpoint/2010/main" val="550559902"/>
              </p:ext>
            </p:extLst>
          </p:nvPr>
        </p:nvGraphicFramePr>
        <p:xfrm>
          <a:off x="15462513" y="7587956"/>
          <a:ext cx="13076237" cy="5642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Text Placeholder 11">
            <a:extLst>
              <a:ext uri="{FF2B5EF4-FFF2-40B4-BE49-F238E27FC236}">
                <a16:creationId xmlns:a16="http://schemas.microsoft.com/office/drawing/2014/main" id="{312B3DFF-E5D8-3D58-1A77-562D7BA7CC39}"/>
              </a:ext>
            </a:extLst>
          </p:cNvPr>
          <p:cNvSpPr txBox="1">
            <a:spLocks/>
          </p:cNvSpPr>
          <p:nvPr/>
        </p:nvSpPr>
        <p:spPr>
          <a:xfrm>
            <a:off x="21504068" y="14376101"/>
            <a:ext cx="7132234" cy="4269879"/>
          </a:xfrm>
          <a:prstGeom prst="rect">
            <a:avLst/>
          </a:prstGeom>
        </p:spPr>
        <p:txBody>
          <a:bodyPr vert="horz" lIns="106674" tIns="53337" rIns="106674" bIns="53337" rtlCol="0">
            <a:normAutofit lnSpcReduction="10000"/>
          </a:bodyPr>
          <a:lstStyle>
            <a:lvl1pPr marL="0" indent="0" algn="l" defTabSz="3840069" rtl="0" eaLnBrk="1" latinLnBrk="0" hangingPunct="1">
              <a:lnSpc>
                <a:spcPct val="100000"/>
              </a:lnSpc>
              <a:spcBef>
                <a:spcPts val="4200"/>
              </a:spcBef>
              <a:buFont typeface="Arial" panose="020B0604020202020204" pitchFamily="34" charset="0"/>
              <a:buNone/>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pPr algn="ctr">
              <a:lnSpc>
                <a:spcPct val="120000"/>
              </a:lnSpc>
              <a:spcBef>
                <a:spcPts val="1500"/>
              </a:spcBef>
            </a:pPr>
            <a:r>
              <a:rPr lang="en-US" dirty="0"/>
              <a:t>Youth and young adults are at a </a:t>
            </a:r>
            <a:r>
              <a:rPr lang="en-US" b="1" dirty="0"/>
              <a:t>critical period of brain development</a:t>
            </a:r>
            <a:r>
              <a:rPr lang="en-US" dirty="0"/>
              <a:t>. Substance use can negatively impact memory, learning, decision making, and increase risk for SUD later in life (Winters &amp; </a:t>
            </a:r>
            <a:r>
              <a:rPr lang="en-US" dirty="0" err="1"/>
              <a:t>Arria</a:t>
            </a:r>
            <a:r>
              <a:rPr lang="en-US" dirty="0"/>
              <a:t>, 2011).</a:t>
            </a:r>
          </a:p>
        </p:txBody>
      </p:sp>
      <p:graphicFrame>
        <p:nvGraphicFramePr>
          <p:cNvPr id="19" name="SmartArt Placeholder 18" descr="A chart showing stigmatizing words/phrases changing into empowering words/phrases">
            <a:extLst>
              <a:ext uri="{FF2B5EF4-FFF2-40B4-BE49-F238E27FC236}">
                <a16:creationId xmlns:a16="http://schemas.microsoft.com/office/drawing/2014/main" id="{63A22D06-FF68-19A1-FFBD-2CC0E40E4A90}"/>
              </a:ext>
            </a:extLst>
          </p:cNvPr>
          <p:cNvGraphicFramePr>
            <a:graphicFrameLocks noGrp="1"/>
          </p:cNvGraphicFramePr>
          <p:nvPr>
            <p:ph type="dgm" sz="quarter" idx="25"/>
            <p:extLst>
              <p:ext uri="{D42A27DB-BD31-4B8C-83A1-F6EECF244321}">
                <p14:modId xmlns:p14="http://schemas.microsoft.com/office/powerpoint/2010/main" val="576310127"/>
              </p:ext>
            </p:extLst>
          </p:nvPr>
        </p:nvGraphicFramePr>
        <p:xfrm>
          <a:off x="871754" y="19475750"/>
          <a:ext cx="13222884" cy="109313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Text Placeholder 15">
            <a:extLst>
              <a:ext uri="{FF2B5EF4-FFF2-40B4-BE49-F238E27FC236}">
                <a16:creationId xmlns:a16="http://schemas.microsoft.com/office/drawing/2014/main" id="{53769A7F-2CDA-50BB-1B34-446548FB8450}"/>
              </a:ext>
            </a:extLst>
          </p:cNvPr>
          <p:cNvSpPr txBox="1">
            <a:spLocks/>
          </p:cNvSpPr>
          <p:nvPr/>
        </p:nvSpPr>
        <p:spPr>
          <a:xfrm>
            <a:off x="10958110" y="16195540"/>
            <a:ext cx="3271573" cy="755740"/>
          </a:xfrm>
          <a:prstGeom prst="rect">
            <a:avLst/>
          </a:prstGeom>
        </p:spPr>
        <p:txBody>
          <a:bodyPr vert="horz" lIns="106674" tIns="53337" rIns="106674" bIns="53337" rtlCol="0">
            <a:noAutofit/>
          </a:bodyPr>
          <a:lstStyle>
            <a:lvl1pPr marL="0" indent="0" algn="ctr" defTabSz="3840069" rtl="0" eaLnBrk="1" latinLnBrk="0" hangingPunct="1">
              <a:lnSpc>
                <a:spcPct val="100000"/>
              </a:lnSpc>
              <a:spcBef>
                <a:spcPts val="4200"/>
              </a:spcBef>
              <a:buFont typeface="Arial" panose="020B0604020202020204" pitchFamily="34" charset="0"/>
              <a:buNone/>
              <a:defRPr sz="3771" b="0" kern="1200" cap="small" baseline="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4114"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sz="1800" dirty="0"/>
              <a:t>(CDC, 2023) </a:t>
            </a:r>
          </a:p>
          <a:p>
            <a:endParaRPr lang="en-US" dirty="0"/>
          </a:p>
        </p:txBody>
      </p:sp>
      <p:pic>
        <p:nvPicPr>
          <p:cNvPr id="28" name="Picture 27" descr="A group of people with disabilities">
            <a:extLst>
              <a:ext uri="{FF2B5EF4-FFF2-40B4-BE49-F238E27FC236}">
                <a16:creationId xmlns:a16="http://schemas.microsoft.com/office/drawing/2014/main" id="{A0DE5C58-BF2E-24F3-AA7F-B16BF32659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97039" y="11741040"/>
            <a:ext cx="9360627" cy="4409284"/>
          </a:xfrm>
          <a:prstGeom prst="rect">
            <a:avLst/>
          </a:prstGeom>
        </p:spPr>
      </p:pic>
      <p:sp>
        <p:nvSpPr>
          <p:cNvPr id="32" name="Text Placeholder 15">
            <a:extLst>
              <a:ext uri="{FF2B5EF4-FFF2-40B4-BE49-F238E27FC236}">
                <a16:creationId xmlns:a16="http://schemas.microsoft.com/office/drawing/2014/main" id="{17BB5B32-E05D-B6D0-BE93-EC31F81F0821}"/>
              </a:ext>
            </a:extLst>
          </p:cNvPr>
          <p:cNvSpPr txBox="1">
            <a:spLocks/>
          </p:cNvSpPr>
          <p:nvPr/>
        </p:nvSpPr>
        <p:spPr>
          <a:xfrm>
            <a:off x="-128560" y="19130919"/>
            <a:ext cx="13076464" cy="755740"/>
          </a:xfrm>
          <a:prstGeom prst="rect">
            <a:avLst/>
          </a:prstGeom>
        </p:spPr>
        <p:txBody>
          <a:bodyPr vert="horz" lIns="106674" tIns="53337" rIns="106674" bIns="53337" rtlCol="0">
            <a:noAutofit/>
          </a:bodyPr>
          <a:lstStyle>
            <a:lvl1pPr marL="0" indent="0" algn="ctr" defTabSz="3840069" rtl="0" eaLnBrk="1" latinLnBrk="0" hangingPunct="1">
              <a:lnSpc>
                <a:spcPct val="100000"/>
              </a:lnSpc>
              <a:spcBef>
                <a:spcPts val="4200"/>
              </a:spcBef>
              <a:buFont typeface="Arial" panose="020B0604020202020204" pitchFamily="34" charset="0"/>
              <a:buNone/>
              <a:defRPr sz="3771" b="0" kern="1200" cap="small" baseline="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4114"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b="1" dirty="0"/>
              <a:t>From Stigmatizing….                </a:t>
            </a:r>
            <a:r>
              <a:rPr lang="en-US" sz="4400" b="1" dirty="0"/>
              <a:t>To Empowering</a:t>
            </a:r>
            <a:endParaRPr lang="en-US" b="1" dirty="0"/>
          </a:p>
          <a:p>
            <a:endParaRPr lang="en-US" dirty="0"/>
          </a:p>
        </p:txBody>
      </p:sp>
      <p:sp>
        <p:nvSpPr>
          <p:cNvPr id="34" name="Text Placeholder 4">
            <a:extLst>
              <a:ext uri="{FF2B5EF4-FFF2-40B4-BE49-F238E27FC236}">
                <a16:creationId xmlns:a16="http://schemas.microsoft.com/office/drawing/2014/main" id="{E6549547-429A-9B6E-A193-5D7FC73A55CF}"/>
              </a:ext>
            </a:extLst>
          </p:cNvPr>
          <p:cNvSpPr txBox="1">
            <a:spLocks/>
          </p:cNvSpPr>
          <p:nvPr/>
        </p:nvSpPr>
        <p:spPr>
          <a:xfrm>
            <a:off x="936506" y="16929042"/>
            <a:ext cx="11968190" cy="666750"/>
          </a:xfrm>
          <a:prstGeom prst="rect">
            <a:avLst/>
          </a:prstGeom>
        </p:spPr>
        <p:txBody>
          <a:bodyPr vert="horz" lIns="106674" tIns="53337" rIns="106674" bIns="53337" rtlCol="0">
            <a:noAutofit/>
          </a:bodyPr>
          <a:lstStyle>
            <a:lvl1pPr marL="0" indent="0" algn="l" defTabSz="3840069" rtl="0" eaLnBrk="1" latinLnBrk="0" hangingPunct="1">
              <a:lnSpc>
                <a:spcPct val="100000"/>
              </a:lnSpc>
              <a:spcBef>
                <a:spcPts val="4200"/>
              </a:spcBef>
              <a:buFont typeface="Arial" panose="020B0604020202020204" pitchFamily="34" charset="0"/>
              <a:buNone/>
              <a:defRPr sz="5143" b="1" kern="1200">
                <a:solidFill>
                  <a:srgbClr val="000000"/>
                </a:solidFill>
                <a:latin typeface="+mj-lt"/>
                <a:ea typeface="+mn-ea"/>
                <a:cs typeface="+mn-cs"/>
              </a:defRPr>
            </a:lvl1pPr>
            <a:lvl2pPr marL="1920034" indent="0" algn="l" defTabSz="3840069" rtl="0" eaLnBrk="1" latinLnBrk="0" hangingPunct="1">
              <a:lnSpc>
                <a:spcPct val="100000"/>
              </a:lnSpc>
              <a:spcBef>
                <a:spcPts val="2100"/>
              </a:spcBef>
              <a:buFont typeface="Arial" panose="020B0604020202020204" pitchFamily="34" charset="0"/>
              <a:buNone/>
              <a:defRPr sz="6171" kern="1200">
                <a:solidFill>
                  <a:srgbClr val="000000"/>
                </a:solidFill>
                <a:latin typeface="+mj-lt"/>
                <a:ea typeface="+mn-ea"/>
                <a:cs typeface="+mn-cs"/>
              </a:defRPr>
            </a:lvl2pPr>
            <a:lvl3pPr marL="3840069" indent="0" algn="l" defTabSz="3840069" rtl="0" eaLnBrk="1" latinLnBrk="0" hangingPunct="1">
              <a:lnSpc>
                <a:spcPct val="100000"/>
              </a:lnSpc>
              <a:spcBef>
                <a:spcPts val="2100"/>
              </a:spcBef>
              <a:buFont typeface="Arial" panose="020B0604020202020204" pitchFamily="34" charset="0"/>
              <a:buNone/>
              <a:defRPr sz="5657" kern="1200">
                <a:solidFill>
                  <a:srgbClr val="000000"/>
                </a:solidFill>
                <a:latin typeface="+mj-lt"/>
                <a:ea typeface="+mn-ea"/>
                <a:cs typeface="+mn-cs"/>
              </a:defRPr>
            </a:lvl3pPr>
            <a:lvl4pPr marL="5760103"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4pPr>
            <a:lvl5pPr marL="7680137"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pPr>
              <a:lnSpc>
                <a:spcPct val="110000"/>
              </a:lnSpc>
            </a:pPr>
            <a:r>
              <a:rPr lang="en-US" dirty="0"/>
              <a:t>SUD is a Protected Disability Under the Americans With Disabilities Act</a:t>
            </a:r>
          </a:p>
        </p:txBody>
      </p:sp>
      <p:sp>
        <p:nvSpPr>
          <p:cNvPr id="40" name="Text Placeholder 11">
            <a:extLst>
              <a:ext uri="{FF2B5EF4-FFF2-40B4-BE49-F238E27FC236}">
                <a16:creationId xmlns:a16="http://schemas.microsoft.com/office/drawing/2014/main" id="{E633D409-E1D2-18BF-ACF6-CFA9084823FA}"/>
              </a:ext>
            </a:extLst>
          </p:cNvPr>
          <p:cNvSpPr txBox="1">
            <a:spLocks/>
          </p:cNvSpPr>
          <p:nvPr/>
        </p:nvSpPr>
        <p:spPr>
          <a:xfrm>
            <a:off x="15376932" y="19655547"/>
            <a:ext cx="9511894" cy="2068370"/>
          </a:xfrm>
          <a:prstGeom prst="rect">
            <a:avLst/>
          </a:prstGeom>
        </p:spPr>
        <p:txBody>
          <a:bodyPr vert="horz" lIns="106674" tIns="53337" rIns="106674" bIns="53337" rtlCol="0">
            <a:normAutofit/>
          </a:bodyPr>
          <a:lstStyle>
            <a:lvl1pPr marL="0" indent="0" algn="l" defTabSz="3840069" rtl="0" eaLnBrk="1" latinLnBrk="0" hangingPunct="1">
              <a:lnSpc>
                <a:spcPct val="100000"/>
              </a:lnSpc>
              <a:spcBef>
                <a:spcPts val="4200"/>
              </a:spcBef>
              <a:buFont typeface="Arial" panose="020B0604020202020204" pitchFamily="34" charset="0"/>
              <a:buNone/>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pPr>
              <a:lnSpc>
                <a:spcPct val="110000"/>
              </a:lnSpc>
              <a:spcBef>
                <a:spcPts val="1500"/>
              </a:spcBef>
            </a:pPr>
            <a:r>
              <a:rPr lang="en-US" dirty="0"/>
              <a:t>College students are the </a:t>
            </a:r>
            <a:r>
              <a:rPr lang="en-US" b="1" dirty="0"/>
              <a:t>largest group </a:t>
            </a:r>
            <a:r>
              <a:rPr lang="en-US" dirty="0"/>
              <a:t>of individuals meeting criteria for SUD, but the </a:t>
            </a:r>
            <a:r>
              <a:rPr lang="en-US" b="1" dirty="0"/>
              <a:t>least likely </a:t>
            </a:r>
            <a:r>
              <a:rPr lang="en-US" dirty="0"/>
              <a:t>to seek help (Wu et al., 2007).</a:t>
            </a:r>
          </a:p>
        </p:txBody>
      </p:sp>
      <p:sp>
        <p:nvSpPr>
          <p:cNvPr id="42" name="Text Placeholder 11">
            <a:extLst>
              <a:ext uri="{FF2B5EF4-FFF2-40B4-BE49-F238E27FC236}">
                <a16:creationId xmlns:a16="http://schemas.microsoft.com/office/drawing/2014/main" id="{22F551D7-FF89-8D68-79F9-6F30986E9C02}"/>
              </a:ext>
            </a:extLst>
          </p:cNvPr>
          <p:cNvSpPr txBox="1">
            <a:spLocks/>
          </p:cNvSpPr>
          <p:nvPr/>
        </p:nvSpPr>
        <p:spPr>
          <a:xfrm>
            <a:off x="15376931" y="21984668"/>
            <a:ext cx="12805954" cy="2068371"/>
          </a:xfrm>
          <a:prstGeom prst="rect">
            <a:avLst/>
          </a:prstGeom>
        </p:spPr>
        <p:txBody>
          <a:bodyPr vert="horz" lIns="106674" tIns="53337" rIns="106674" bIns="53337" rtlCol="0">
            <a:normAutofit/>
          </a:bodyPr>
          <a:lstStyle>
            <a:lvl1pPr marL="0" indent="0" algn="l" defTabSz="3840069" rtl="0" eaLnBrk="1" latinLnBrk="0" hangingPunct="1">
              <a:lnSpc>
                <a:spcPct val="100000"/>
              </a:lnSpc>
              <a:spcBef>
                <a:spcPts val="4200"/>
              </a:spcBef>
              <a:buFont typeface="Arial" panose="020B0604020202020204" pitchFamily="34" charset="0"/>
              <a:buNone/>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pPr algn="ctr">
              <a:lnSpc>
                <a:spcPct val="110000"/>
              </a:lnSpc>
              <a:spcBef>
                <a:spcPts val="0"/>
              </a:spcBef>
            </a:pPr>
            <a:r>
              <a:rPr lang="en-US" b="1" dirty="0"/>
              <a:t>Adverse Childhood Experiences </a:t>
            </a:r>
            <a:r>
              <a:rPr lang="en-US" dirty="0"/>
              <a:t>(ACEs) and </a:t>
            </a:r>
          </a:p>
          <a:p>
            <a:pPr algn="ctr">
              <a:lnSpc>
                <a:spcPct val="110000"/>
              </a:lnSpc>
              <a:spcBef>
                <a:spcPts val="0"/>
              </a:spcBef>
            </a:pPr>
            <a:r>
              <a:rPr lang="en-US" b="1" dirty="0"/>
              <a:t>Social Influencers of Health </a:t>
            </a:r>
            <a:r>
              <a:rPr lang="en-US" dirty="0"/>
              <a:t>are associated with increased rates of SUD (Amaro et al., 2021; </a:t>
            </a:r>
            <a:r>
              <a:rPr lang="en-US" dirty="0" err="1"/>
              <a:t>Broekhof</a:t>
            </a:r>
            <a:r>
              <a:rPr lang="en-US" dirty="0"/>
              <a:t> et al., 2023). </a:t>
            </a:r>
          </a:p>
        </p:txBody>
      </p:sp>
      <p:pic>
        <p:nvPicPr>
          <p:cNvPr id="47" name="Picture 46" descr="A close-up of a teenager's brain with the words: Peers, Growth, Learning, Impulsivity, Intensity, Feeling, Emotion, Plasticity, Adaptability">
            <a:extLst>
              <a:ext uri="{FF2B5EF4-FFF2-40B4-BE49-F238E27FC236}">
                <a16:creationId xmlns:a16="http://schemas.microsoft.com/office/drawing/2014/main" id="{FB785A88-C6BC-3A2D-4A14-87086A2CA4A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499038" y="14142234"/>
            <a:ext cx="5685841" cy="4699942"/>
          </a:xfrm>
          <a:prstGeom prst="rect">
            <a:avLst/>
          </a:prstGeom>
        </p:spPr>
      </p:pic>
      <p:sp>
        <p:nvSpPr>
          <p:cNvPr id="49" name="Text Placeholder 15">
            <a:extLst>
              <a:ext uri="{FF2B5EF4-FFF2-40B4-BE49-F238E27FC236}">
                <a16:creationId xmlns:a16="http://schemas.microsoft.com/office/drawing/2014/main" id="{627CBAB3-A716-9B7E-62C7-2B56F2B4EBA6}"/>
              </a:ext>
            </a:extLst>
          </p:cNvPr>
          <p:cNvSpPr txBox="1">
            <a:spLocks/>
          </p:cNvSpPr>
          <p:nvPr/>
        </p:nvSpPr>
        <p:spPr>
          <a:xfrm>
            <a:off x="18508335" y="18876584"/>
            <a:ext cx="3271573" cy="755740"/>
          </a:xfrm>
          <a:prstGeom prst="rect">
            <a:avLst/>
          </a:prstGeom>
        </p:spPr>
        <p:txBody>
          <a:bodyPr vert="horz" lIns="106674" tIns="53337" rIns="106674" bIns="53337" rtlCol="0">
            <a:noAutofit/>
          </a:bodyPr>
          <a:lstStyle>
            <a:lvl1pPr marL="0" indent="0" algn="ctr" defTabSz="3840069" rtl="0" eaLnBrk="1" latinLnBrk="0" hangingPunct="1">
              <a:lnSpc>
                <a:spcPct val="100000"/>
              </a:lnSpc>
              <a:spcBef>
                <a:spcPts val="4200"/>
              </a:spcBef>
              <a:buFont typeface="Arial" panose="020B0604020202020204" pitchFamily="34" charset="0"/>
              <a:buNone/>
              <a:defRPr sz="3771" b="0" kern="1200" cap="small" baseline="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4114"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sz="1800" dirty="0"/>
              <a:t>(Wells, 2019) </a:t>
            </a:r>
          </a:p>
          <a:p>
            <a:endParaRPr lang="en-US" dirty="0"/>
          </a:p>
        </p:txBody>
      </p:sp>
      <p:pic>
        <p:nvPicPr>
          <p:cNvPr id="51" name="Graphic 50" descr="Graduation cap">
            <a:extLst>
              <a:ext uri="{FF2B5EF4-FFF2-40B4-BE49-F238E27FC236}">
                <a16:creationId xmlns:a16="http://schemas.microsoft.com/office/drawing/2014/main" id="{BF39D0D2-0C09-3BB1-570D-91C8A4AAD14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279150">
            <a:off x="24808723" y="19048068"/>
            <a:ext cx="2724793" cy="2724793"/>
          </a:xfrm>
          <a:prstGeom prst="rect">
            <a:avLst/>
          </a:prstGeom>
        </p:spPr>
      </p:pic>
      <p:pic>
        <p:nvPicPr>
          <p:cNvPr id="57" name="Picture 56" descr="A diagram of a person in recovery with lines connecting them to: Education Access &amp; Quality, Healthcare Quality, Neighborhood &amp; Environment, Economic Stability, and Social and Community Context">
            <a:extLst>
              <a:ext uri="{FF2B5EF4-FFF2-40B4-BE49-F238E27FC236}">
                <a16:creationId xmlns:a16="http://schemas.microsoft.com/office/drawing/2014/main" id="{CA598779-37A2-04F5-78E8-52249211304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269123" y="23743917"/>
            <a:ext cx="13558710" cy="6297866"/>
          </a:xfrm>
          <a:prstGeom prst="rect">
            <a:avLst/>
          </a:prstGeom>
        </p:spPr>
      </p:pic>
      <p:pic>
        <p:nvPicPr>
          <p:cNvPr id="61" name="Picture 60" descr="A diagram of a tree labelled &quot;Youth SUD Services.&quot; The tree is growing on grass labelled &quot;Community-Based&quot;. Flowers growing next to the tree are labelled 'Family-Centered&quot;. Birds nesting in the tree are labelled &quot;Peer Support.&quot; Rain watering the ground is labelled &quot;Harm Reduction&quot;.">
            <a:extLst>
              <a:ext uri="{FF2B5EF4-FFF2-40B4-BE49-F238E27FC236}">
                <a16:creationId xmlns:a16="http://schemas.microsoft.com/office/drawing/2014/main" id="{184F3CE5-4675-B420-3A83-24FF1AF0F65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234888" y="6177534"/>
            <a:ext cx="5740056" cy="4752367"/>
          </a:xfrm>
          <a:prstGeom prst="rect">
            <a:avLst/>
          </a:prstGeom>
        </p:spPr>
      </p:pic>
      <p:sp>
        <p:nvSpPr>
          <p:cNvPr id="62" name="Text Placeholder 11">
            <a:extLst>
              <a:ext uri="{FF2B5EF4-FFF2-40B4-BE49-F238E27FC236}">
                <a16:creationId xmlns:a16="http://schemas.microsoft.com/office/drawing/2014/main" id="{F836A080-4644-7586-04A8-FFBE0CCF4EFE}"/>
              </a:ext>
            </a:extLst>
          </p:cNvPr>
          <p:cNvSpPr txBox="1">
            <a:spLocks/>
          </p:cNvSpPr>
          <p:nvPr/>
        </p:nvSpPr>
        <p:spPr>
          <a:xfrm>
            <a:off x="30245380" y="6872728"/>
            <a:ext cx="7830791" cy="3397474"/>
          </a:xfrm>
          <a:prstGeom prst="rect">
            <a:avLst/>
          </a:prstGeom>
        </p:spPr>
        <p:txBody>
          <a:bodyPr vert="horz" lIns="106674" tIns="53337" rIns="106674" bIns="53337" rtlCol="0">
            <a:normAutofit/>
          </a:bodyPr>
          <a:lstStyle>
            <a:lvl1pPr marL="0" indent="0" algn="l" defTabSz="3840069" rtl="0" eaLnBrk="1" latinLnBrk="0" hangingPunct="1">
              <a:lnSpc>
                <a:spcPct val="100000"/>
              </a:lnSpc>
              <a:spcBef>
                <a:spcPts val="4200"/>
              </a:spcBef>
              <a:buFont typeface="Arial" panose="020B0604020202020204" pitchFamily="34" charset="0"/>
              <a:buNone/>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pPr>
              <a:lnSpc>
                <a:spcPct val="110000"/>
              </a:lnSpc>
              <a:spcBef>
                <a:spcPts val="1500"/>
              </a:spcBef>
            </a:pPr>
            <a:r>
              <a:rPr lang="en-US" dirty="0"/>
              <a:t>Youth need </a:t>
            </a:r>
            <a:r>
              <a:rPr lang="en-US" b="1" dirty="0"/>
              <a:t>developmentally appropriate </a:t>
            </a:r>
            <a:r>
              <a:rPr lang="en-US" dirty="0"/>
              <a:t>services with a </a:t>
            </a:r>
            <a:r>
              <a:rPr lang="en-US" b="1" dirty="0"/>
              <a:t>social</a:t>
            </a:r>
            <a:r>
              <a:rPr lang="en-US" dirty="0"/>
              <a:t> </a:t>
            </a:r>
            <a:r>
              <a:rPr lang="en-US" b="1" dirty="0"/>
              <a:t>foundation</a:t>
            </a:r>
            <a:r>
              <a:rPr lang="en-US" dirty="0"/>
              <a:t>. The IOD supports programs developed with this in mind.</a:t>
            </a:r>
          </a:p>
        </p:txBody>
      </p:sp>
      <p:pic>
        <p:nvPicPr>
          <p:cNvPr id="33" name="Picture 32" descr="A hand holding a sign that says, &quot;Nothing About Us Without Us!&quot;">
            <a:extLst>
              <a:ext uri="{FF2B5EF4-FFF2-40B4-BE49-F238E27FC236}">
                <a16:creationId xmlns:a16="http://schemas.microsoft.com/office/drawing/2014/main" id="{AB9B00E3-362F-6E4C-63AA-8295E82477D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1338109">
            <a:off x="1246544" y="12533112"/>
            <a:ext cx="2224947" cy="3287977"/>
          </a:xfrm>
          <a:prstGeom prst="rect">
            <a:avLst/>
          </a:prstGeom>
        </p:spPr>
      </p:pic>
      <p:sp>
        <p:nvSpPr>
          <p:cNvPr id="13" name="Text Placeholder 16">
            <a:extLst>
              <a:ext uri="{FF2B5EF4-FFF2-40B4-BE49-F238E27FC236}">
                <a16:creationId xmlns:a16="http://schemas.microsoft.com/office/drawing/2014/main" id="{900DA172-C59F-E0FE-FE88-BB79808A07FB}"/>
              </a:ext>
            </a:extLst>
          </p:cNvPr>
          <p:cNvSpPr txBox="1">
            <a:spLocks/>
          </p:cNvSpPr>
          <p:nvPr/>
        </p:nvSpPr>
        <p:spPr>
          <a:xfrm>
            <a:off x="29735689" y="22909463"/>
            <a:ext cx="13076464" cy="7132320"/>
          </a:xfrm>
          <a:prstGeom prst="rect">
            <a:avLst/>
          </a:prstGeom>
        </p:spPr>
        <p:txBody>
          <a:bodyPr vert="horz" lIns="106674" tIns="53337" rIns="106674" bIns="53337" rtlCol="0">
            <a:noAutofit/>
          </a:bodyPr>
          <a:lstStyle>
            <a:lvl1pPr marL="587799" indent="-587799" algn="l" defTabSz="3840069" rtl="0" eaLnBrk="1" latinLnBrk="0" hangingPunct="1">
              <a:lnSpc>
                <a:spcPct val="100000"/>
              </a:lnSpc>
              <a:spcBef>
                <a:spcPts val="4200"/>
              </a:spcBef>
              <a:buFont typeface="Arial" panose="020B0604020202020204" pitchFamily="34" charset="0"/>
              <a:buChar char="•"/>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pPr>
              <a:lnSpc>
                <a:spcPct val="90000"/>
              </a:lnSpc>
              <a:spcBef>
                <a:spcPts val="0"/>
              </a:spcBef>
            </a:pPr>
            <a:r>
              <a:rPr lang="en-US" sz="2200" dirty="0">
                <a:solidFill>
                  <a:srgbClr val="212121"/>
                </a:solidFill>
                <a:highlight>
                  <a:srgbClr val="FFFFFF"/>
                </a:highlight>
              </a:rPr>
              <a:t>Amaro, H., Sanchez, M., Bautista, T., &amp; Cox, R. (2021). Social vulnerabilities for substance use: Stressors, socially toxic environments, and discrimination and racism. </a:t>
            </a:r>
            <a:r>
              <a:rPr lang="en-US" sz="2200" i="1" dirty="0">
                <a:solidFill>
                  <a:srgbClr val="212121"/>
                </a:solidFill>
                <a:highlight>
                  <a:srgbClr val="FFFFFF"/>
                </a:highlight>
              </a:rPr>
              <a:t>Neuropharmacology</a:t>
            </a:r>
            <a:r>
              <a:rPr lang="en-US" sz="2200" dirty="0">
                <a:solidFill>
                  <a:srgbClr val="212121"/>
                </a:solidFill>
                <a:highlight>
                  <a:srgbClr val="FFFFFF"/>
                </a:highlight>
              </a:rPr>
              <a:t>, </a:t>
            </a:r>
            <a:r>
              <a:rPr lang="en-US" sz="2200" i="1" dirty="0">
                <a:solidFill>
                  <a:srgbClr val="212121"/>
                </a:solidFill>
                <a:highlight>
                  <a:srgbClr val="FFFFFF"/>
                </a:highlight>
              </a:rPr>
              <a:t>188</a:t>
            </a:r>
            <a:r>
              <a:rPr lang="en-US" sz="2200" dirty="0">
                <a:solidFill>
                  <a:srgbClr val="212121"/>
                </a:solidFill>
                <a:highlight>
                  <a:srgbClr val="FFFFFF"/>
                </a:highlight>
              </a:rPr>
              <a:t>, 108518. https://</a:t>
            </a:r>
            <a:r>
              <a:rPr lang="en-US" sz="2200" dirty="0" err="1">
                <a:solidFill>
                  <a:srgbClr val="212121"/>
                </a:solidFill>
                <a:highlight>
                  <a:srgbClr val="FFFFFF"/>
                </a:highlight>
              </a:rPr>
              <a:t>doi.org</a:t>
            </a:r>
            <a:r>
              <a:rPr lang="en-US" sz="2200" dirty="0">
                <a:solidFill>
                  <a:srgbClr val="212121"/>
                </a:solidFill>
                <a:highlight>
                  <a:srgbClr val="FFFFFF"/>
                </a:highlight>
              </a:rPr>
              <a:t>/10.1016/j.neuropharm.2021.108518</a:t>
            </a:r>
          </a:p>
          <a:p>
            <a:pPr>
              <a:lnSpc>
                <a:spcPct val="90000"/>
              </a:lnSpc>
              <a:spcBef>
                <a:spcPts val="0"/>
              </a:spcBef>
            </a:pPr>
            <a:r>
              <a:rPr lang="en-US" sz="2200" dirty="0" err="1">
                <a:solidFill>
                  <a:srgbClr val="212121"/>
                </a:solidFill>
                <a:highlight>
                  <a:srgbClr val="FFFFFF"/>
                </a:highlight>
              </a:rPr>
              <a:t>Broekhof</a:t>
            </a:r>
            <a:r>
              <a:rPr lang="en-US" sz="2200" dirty="0">
                <a:solidFill>
                  <a:srgbClr val="212121"/>
                </a:solidFill>
                <a:highlight>
                  <a:srgbClr val="FFFFFF"/>
                </a:highlight>
              </a:rPr>
              <a:t>, R., </a:t>
            </a:r>
            <a:r>
              <a:rPr lang="en-US" sz="2200" dirty="0" err="1">
                <a:solidFill>
                  <a:srgbClr val="212121"/>
                </a:solidFill>
                <a:highlight>
                  <a:srgbClr val="FFFFFF"/>
                </a:highlight>
              </a:rPr>
              <a:t>Nordahl</a:t>
            </a:r>
            <a:r>
              <a:rPr lang="en-US" sz="2200" dirty="0">
                <a:solidFill>
                  <a:srgbClr val="212121"/>
                </a:solidFill>
                <a:highlight>
                  <a:srgbClr val="FFFFFF"/>
                </a:highlight>
              </a:rPr>
              <a:t>, H. M., </a:t>
            </a:r>
            <a:r>
              <a:rPr lang="en-US" sz="2200" dirty="0" err="1">
                <a:solidFill>
                  <a:srgbClr val="212121"/>
                </a:solidFill>
                <a:highlight>
                  <a:srgbClr val="FFFFFF"/>
                </a:highlight>
              </a:rPr>
              <a:t>Tanum</a:t>
            </a:r>
            <a:r>
              <a:rPr lang="en-US" sz="2200" dirty="0">
                <a:solidFill>
                  <a:srgbClr val="212121"/>
                </a:solidFill>
                <a:highlight>
                  <a:srgbClr val="FFFFFF"/>
                </a:highlight>
              </a:rPr>
              <a:t>, L., &amp; </a:t>
            </a:r>
            <a:r>
              <a:rPr lang="en-US" sz="2200" dirty="0" err="1">
                <a:solidFill>
                  <a:srgbClr val="212121"/>
                </a:solidFill>
                <a:highlight>
                  <a:srgbClr val="FFFFFF"/>
                </a:highlight>
              </a:rPr>
              <a:t>Selvik</a:t>
            </a:r>
            <a:r>
              <a:rPr lang="en-US" sz="2200" dirty="0">
                <a:solidFill>
                  <a:srgbClr val="212121"/>
                </a:solidFill>
                <a:highlight>
                  <a:srgbClr val="FFFFFF"/>
                </a:highlight>
              </a:rPr>
              <a:t>, S. G. (2023). Adverse childhood experiences and their association with substance use disorders in adulthood: A general population study (Young-HUNT). </a:t>
            </a:r>
            <a:r>
              <a:rPr lang="en-US" sz="2200" i="1" dirty="0">
                <a:solidFill>
                  <a:srgbClr val="212121"/>
                </a:solidFill>
                <a:highlight>
                  <a:srgbClr val="FFFFFF"/>
                </a:highlight>
              </a:rPr>
              <a:t>Addictive behaviors reports</a:t>
            </a:r>
            <a:r>
              <a:rPr lang="en-US" sz="2200" dirty="0">
                <a:solidFill>
                  <a:srgbClr val="212121"/>
                </a:solidFill>
                <a:highlight>
                  <a:srgbClr val="FFFFFF"/>
                </a:highlight>
              </a:rPr>
              <a:t>, </a:t>
            </a:r>
            <a:r>
              <a:rPr lang="en-US" sz="2200" i="1" dirty="0">
                <a:solidFill>
                  <a:srgbClr val="212121"/>
                </a:solidFill>
                <a:highlight>
                  <a:srgbClr val="FFFFFF"/>
                </a:highlight>
              </a:rPr>
              <a:t>17</a:t>
            </a:r>
            <a:r>
              <a:rPr lang="en-US" sz="2200" dirty="0">
                <a:solidFill>
                  <a:srgbClr val="212121"/>
                </a:solidFill>
                <a:highlight>
                  <a:srgbClr val="FFFFFF"/>
                </a:highlight>
              </a:rPr>
              <a:t>, 100488. </a:t>
            </a:r>
            <a:r>
              <a:rPr lang="en-US" sz="2200" dirty="0">
                <a:solidFill>
                  <a:srgbClr val="212121"/>
                </a:solidFill>
                <a:highlight>
                  <a:srgbClr val="FFFFFF"/>
                </a:highlight>
                <a:hlinkClick r:id="rId20"/>
              </a:rPr>
              <a:t>https://doi.org/10.1016/j.abrep.2023.100488</a:t>
            </a:r>
            <a:endParaRPr lang="en-US" sz="2200" dirty="0">
              <a:solidFill>
                <a:srgbClr val="212121"/>
              </a:solidFill>
              <a:highlight>
                <a:srgbClr val="FFFFFF"/>
              </a:highlight>
            </a:endParaRPr>
          </a:p>
          <a:p>
            <a:pPr>
              <a:lnSpc>
                <a:spcPct val="90000"/>
              </a:lnSpc>
              <a:spcBef>
                <a:spcPts val="0"/>
              </a:spcBef>
            </a:pPr>
            <a:r>
              <a:rPr lang="en-US" sz="2200" dirty="0">
                <a:solidFill>
                  <a:srgbClr val="212121"/>
                </a:solidFill>
                <a:highlight>
                  <a:srgbClr val="FFFFFF"/>
                </a:highlight>
              </a:rPr>
              <a:t>C</a:t>
            </a:r>
            <a:r>
              <a:rPr lang="en-US" sz="2200" dirty="0">
                <a:highlight>
                  <a:srgbClr val="FFFFFF"/>
                </a:highlight>
              </a:rPr>
              <a:t>enters for Disease Control and Prevention. Disability and Health Data System (DHDS) [Internet]. [updated 2023 May; cited 2023 May 15]. </a:t>
            </a:r>
            <a:r>
              <a:rPr lang="en-US" sz="2200" u="sng" dirty="0">
                <a:solidFill>
                  <a:srgbClr val="075290"/>
                </a:solidFill>
                <a:highlight>
                  <a:srgbClr val="FFFFFF"/>
                </a:highlight>
                <a:hlinkClick r:id="rId21"/>
              </a:rPr>
              <a:t>http://dhds.cdc.gov</a:t>
            </a:r>
            <a:endParaRPr lang="en-US" sz="2200" dirty="0">
              <a:solidFill>
                <a:srgbClr val="212121"/>
              </a:solidFill>
              <a:highlight>
                <a:srgbClr val="FFFFFF"/>
              </a:highlight>
            </a:endParaRPr>
          </a:p>
          <a:p>
            <a:pPr>
              <a:lnSpc>
                <a:spcPct val="90000"/>
              </a:lnSpc>
              <a:spcBef>
                <a:spcPts val="0"/>
              </a:spcBef>
            </a:pPr>
            <a:r>
              <a:rPr lang="en-US" sz="2200" dirty="0">
                <a:ea typeface="Times New Roman" panose="02020603050405020304" pitchFamily="18" charset="0"/>
              </a:rPr>
              <a:t>NH DHHS (2024) </a:t>
            </a:r>
            <a:r>
              <a:rPr lang="en-US" sz="2200" i="1" dirty="0">
                <a:ea typeface="Times New Roman" panose="02020603050405020304" pitchFamily="18" charset="0"/>
              </a:rPr>
              <a:t>Youth risk behavior survey</a:t>
            </a:r>
            <a:r>
              <a:rPr lang="en-US" sz="2200" dirty="0">
                <a:ea typeface="Times New Roman" panose="02020603050405020304" pitchFamily="18" charset="0"/>
              </a:rPr>
              <a:t>. New Hampshire Department of Health and Human Services. </a:t>
            </a:r>
            <a:r>
              <a:rPr lang="en-US" sz="2200" u="sng" dirty="0">
                <a:solidFill>
                  <a:srgbClr val="467886"/>
                </a:solidFill>
                <a:ea typeface="Times New Roman" panose="02020603050405020304" pitchFamily="18" charset="0"/>
                <a:hlinkClick r:id="rId22"/>
              </a:rPr>
              <a:t>https://www.dhhs.nh.gov/programs-services/population-health/health-statistics-informatics/youth-risk-behavior-survey</a:t>
            </a:r>
            <a:r>
              <a:rPr lang="en-US" sz="2200" dirty="0">
                <a:ea typeface="Times New Roman" panose="02020603050405020304" pitchFamily="18" charset="0"/>
              </a:rPr>
              <a:t> </a:t>
            </a:r>
          </a:p>
          <a:p>
            <a:pPr>
              <a:lnSpc>
                <a:spcPct val="90000"/>
              </a:lnSpc>
              <a:spcBef>
                <a:spcPts val="0"/>
              </a:spcBef>
            </a:pPr>
            <a:r>
              <a:rPr lang="en-US" sz="2200" dirty="0" err="1">
                <a:solidFill>
                  <a:srgbClr val="212121"/>
                </a:solidFill>
                <a:highlight>
                  <a:srgbClr val="FFFFFF"/>
                </a:highlight>
                <a:ea typeface="Times New Roman" panose="02020603050405020304" pitchFamily="18" charset="0"/>
              </a:rPr>
              <a:t>Rizk</a:t>
            </a:r>
            <a:r>
              <a:rPr lang="en-US" sz="2200" dirty="0">
                <a:solidFill>
                  <a:srgbClr val="212121"/>
                </a:solidFill>
                <a:highlight>
                  <a:srgbClr val="FFFFFF"/>
                </a:highlight>
                <a:ea typeface="Times New Roman" panose="02020603050405020304" pitchFamily="18" charset="0"/>
              </a:rPr>
              <a:t>, M. M., Herzog, S., </a:t>
            </a:r>
            <a:r>
              <a:rPr lang="en-US" sz="2200" dirty="0" err="1">
                <a:solidFill>
                  <a:srgbClr val="212121"/>
                </a:solidFill>
                <a:highlight>
                  <a:srgbClr val="FFFFFF"/>
                </a:highlight>
                <a:ea typeface="Times New Roman" panose="02020603050405020304" pitchFamily="18" charset="0"/>
              </a:rPr>
              <a:t>Dugad</a:t>
            </a:r>
            <a:r>
              <a:rPr lang="en-US" sz="2200" dirty="0">
                <a:solidFill>
                  <a:srgbClr val="212121"/>
                </a:solidFill>
                <a:highlight>
                  <a:srgbClr val="FFFFFF"/>
                </a:highlight>
                <a:ea typeface="Times New Roman" panose="02020603050405020304" pitchFamily="18" charset="0"/>
              </a:rPr>
              <a:t>, S., &amp; Stanley, B. (2021). Suicide Risk and Addiction: The Impact of Alcohol and Opioid Use Disorders. </a:t>
            </a:r>
            <a:r>
              <a:rPr lang="en-US" sz="2200" i="1" dirty="0">
                <a:solidFill>
                  <a:srgbClr val="212121"/>
                </a:solidFill>
                <a:highlight>
                  <a:srgbClr val="FFFFFF"/>
                </a:highlight>
                <a:ea typeface="Times New Roman" panose="02020603050405020304" pitchFamily="18" charset="0"/>
              </a:rPr>
              <a:t>Current addiction reports</a:t>
            </a:r>
            <a:r>
              <a:rPr lang="en-US" sz="2200" dirty="0">
                <a:solidFill>
                  <a:srgbClr val="212121"/>
                </a:solidFill>
                <a:highlight>
                  <a:srgbClr val="FFFFFF"/>
                </a:highlight>
                <a:ea typeface="Times New Roman" panose="02020603050405020304" pitchFamily="18" charset="0"/>
              </a:rPr>
              <a:t>, </a:t>
            </a:r>
            <a:r>
              <a:rPr lang="en-US" sz="2200" i="1" dirty="0">
                <a:solidFill>
                  <a:srgbClr val="212121"/>
                </a:solidFill>
                <a:highlight>
                  <a:srgbClr val="FFFFFF"/>
                </a:highlight>
                <a:ea typeface="Times New Roman" panose="02020603050405020304" pitchFamily="18" charset="0"/>
              </a:rPr>
              <a:t>8</a:t>
            </a:r>
            <a:r>
              <a:rPr lang="en-US" sz="2200" dirty="0">
                <a:solidFill>
                  <a:srgbClr val="212121"/>
                </a:solidFill>
                <a:highlight>
                  <a:srgbClr val="FFFFFF"/>
                </a:highlight>
                <a:ea typeface="Times New Roman" panose="02020603050405020304" pitchFamily="18" charset="0"/>
              </a:rPr>
              <a:t>(2), 194–207. </a:t>
            </a:r>
            <a:r>
              <a:rPr lang="en-US" sz="2200" u="sng" dirty="0">
                <a:solidFill>
                  <a:srgbClr val="467886"/>
                </a:solidFill>
                <a:highlight>
                  <a:srgbClr val="FFFFFF"/>
                </a:highlight>
                <a:ea typeface="Times New Roman" panose="02020603050405020304" pitchFamily="18" charset="0"/>
                <a:hlinkClick r:id="rId23"/>
              </a:rPr>
              <a:t>https://doi.org/10.1007/s40429-021-00361-z</a:t>
            </a:r>
            <a:endParaRPr lang="en-US" sz="2200" dirty="0">
              <a:ea typeface="Times New Roman" panose="02020603050405020304" pitchFamily="18" charset="0"/>
            </a:endParaRPr>
          </a:p>
          <a:p>
            <a:pPr>
              <a:lnSpc>
                <a:spcPct val="90000"/>
              </a:lnSpc>
              <a:spcBef>
                <a:spcPts val="0"/>
              </a:spcBef>
            </a:pPr>
            <a:r>
              <a:rPr lang="en-US" sz="2200" dirty="0">
                <a:solidFill>
                  <a:srgbClr val="212121"/>
                </a:solidFill>
                <a:highlight>
                  <a:srgbClr val="FFFFFF"/>
                </a:highlight>
                <a:ea typeface="Times New Roman" panose="02020603050405020304" pitchFamily="18" charset="0"/>
              </a:rPr>
              <a:t>Trujillo, C. A., Obando, D., &amp; Trujillo, A. (2019). An examination of the association between early initiation of substance use and interrelated multilevel risk and protective factors among adolescents. </a:t>
            </a:r>
            <a:r>
              <a:rPr lang="en-US" sz="2200" i="1" dirty="0" err="1">
                <a:solidFill>
                  <a:srgbClr val="212121"/>
                </a:solidFill>
                <a:highlight>
                  <a:srgbClr val="FFFFFF"/>
                </a:highlight>
                <a:ea typeface="Times New Roman" panose="02020603050405020304" pitchFamily="18" charset="0"/>
              </a:rPr>
              <a:t>PloS</a:t>
            </a:r>
            <a:r>
              <a:rPr lang="en-US" sz="2200" i="1" dirty="0">
                <a:solidFill>
                  <a:srgbClr val="212121"/>
                </a:solidFill>
                <a:highlight>
                  <a:srgbClr val="FFFFFF"/>
                </a:highlight>
                <a:ea typeface="Times New Roman" panose="02020603050405020304" pitchFamily="18" charset="0"/>
              </a:rPr>
              <a:t> one</a:t>
            </a:r>
            <a:r>
              <a:rPr lang="en-US" sz="2200" dirty="0">
                <a:solidFill>
                  <a:srgbClr val="212121"/>
                </a:solidFill>
                <a:highlight>
                  <a:srgbClr val="FFFFFF"/>
                </a:highlight>
                <a:ea typeface="Times New Roman" panose="02020603050405020304" pitchFamily="18" charset="0"/>
              </a:rPr>
              <a:t>, </a:t>
            </a:r>
            <a:r>
              <a:rPr lang="en-US" sz="2200" i="1" dirty="0">
                <a:solidFill>
                  <a:srgbClr val="212121"/>
                </a:solidFill>
                <a:highlight>
                  <a:srgbClr val="FFFFFF"/>
                </a:highlight>
                <a:ea typeface="Times New Roman" panose="02020603050405020304" pitchFamily="18" charset="0"/>
              </a:rPr>
              <a:t>14</a:t>
            </a:r>
            <a:r>
              <a:rPr lang="en-US" sz="2200" dirty="0">
                <a:solidFill>
                  <a:srgbClr val="212121"/>
                </a:solidFill>
                <a:highlight>
                  <a:srgbClr val="FFFFFF"/>
                </a:highlight>
                <a:ea typeface="Times New Roman" panose="02020603050405020304" pitchFamily="18" charset="0"/>
              </a:rPr>
              <a:t>(12), e0225384. </a:t>
            </a:r>
            <a:r>
              <a:rPr lang="en-US" sz="2200" dirty="0">
                <a:solidFill>
                  <a:srgbClr val="212121"/>
                </a:solidFill>
                <a:highlight>
                  <a:srgbClr val="FFFFFF"/>
                </a:highlight>
                <a:ea typeface="Times New Roman" panose="02020603050405020304" pitchFamily="18" charset="0"/>
                <a:hlinkClick r:id="rId24"/>
              </a:rPr>
              <a:t>https://doi.org/10.1371/journal.pone.0225384</a:t>
            </a:r>
            <a:endParaRPr lang="en-US" sz="2200" dirty="0">
              <a:solidFill>
                <a:srgbClr val="212121"/>
              </a:solidFill>
              <a:highlight>
                <a:srgbClr val="FFFFFF"/>
              </a:highlight>
              <a:ea typeface="Times New Roman" panose="02020603050405020304" pitchFamily="18" charset="0"/>
            </a:endParaRPr>
          </a:p>
          <a:p>
            <a:pPr>
              <a:lnSpc>
                <a:spcPct val="90000"/>
              </a:lnSpc>
              <a:spcBef>
                <a:spcPts val="0"/>
              </a:spcBef>
            </a:pPr>
            <a:r>
              <a:rPr lang="en-US" sz="2200" dirty="0">
                <a:solidFill>
                  <a:srgbClr val="212121"/>
                </a:solidFill>
                <a:highlight>
                  <a:srgbClr val="FFFFFF"/>
                </a:highlight>
                <a:ea typeface="Times New Roman" panose="02020603050405020304" pitchFamily="18" charset="0"/>
              </a:rPr>
              <a:t>Wells, L. (2019). </a:t>
            </a:r>
            <a:r>
              <a:rPr lang="en-US" sz="2200" i="1" dirty="0">
                <a:solidFill>
                  <a:srgbClr val="212121"/>
                </a:solidFill>
                <a:highlight>
                  <a:srgbClr val="FFFFFF"/>
                </a:highlight>
                <a:ea typeface="Times New Roman" panose="02020603050405020304" pitchFamily="18" charset="0"/>
              </a:rPr>
              <a:t>Teenage Brain </a:t>
            </a:r>
            <a:r>
              <a:rPr lang="en-US" sz="2200" dirty="0">
                <a:solidFill>
                  <a:srgbClr val="212121"/>
                </a:solidFill>
                <a:highlight>
                  <a:srgbClr val="FFFFFF"/>
                </a:highlight>
                <a:ea typeface="Times New Roman" panose="02020603050405020304" pitchFamily="18" charset="0"/>
              </a:rPr>
              <a:t>[Electronic Image]</a:t>
            </a:r>
            <a:r>
              <a:rPr lang="en-US" sz="2200" i="1" dirty="0">
                <a:solidFill>
                  <a:srgbClr val="212121"/>
                </a:solidFill>
                <a:highlight>
                  <a:srgbClr val="FFFFFF"/>
                </a:highlight>
                <a:ea typeface="Times New Roman" panose="02020603050405020304" pitchFamily="18" charset="0"/>
              </a:rPr>
              <a:t>. </a:t>
            </a:r>
            <a:r>
              <a:rPr lang="en-US" sz="2200" dirty="0">
                <a:solidFill>
                  <a:srgbClr val="212121"/>
                </a:solidFill>
                <a:highlight>
                  <a:srgbClr val="FFFFFF"/>
                </a:highlight>
                <a:ea typeface="Times New Roman" panose="02020603050405020304" pitchFamily="18" charset="0"/>
              </a:rPr>
              <a:t>Edutopia. https://</a:t>
            </a:r>
            <a:r>
              <a:rPr lang="en-US" sz="2200" dirty="0" err="1">
                <a:solidFill>
                  <a:srgbClr val="212121"/>
                </a:solidFill>
                <a:highlight>
                  <a:srgbClr val="FFFFFF"/>
                </a:highlight>
                <a:ea typeface="Times New Roman" panose="02020603050405020304" pitchFamily="18" charset="0"/>
              </a:rPr>
              <a:t>www.edutopia.org</a:t>
            </a:r>
            <a:r>
              <a:rPr lang="en-US" sz="2200" dirty="0">
                <a:solidFill>
                  <a:srgbClr val="212121"/>
                </a:solidFill>
                <a:highlight>
                  <a:srgbClr val="FFFFFF"/>
                </a:highlight>
                <a:ea typeface="Times New Roman" panose="02020603050405020304" pitchFamily="18" charset="0"/>
              </a:rPr>
              <a:t>/article/decoding-teenage-brain-3-charts/</a:t>
            </a:r>
          </a:p>
          <a:p>
            <a:pPr>
              <a:lnSpc>
                <a:spcPct val="90000"/>
              </a:lnSpc>
              <a:spcBef>
                <a:spcPts val="0"/>
              </a:spcBef>
            </a:pPr>
            <a:r>
              <a:rPr lang="en-US" sz="2200" dirty="0">
                <a:solidFill>
                  <a:srgbClr val="212121"/>
                </a:solidFill>
                <a:highlight>
                  <a:srgbClr val="FFFFFF"/>
                </a:highlight>
              </a:rPr>
              <a:t>Winters, K. C., &amp; </a:t>
            </a:r>
            <a:r>
              <a:rPr lang="en-US" sz="2200" dirty="0" err="1">
                <a:solidFill>
                  <a:srgbClr val="212121"/>
                </a:solidFill>
                <a:highlight>
                  <a:srgbClr val="FFFFFF"/>
                </a:highlight>
              </a:rPr>
              <a:t>Arria</a:t>
            </a:r>
            <a:r>
              <a:rPr lang="en-US" sz="2200" dirty="0">
                <a:solidFill>
                  <a:srgbClr val="212121"/>
                </a:solidFill>
                <a:highlight>
                  <a:srgbClr val="FFFFFF"/>
                </a:highlight>
              </a:rPr>
              <a:t>, A. (2011). Adolescent Brain Development and Drugs. </a:t>
            </a:r>
            <a:r>
              <a:rPr lang="en-US" sz="2200" i="1" dirty="0">
                <a:solidFill>
                  <a:srgbClr val="212121"/>
                </a:solidFill>
                <a:highlight>
                  <a:srgbClr val="FFFFFF"/>
                </a:highlight>
              </a:rPr>
              <a:t>The prevention researcher</a:t>
            </a:r>
            <a:r>
              <a:rPr lang="en-US" sz="2200" dirty="0">
                <a:solidFill>
                  <a:srgbClr val="212121"/>
                </a:solidFill>
                <a:highlight>
                  <a:srgbClr val="FFFFFF"/>
                </a:highlight>
              </a:rPr>
              <a:t>, </a:t>
            </a:r>
            <a:r>
              <a:rPr lang="en-US" sz="2200" i="1" dirty="0">
                <a:solidFill>
                  <a:srgbClr val="212121"/>
                </a:solidFill>
                <a:highlight>
                  <a:srgbClr val="FFFFFF"/>
                </a:highlight>
              </a:rPr>
              <a:t>18</a:t>
            </a:r>
            <a:r>
              <a:rPr lang="en-US" sz="2200" dirty="0">
                <a:solidFill>
                  <a:srgbClr val="212121"/>
                </a:solidFill>
                <a:highlight>
                  <a:srgbClr val="FFFFFF"/>
                </a:highlight>
              </a:rPr>
              <a:t>(2), 21–24.</a:t>
            </a:r>
            <a:endParaRPr lang="en-US" sz="2200" dirty="0">
              <a:solidFill>
                <a:srgbClr val="212121"/>
              </a:solidFill>
              <a:highlight>
                <a:srgbClr val="FFFFFF"/>
              </a:highlight>
              <a:ea typeface="Times New Roman" panose="02020603050405020304" pitchFamily="18" charset="0"/>
            </a:endParaRPr>
          </a:p>
          <a:p>
            <a:pPr>
              <a:lnSpc>
                <a:spcPct val="90000"/>
              </a:lnSpc>
              <a:spcBef>
                <a:spcPts val="0"/>
              </a:spcBef>
            </a:pPr>
            <a:r>
              <a:rPr lang="en-US" sz="2200" dirty="0">
                <a:solidFill>
                  <a:srgbClr val="333333"/>
                </a:solidFill>
                <a:highlight>
                  <a:srgbClr val="FFFFFF"/>
                </a:highlight>
              </a:rPr>
              <a:t>Wu, L.-T., </a:t>
            </a:r>
            <a:r>
              <a:rPr lang="en-US" sz="2200" dirty="0" err="1">
                <a:solidFill>
                  <a:srgbClr val="333333"/>
                </a:solidFill>
                <a:highlight>
                  <a:srgbClr val="FFFFFF"/>
                </a:highlight>
              </a:rPr>
              <a:t>Pilowsky</a:t>
            </a:r>
            <a:r>
              <a:rPr lang="en-US" sz="2200" dirty="0">
                <a:solidFill>
                  <a:srgbClr val="333333"/>
                </a:solidFill>
                <a:highlight>
                  <a:srgbClr val="FFFFFF"/>
                </a:highlight>
              </a:rPr>
              <a:t>, D. J., </a:t>
            </a:r>
            <a:r>
              <a:rPr lang="en-US" sz="2200" dirty="0" err="1">
                <a:solidFill>
                  <a:srgbClr val="333333"/>
                </a:solidFill>
                <a:highlight>
                  <a:srgbClr val="FFFFFF"/>
                </a:highlight>
              </a:rPr>
              <a:t>Schlenger</a:t>
            </a:r>
            <a:r>
              <a:rPr lang="en-US" sz="2200" dirty="0">
                <a:solidFill>
                  <a:srgbClr val="333333"/>
                </a:solidFill>
                <a:highlight>
                  <a:srgbClr val="FFFFFF"/>
                </a:highlight>
              </a:rPr>
              <a:t>, W. E., &amp; </a:t>
            </a:r>
            <a:r>
              <a:rPr lang="en-US" sz="2200" dirty="0" err="1">
                <a:solidFill>
                  <a:srgbClr val="333333"/>
                </a:solidFill>
                <a:highlight>
                  <a:srgbClr val="FFFFFF"/>
                </a:highlight>
              </a:rPr>
              <a:t>Hasin</a:t>
            </a:r>
            <a:r>
              <a:rPr lang="en-US" sz="2200" dirty="0">
                <a:solidFill>
                  <a:srgbClr val="333333"/>
                </a:solidFill>
                <a:highlight>
                  <a:srgbClr val="FFFFFF"/>
                </a:highlight>
              </a:rPr>
              <a:t>, D. (2007). Alcohol use disorders and the use of treatment services among college-age young adults. </a:t>
            </a:r>
            <a:r>
              <a:rPr lang="en-US" sz="2200" i="1" dirty="0">
                <a:solidFill>
                  <a:srgbClr val="333333"/>
                </a:solidFill>
                <a:highlight>
                  <a:srgbClr val="FFFFFF"/>
                </a:highlight>
              </a:rPr>
              <a:t>Psychiatric Services, 58</a:t>
            </a:r>
            <a:r>
              <a:rPr lang="en-US" sz="2200" dirty="0">
                <a:solidFill>
                  <a:srgbClr val="333333"/>
                </a:solidFill>
                <a:highlight>
                  <a:srgbClr val="FFFFFF"/>
                </a:highlight>
              </a:rPr>
              <a:t>(2), 192–200. </a:t>
            </a:r>
            <a:r>
              <a:rPr lang="en-US" sz="2200" dirty="0">
                <a:solidFill>
                  <a:srgbClr val="2C72B7"/>
                </a:solidFill>
                <a:highlight>
                  <a:srgbClr val="FFFFFF"/>
                </a:highlight>
                <a:hlinkClick r:id="rId25"/>
              </a:rPr>
              <a:t>https://doi.org/10.1176/appi.ps.58.2.192</a:t>
            </a:r>
            <a:endParaRPr lang="en-US" sz="2200" dirty="0">
              <a:ea typeface="Times New Roman" panose="02020603050405020304" pitchFamily="18" charset="0"/>
            </a:endParaRPr>
          </a:p>
          <a:p>
            <a:pPr>
              <a:lnSpc>
                <a:spcPct val="90000"/>
              </a:lnSpc>
              <a:spcBef>
                <a:spcPts val="0"/>
              </a:spcBef>
            </a:pPr>
            <a:endParaRPr lang="en-US" sz="2200" dirty="0">
              <a:ea typeface="Times New Roman" panose="02020603050405020304" pitchFamily="18" charset="0"/>
            </a:endParaRPr>
          </a:p>
          <a:p>
            <a:pPr>
              <a:lnSpc>
                <a:spcPct val="90000"/>
              </a:lnSpc>
              <a:spcBef>
                <a:spcPts val="0"/>
              </a:spcBef>
            </a:pPr>
            <a:endParaRPr lang="en-US" sz="2200" dirty="0"/>
          </a:p>
        </p:txBody>
      </p:sp>
      <p:sp>
        <p:nvSpPr>
          <p:cNvPr id="14" name="Text Placeholder 17">
            <a:extLst>
              <a:ext uri="{FF2B5EF4-FFF2-40B4-BE49-F238E27FC236}">
                <a16:creationId xmlns:a16="http://schemas.microsoft.com/office/drawing/2014/main" id="{B0C86C14-6D5C-F562-E746-24077AD3AA5F}"/>
              </a:ext>
            </a:extLst>
          </p:cNvPr>
          <p:cNvSpPr txBox="1">
            <a:spLocks/>
          </p:cNvSpPr>
          <p:nvPr/>
        </p:nvSpPr>
        <p:spPr>
          <a:xfrm>
            <a:off x="37234888" y="10940634"/>
            <a:ext cx="6065205" cy="3397474"/>
          </a:xfrm>
          <a:prstGeom prst="rect">
            <a:avLst/>
          </a:prstGeom>
        </p:spPr>
        <p:txBody>
          <a:bodyPr vert="horz" lIns="106674" tIns="53337" rIns="106674" bIns="53337" rtlCol="0">
            <a:noAutofit/>
          </a:bodyPr>
          <a:lstStyle>
            <a:lvl1pPr marL="0" indent="0" algn="l" defTabSz="3840069" rtl="0" eaLnBrk="1" latinLnBrk="0" hangingPunct="1">
              <a:lnSpc>
                <a:spcPct val="100000"/>
              </a:lnSpc>
              <a:spcBef>
                <a:spcPts val="4200"/>
              </a:spcBef>
              <a:buFont typeface="Arial" panose="020B0604020202020204" pitchFamily="34" charset="0"/>
              <a:buNone/>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pPr>
              <a:lnSpc>
                <a:spcPct val="110000"/>
              </a:lnSpc>
              <a:spcBef>
                <a:spcPts val="900"/>
              </a:spcBef>
            </a:pPr>
            <a:r>
              <a:rPr lang="en-US" sz="2800" b="1" dirty="0"/>
              <a:t>APG Program Evaluation</a:t>
            </a:r>
          </a:p>
          <a:p>
            <a:pPr marL="457200" indent="-457200">
              <a:lnSpc>
                <a:spcPct val="110000"/>
              </a:lnSpc>
              <a:spcBef>
                <a:spcPts val="900"/>
              </a:spcBef>
              <a:buFont typeface="Arial" panose="020B0604020202020204" pitchFamily="34" charset="0"/>
              <a:buChar char="•"/>
            </a:pPr>
            <a:r>
              <a:rPr lang="en-US" sz="2800" dirty="0"/>
              <a:t>Utilized IOD data on APGs to assess strengths and needs</a:t>
            </a:r>
          </a:p>
          <a:p>
            <a:pPr marL="457200" indent="-457200">
              <a:lnSpc>
                <a:spcPct val="110000"/>
              </a:lnSpc>
              <a:spcBef>
                <a:spcPts val="900"/>
              </a:spcBef>
              <a:buFont typeface="Arial" panose="020B0604020202020204" pitchFamily="34" charset="0"/>
              <a:buChar char="•"/>
            </a:pPr>
            <a:r>
              <a:rPr lang="en-US" sz="2800" dirty="0"/>
              <a:t>Found that APG facilitators are meeting facilitator fidelity goals</a:t>
            </a:r>
          </a:p>
          <a:p>
            <a:pPr>
              <a:lnSpc>
                <a:spcPct val="110000"/>
              </a:lnSpc>
              <a:spcBef>
                <a:spcPts val="900"/>
              </a:spcBef>
            </a:pPr>
            <a:r>
              <a:rPr lang="en-US" sz="2800" b="1" dirty="0"/>
              <a:t>NASW NH JEDI Conference</a:t>
            </a:r>
          </a:p>
          <a:p>
            <a:pPr marL="457200" indent="-457200">
              <a:lnSpc>
                <a:spcPct val="110000"/>
              </a:lnSpc>
              <a:spcBef>
                <a:spcPts val="900"/>
              </a:spcBef>
              <a:buFont typeface="Arial" panose="020B0604020202020204" pitchFamily="34" charset="0"/>
              <a:buChar char="•"/>
            </a:pPr>
            <a:r>
              <a:rPr lang="en-US" sz="2800" dirty="0"/>
              <a:t>IOD’s We are Here video presentation on equity &amp; access to mental health and SUD services in NH</a:t>
            </a:r>
          </a:p>
          <a:p>
            <a:pPr marL="457200" indent="-457200">
              <a:lnSpc>
                <a:spcPct val="110000"/>
              </a:lnSpc>
              <a:spcBef>
                <a:spcPts val="900"/>
              </a:spcBef>
              <a:buFont typeface="Arial" panose="020B0604020202020204" pitchFamily="34" charset="0"/>
              <a:buChar char="•"/>
            </a:pPr>
            <a:r>
              <a:rPr lang="en-US" sz="2800" dirty="0"/>
              <a:t>UNH IOD Elephant in the Room poster presentation</a:t>
            </a:r>
          </a:p>
        </p:txBody>
      </p:sp>
      <p:sp>
        <p:nvSpPr>
          <p:cNvPr id="15" name="TextBox 14">
            <a:extLst>
              <a:ext uri="{FF2B5EF4-FFF2-40B4-BE49-F238E27FC236}">
                <a16:creationId xmlns:a16="http://schemas.microsoft.com/office/drawing/2014/main" id="{03AA1C72-6043-0D6F-FAB0-908C8C1685EB}"/>
              </a:ext>
            </a:extLst>
          </p:cNvPr>
          <p:cNvSpPr txBox="1"/>
          <p:nvPr/>
        </p:nvSpPr>
        <p:spPr>
          <a:xfrm>
            <a:off x="34206024" y="19930188"/>
            <a:ext cx="184731" cy="1213409"/>
          </a:xfrm>
          <a:prstGeom prst="rect">
            <a:avLst/>
          </a:prstGeom>
          <a:noFill/>
        </p:spPr>
        <p:txBody>
          <a:bodyPr wrap="none" rtlCol="0">
            <a:spAutoFit/>
          </a:bodyPr>
          <a:lstStyle/>
          <a:p>
            <a:endParaRPr lang="en-US" dirty="0"/>
          </a:p>
        </p:txBody>
      </p:sp>
      <p:sp>
        <p:nvSpPr>
          <p:cNvPr id="17" name="Text Placeholder 7">
            <a:extLst>
              <a:ext uri="{FF2B5EF4-FFF2-40B4-BE49-F238E27FC236}">
                <a16:creationId xmlns:a16="http://schemas.microsoft.com/office/drawing/2014/main" id="{70954901-E27B-5180-965C-67231F29C79E}"/>
              </a:ext>
            </a:extLst>
          </p:cNvPr>
          <p:cNvSpPr txBox="1">
            <a:spLocks/>
          </p:cNvSpPr>
          <p:nvPr/>
        </p:nvSpPr>
        <p:spPr>
          <a:xfrm>
            <a:off x="29906625" y="21859234"/>
            <a:ext cx="7328263" cy="666750"/>
          </a:xfrm>
          <a:prstGeom prst="rect">
            <a:avLst/>
          </a:prstGeom>
        </p:spPr>
        <p:txBody>
          <a:bodyPr vert="horz" lIns="106674" tIns="53337" rIns="106674" bIns="53337" rtlCol="0">
            <a:noAutofit/>
          </a:bodyPr>
          <a:lstStyle>
            <a:lvl1pPr marL="0" indent="0" algn="l" defTabSz="3840069" rtl="0" eaLnBrk="1" latinLnBrk="0" hangingPunct="1">
              <a:lnSpc>
                <a:spcPct val="100000"/>
              </a:lnSpc>
              <a:spcBef>
                <a:spcPts val="4200"/>
              </a:spcBef>
              <a:buFont typeface="Arial" panose="020B0604020202020204" pitchFamily="34" charset="0"/>
              <a:buNone/>
              <a:defRPr sz="5143" b="1" kern="1200">
                <a:solidFill>
                  <a:srgbClr val="000000"/>
                </a:solidFill>
                <a:latin typeface="+mj-lt"/>
                <a:ea typeface="+mn-ea"/>
                <a:cs typeface="+mn-cs"/>
              </a:defRPr>
            </a:lvl1pPr>
            <a:lvl2pPr marL="1920034" indent="0" algn="l" defTabSz="3840069" rtl="0" eaLnBrk="1" latinLnBrk="0" hangingPunct="1">
              <a:lnSpc>
                <a:spcPct val="100000"/>
              </a:lnSpc>
              <a:spcBef>
                <a:spcPts val="2100"/>
              </a:spcBef>
              <a:buFont typeface="Arial" panose="020B0604020202020204" pitchFamily="34" charset="0"/>
              <a:buNone/>
              <a:defRPr sz="6171" kern="1200">
                <a:solidFill>
                  <a:srgbClr val="000000"/>
                </a:solidFill>
                <a:latin typeface="+mj-lt"/>
                <a:ea typeface="+mn-ea"/>
                <a:cs typeface="+mn-cs"/>
              </a:defRPr>
            </a:lvl2pPr>
            <a:lvl3pPr marL="3840069" indent="0" algn="l" defTabSz="3840069" rtl="0" eaLnBrk="1" latinLnBrk="0" hangingPunct="1">
              <a:lnSpc>
                <a:spcPct val="100000"/>
              </a:lnSpc>
              <a:spcBef>
                <a:spcPts val="2100"/>
              </a:spcBef>
              <a:buFont typeface="Arial" panose="020B0604020202020204" pitchFamily="34" charset="0"/>
              <a:buNone/>
              <a:defRPr sz="5657" kern="1200">
                <a:solidFill>
                  <a:srgbClr val="000000"/>
                </a:solidFill>
                <a:latin typeface="+mj-lt"/>
                <a:ea typeface="+mn-ea"/>
                <a:cs typeface="+mn-cs"/>
              </a:defRPr>
            </a:lvl3pPr>
            <a:lvl4pPr marL="5760103"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4pPr>
            <a:lvl5pPr marL="7680137"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dirty="0"/>
              <a:t>References</a:t>
            </a:r>
          </a:p>
        </p:txBody>
      </p:sp>
    </p:spTree>
    <p:extLst>
      <p:ext uri="{BB962C8B-B14F-4D97-AF65-F5344CB8AC3E}">
        <p14:creationId xmlns:p14="http://schemas.microsoft.com/office/powerpoint/2010/main" val="362543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3AB1-F8FB-F5A9-00C7-608875011847}"/>
              </a:ext>
            </a:extLst>
          </p:cNvPr>
          <p:cNvSpPr>
            <a:spLocks noGrp="1"/>
          </p:cNvSpPr>
          <p:nvPr>
            <p:ph type="title"/>
          </p:nvPr>
        </p:nvSpPr>
        <p:spPr/>
        <p:txBody>
          <a:bodyPr/>
          <a:lstStyle/>
          <a:p>
            <a:r>
              <a:rPr lang="en-US" dirty="0"/>
              <a:t>\</a:t>
            </a:r>
          </a:p>
        </p:txBody>
      </p:sp>
      <p:sp>
        <p:nvSpPr>
          <p:cNvPr id="3" name="Text Placeholder 2">
            <a:extLst>
              <a:ext uri="{FF2B5EF4-FFF2-40B4-BE49-F238E27FC236}">
                <a16:creationId xmlns:a16="http://schemas.microsoft.com/office/drawing/2014/main" id="{EFFE44E6-8540-C164-93BE-5A206F60AFA0}"/>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CA8B609F-6103-7B85-39FF-334CDA9EAF13}"/>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7A6BEBDB-57B9-7A18-87F4-98A1DD98C54F}"/>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3657363146"/>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7" ma:contentTypeDescription="Create a new document." ma:contentTypeScope="" ma:versionID="b7935ccfc802262aa04d0ff358ae4c13">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98095d0e0fe0cfd784260c44d5c15c3d"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80171DF-98E5-45E0-98FE-129B86FA6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4891b-fa03-4fb1-a092-31ef8f540ecb"/>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3.xml><?xml version="1.0" encoding="utf-8"?>
<ds:datastoreItem xmlns:ds="http://schemas.openxmlformats.org/officeDocument/2006/customXml" ds:itemID="{F79DF2F8-3439-4E47-8B4D-9D6FCF655A54}">
  <ds:schemaRefs>
    <ds:schemaRef ds:uri="http://schemas.microsoft.com/office/2006/documentManagement/types"/>
    <ds:schemaRef ds:uri="http://www.w3.org/XML/1998/namespace"/>
    <ds:schemaRef ds:uri="3cc88b3a-ca0e-4e78-a720-143fa73d263c"/>
    <ds:schemaRef ds:uri="http://purl.org/dc/elements/1.1/"/>
    <ds:schemaRef ds:uri="http://purl.org/dc/dcmitype/"/>
    <ds:schemaRef ds:uri="e933eb58-6e6e-4f22-992c-461111efef8f"/>
    <ds:schemaRef ds:uri="http://purl.org/dc/terms/"/>
    <ds:schemaRef ds:uri="http://schemas.microsoft.com/office/infopath/2007/PartnerControls"/>
    <ds:schemaRef ds:uri="http://schemas.openxmlformats.org/package/2006/metadata/core-properties"/>
    <ds:schemaRef ds:uri="http://schemas.microsoft.com/office/2006/metadata/properties"/>
    <ds:schemaRef ds:uri="2a64891b-fa03-4fb1-a092-31ef8f540ecb"/>
    <ds:schemaRef ds:uri="5550a5bc-a596-4b67-9c99-647c66ecfdd3"/>
  </ds:schemaRefs>
</ds:datastoreItem>
</file>

<file path=customXml/itemProps4.xml><?xml version="1.0" encoding="utf-8"?>
<ds:datastoreItem xmlns:ds="http://schemas.openxmlformats.org/officeDocument/2006/customXml" ds:itemID="{6DB99753-47DB-49F7-A90E-382E2831BDF1}">
  <ds:schemaRefs>
    <ds:schemaRef ds:uri="http://schemas.microsoft.com/sharepoint/v3/contenttype/forms"/>
  </ds:schemaRefs>
</ds:datastoreItem>
</file>

<file path=customXml/itemProps5.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13204</TotalTime>
  <Words>991</Words>
  <Application>Microsoft Macintosh PowerPoint</Application>
  <PresentationFormat>Custom</PresentationFormat>
  <Paragraphs>68</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Minion Pro</vt:lpstr>
      <vt:lpstr>Myriad Pro</vt:lpstr>
      <vt:lpstr>Source Sans Pro</vt:lpstr>
      <vt:lpstr>Times New Roman</vt:lpstr>
      <vt:lpstr>Office Theme</vt:lpstr>
      <vt:lpstr>Youth and Young Adult Substance Misuse</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Emily Seymour</cp:lastModifiedBy>
  <cp:revision>284</cp:revision>
  <dcterms:created xsi:type="dcterms:W3CDTF">2016-03-05T16:55:12Z</dcterms:created>
  <dcterms:modified xsi:type="dcterms:W3CDTF">2024-04-24T18:36:57Z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