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4"/>
  </p:sldMasterIdLst>
  <p:notesMasterIdLst>
    <p:notesMasterId r:id="rId6"/>
  </p:notesMasterIdLst>
  <p:sldIdLst>
    <p:sldId id="258" r:id="rId5"/>
  </p:sldIdLst>
  <p:sldSz cx="43891200" cy="3291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440" userDrawn="1">
          <p15:clr>
            <a:srgbClr val="A4A3A4"/>
          </p15:clr>
        </p15:guide>
        <p15:guide id="2" pos="13776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A29C9A6-13D9-EF46-4B89-E331D64C9760}" name="Saniya Yesmin Bubli" initials="SB" userId="S::sb1508@usnh.edu::b9230f00-5a5f-45dd-bb05-6a0217a9d31b" providerId="AD"/>
  <p188:author id="{A110FDB2-73F3-BC3B-FBAE-B7719C7535EC}" name="Andrea Bartus" initials="AB" userId="S::ab1740@usnh.edu::3d73dd2a-3ac9-4840-8a58-3eb7b509e8f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EEF"/>
    <a:srgbClr val="ED7D31"/>
    <a:srgbClr val="FFC101"/>
    <a:srgbClr val="4F8D9F"/>
    <a:srgbClr val="C5B337"/>
    <a:srgbClr val="D9EFC2"/>
    <a:srgbClr val="7AE092"/>
    <a:srgbClr val="2AB34B"/>
    <a:srgbClr val="ACD292"/>
    <a:srgbClr val="FFED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" d="100"/>
          <a:sy n="10" d="100"/>
        </p:scale>
        <p:origin x="2100" y="480"/>
      </p:cViewPr>
      <p:guideLst>
        <p:guide orient="horz" pos="10440"/>
        <p:guide pos="1377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8/10/relationships/authors" Target="authors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0D89A0-7322-7F45-87FA-94CC970272D7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40E6FE-D48C-9446-BD77-9EA5AFDF75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28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0E6FE-D48C-9446-BD77-9EA5AFDF754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617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5387342"/>
            <a:ext cx="37307520" cy="11460480"/>
          </a:xfrm>
        </p:spPr>
        <p:txBody>
          <a:bodyPr anchor="b"/>
          <a:lstStyle>
            <a:lvl1pPr algn="ctr">
              <a:defRPr sz="28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6400" y="17289782"/>
            <a:ext cx="32918400" cy="7947658"/>
          </a:xfrm>
        </p:spPr>
        <p:txBody>
          <a:bodyPr/>
          <a:lstStyle>
            <a:lvl1pPr marL="0" indent="0" algn="ctr">
              <a:buNone/>
              <a:defRPr sz="11520"/>
            </a:lvl1pPr>
            <a:lvl2pPr marL="2194560" indent="0" algn="ctr">
              <a:buNone/>
              <a:defRPr sz="9600"/>
            </a:lvl2pPr>
            <a:lvl3pPr marL="4389120" indent="0" algn="ctr">
              <a:buNone/>
              <a:defRPr sz="8640"/>
            </a:lvl3pPr>
            <a:lvl4pPr marL="6583680" indent="0" algn="ctr">
              <a:buNone/>
              <a:defRPr sz="7680"/>
            </a:lvl4pPr>
            <a:lvl5pPr marL="8778240" indent="0" algn="ctr">
              <a:buNone/>
              <a:defRPr sz="7680"/>
            </a:lvl5pPr>
            <a:lvl6pPr marL="10972800" indent="0" algn="ctr">
              <a:buNone/>
              <a:defRPr sz="7680"/>
            </a:lvl6pPr>
            <a:lvl7pPr marL="13167360" indent="0" algn="ctr">
              <a:buNone/>
              <a:defRPr sz="7680"/>
            </a:lvl7pPr>
            <a:lvl8pPr marL="15361920" indent="0" algn="ctr">
              <a:buNone/>
              <a:defRPr sz="7680"/>
            </a:lvl8pPr>
            <a:lvl9pPr marL="17556480" indent="0" algn="ctr">
              <a:buNone/>
              <a:defRPr sz="768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71DE0-1690-1A4C-894E-60466EDF175B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61514-0008-9041-93E7-6BCF9FF92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010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71DE0-1690-1A4C-894E-60466EDF175B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61514-0008-9041-93E7-6BCF9FF92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240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409642" y="1752600"/>
            <a:ext cx="9464040" cy="2789682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7522" y="1752600"/>
            <a:ext cx="27843480" cy="2789682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71DE0-1690-1A4C-894E-60466EDF175B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61514-0008-9041-93E7-6BCF9FF92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328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71DE0-1690-1A4C-894E-60466EDF175B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61514-0008-9041-93E7-6BCF9FF92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546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4662" y="8206749"/>
            <a:ext cx="37856160" cy="13693138"/>
          </a:xfrm>
        </p:spPr>
        <p:txBody>
          <a:bodyPr anchor="b"/>
          <a:lstStyle>
            <a:lvl1pPr>
              <a:defRPr sz="28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94662" y="22029429"/>
            <a:ext cx="37856160" cy="7200898"/>
          </a:xfrm>
        </p:spPr>
        <p:txBody>
          <a:bodyPr/>
          <a:lstStyle>
            <a:lvl1pPr marL="0" indent="0">
              <a:buNone/>
              <a:defRPr sz="11520">
                <a:solidFill>
                  <a:schemeClr val="tx1"/>
                </a:solidFill>
              </a:defRPr>
            </a:lvl1pPr>
            <a:lvl2pPr marL="219456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864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71DE0-1690-1A4C-894E-60466EDF175B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61514-0008-9041-93E7-6BCF9FF92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61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0" y="8763000"/>
            <a:ext cx="18653760" cy="20886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219920" y="8763000"/>
            <a:ext cx="18653760" cy="20886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71DE0-1690-1A4C-894E-60466EDF175B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61514-0008-9041-93E7-6BCF9FF92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547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1752607"/>
            <a:ext cx="37856160" cy="636270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3242" y="8069582"/>
            <a:ext cx="18568032" cy="395477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23242" y="12024360"/>
            <a:ext cx="18568032" cy="176860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19922" y="8069582"/>
            <a:ext cx="18659477" cy="395477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19922" y="12024360"/>
            <a:ext cx="18659477" cy="176860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71DE0-1690-1A4C-894E-60466EDF175B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61514-0008-9041-93E7-6BCF9FF92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663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71DE0-1690-1A4C-894E-60466EDF175B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61514-0008-9041-93E7-6BCF9FF92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510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71DE0-1690-1A4C-894E-60466EDF175B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61514-0008-9041-93E7-6BCF9FF92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291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59477" y="4739647"/>
            <a:ext cx="22219920" cy="23393400"/>
          </a:xfrm>
        </p:spPr>
        <p:txBody>
          <a:bodyPr/>
          <a:lstStyle>
            <a:lvl1pPr>
              <a:defRPr sz="15360"/>
            </a:lvl1pPr>
            <a:lvl2pPr>
              <a:defRPr sz="13440"/>
            </a:lvl2pPr>
            <a:lvl3pPr>
              <a:defRPr sz="1152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0"/>
            <a:ext cx="14156054" cy="18295622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71DE0-1690-1A4C-894E-60466EDF175B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61514-0008-9041-93E7-6BCF9FF92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639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659477" y="4739647"/>
            <a:ext cx="22219920" cy="23393400"/>
          </a:xfrm>
        </p:spPr>
        <p:txBody>
          <a:bodyPr anchor="t"/>
          <a:lstStyle>
            <a:lvl1pPr marL="0" indent="0">
              <a:buNone/>
              <a:defRPr sz="15360"/>
            </a:lvl1pPr>
            <a:lvl2pPr marL="2194560" indent="0">
              <a:buNone/>
              <a:defRPr sz="13440"/>
            </a:lvl2pPr>
            <a:lvl3pPr marL="4389120" indent="0">
              <a:buNone/>
              <a:defRPr sz="1152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0"/>
            <a:ext cx="14156054" cy="18295622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71DE0-1690-1A4C-894E-60466EDF175B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61514-0008-9041-93E7-6BCF9FF92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587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17520" y="1752607"/>
            <a:ext cx="37856160" cy="6362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0" y="8763000"/>
            <a:ext cx="37856160" cy="20886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17520" y="30510487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071DE0-1690-1A4C-894E-60466EDF175B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38960" y="30510487"/>
            <a:ext cx="1481328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998160" y="30510487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F61514-0008-9041-93E7-6BCF9FF92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431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4389120" rtl="0" eaLnBrk="1" latinLnBrk="0" hangingPunct="1">
        <a:lnSpc>
          <a:spcPct val="90000"/>
        </a:lnSpc>
        <a:spcBef>
          <a:spcPct val="0"/>
        </a:spcBef>
        <a:buNone/>
        <a:defRPr sz="211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97280" indent="-1097280" algn="l" defTabSz="4389120" rtl="0" eaLnBrk="1" latinLnBrk="0" hangingPunct="1">
        <a:lnSpc>
          <a:spcPct val="90000"/>
        </a:lnSpc>
        <a:spcBef>
          <a:spcPts val="4800"/>
        </a:spcBef>
        <a:buFont typeface="Arial" panose="020B0604020202020204" pitchFamily="34" charset="0"/>
        <a:buChar char="•"/>
        <a:defRPr sz="13440" kern="1200">
          <a:solidFill>
            <a:schemeClr val="tx1"/>
          </a:solidFill>
          <a:latin typeface="+mn-lt"/>
          <a:ea typeface="+mn-ea"/>
          <a:cs typeface="+mn-cs"/>
        </a:defRPr>
      </a:lvl1pPr>
      <a:lvl2pPr marL="32918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1152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9.jpeg"/><Relationship Id="rId18" Type="http://schemas.openxmlformats.org/officeDocument/2006/relationships/image" Target="../media/image14.png"/><Relationship Id="rId3" Type="http://schemas.openxmlformats.org/officeDocument/2006/relationships/image" Target="../media/image1.png"/><Relationship Id="rId7" Type="http://schemas.openxmlformats.org/officeDocument/2006/relationships/image" Target="../media/image4.svg"/><Relationship Id="rId12" Type="http://schemas.openxmlformats.org/officeDocument/2006/relationships/image" Target="../media/image8.jpeg"/><Relationship Id="rId17" Type="http://schemas.openxmlformats.org/officeDocument/2006/relationships/image" Target="../media/image13.sv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2.png"/><Relationship Id="rId20" Type="http://schemas.openxmlformats.org/officeDocument/2006/relationships/image" Target="../media/image16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7.png"/><Relationship Id="rId5" Type="http://schemas.openxmlformats.org/officeDocument/2006/relationships/image" Target="../media/image2.png"/><Relationship Id="rId15" Type="http://schemas.openxmlformats.org/officeDocument/2006/relationships/image" Target="../media/image11.png"/><Relationship Id="rId10" Type="http://schemas.openxmlformats.org/officeDocument/2006/relationships/image" Target="../media/image6.png"/><Relationship Id="rId19" Type="http://schemas.openxmlformats.org/officeDocument/2006/relationships/image" Target="../media/image15.png"/><Relationship Id="rId4" Type="http://schemas.microsoft.com/office/2007/relationships/hdphoto" Target="../media/hdphoto1.wdp"/><Relationship Id="rId9" Type="http://schemas.microsoft.com/office/2007/relationships/hdphoto" Target="../media/hdphoto2.wdp"/><Relationship Id="rId1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>
            <a:extLst>
              <a:ext uri="{FF2B5EF4-FFF2-40B4-BE49-F238E27FC236}">
                <a16:creationId xmlns:a16="http://schemas.microsoft.com/office/drawing/2014/main" id="{78DB7BFE-5059-4851-69FC-0400944A1AF4}"/>
              </a:ext>
            </a:extLst>
          </p:cNvPr>
          <p:cNvSpPr/>
          <p:nvPr/>
        </p:nvSpPr>
        <p:spPr>
          <a:xfrm>
            <a:off x="387525" y="12946281"/>
            <a:ext cx="31511062" cy="19754210"/>
          </a:xfrm>
          <a:prstGeom prst="rect">
            <a:avLst/>
          </a:prstGeom>
          <a:solidFill>
            <a:srgbClr val="F9FF01">
              <a:alpha val="18824"/>
            </a:srgbClr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rtl="0"/>
            <a:endParaRPr lang="en-US" sz="2400" b="1">
              <a:solidFill>
                <a:srgbClr val="002060"/>
              </a:solidFill>
              <a:cs typeface="Segoe UI"/>
            </a:endParaRPr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DB5D2253-9CB4-3538-2A83-EBBAAE7B4F87}"/>
              </a:ext>
            </a:extLst>
          </p:cNvPr>
          <p:cNvSpPr/>
          <p:nvPr/>
        </p:nvSpPr>
        <p:spPr>
          <a:xfrm>
            <a:off x="16777156" y="23835509"/>
            <a:ext cx="5393876" cy="7484362"/>
          </a:xfrm>
          <a:prstGeom prst="rect">
            <a:avLst/>
          </a:prstGeom>
          <a:solidFill>
            <a:schemeClr val="bg1"/>
          </a:solidFill>
          <a:ln w="57150">
            <a:solidFill>
              <a:srgbClr val="FFC10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  <a:p>
            <a:pPr algn="ctr"/>
            <a:endParaRPr lang="en-US"/>
          </a:p>
        </p:txBody>
      </p:sp>
      <p:pic>
        <p:nvPicPr>
          <p:cNvPr id="28" name="Picture 27" descr="A long green and silver pole&#10;&#10;Description automatically generated with medium confidence">
            <a:extLst>
              <a:ext uri="{FF2B5EF4-FFF2-40B4-BE49-F238E27FC236}">
                <a16:creationId xmlns:a16="http://schemas.microsoft.com/office/drawing/2014/main" id="{595596A7-197F-A1B2-DD8B-2D015ACF58D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3000"/>
                    </a14:imgEffect>
                    <a14:imgEffect>
                      <a14:saturation sat="257000"/>
                    </a14:imgEffect>
                    <a14:imgEffect>
                      <a14:brightnessContrast contrast="-5000"/>
                    </a14:imgEffect>
                  </a14:imgLayer>
                </a14:imgProps>
              </a:ext>
            </a:extLst>
          </a:blip>
          <a:srcRect l="39817" t="1057" r="39247" b="41711"/>
          <a:stretch/>
        </p:blipFill>
        <p:spPr>
          <a:xfrm rot="17852347" flipH="1">
            <a:off x="3195153" y="17598799"/>
            <a:ext cx="1234941" cy="6151012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0000"/>
              </a:srgbClr>
            </a:outerShdw>
          </a:effectLst>
        </p:spPr>
      </p:pic>
      <p:sp>
        <p:nvSpPr>
          <p:cNvPr id="1042" name="Callout: Line 1041">
            <a:extLst>
              <a:ext uri="{FF2B5EF4-FFF2-40B4-BE49-F238E27FC236}">
                <a16:creationId xmlns:a16="http://schemas.microsoft.com/office/drawing/2014/main" id="{9799C0C7-2B7E-DA4D-3FE9-63702D29C5E6}"/>
              </a:ext>
            </a:extLst>
          </p:cNvPr>
          <p:cNvSpPr/>
          <p:nvPr/>
        </p:nvSpPr>
        <p:spPr>
          <a:xfrm>
            <a:off x="5122563" y="18792149"/>
            <a:ext cx="2655701" cy="2136097"/>
          </a:xfrm>
          <a:prstGeom prst="borderCallout1">
            <a:avLst>
              <a:gd name="adj1" fmla="val 49929"/>
              <a:gd name="adj2" fmla="val -1880"/>
              <a:gd name="adj3" fmla="val 77065"/>
              <a:gd name="adj4" fmla="val -76361"/>
            </a:avLst>
          </a:prstGeom>
          <a:solidFill>
            <a:schemeClr val="bg1"/>
          </a:solidFill>
          <a:ln w="57150">
            <a:solidFill>
              <a:srgbClr val="FFC10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75488A5E-F5E8-0035-CB3C-1A4D9E876A5C}"/>
              </a:ext>
            </a:extLst>
          </p:cNvPr>
          <p:cNvSpPr/>
          <p:nvPr/>
        </p:nvSpPr>
        <p:spPr>
          <a:xfrm>
            <a:off x="32401944" y="28551484"/>
            <a:ext cx="11136151" cy="4119266"/>
          </a:xfrm>
          <a:prstGeom prst="rect">
            <a:avLst/>
          </a:prstGeom>
          <a:solidFill>
            <a:srgbClr val="D9EFC2"/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34E3FD56-28C7-76E2-5C1E-4F13E62E4045}"/>
              </a:ext>
            </a:extLst>
          </p:cNvPr>
          <p:cNvSpPr/>
          <p:nvPr/>
        </p:nvSpPr>
        <p:spPr>
          <a:xfrm>
            <a:off x="16565754" y="4554165"/>
            <a:ext cx="15334703" cy="6980896"/>
          </a:xfrm>
          <a:prstGeom prst="rect">
            <a:avLst/>
          </a:prstGeom>
          <a:solidFill>
            <a:srgbClr val="004D68">
              <a:alpha val="12941"/>
            </a:srgbClr>
          </a:solidFill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69BBE90-7C36-C796-9703-6442EC785BB7}"/>
              </a:ext>
            </a:extLst>
          </p:cNvPr>
          <p:cNvSpPr/>
          <p:nvPr/>
        </p:nvSpPr>
        <p:spPr>
          <a:xfrm>
            <a:off x="389394" y="4554165"/>
            <a:ext cx="15749973" cy="6980896"/>
          </a:xfrm>
          <a:prstGeom prst="rect">
            <a:avLst/>
          </a:prstGeom>
          <a:solidFill>
            <a:schemeClr val="accent6">
              <a:lumMod val="40000"/>
              <a:lumOff val="60000"/>
              <a:alpha val="34902"/>
            </a:schemeClr>
          </a:solidFill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01A0150-6DA8-2B69-D3B4-292A149819A6}"/>
              </a:ext>
            </a:extLst>
          </p:cNvPr>
          <p:cNvSpPr/>
          <p:nvPr/>
        </p:nvSpPr>
        <p:spPr>
          <a:xfrm>
            <a:off x="1351655" y="820568"/>
            <a:ext cx="42539545" cy="2637158"/>
          </a:xfrm>
          <a:prstGeom prst="rect">
            <a:avLst/>
          </a:prstGeom>
          <a:noFill/>
          <a:ln w="25400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360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en-US" sz="540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en-US" sz="5400" b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Sabby Clemmons and Sarah </a:t>
            </a:r>
            <a:r>
              <a:rPr lang="en-US" sz="5400" b="1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Remeis</a:t>
            </a:r>
            <a:r>
              <a:rPr lang="en-US" sz="5400" b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	Advisors: Professor MD </a:t>
            </a:r>
            <a:r>
              <a:rPr lang="en-US" sz="5400" b="1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Shaad</a:t>
            </a:r>
            <a:r>
              <a:rPr lang="en-US" sz="5400" b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Mahmud, Dr. Alexandra </a:t>
            </a:r>
            <a:r>
              <a:rPr lang="en-US" sz="5400" b="1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Contosta</a:t>
            </a:r>
            <a:endParaRPr lang="en-US" sz="5400" b="1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8125497-AF50-1C86-D7B5-D4791974AAC7}"/>
              </a:ext>
            </a:extLst>
          </p:cNvPr>
          <p:cNvSpPr/>
          <p:nvPr/>
        </p:nvSpPr>
        <p:spPr>
          <a:xfrm>
            <a:off x="0" y="-53855"/>
            <a:ext cx="43891200" cy="2035923"/>
          </a:xfrm>
          <a:prstGeom prst="rect">
            <a:avLst/>
          </a:prstGeom>
          <a:solidFill>
            <a:srgbClr val="002060"/>
          </a:solidFill>
          <a:ln w="57150" cap="rnd">
            <a:solidFill>
              <a:srgbClr val="DBC5ED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6600" b="1" i="0">
                <a:solidFill>
                  <a:srgbClr val="DBC5ED"/>
                </a:solidFill>
                <a:effectLst/>
                <a:latin typeface="Century Gothic"/>
              </a:rPr>
              <a:t>DEVELOPMENT AND INTEGRATION OF AN AI-ENABLED TEMPERATURE SENSOR ARRAY FOR MONITORING FREEZE-THAW CYCLES IN NEW HAMPSHIRE</a:t>
            </a:r>
            <a:endParaRPr lang="en-US" sz="6600" b="1">
              <a:solidFill>
                <a:srgbClr val="DBC5ED"/>
              </a:solidFill>
              <a:latin typeface="Century Gothic"/>
            </a:endParaRPr>
          </a:p>
        </p:txBody>
      </p:sp>
      <p:pic>
        <p:nvPicPr>
          <p:cNvPr id="1026" name="Picture 2" descr="UNH Connect - CEPS 2016 Homecoming Events">
            <a:extLst>
              <a:ext uri="{FF2B5EF4-FFF2-40B4-BE49-F238E27FC236}">
                <a16:creationId xmlns:a16="http://schemas.microsoft.com/office/drawing/2014/main" id="{79C167A4-AE30-4C83-44E8-73B6B60037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18" y="2384125"/>
            <a:ext cx="5651460" cy="954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FF65F66-CE5C-0D5D-2EA3-79A63FEA67A7}"/>
              </a:ext>
            </a:extLst>
          </p:cNvPr>
          <p:cNvSpPr txBox="1"/>
          <p:nvPr/>
        </p:nvSpPr>
        <p:spPr>
          <a:xfrm>
            <a:off x="-2985" y="3114364"/>
            <a:ext cx="13959840" cy="16243300"/>
          </a:xfrm>
          <a:solidFill>
            <a:schemeClr val="bg1"/>
          </a:solidFill>
          <a:ln w="57150">
            <a:solidFill>
              <a:srgbClr val="237194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endParaRPr lang="en-US">
              <a:cs typeface="Calibri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942ADED-2CF4-BE31-307C-7ACECF4EDA80}"/>
              </a:ext>
            </a:extLst>
          </p:cNvPr>
          <p:cNvSpPr txBox="1"/>
          <p:nvPr/>
        </p:nvSpPr>
        <p:spPr>
          <a:xfrm>
            <a:off x="389393" y="11935106"/>
            <a:ext cx="31511063" cy="1015663"/>
          </a:xfrm>
          <a:prstGeom prst="rect">
            <a:avLst/>
          </a:prstGeom>
          <a:solidFill>
            <a:srgbClr val="FFED01"/>
          </a:solidFill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ln w="22225">
                  <a:noFill/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MATERIALS &amp; METHODS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A56419-455D-0A96-B070-9DF0105B2A9C}"/>
              </a:ext>
            </a:extLst>
          </p:cNvPr>
          <p:cNvSpPr txBox="1"/>
          <p:nvPr/>
        </p:nvSpPr>
        <p:spPr>
          <a:xfrm>
            <a:off x="32352200" y="16974633"/>
            <a:ext cx="11158529" cy="1015663"/>
          </a:xfrm>
          <a:prstGeom prst="rect">
            <a:avLst/>
          </a:prstGeom>
          <a:solidFill>
            <a:srgbClr val="00AEEF"/>
          </a:solidFill>
          <a:ln w="57150">
            <a:solidFill>
              <a:srgbClr val="00B0F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6000" b="1">
                <a:solidFill>
                  <a:srgbClr val="DEEBF7"/>
                </a:solidFill>
                <a:latin typeface="Century Gothic"/>
                <a:cs typeface="Calibri"/>
              </a:rPr>
              <a:t> FUTURE DEVELOPMENTS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178C08-6E26-8390-E93F-9DEC5A5455F0}"/>
              </a:ext>
            </a:extLst>
          </p:cNvPr>
          <p:cNvSpPr txBox="1"/>
          <p:nvPr/>
        </p:nvSpPr>
        <p:spPr>
          <a:xfrm>
            <a:off x="32352200" y="11903635"/>
            <a:ext cx="11158529" cy="1015663"/>
          </a:xfrm>
          <a:prstGeom prst="rect">
            <a:avLst/>
          </a:prstGeom>
          <a:solidFill>
            <a:srgbClr val="EC008C"/>
          </a:solidFill>
          <a:ln w="57150">
            <a:solidFill>
              <a:srgbClr val="FDAAD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solidFill>
                  <a:srgbClr val="FDAADB"/>
                </a:solidFill>
                <a:latin typeface="Century Gothic" panose="020B0502020202020204" pitchFamily="34" charset="0"/>
              </a:rPr>
              <a:t>CURRENT FINDINGS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5278189-C735-8820-5EB5-F79B4FB533D0}"/>
              </a:ext>
            </a:extLst>
          </p:cNvPr>
          <p:cNvSpPr txBox="1"/>
          <p:nvPr/>
        </p:nvSpPr>
        <p:spPr>
          <a:xfrm>
            <a:off x="17418763" y="8775544"/>
            <a:ext cx="14908081" cy="255454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400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Deploy instruments for real-time monitoring.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Collect temperature data and verify accuracy with NOAA records. 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Develop a reliable data analysis method. 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Identify temperature-frost depth correlations using tiny ML.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5190575-14E4-B6CB-6910-611F97931F54}"/>
              </a:ext>
            </a:extLst>
          </p:cNvPr>
          <p:cNvSpPr txBox="1"/>
          <p:nvPr/>
        </p:nvSpPr>
        <p:spPr>
          <a:xfrm>
            <a:off x="1685489" y="-3141944"/>
            <a:ext cx="2018307" cy="2561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2400">
              <a:latin typeface="Cambria"/>
              <a:ea typeface="Cambria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A1ADDBE-C069-C874-7694-DC8F24A5E5B2}"/>
              </a:ext>
            </a:extLst>
          </p:cNvPr>
          <p:cNvSpPr txBox="1"/>
          <p:nvPr/>
        </p:nvSpPr>
        <p:spPr>
          <a:xfrm>
            <a:off x="16565754" y="3532108"/>
            <a:ext cx="15334703" cy="1022057"/>
          </a:xfrm>
          <a:prstGeom prst="rect">
            <a:avLst/>
          </a:prstGeom>
          <a:solidFill>
            <a:srgbClr val="00AEEF"/>
          </a:solidFill>
          <a:ln w="57150">
            <a:solidFill>
              <a:srgbClr val="9DC3E6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6000" b="1">
                <a:solidFill>
                  <a:schemeClr val="accent5">
                    <a:lumMod val="20000"/>
                    <a:lumOff val="80000"/>
                  </a:schemeClr>
                </a:solidFill>
                <a:latin typeface="Century Gothic"/>
                <a:cs typeface="Calibri"/>
              </a:rPr>
              <a:t>RESEARCH OBJECTIVES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B8434AC-228A-F287-690B-F036488DFB26}"/>
              </a:ext>
            </a:extLst>
          </p:cNvPr>
          <p:cNvSpPr txBox="1"/>
          <p:nvPr/>
        </p:nvSpPr>
        <p:spPr>
          <a:xfrm>
            <a:off x="32401944" y="27535821"/>
            <a:ext cx="11141342" cy="1015663"/>
          </a:xfrm>
          <a:prstGeom prst="rect">
            <a:avLst/>
          </a:prstGeom>
          <a:solidFill>
            <a:srgbClr val="2AB34B"/>
          </a:solidFill>
          <a:ln w="57150">
            <a:solidFill>
              <a:srgbClr val="92D05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6000" b="1">
                <a:solidFill>
                  <a:srgbClr val="7AE092"/>
                </a:solidFill>
                <a:latin typeface="Century Gothic"/>
                <a:cs typeface="Calibri"/>
              </a:rPr>
              <a:t>REFERENCES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5DE4F18-AD0E-40C4-69FA-8F3C745288D5}"/>
              </a:ext>
            </a:extLst>
          </p:cNvPr>
          <p:cNvSpPr txBox="1"/>
          <p:nvPr/>
        </p:nvSpPr>
        <p:spPr>
          <a:xfrm>
            <a:off x="32352202" y="3532108"/>
            <a:ext cx="11158528" cy="1034846"/>
          </a:xfrm>
          <a:prstGeom prst="rect">
            <a:avLst/>
          </a:prstGeom>
          <a:solidFill>
            <a:srgbClr val="642D91"/>
          </a:solidFill>
          <a:ln w="57150">
            <a:solidFill>
              <a:srgbClr val="9F5FCF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6000" b="1">
                <a:solidFill>
                  <a:srgbClr val="DBC5ED"/>
                </a:solidFill>
                <a:latin typeface="Century Gothic"/>
                <a:cs typeface="Calibri"/>
              </a:rPr>
              <a:t>APPLICATIONS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7C286CD-6886-AE1D-07A1-6CD360AA8DE2}"/>
              </a:ext>
            </a:extLst>
          </p:cNvPr>
          <p:cNvSpPr txBox="1"/>
          <p:nvPr/>
        </p:nvSpPr>
        <p:spPr>
          <a:xfrm>
            <a:off x="155686" y="5046183"/>
            <a:ext cx="7129148" cy="35394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1"/>
            <a:r>
              <a:rPr lang="en-US" sz="3200">
                <a:solidFill>
                  <a:schemeClr val="accent1">
                    <a:lumMod val="50000"/>
                  </a:schemeClr>
                </a:solidFill>
                <a:latin typeface="Calibri"/>
                <a:ea typeface="Calibri" panose="020F0502020204030204" pitchFamily="34" charset="0"/>
                <a:cs typeface="Calibri"/>
              </a:rPr>
              <a:t>Freeze-thaw cycles (FTC), "the total number of times temperature readings crossed the freezing threshold during a given time period, divided by two" [1], are indicative of the frequency and intensity of temperature fluctuations. </a:t>
            </a:r>
            <a:endParaRPr lang="en" sz="3200">
              <a:solidFill>
                <a:schemeClr val="accent1">
                  <a:lumMod val="50000"/>
                </a:schemeClr>
              </a:solidFill>
              <a:latin typeface="Arial"/>
              <a:cs typeface="Arial"/>
            </a:endParaRPr>
          </a:p>
          <a:p>
            <a:endParaRPr lang="en-US" sz="3200">
              <a:solidFill>
                <a:schemeClr val="accent1">
                  <a:lumMod val="50000"/>
                </a:schemeClr>
              </a:solidFill>
              <a:cs typeface="Calibri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6B8532C-6561-4DC3-8EAE-46451721B615}"/>
              </a:ext>
            </a:extLst>
          </p:cNvPr>
          <p:cNvSpPr txBox="1"/>
          <p:nvPr/>
        </p:nvSpPr>
        <p:spPr>
          <a:xfrm>
            <a:off x="329304" y="13990919"/>
            <a:ext cx="8161334" cy="513127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15000"/>
              </a:lnSpc>
            </a:pPr>
            <a:r>
              <a:rPr lang="en-US" sz="3200" b="1">
                <a:solidFill>
                  <a:srgbClr val="002060"/>
                </a:solidFill>
                <a:ea typeface="Arial" panose="020B0604020202020204" pitchFamily="34" charset="0"/>
              </a:rPr>
              <a:t>	</a:t>
            </a:r>
            <a:r>
              <a:rPr lang="en-US" sz="3200" b="1">
                <a:solidFill>
                  <a:schemeClr val="accent2"/>
                </a:solidFill>
                <a:ea typeface="Calibri"/>
              </a:rPr>
              <a:t>Components</a:t>
            </a:r>
            <a:endParaRPr lang="en-US" sz="3200" u="none" strike="noStrike">
              <a:solidFill>
                <a:schemeClr val="accent2"/>
              </a:solidFill>
              <a:effectLst/>
              <a:ea typeface="Calibri"/>
              <a:cs typeface="Calibri"/>
            </a:endParaRPr>
          </a:p>
          <a:p>
            <a:pPr marL="914400" lvl="1" indent="-457200">
              <a:buFont typeface="Arial,Sans-Serif"/>
              <a:buChar char="•"/>
            </a:pPr>
            <a:r>
              <a:rPr lang="en-US" sz="3200">
                <a:solidFill>
                  <a:srgbClr val="002060"/>
                </a:solidFill>
                <a:ea typeface="Calibri"/>
                <a:cs typeface="Calibri"/>
              </a:rPr>
              <a:t>Custom PCB with 20, 1-inch Markings </a:t>
            </a:r>
            <a:endParaRPr lang="en-US" sz="3200">
              <a:solidFill>
                <a:srgbClr val="000000"/>
              </a:solidFill>
              <a:ea typeface="Calibri"/>
              <a:cs typeface="Calibri"/>
            </a:endParaRPr>
          </a:p>
          <a:p>
            <a:pPr marL="914400" marR="0" lvl="1" indent="-457200">
              <a:spcBef>
                <a:spcPts val="0"/>
              </a:spcBef>
              <a:spcAft>
                <a:spcPts val="0"/>
              </a:spcAft>
              <a:buFont typeface="Arial,Sans-Serif"/>
              <a:buChar char="•"/>
            </a:pPr>
            <a:r>
              <a:rPr lang="en-US" sz="3200">
                <a:solidFill>
                  <a:srgbClr val="002060"/>
                </a:solidFill>
                <a:ea typeface="Calibri"/>
                <a:cs typeface="Calibri"/>
              </a:rPr>
              <a:t>20 DS18B20 Digital Temperature Sensors</a:t>
            </a:r>
            <a:endParaRPr lang="en-US" sz="3200">
              <a:solidFill>
                <a:srgbClr val="000000"/>
              </a:solidFill>
              <a:ea typeface="Calibri"/>
              <a:cs typeface="Calibri"/>
            </a:endParaRPr>
          </a:p>
          <a:p>
            <a:pPr marL="914400" marR="0" lvl="1" indent="-457200">
              <a:spcBef>
                <a:spcPts val="0"/>
              </a:spcBef>
              <a:spcAft>
                <a:spcPts val="0"/>
              </a:spcAft>
              <a:buFont typeface="Arial,Sans-Serif"/>
              <a:buChar char="•"/>
            </a:pPr>
            <a:r>
              <a:rPr lang="en-US" sz="3200">
                <a:solidFill>
                  <a:srgbClr val="002060"/>
                </a:solidFill>
                <a:ea typeface="Calibri"/>
                <a:cs typeface="Calibri"/>
              </a:rPr>
              <a:t>3.3 V Battery Supply</a:t>
            </a:r>
            <a:endParaRPr lang="en-US" sz="3200">
              <a:solidFill>
                <a:srgbClr val="000000"/>
              </a:solidFill>
              <a:ea typeface="Calibri"/>
              <a:cs typeface="Calibri"/>
            </a:endParaRPr>
          </a:p>
          <a:p>
            <a:pPr marL="914400" marR="0" lvl="1" indent="-457200">
              <a:spcBef>
                <a:spcPts val="0"/>
              </a:spcBef>
              <a:spcAft>
                <a:spcPts val="0"/>
              </a:spcAft>
              <a:buFont typeface="Arial,Sans-Serif"/>
              <a:buChar char="•"/>
            </a:pPr>
            <a:r>
              <a:rPr lang="en-US" sz="3200" err="1">
                <a:solidFill>
                  <a:srgbClr val="002060"/>
                </a:solidFill>
                <a:ea typeface="Calibri"/>
                <a:cs typeface="Calibri"/>
              </a:rPr>
              <a:t>iBUG</a:t>
            </a:r>
            <a:r>
              <a:rPr lang="en-US" sz="3200">
                <a:solidFill>
                  <a:srgbClr val="002060"/>
                </a:solidFill>
                <a:ea typeface="Calibri"/>
                <a:cs typeface="Calibri"/>
              </a:rPr>
              <a:t> Board (Fig.4 ):</a:t>
            </a:r>
            <a:endParaRPr lang="en-US" sz="3200">
              <a:ea typeface="Calibri"/>
              <a:cs typeface="Calibri"/>
            </a:endParaRPr>
          </a:p>
          <a:p>
            <a:pPr marL="1371600" lvl="2" indent="-457200">
              <a:buFont typeface="Arial,Sans-Serif"/>
              <a:buChar char="•"/>
            </a:pPr>
            <a:r>
              <a:rPr lang="en-US" sz="3200">
                <a:solidFill>
                  <a:srgbClr val="002060"/>
                </a:solidFill>
                <a:ea typeface="Calibri"/>
                <a:cs typeface="Calibri"/>
              </a:rPr>
              <a:t>K11300 Long Range Wide Area Network (</a:t>
            </a:r>
            <a:r>
              <a:rPr lang="en-US" sz="3200" err="1">
                <a:solidFill>
                  <a:srgbClr val="002060"/>
                </a:solidFill>
                <a:ea typeface="Calibri"/>
                <a:cs typeface="Calibri"/>
              </a:rPr>
              <a:t>LoRaWAN</a:t>
            </a:r>
            <a:r>
              <a:rPr lang="en-US" sz="3200">
                <a:solidFill>
                  <a:srgbClr val="002060"/>
                </a:solidFill>
                <a:ea typeface="Calibri"/>
                <a:cs typeface="Calibri"/>
              </a:rPr>
              <a:t>) module</a:t>
            </a:r>
            <a:endParaRPr lang="en-US" sz="3200">
              <a:solidFill>
                <a:srgbClr val="000000"/>
              </a:solidFill>
              <a:ea typeface="Calibri"/>
              <a:cs typeface="Calibri"/>
            </a:endParaRPr>
          </a:p>
          <a:p>
            <a:pPr marL="1371600" lvl="2" indent="-457200">
              <a:buFont typeface="Arial,Sans-Serif"/>
              <a:buChar char="•"/>
            </a:pPr>
            <a:r>
              <a:rPr lang="en-US" sz="3200">
                <a:solidFill>
                  <a:srgbClr val="002060"/>
                </a:solidFill>
                <a:ea typeface="Calibri"/>
                <a:cs typeface="Calibri"/>
              </a:rPr>
              <a:t>Dual-core Raspberry Pi RP2040 MCU </a:t>
            </a:r>
            <a:endParaRPr lang="en-US" sz="3200">
              <a:solidFill>
                <a:srgbClr val="000000"/>
              </a:solidFill>
              <a:ea typeface="Calibri"/>
              <a:cs typeface="Calibri"/>
            </a:endParaRPr>
          </a:p>
          <a:p>
            <a:pPr marL="1371600" lvl="2" indent="-457200">
              <a:buFont typeface="Arial,Sans-Serif"/>
              <a:buChar char="•"/>
            </a:pPr>
            <a:r>
              <a:rPr lang="en-US" sz="3200">
                <a:solidFill>
                  <a:srgbClr val="002060"/>
                </a:solidFill>
                <a:ea typeface="Calibri"/>
                <a:cs typeface="Calibri"/>
              </a:rPr>
              <a:t>MicroSD </a:t>
            </a:r>
            <a:endParaRPr lang="en-US"/>
          </a:p>
          <a:p>
            <a:pPr lvl="2">
              <a:lnSpc>
                <a:spcPct val="115000"/>
              </a:lnSpc>
            </a:pPr>
            <a:endParaRPr lang="en-US" sz="3200" u="none" strike="noStrike">
              <a:solidFill>
                <a:srgbClr val="002060"/>
              </a:solidFill>
              <a:effectLst/>
              <a:ea typeface="Arial" panose="020B0604020202020204" pitchFamily="34" charset="0"/>
              <a:cs typeface="Calibri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F116D41-BE66-8CB8-BFCB-10FC3756785A}"/>
              </a:ext>
            </a:extLst>
          </p:cNvPr>
          <p:cNvSpPr txBox="1"/>
          <p:nvPr/>
        </p:nvSpPr>
        <p:spPr>
          <a:xfrm>
            <a:off x="8469818" y="24387861"/>
            <a:ext cx="7647963" cy="821763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200" b="1">
                <a:solidFill>
                  <a:schemeClr val="accent2"/>
                </a:solidFill>
              </a:rPr>
              <a:t>Location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>
                <a:solidFill>
                  <a:srgbClr val="002060"/>
                </a:solidFill>
                <a:latin typeface="Calibri"/>
                <a:ea typeface="Cambria"/>
                <a:cs typeface="Calibri"/>
              </a:rPr>
              <a:t>Thompson Farm was selected due to its diverse soil conditions, representative characteristics of the region, and its use for various university research projects.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>
                <a:solidFill>
                  <a:srgbClr val="002060"/>
                </a:solidFill>
                <a:latin typeface="Calibri"/>
                <a:ea typeface="Cambria"/>
                <a:cs typeface="Calibri"/>
              </a:rPr>
              <a:t>Several temperature sensor instruments are currently deployed and collecting data there. </a:t>
            </a:r>
          </a:p>
          <a:p>
            <a:pPr algn="just"/>
            <a:endParaRPr lang="en-US" sz="2400">
              <a:latin typeface="Cambria"/>
              <a:ea typeface="Cambria"/>
              <a:cs typeface="Calibri"/>
            </a:endParaRPr>
          </a:p>
          <a:p>
            <a:r>
              <a:rPr lang="en-US" sz="3200" b="1">
                <a:solidFill>
                  <a:schemeClr val="accent2"/>
                </a:solidFill>
              </a:rPr>
              <a:t>Deploying Process</a:t>
            </a:r>
            <a:endParaRPr lang="en-US" sz="3200" b="1">
              <a:solidFill>
                <a:schemeClr val="accent2"/>
              </a:solidFill>
              <a:latin typeface="Calibri"/>
              <a:ea typeface="Calibri"/>
              <a:cs typeface="Calibri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>
                <a:solidFill>
                  <a:srgbClr val="002060"/>
                </a:solidFill>
                <a:latin typeface="Calibri"/>
                <a:ea typeface="Cambria"/>
                <a:cs typeface="Calibri"/>
              </a:rPr>
              <a:t>Each instrument is placed into an existing PVC tube buried in the soil </a:t>
            </a:r>
            <a:r>
              <a:rPr lang="en-US" sz="3200" dirty="0">
                <a:solidFill>
                  <a:srgbClr val="002060"/>
                </a:solidFill>
                <a:latin typeface="Calibri"/>
                <a:ea typeface="Cambria"/>
                <a:cs typeface="Calibri"/>
              </a:rPr>
              <a:t>30 inches</a:t>
            </a:r>
            <a:r>
              <a:rPr lang="en-US" sz="3200">
                <a:solidFill>
                  <a:srgbClr val="002060"/>
                </a:solidFill>
                <a:latin typeface="Calibri"/>
                <a:ea typeface="Cambria"/>
                <a:cs typeface="Calibri"/>
              </a:rPr>
              <a:t>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>
                <a:solidFill>
                  <a:srgbClr val="002060"/>
                </a:solidFill>
                <a:latin typeface="Calibri"/>
                <a:ea typeface="Cambria"/>
                <a:cs typeface="Calibri"/>
              </a:rPr>
              <a:t>PVC tubes shield sensors from external factors like moisture physical disturbances eliminating major disturbances in data. </a:t>
            </a:r>
          </a:p>
          <a:p>
            <a:pPr algn="just"/>
            <a:endParaRPr lang="en-US" sz="3200" b="1">
              <a:solidFill>
                <a:srgbClr val="002060"/>
              </a:solidFill>
              <a:ea typeface="Calibri"/>
              <a:cs typeface="Calibri"/>
            </a:endParaRPr>
          </a:p>
          <a:p>
            <a:pPr algn="just"/>
            <a:endParaRPr lang="en-US" sz="2400">
              <a:ea typeface="Calibri" panose="020F0502020204030204"/>
              <a:cs typeface="Calibri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C288E55-1256-9B8D-01EE-440DD6C70EEC}"/>
              </a:ext>
            </a:extLst>
          </p:cNvPr>
          <p:cNvSpPr txBox="1"/>
          <p:nvPr/>
        </p:nvSpPr>
        <p:spPr>
          <a:xfrm>
            <a:off x="16369300" y="14049913"/>
            <a:ext cx="8204218" cy="755283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15000"/>
              </a:lnSpc>
            </a:pPr>
            <a:r>
              <a:rPr lang="en-US" sz="3200" b="1" dirty="0">
                <a:solidFill>
                  <a:schemeClr val="accent2"/>
                </a:solidFill>
                <a:ea typeface="Arial" panose="020B0604020202020204" pitchFamily="34" charset="0"/>
              </a:rPr>
              <a:t>	</a:t>
            </a:r>
            <a:r>
              <a:rPr lang="en-US" sz="3200" b="1" dirty="0">
                <a:solidFill>
                  <a:srgbClr val="ED7D31"/>
                </a:solidFill>
                <a:ea typeface="Arial" panose="020B0604020202020204" pitchFamily="34" charset="0"/>
                <a:cs typeface="Calibri"/>
              </a:rPr>
              <a:t>Steps </a:t>
            </a:r>
            <a:endParaRPr lang="en-US" sz="3200" dirty="0">
              <a:solidFill>
                <a:schemeClr val="tx2"/>
              </a:solidFill>
              <a:ea typeface="Arial" panose="020B0604020202020204" pitchFamily="34" charset="0"/>
              <a:cs typeface="Calibri"/>
            </a:endParaRPr>
          </a:p>
          <a:p>
            <a:pPr marL="1028700" lvl="1" indent="-571500" algn="just">
              <a:buFont typeface="+mj-lt"/>
              <a:buAutoNum type="arabicPeriod"/>
            </a:pPr>
            <a:r>
              <a:rPr lang="en-US" sz="3200" b="1" dirty="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Register </a:t>
            </a:r>
            <a:r>
              <a:rPr lang="en-US" sz="32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DeviceEUI</a:t>
            </a:r>
            <a:r>
              <a:rPr lang="en-US" sz="3200" b="1" dirty="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 on </a:t>
            </a:r>
            <a:r>
              <a:rPr lang="en-US" sz="32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ThingsNetwork</a:t>
            </a:r>
            <a:endParaRPr lang="en-US" sz="3200" b="1" dirty="0">
              <a:solidFill>
                <a:srgbClr val="002060"/>
              </a:solidFill>
              <a:latin typeface="Calibri"/>
              <a:ea typeface="Calibri"/>
              <a:cs typeface="Calibri"/>
            </a:endParaRPr>
          </a:p>
          <a:p>
            <a:pPr lvl="2" algn="just"/>
            <a:r>
              <a:rPr lang="en-US" sz="3200" dirty="0" err="1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DeviceEUI</a:t>
            </a:r>
            <a:r>
              <a:rPr lang="en-US" sz="3200" dirty="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 of each sensor registered on LoRa gateway</a:t>
            </a:r>
          </a:p>
          <a:p>
            <a:pPr marL="1028700" lvl="1" indent="-571500" algn="just">
              <a:buFont typeface="+mj-lt"/>
              <a:buAutoNum type="arabicPeriod"/>
            </a:pP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Assign Addresses to DS18B20 Sensors</a:t>
            </a:r>
          </a:p>
          <a:p>
            <a:pPr lvl="2" algn="just"/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Use C program assign an addresses to each sensor, depth of sensor is noted. </a:t>
            </a:r>
          </a:p>
          <a:p>
            <a:pPr marL="1028700" lvl="1" indent="-571500" algn="just">
              <a:buFont typeface="+mj-lt"/>
              <a:buAutoNum type="arabicPeriod"/>
            </a:pP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RTC Call-back Looping Program</a:t>
            </a:r>
          </a:p>
          <a:p>
            <a:pPr lvl="2" algn="just"/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Program retrieves data using timed delays.</a:t>
            </a:r>
          </a:p>
          <a:p>
            <a:pPr marL="1028700" lvl="1" indent="-571500" algn="just">
              <a:buFont typeface="+mj-lt"/>
              <a:buAutoNum type="arabicPeriod"/>
            </a:pP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Retrieve and Store Data</a:t>
            </a:r>
          </a:p>
          <a:p>
            <a:pPr lvl="2" algn="just"/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Read temperatures from sensors, store on integrated microSD card.</a:t>
            </a:r>
          </a:p>
          <a:p>
            <a:pPr marL="1028700" lvl="1" indent="-571500" algn="just">
              <a:buFont typeface="+mj-lt"/>
              <a:buAutoNum type="arabicPeriod"/>
            </a:pP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Send Temperatures via LoRa to Cloud </a:t>
            </a:r>
          </a:p>
          <a:p>
            <a:pPr lvl="2" algn="just"/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Transmit data wirelessly through LoRa to Cloud 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CB1BD79-AF89-BC89-BB78-510C3C599B01}"/>
              </a:ext>
            </a:extLst>
          </p:cNvPr>
          <p:cNvSpPr txBox="1"/>
          <p:nvPr/>
        </p:nvSpPr>
        <p:spPr>
          <a:xfrm>
            <a:off x="24100318" y="23133686"/>
            <a:ext cx="7310936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en-US" sz="4800">
                <a:solidFill>
                  <a:srgbClr val="237194"/>
                </a:solidFill>
                <a:ea typeface="Calibri"/>
                <a:cs typeface="Calibri"/>
              </a:rPr>
              <a:t>Data Analysis</a:t>
            </a:r>
            <a:endParaRPr lang="en-US"/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E20FBF80-1F6B-728D-11D5-3846B1FC42C7}"/>
              </a:ext>
            </a:extLst>
          </p:cNvPr>
          <p:cNvCxnSpPr>
            <a:cxnSpLocks/>
          </p:cNvCxnSpPr>
          <p:nvPr/>
        </p:nvCxnSpPr>
        <p:spPr>
          <a:xfrm>
            <a:off x="8682368" y="24033398"/>
            <a:ext cx="7272599" cy="0"/>
          </a:xfrm>
          <a:prstGeom prst="line">
            <a:avLst/>
          </a:prstGeom>
          <a:ln w="60325" cap="rnd">
            <a:solidFill>
              <a:srgbClr val="237194">
                <a:alpha val="46937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DC397678-B83A-45F3-A599-F161DA449227}"/>
              </a:ext>
            </a:extLst>
          </p:cNvPr>
          <p:cNvSpPr txBox="1"/>
          <p:nvPr/>
        </p:nvSpPr>
        <p:spPr>
          <a:xfrm>
            <a:off x="32352202" y="4817782"/>
            <a:ext cx="11158529" cy="35394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 b="1">
                <a:solidFill>
                  <a:srgbClr val="FAA32B"/>
                </a:solidFill>
              </a:rPr>
              <a:t>Climate Research </a:t>
            </a:r>
          </a:p>
          <a:p>
            <a:pPr algn="just"/>
            <a:endParaRPr lang="en-US" sz="2800">
              <a:solidFill>
                <a:srgbClr val="000000"/>
              </a:solidFill>
              <a:cs typeface="Calibri"/>
            </a:endParaRPr>
          </a:p>
          <a:p>
            <a:pPr algn="just"/>
            <a:endParaRPr lang="en-US" sz="2800">
              <a:solidFill>
                <a:srgbClr val="000000"/>
              </a:solidFill>
              <a:cs typeface="Calibri"/>
            </a:endParaRPr>
          </a:p>
          <a:p>
            <a:pPr algn="just"/>
            <a:endParaRPr lang="en-US" sz="2800">
              <a:solidFill>
                <a:srgbClr val="000000"/>
              </a:solidFill>
              <a:cs typeface="Calibri"/>
            </a:endParaRPr>
          </a:p>
          <a:p>
            <a:pPr algn="just"/>
            <a:endParaRPr lang="en-US" sz="2800">
              <a:solidFill>
                <a:srgbClr val="000000"/>
              </a:solidFill>
              <a:cs typeface="Calibri"/>
            </a:endParaRPr>
          </a:p>
          <a:p>
            <a:pPr algn="just"/>
            <a:endParaRPr lang="en-US" sz="2800">
              <a:solidFill>
                <a:srgbClr val="000000"/>
              </a:solidFill>
              <a:cs typeface="Calibri"/>
            </a:endParaRPr>
          </a:p>
          <a:p>
            <a:pPr algn="just"/>
            <a:endParaRPr lang="en-US" sz="2800">
              <a:solidFill>
                <a:srgbClr val="000000"/>
              </a:solidFill>
              <a:cs typeface="Calibri"/>
            </a:endParaRPr>
          </a:p>
          <a:p>
            <a:pPr algn="just"/>
            <a:endParaRPr lang="en-US" sz="2800">
              <a:solidFill>
                <a:srgbClr val="000000"/>
              </a:solidFill>
              <a:cs typeface="Calibri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4C8276A-52B3-206A-0F0E-96A169FFBDF3}"/>
              </a:ext>
            </a:extLst>
          </p:cNvPr>
          <p:cNvSpPr txBox="1"/>
          <p:nvPr/>
        </p:nvSpPr>
        <p:spPr>
          <a:xfrm>
            <a:off x="38112204" y="2048367"/>
            <a:ext cx="8854682" cy="14465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400" dirty="0">
                <a:solidFill>
                  <a:srgbClr val="002060"/>
                </a:solidFill>
                <a:ea typeface="Cambria"/>
                <a:cs typeface="Calibri"/>
              </a:rPr>
              <a:t>Acknowledgements: </a:t>
            </a:r>
          </a:p>
          <a:p>
            <a:r>
              <a:rPr lang="en-US" sz="4400" dirty="0" err="1">
                <a:solidFill>
                  <a:srgbClr val="002060"/>
                </a:solidFill>
                <a:ea typeface="Cambria"/>
                <a:cs typeface="Calibri"/>
              </a:rPr>
              <a:t>Faishal</a:t>
            </a:r>
            <a:r>
              <a:rPr lang="en-US" sz="4400" dirty="0">
                <a:solidFill>
                  <a:srgbClr val="002060"/>
                </a:solidFill>
                <a:ea typeface="Cambria"/>
                <a:cs typeface="Calibri"/>
              </a:rPr>
              <a:t> Yousuf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54B67C7-C632-59B9-7199-DF6A65549CF1}"/>
              </a:ext>
            </a:extLst>
          </p:cNvPr>
          <p:cNvSpPr txBox="1"/>
          <p:nvPr/>
        </p:nvSpPr>
        <p:spPr>
          <a:xfrm>
            <a:off x="389394" y="3572442"/>
            <a:ext cx="15749973" cy="1015663"/>
          </a:xfrm>
          <a:prstGeom prst="rect">
            <a:avLst/>
          </a:prstGeom>
          <a:solidFill>
            <a:srgbClr val="2AB34B"/>
          </a:solidFill>
          <a:ln w="57150">
            <a:solidFill>
              <a:srgbClr val="ACD292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6000" b="1">
                <a:solidFill>
                  <a:srgbClr val="7AE092"/>
                </a:solidFill>
                <a:latin typeface="Century Gothic"/>
              </a:rPr>
              <a:t>BACKGROUND</a:t>
            </a:r>
            <a:endParaRPr lang="en-US" sz="6000" b="1">
              <a:solidFill>
                <a:srgbClr val="7AE092"/>
              </a:solidFill>
              <a:latin typeface="Century Gothic"/>
              <a:cs typeface="Calibri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8C53B25-AF9B-5806-E76F-4B1B0465FD50}"/>
              </a:ext>
            </a:extLst>
          </p:cNvPr>
          <p:cNvSpPr txBox="1"/>
          <p:nvPr/>
        </p:nvSpPr>
        <p:spPr>
          <a:xfrm>
            <a:off x="110350" y="8294878"/>
            <a:ext cx="15937941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1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Calibri"/>
              </a:rPr>
              <a:t>Current methods for tracking FTC, including remote sensing and ground instrumentation, have limitations. While microwave sensing offers broad coverage, it lacks precision [2]. Ground instrumentation provides more accurate data but is expensive and site-restricted [3]. Integrating low-cost sensor arrays with machine learning enables cost-effective, real-time monitoring.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Söhne"/>
                <a:ea typeface="+mn-ea"/>
                <a:cs typeface="+mn-cs"/>
              </a:rPr>
              <a:t>This approach builds upon the capabilities of the </a:t>
            </a:r>
            <a:r>
              <a:rPr kumimoji="0" lang="en-US" sz="3200" b="0" i="0" u="none" strike="noStrike" kern="1200" cap="none" spc="0" normalizeH="0" baseline="0" noProof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Söhne"/>
                <a:ea typeface="+mn-ea"/>
                <a:cs typeface="+mn-cs"/>
              </a:rPr>
              <a:t>iBUG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Calibri"/>
              </a:rPr>
              <a:t>, an edge node with diverse sensors and embedded machine learning, facilitating wireless data transfer [4].</a:t>
            </a:r>
          </a:p>
          <a:p>
            <a:pPr marL="457200" marR="0" lvl="1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3200" b="0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Calibri"/>
              </a:rPr>
              <a:t> </a:t>
            </a:r>
            <a:endParaRPr kumimoji="0" lang="en" sz="3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92FAE3D-0DA4-F2F6-E109-F55F54C53199}"/>
              </a:ext>
            </a:extLst>
          </p:cNvPr>
          <p:cNvSpPr txBox="1"/>
          <p:nvPr/>
        </p:nvSpPr>
        <p:spPr>
          <a:xfrm>
            <a:off x="8999852" y="7831228"/>
            <a:ext cx="5362593" cy="39215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i="1" u="none" strike="noStrike">
                <a:solidFill>
                  <a:schemeClr val="tx2">
                    <a:lumMod val="75000"/>
                  </a:schemeClr>
                </a:solidFill>
                <a:effectLst/>
                <a:ea typeface="Arial" panose="020B0604020202020204" pitchFamily="34" charset="0"/>
              </a:rPr>
              <a:t>Fig. 1: </a:t>
            </a:r>
            <a:r>
              <a:rPr lang="en-US" i="1">
                <a:solidFill>
                  <a:schemeClr val="tx2">
                    <a:lumMod val="75000"/>
                  </a:schemeClr>
                </a:solidFill>
                <a:ea typeface="Arial" panose="020B0604020202020204" pitchFamily="34" charset="0"/>
              </a:rPr>
              <a:t>Illustration of a Singular Freeze-Thaw Cycle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26E8B2D-4D92-78E7-BE31-78E524B04C25}"/>
              </a:ext>
            </a:extLst>
          </p:cNvPr>
          <p:cNvSpPr/>
          <p:nvPr/>
        </p:nvSpPr>
        <p:spPr>
          <a:xfrm>
            <a:off x="25358731" y="14132427"/>
            <a:ext cx="5681165" cy="7996183"/>
          </a:xfrm>
          <a:prstGeom prst="rect">
            <a:avLst/>
          </a:prstGeom>
          <a:solidFill>
            <a:schemeClr val="bg1"/>
          </a:solidFill>
          <a:ln w="57150">
            <a:solidFill>
              <a:srgbClr val="FFC10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CEEF5A2-8402-2043-97BC-83412AF2C27D}"/>
              </a:ext>
            </a:extLst>
          </p:cNvPr>
          <p:cNvSpPr txBox="1"/>
          <p:nvPr/>
        </p:nvSpPr>
        <p:spPr>
          <a:xfrm>
            <a:off x="25502121" y="22329346"/>
            <a:ext cx="5362593" cy="39215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i="1" u="none" strike="noStrike">
                <a:effectLst/>
                <a:ea typeface="Arial" panose="020B0604020202020204" pitchFamily="34" charset="0"/>
              </a:rPr>
              <a:t>Fig. </a:t>
            </a:r>
            <a:r>
              <a:rPr lang="en-US" i="1">
                <a:ea typeface="Arial" panose="020B0604020202020204" pitchFamily="34" charset="0"/>
              </a:rPr>
              <a:t>8</a:t>
            </a:r>
            <a:r>
              <a:rPr lang="en-US" i="1" u="none" strike="noStrike">
                <a:effectLst/>
                <a:ea typeface="Arial" panose="020B0604020202020204" pitchFamily="34" charset="0"/>
              </a:rPr>
              <a:t>: </a:t>
            </a:r>
            <a:r>
              <a:rPr lang="en-US" i="1">
                <a:ea typeface="Arial" panose="020B0604020202020204" pitchFamily="34" charset="0"/>
              </a:rPr>
              <a:t>Data Collection Flow Chart</a:t>
            </a:r>
            <a:endParaRPr lang="en-US" i="1" u="none" strike="noStrike">
              <a:effectLst/>
              <a:ea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0AC0830-4531-20B0-A0A5-0A78C92AD11D}"/>
              </a:ext>
            </a:extLst>
          </p:cNvPr>
          <p:cNvSpPr/>
          <p:nvPr/>
        </p:nvSpPr>
        <p:spPr>
          <a:xfrm>
            <a:off x="17426314" y="4845258"/>
            <a:ext cx="13613582" cy="3434189"/>
          </a:xfrm>
          <a:prstGeom prst="rect">
            <a:avLst/>
          </a:prstGeom>
          <a:solidFill>
            <a:schemeClr val="bg1"/>
          </a:solidFill>
          <a:ln w="57150">
            <a:solidFill>
              <a:srgbClr val="00AEE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408F90-79EB-CA7B-6676-92604FFC500C}"/>
              </a:ext>
            </a:extLst>
          </p:cNvPr>
          <p:cNvSpPr txBox="1"/>
          <p:nvPr/>
        </p:nvSpPr>
        <p:spPr>
          <a:xfrm>
            <a:off x="21518949" y="8331799"/>
            <a:ext cx="5362593" cy="39215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i="1" u="none" strike="noStrike">
                <a:effectLst/>
                <a:ea typeface="Arial" panose="020B0604020202020204" pitchFamily="34" charset="0"/>
              </a:rPr>
              <a:t>Fig. </a:t>
            </a:r>
            <a:r>
              <a:rPr lang="en-US" i="1">
                <a:ea typeface="Arial" panose="020B0604020202020204" pitchFamily="34" charset="0"/>
              </a:rPr>
              <a:t>2</a:t>
            </a:r>
            <a:r>
              <a:rPr lang="en-US" i="1" u="none" strike="noStrike">
                <a:effectLst/>
                <a:ea typeface="Arial" panose="020B0604020202020204" pitchFamily="34" charset="0"/>
              </a:rPr>
              <a:t>: </a:t>
            </a:r>
            <a:r>
              <a:rPr lang="en-US" i="1">
                <a:ea typeface="Arial" panose="020B0604020202020204" pitchFamily="34" charset="0"/>
              </a:rPr>
              <a:t>Individual Temperature Sensor Instrument</a:t>
            </a:r>
            <a:endParaRPr lang="en-US" i="1" u="none" strike="noStrike">
              <a:effectLst/>
              <a:ea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F955C54-EAC2-3B37-E039-3B440A8C7182}"/>
              </a:ext>
            </a:extLst>
          </p:cNvPr>
          <p:cNvSpPr txBox="1"/>
          <p:nvPr/>
        </p:nvSpPr>
        <p:spPr>
          <a:xfrm>
            <a:off x="32508473" y="28645049"/>
            <a:ext cx="11002256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en-US" sz="2000" b="0" i="0" u="none" strike="noStrike" dirty="0">
                <a:solidFill>
                  <a:srgbClr val="002060"/>
                </a:solidFill>
                <a:effectLst/>
                <a:latin typeface="+mj-lt"/>
              </a:rPr>
              <a:t>[1]  "Freeze-thaw cycles." GLISA. </a:t>
            </a:r>
            <a:r>
              <a:rPr lang="en-US" sz="2000" b="0" i="0" u="none" strike="noStrike" dirty="0" err="1">
                <a:solidFill>
                  <a:srgbClr val="002060"/>
                </a:solidFill>
                <a:effectLst/>
                <a:latin typeface="+mj-lt"/>
              </a:rPr>
              <a:t>Available:https</a:t>
            </a:r>
            <a:r>
              <a:rPr lang="en-US" sz="2000" b="0" i="0" u="none" strike="noStrike" dirty="0">
                <a:solidFill>
                  <a:srgbClr val="002060"/>
                </a:solidFill>
                <a:effectLst/>
                <a:latin typeface="+mj-lt"/>
              </a:rPr>
              <a:t>://</a:t>
            </a:r>
            <a:r>
              <a:rPr lang="en-US" sz="2000" b="0" i="0" u="none" strike="noStrike" dirty="0" err="1">
                <a:solidFill>
                  <a:srgbClr val="002060"/>
                </a:solidFill>
                <a:effectLst/>
                <a:latin typeface="+mj-lt"/>
              </a:rPr>
              <a:t>glisa.umich.edu</a:t>
            </a:r>
            <a:r>
              <a:rPr lang="en-US" sz="2000" b="0" i="0" u="none" strike="noStrike" dirty="0">
                <a:solidFill>
                  <a:srgbClr val="002060"/>
                </a:solidFill>
                <a:effectLst/>
                <a:latin typeface="+mj-lt"/>
              </a:rPr>
              <a:t>/resources-tools/climate-impacts/freeze-thaw-cycles/</a:t>
            </a:r>
            <a:r>
              <a:rPr lang="en-US" sz="2000" i="0" u="none" strike="noStrike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000" b="0" i="0" u="none" strike="noStrike" dirty="0">
                <a:solidFill>
                  <a:srgbClr val="002060"/>
                </a:solidFill>
                <a:effectLst/>
                <a:latin typeface="+mj-lt"/>
              </a:rPr>
              <a:t>[2] Kim, Y., Kimball, J. S., Glassy, J., and Du, J.: An extended global Earth system data record on daily landscape freeze–thaw status determined from satellite passive microwave remote sensing, *Earth System Science Data*, 9, 133–147, https://</a:t>
            </a:r>
            <a:r>
              <a:rPr lang="en-US" sz="2000" b="0" i="0" u="none" strike="noStrike" dirty="0" err="1">
                <a:solidFill>
                  <a:srgbClr val="002060"/>
                </a:solidFill>
                <a:effectLst/>
                <a:latin typeface="+mj-lt"/>
              </a:rPr>
              <a:t>doi.org</a:t>
            </a:r>
            <a:r>
              <a:rPr lang="en-US" sz="2000" b="0" i="0" u="none" strike="noStrike" dirty="0">
                <a:solidFill>
                  <a:srgbClr val="002060"/>
                </a:solidFill>
                <a:effectLst/>
                <a:latin typeface="+mj-lt"/>
              </a:rPr>
              <a:t>/10.5194/essd-9-133-2017, 2017.</a:t>
            </a:r>
            <a:r>
              <a:rPr lang="en-US" sz="2000" i="0" u="none" strike="noStrike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000" b="0" i="0" u="none" strike="noStrike" dirty="0">
                <a:solidFill>
                  <a:srgbClr val="002060"/>
                </a:solidFill>
                <a:effectLst/>
                <a:latin typeface="+mj-lt"/>
              </a:rPr>
              <a:t>[3] Chen, Y., Li, S., Wang, L., Mittermeier, M., Bernier, M., &amp; Ludwig, R. (2024). Retrieving freeze-thaw states using deep learning with remote sensing data in permafrost landscapes. *International Journal of Applied Earth Observation and Geoinformation*, 126, 103616. https://</a:t>
            </a:r>
            <a:r>
              <a:rPr lang="en-US" sz="2000" b="0" i="0" u="none" strike="noStrike" dirty="0" err="1">
                <a:solidFill>
                  <a:srgbClr val="002060"/>
                </a:solidFill>
                <a:effectLst/>
                <a:latin typeface="+mj-lt"/>
              </a:rPr>
              <a:t>doi.org</a:t>
            </a:r>
            <a:r>
              <a:rPr lang="en-US" sz="2000" b="0" i="0" u="none" strike="noStrike" dirty="0">
                <a:solidFill>
                  <a:srgbClr val="002060"/>
                </a:solidFill>
                <a:effectLst/>
                <a:latin typeface="+mj-lt"/>
              </a:rPr>
              <a:t>/10.1016/j.jag.2023.103616.</a:t>
            </a:r>
            <a:r>
              <a:rPr lang="en-US" sz="2000" i="0" u="none" strike="noStrike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000" b="0" i="0" u="none" strike="noStrike" dirty="0">
                <a:solidFill>
                  <a:srgbClr val="002060"/>
                </a:solidFill>
                <a:effectLst/>
                <a:latin typeface="+mj-lt"/>
              </a:rPr>
              <a:t>[4] M. F. Yousuf, T. Siddique, and M. S. Mahmud, "</a:t>
            </a:r>
            <a:r>
              <a:rPr lang="en-US" sz="2000" b="0" i="0" u="none" strike="noStrike" dirty="0" err="1">
                <a:solidFill>
                  <a:srgbClr val="002060"/>
                </a:solidFill>
                <a:effectLst/>
                <a:latin typeface="+mj-lt"/>
              </a:rPr>
              <a:t>iBUG</a:t>
            </a:r>
            <a:r>
              <a:rPr lang="en-US" sz="2000" b="0" i="0" u="none" strike="noStrike" dirty="0">
                <a:solidFill>
                  <a:srgbClr val="002060"/>
                </a:solidFill>
                <a:effectLst/>
                <a:latin typeface="+mj-lt"/>
              </a:rPr>
              <a:t>: AI Enabled IoT Sensing Platform for Real-time Environmental Monitoring," in *Proceedings of the 2022 IEEE 31st Microelectronics Design &amp; Test Symposium (MDTS)*, Albany, NY, USA, 2022, pp. 1-7, </a:t>
            </a:r>
            <a:r>
              <a:rPr lang="en-US" sz="2000" b="0" i="0" u="none" strike="noStrike" dirty="0" err="1">
                <a:solidFill>
                  <a:srgbClr val="002060"/>
                </a:solidFill>
                <a:effectLst/>
                <a:latin typeface="+mj-lt"/>
              </a:rPr>
              <a:t>doi</a:t>
            </a:r>
            <a:r>
              <a:rPr lang="en-US" sz="2000" b="0" i="0" u="none" strike="noStrike" dirty="0">
                <a:solidFill>
                  <a:srgbClr val="002060"/>
                </a:solidFill>
                <a:effectLst/>
                <a:latin typeface="+mj-lt"/>
              </a:rPr>
              <a:t>: 10.1109/MDTS54894.2022.9826935.</a:t>
            </a:r>
            <a:endParaRPr lang="en-US" sz="2000" b="0" dirty="0">
              <a:solidFill>
                <a:srgbClr val="002060"/>
              </a:solidFill>
              <a:effectLst/>
              <a:latin typeface="+mj-lt"/>
            </a:endParaRPr>
          </a:p>
          <a:p>
            <a:pPr algn="just"/>
            <a:br>
              <a:rPr lang="en-US" sz="2000" dirty="0"/>
            </a:br>
            <a:endParaRPr lang="en-US" sz="2000" dirty="0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D41A353F-4F26-628A-9FEB-B816DAC2592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t="26001" b="26001"/>
          <a:stretch/>
        </p:blipFill>
        <p:spPr>
          <a:xfrm>
            <a:off x="6867659" y="4315042"/>
            <a:ext cx="9832151" cy="3539430"/>
          </a:xfrm>
          <a:prstGeom prst="rect">
            <a:avLst/>
          </a:prstGeom>
        </p:spPr>
      </p:pic>
      <p:pic>
        <p:nvPicPr>
          <p:cNvPr id="35" name="Picture 34" descr="A aerial view of a forest&#10;&#10;Description automatically generated">
            <a:extLst>
              <a:ext uri="{FF2B5EF4-FFF2-40B4-BE49-F238E27FC236}">
                <a16:creationId xmlns:a16="http://schemas.microsoft.com/office/drawing/2014/main" id="{11202A41-E4D9-1653-8DFE-54A49CD328E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r="12048" b="5768"/>
          <a:stretch/>
        </p:blipFill>
        <p:spPr>
          <a:xfrm>
            <a:off x="1445603" y="23249566"/>
            <a:ext cx="6172915" cy="4206697"/>
          </a:xfrm>
          <a:prstGeom prst="rect">
            <a:avLst/>
          </a:prstGeom>
          <a:ln w="76200">
            <a:solidFill>
              <a:srgbClr val="FFC101"/>
            </a:solidFill>
          </a:ln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32408012-A410-A07A-6C16-BAD284C93E2A}"/>
              </a:ext>
            </a:extLst>
          </p:cNvPr>
          <p:cNvSpPr/>
          <p:nvPr/>
        </p:nvSpPr>
        <p:spPr>
          <a:xfrm>
            <a:off x="32352200" y="4554165"/>
            <a:ext cx="11149606" cy="6980896"/>
          </a:xfrm>
          <a:prstGeom prst="rect">
            <a:avLst/>
          </a:prstGeom>
          <a:solidFill>
            <a:srgbClr val="DBC5ED"/>
          </a:solidFill>
          <a:ln w="57150">
            <a:solidFill>
              <a:srgbClr val="C39FE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92B0E70B-58BF-E6C5-B8E9-925927C3852C}"/>
              </a:ext>
            </a:extLst>
          </p:cNvPr>
          <p:cNvSpPr/>
          <p:nvPr/>
        </p:nvSpPr>
        <p:spPr>
          <a:xfrm>
            <a:off x="32352200" y="12919298"/>
            <a:ext cx="11149606" cy="3721648"/>
          </a:xfrm>
          <a:prstGeom prst="rect">
            <a:avLst/>
          </a:prstGeom>
          <a:solidFill>
            <a:srgbClr val="FDAADB">
              <a:alpha val="50196"/>
            </a:srgbClr>
          </a:solidFill>
          <a:ln w="57150">
            <a:solidFill>
              <a:srgbClr val="FDAADB">
                <a:alpha val="81176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07E06749-03AA-5100-85F9-476A320ABE1D}"/>
              </a:ext>
            </a:extLst>
          </p:cNvPr>
          <p:cNvSpPr/>
          <p:nvPr/>
        </p:nvSpPr>
        <p:spPr>
          <a:xfrm>
            <a:off x="32352201" y="17990297"/>
            <a:ext cx="11158528" cy="9291028"/>
          </a:xfrm>
          <a:prstGeom prst="rect">
            <a:avLst/>
          </a:prstGeom>
          <a:solidFill>
            <a:srgbClr val="DEEBF7"/>
          </a:solidFill>
          <a:ln w="57150">
            <a:solidFill>
              <a:srgbClr val="B6D2E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rtl="0"/>
            <a:r>
              <a:rPr lang="en-US" sz="3200">
                <a:latin typeface="Calibri"/>
                <a:ea typeface="Segoe UI"/>
                <a:cs typeface="Segoe UI"/>
              </a:rPr>
              <a:t>​</a:t>
            </a:r>
          </a:p>
          <a:p>
            <a:pPr marL="914400" lvl="1" indent="-457200">
              <a:buFont typeface="Arial,Sans-Serif"/>
              <a:buChar char="•"/>
            </a:pPr>
            <a:endParaRPr lang="en-US" sz="3200">
              <a:solidFill>
                <a:srgbClr val="002060"/>
              </a:solidFill>
              <a:latin typeface="Calibri"/>
              <a:ea typeface="Arial"/>
              <a:cs typeface="Arial"/>
            </a:endParaRPr>
          </a:p>
          <a:p>
            <a:pPr marL="914400" lvl="1" indent="-457200">
              <a:buFont typeface="Arial,Sans-Serif"/>
              <a:buChar char="•"/>
            </a:pPr>
            <a:endParaRPr lang="en-US" sz="3200">
              <a:solidFill>
                <a:srgbClr val="002060"/>
              </a:solidFill>
              <a:latin typeface="Calibri"/>
              <a:ea typeface="Arial"/>
              <a:cs typeface="Arial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3AA0D1E-72A5-C856-549C-A3955B4ECB64}"/>
              </a:ext>
            </a:extLst>
          </p:cNvPr>
          <p:cNvCxnSpPr>
            <a:cxnSpLocks/>
          </p:cNvCxnSpPr>
          <p:nvPr/>
        </p:nvCxnSpPr>
        <p:spPr>
          <a:xfrm flipV="1">
            <a:off x="23353291" y="23958048"/>
            <a:ext cx="7868019" cy="34238"/>
          </a:xfrm>
          <a:prstGeom prst="line">
            <a:avLst/>
          </a:prstGeom>
          <a:ln w="60325" cap="rnd">
            <a:solidFill>
              <a:srgbClr val="237194">
                <a:alpha val="46937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16015C71-D7E5-03E4-EF53-8FB2ED1C5B08}"/>
              </a:ext>
            </a:extLst>
          </p:cNvPr>
          <p:cNvSpPr txBox="1"/>
          <p:nvPr/>
        </p:nvSpPr>
        <p:spPr>
          <a:xfrm>
            <a:off x="8999851" y="23254484"/>
            <a:ext cx="70484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>
                <a:solidFill>
                  <a:srgbClr val="237194"/>
                </a:solidFill>
              </a:rPr>
              <a:t>Instrument Deployment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8065740-63A4-44ED-AE4A-F2E3A749754C}"/>
              </a:ext>
            </a:extLst>
          </p:cNvPr>
          <p:cNvSpPr txBox="1"/>
          <p:nvPr/>
        </p:nvSpPr>
        <p:spPr>
          <a:xfrm>
            <a:off x="22594558" y="24352181"/>
            <a:ext cx="8816696" cy="797141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200" b="1">
                <a:solidFill>
                  <a:schemeClr val="accent2"/>
                </a:solidFill>
                <a:latin typeface="Calibri"/>
                <a:ea typeface="Calibri"/>
                <a:cs typeface="Calibri"/>
              </a:rPr>
              <a:t>Data</a:t>
            </a:r>
            <a:r>
              <a:rPr lang="en-US" sz="3200" b="1" dirty="0">
                <a:solidFill>
                  <a:schemeClr val="accent2"/>
                </a:solidFill>
                <a:latin typeface="Calibri"/>
                <a:ea typeface="Calibri"/>
                <a:cs typeface="Calibri"/>
              </a:rPr>
              <a:t> Normalization</a:t>
            </a:r>
            <a:endParaRPr lang="en-US" sz="3200" b="1">
              <a:solidFill>
                <a:schemeClr val="accent2"/>
              </a:solidFill>
              <a:latin typeface="Calibri"/>
              <a:ea typeface="Calibri"/>
              <a:cs typeface="Calibri"/>
            </a:endParaRPr>
          </a:p>
          <a:p>
            <a:pPr marL="457200" indent="-457200" algn="just">
              <a:buFont typeface="Arial"/>
              <a:buChar char="•"/>
            </a:pPr>
            <a:r>
              <a:rPr lang="en-US" sz="320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Outlier data points, outside of the </a:t>
            </a:r>
            <a:r>
              <a:rPr lang="en-US" sz="3200" dirty="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expected </a:t>
            </a:r>
            <a:r>
              <a:rPr lang="en-US" sz="320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temperature range, are replaced with the average of nearest two sensors. </a:t>
            </a:r>
            <a:endParaRPr lang="en-US" sz="3200">
              <a:latin typeface="Calibri"/>
              <a:ea typeface="Calibri"/>
              <a:cs typeface="Calibri"/>
            </a:endParaRPr>
          </a:p>
          <a:p>
            <a:r>
              <a:rPr lang="en-US" sz="3200" b="1">
                <a:solidFill>
                  <a:schemeClr val="accent2"/>
                </a:solidFill>
                <a:latin typeface="Calibri"/>
                <a:ea typeface="Calibri"/>
                <a:cs typeface="Calibri"/>
              </a:rPr>
              <a:t>Data Validation Using Real Time Comparison</a:t>
            </a:r>
            <a:endParaRPr lang="en-US" sz="3200">
              <a:solidFill>
                <a:schemeClr val="accent2"/>
              </a:solidFill>
            </a:endParaRPr>
          </a:p>
          <a:p>
            <a:pPr marL="457200" indent="-457200" algn="just">
              <a:buFont typeface="Arial"/>
              <a:buChar char="•"/>
            </a:pPr>
            <a:r>
              <a:rPr lang="en-US" sz="320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Comparison plots are made with the NOAA local FTC data</a:t>
            </a:r>
            <a:endParaRPr lang="en-US" sz="3200">
              <a:latin typeface="Calibri"/>
              <a:ea typeface="Calibri"/>
              <a:cs typeface="Calibri"/>
            </a:endParaRPr>
          </a:p>
          <a:p>
            <a:r>
              <a:rPr lang="en-US" sz="3200" b="1">
                <a:solidFill>
                  <a:schemeClr val="accent2"/>
                </a:solidFill>
                <a:ea typeface="Calibri"/>
                <a:cs typeface="Calibri"/>
              </a:rPr>
              <a:t>Correlating </a:t>
            </a:r>
            <a:r>
              <a:rPr lang="en-US" sz="3200" b="1" dirty="0">
                <a:solidFill>
                  <a:schemeClr val="accent2"/>
                </a:solidFill>
                <a:ea typeface="Calibri"/>
                <a:cs typeface="Calibri"/>
              </a:rPr>
              <a:t>Temperature-depth</a:t>
            </a:r>
            <a:r>
              <a:rPr lang="en-US" sz="3200" b="1">
                <a:solidFill>
                  <a:schemeClr val="accent2"/>
                </a:solidFill>
                <a:ea typeface="Calibri"/>
                <a:cs typeface="Calibri"/>
              </a:rPr>
              <a:t> by Employing ML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>
                <a:solidFill>
                  <a:srgbClr val="002060"/>
                </a:solidFill>
                <a:ea typeface="Calibri"/>
                <a:cs typeface="Calibri"/>
              </a:rPr>
              <a:t>Utilize TensorFlow Lite for developing a linear regression model.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>
                <a:solidFill>
                  <a:srgbClr val="002060"/>
                </a:solidFill>
                <a:ea typeface="Calibri"/>
                <a:cs typeface="Calibri"/>
              </a:rPr>
              <a:t>Train the model on temperature-depth relationships from retrieved, formatted data.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>
                <a:solidFill>
                  <a:srgbClr val="002060"/>
                </a:solidFill>
                <a:ea typeface="Calibri"/>
                <a:cs typeface="Calibri"/>
              </a:rPr>
              <a:t>Predict depth for new inputs of temperature, sensor number, address, and location.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>
                <a:solidFill>
                  <a:srgbClr val="002060"/>
                </a:solidFill>
                <a:ea typeface="Calibri"/>
                <a:cs typeface="Calibri"/>
              </a:rPr>
              <a:t>Test predictions against collected data for accuracy.</a:t>
            </a:r>
            <a:endParaRPr lang="en-US" sz="3200">
              <a:solidFill>
                <a:srgbClr val="237194"/>
              </a:solidFill>
              <a:ea typeface="Calibri"/>
              <a:cs typeface="Calibri"/>
            </a:endParaRP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DD7BF778-A681-938A-FEE4-F1AE3D83AD18}"/>
              </a:ext>
            </a:extLst>
          </p:cNvPr>
          <p:cNvCxnSpPr>
            <a:cxnSpLocks/>
          </p:cNvCxnSpPr>
          <p:nvPr/>
        </p:nvCxnSpPr>
        <p:spPr>
          <a:xfrm>
            <a:off x="878218" y="14003335"/>
            <a:ext cx="7272599" cy="0"/>
          </a:xfrm>
          <a:prstGeom prst="line">
            <a:avLst/>
          </a:prstGeom>
          <a:ln w="60325" cap="rnd">
            <a:solidFill>
              <a:srgbClr val="237194">
                <a:alpha val="46937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7DEC9B1B-83B7-5271-69A5-AA4A3D8BB5E3}"/>
              </a:ext>
            </a:extLst>
          </p:cNvPr>
          <p:cNvSpPr txBox="1"/>
          <p:nvPr/>
        </p:nvSpPr>
        <p:spPr>
          <a:xfrm>
            <a:off x="17180896" y="13159922"/>
            <a:ext cx="7660811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800">
                <a:solidFill>
                  <a:srgbClr val="4F8D9F"/>
                </a:solidFill>
                <a:ea typeface="Calibri"/>
                <a:cs typeface="Calibri"/>
              </a:rPr>
              <a:t>Data Retrieval and Processing</a:t>
            </a: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7E88859A-6056-C5C6-793B-6F834C83154F}"/>
              </a:ext>
            </a:extLst>
          </p:cNvPr>
          <p:cNvCxnSpPr>
            <a:cxnSpLocks/>
          </p:cNvCxnSpPr>
          <p:nvPr/>
        </p:nvCxnSpPr>
        <p:spPr>
          <a:xfrm>
            <a:off x="16778833" y="14005775"/>
            <a:ext cx="7986382" cy="0"/>
          </a:xfrm>
          <a:prstGeom prst="line">
            <a:avLst/>
          </a:prstGeom>
          <a:ln w="60325" cap="rnd">
            <a:solidFill>
              <a:srgbClr val="237194">
                <a:alpha val="46937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F0E74761-FFC6-BBA6-1C46-6A0DA5DF1BEB}"/>
              </a:ext>
            </a:extLst>
          </p:cNvPr>
          <p:cNvSpPr txBox="1"/>
          <p:nvPr/>
        </p:nvSpPr>
        <p:spPr>
          <a:xfrm>
            <a:off x="757730" y="13210376"/>
            <a:ext cx="69830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solidFill>
                  <a:srgbClr val="4F8D9F"/>
                </a:solidFill>
              </a:rPr>
              <a:t>Instrument Design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921DF804-A904-4961-0EA9-5990DDAD68E9}"/>
              </a:ext>
            </a:extLst>
          </p:cNvPr>
          <p:cNvSpPr txBox="1"/>
          <p:nvPr/>
        </p:nvSpPr>
        <p:spPr>
          <a:xfrm>
            <a:off x="32554531" y="4762194"/>
            <a:ext cx="11099676" cy="863640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ts val="3720"/>
              </a:lnSpc>
            </a:pPr>
            <a:r>
              <a:rPr lang="en-US" sz="3600" b="1">
                <a:solidFill>
                  <a:srgbClr val="002060"/>
                </a:solidFill>
                <a:latin typeface="Calibri"/>
                <a:ea typeface="Cambria"/>
                <a:cs typeface="Calibri"/>
              </a:rPr>
              <a:t>Soil Erosion Studies</a:t>
            </a:r>
          </a:p>
          <a:p>
            <a:pPr>
              <a:lnSpc>
                <a:spcPts val="3720"/>
              </a:lnSpc>
            </a:pPr>
            <a:r>
              <a:rPr lang="en-US" sz="3600">
                <a:solidFill>
                  <a:srgbClr val="002060"/>
                </a:solidFill>
                <a:latin typeface="Calibri"/>
                <a:ea typeface="Cambria"/>
                <a:cs typeface="Calibri"/>
              </a:rPr>
              <a:t>Understanding FTCs aids in predicting soil erosion patterns.</a:t>
            </a:r>
          </a:p>
          <a:p>
            <a:pPr>
              <a:lnSpc>
                <a:spcPts val="3720"/>
              </a:lnSpc>
            </a:pPr>
            <a:endParaRPr lang="en-US" sz="3600">
              <a:solidFill>
                <a:srgbClr val="002060"/>
              </a:solidFill>
              <a:latin typeface="Calibri"/>
              <a:ea typeface="Cambria"/>
              <a:cs typeface="Calibri"/>
            </a:endParaRPr>
          </a:p>
          <a:p>
            <a:pPr>
              <a:lnSpc>
                <a:spcPts val="3720"/>
              </a:lnSpc>
            </a:pPr>
            <a:r>
              <a:rPr lang="en-US" sz="3600" b="1">
                <a:solidFill>
                  <a:srgbClr val="002060"/>
                </a:solidFill>
                <a:latin typeface="Calibri"/>
                <a:ea typeface="Cambria"/>
                <a:cs typeface="Calibri"/>
              </a:rPr>
              <a:t>Climate Change Research</a:t>
            </a:r>
          </a:p>
          <a:p>
            <a:pPr>
              <a:lnSpc>
                <a:spcPts val="3720"/>
              </a:lnSpc>
            </a:pPr>
            <a:r>
              <a:rPr lang="en-US" sz="3600">
                <a:solidFill>
                  <a:srgbClr val="002060"/>
                </a:solidFill>
                <a:latin typeface="Calibri"/>
                <a:ea typeface="Cambria"/>
                <a:cs typeface="Calibri"/>
              </a:rPr>
              <a:t>Monitoring FTCs provides data on climate change effects.</a:t>
            </a:r>
          </a:p>
          <a:p>
            <a:pPr>
              <a:lnSpc>
                <a:spcPts val="3720"/>
              </a:lnSpc>
            </a:pPr>
            <a:endParaRPr lang="en-US" sz="3600">
              <a:solidFill>
                <a:srgbClr val="002060"/>
              </a:solidFill>
              <a:latin typeface="Calibri"/>
              <a:ea typeface="Cambria"/>
              <a:cs typeface="Calibri"/>
            </a:endParaRPr>
          </a:p>
          <a:p>
            <a:pPr>
              <a:lnSpc>
                <a:spcPts val="3720"/>
              </a:lnSpc>
            </a:pPr>
            <a:r>
              <a:rPr lang="en-US" sz="3600" b="1">
                <a:solidFill>
                  <a:srgbClr val="002060"/>
                </a:solidFill>
                <a:latin typeface="Calibri"/>
                <a:ea typeface="Cambria"/>
                <a:cs typeface="Calibri"/>
              </a:rPr>
              <a:t>Land Use Planning</a:t>
            </a:r>
          </a:p>
          <a:p>
            <a:pPr>
              <a:lnSpc>
                <a:spcPts val="3720"/>
              </a:lnSpc>
            </a:pPr>
            <a:r>
              <a:rPr lang="en-US" sz="3600">
                <a:solidFill>
                  <a:srgbClr val="002060"/>
                </a:solidFill>
                <a:latin typeface="Calibri"/>
                <a:ea typeface="Cambria"/>
                <a:cs typeface="Calibri"/>
              </a:rPr>
              <a:t>Data supports informed decisions on land development and conservation.</a:t>
            </a:r>
          </a:p>
          <a:p>
            <a:pPr>
              <a:lnSpc>
                <a:spcPts val="3720"/>
              </a:lnSpc>
            </a:pPr>
            <a:endParaRPr lang="en-US" sz="3600">
              <a:solidFill>
                <a:srgbClr val="002060"/>
              </a:solidFill>
              <a:latin typeface="Calibri"/>
              <a:ea typeface="Cambria"/>
              <a:cs typeface="Calibri"/>
            </a:endParaRPr>
          </a:p>
          <a:p>
            <a:pPr>
              <a:lnSpc>
                <a:spcPts val="3720"/>
              </a:lnSpc>
            </a:pPr>
            <a:r>
              <a:rPr lang="en-US" sz="3600" b="1">
                <a:solidFill>
                  <a:srgbClr val="002060"/>
                </a:solidFill>
                <a:latin typeface="Calibri"/>
                <a:ea typeface="Cambria"/>
                <a:cs typeface="Calibri"/>
              </a:rPr>
              <a:t>Energy Efficiency</a:t>
            </a:r>
          </a:p>
          <a:p>
            <a:pPr>
              <a:lnSpc>
                <a:spcPts val="3720"/>
              </a:lnSpc>
            </a:pPr>
            <a:r>
              <a:rPr lang="en-US" sz="3600">
                <a:solidFill>
                  <a:srgbClr val="002060"/>
                </a:solidFill>
                <a:latin typeface="Calibri"/>
                <a:ea typeface="Cambria"/>
                <a:cs typeface="Calibri"/>
              </a:rPr>
              <a:t>Insights can optimize energy use in temperature-sensitive systems.</a:t>
            </a:r>
          </a:p>
          <a:p>
            <a:pPr>
              <a:lnSpc>
                <a:spcPts val="3720"/>
              </a:lnSpc>
            </a:pPr>
            <a:endParaRPr lang="en-US" sz="3600">
              <a:solidFill>
                <a:srgbClr val="002060"/>
              </a:solidFill>
              <a:latin typeface="Calibri"/>
              <a:ea typeface="Cambria"/>
              <a:cs typeface="Calibri"/>
            </a:endParaRPr>
          </a:p>
          <a:p>
            <a:pPr>
              <a:lnSpc>
                <a:spcPts val="3720"/>
              </a:lnSpc>
            </a:pPr>
            <a:endParaRPr lang="en-US" sz="3600" b="1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ts val="3720"/>
              </a:lnSpc>
            </a:pPr>
            <a:endParaRPr lang="en-US" sz="3600" b="1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ts val="3720"/>
              </a:lnSpc>
            </a:pPr>
            <a:endParaRPr lang="en-US" sz="3600" b="1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11675C2B-880A-5941-6433-81993EB901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518516" y="18135138"/>
            <a:ext cx="2802889" cy="2988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 ">
            <a:extLst>
              <a:ext uri="{FF2B5EF4-FFF2-40B4-BE49-F238E27FC236}">
                <a16:creationId xmlns:a16="http://schemas.microsoft.com/office/drawing/2014/main" id="{D7C17FE7-0D7B-065F-9E0F-70A441645D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63" b="28064"/>
          <a:stretch/>
        </p:blipFill>
        <p:spPr bwMode="auto">
          <a:xfrm>
            <a:off x="8741969" y="14103637"/>
            <a:ext cx="7407124" cy="2887375"/>
          </a:xfrm>
          <a:prstGeom prst="rect">
            <a:avLst/>
          </a:prstGeom>
          <a:noFill/>
          <a:ln w="76200">
            <a:solidFill>
              <a:srgbClr val="C5B337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5" name="TextBox 1034">
            <a:extLst>
              <a:ext uri="{FF2B5EF4-FFF2-40B4-BE49-F238E27FC236}">
                <a16:creationId xmlns:a16="http://schemas.microsoft.com/office/drawing/2014/main" id="{C9798421-82DE-2EEA-90EE-4B962BDCCC69}"/>
              </a:ext>
            </a:extLst>
          </p:cNvPr>
          <p:cNvSpPr txBox="1"/>
          <p:nvPr/>
        </p:nvSpPr>
        <p:spPr>
          <a:xfrm>
            <a:off x="32564257" y="13011731"/>
            <a:ext cx="10854418" cy="390876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>
                <a:solidFill>
                  <a:srgbClr val="002060"/>
                </a:solidFill>
                <a:latin typeface="Calibri"/>
                <a:ea typeface="Cambria"/>
                <a:cs typeface="Calibri"/>
              </a:rPr>
              <a:t>Each deployed instrument is working properly and streamlining data efficiently.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>
                <a:solidFill>
                  <a:srgbClr val="002060"/>
                </a:solidFill>
                <a:latin typeface="Calibri"/>
                <a:ea typeface="Cambria"/>
                <a:cs typeface="Calibri"/>
              </a:rPr>
              <a:t>Instruments must be checked every 5-7 days to exchange the power supply.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>
                <a:solidFill>
                  <a:srgbClr val="002060"/>
                </a:solidFill>
                <a:latin typeface="Calibri"/>
                <a:ea typeface="Cambria"/>
                <a:cs typeface="Calibri"/>
              </a:rPr>
              <a:t>Current data processed reads closely to NOAA data.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>
                <a:solidFill>
                  <a:srgbClr val="002060"/>
                </a:solidFill>
                <a:latin typeface="Calibri"/>
                <a:ea typeface="Cambria"/>
                <a:cs typeface="Calibri"/>
              </a:rPr>
              <a:t>Actively working on streamlining data retrieval to data analysis method. </a:t>
            </a:r>
            <a:endParaRPr lang="en-US" sz="3200">
              <a:solidFill>
                <a:srgbClr val="002060"/>
              </a:solidFill>
              <a:ea typeface="Calibri"/>
              <a:cs typeface="Calibri"/>
            </a:endParaRPr>
          </a:p>
          <a:p>
            <a:endParaRPr lang="en-US" sz="2400">
              <a:ea typeface="Calibri" panose="020F0502020204030204"/>
              <a:cs typeface="Calibri"/>
            </a:endParaRPr>
          </a:p>
        </p:txBody>
      </p:sp>
      <p:sp>
        <p:nvSpPr>
          <p:cNvPr id="1037" name="TextBox 1036">
            <a:extLst>
              <a:ext uri="{FF2B5EF4-FFF2-40B4-BE49-F238E27FC236}">
                <a16:creationId xmlns:a16="http://schemas.microsoft.com/office/drawing/2014/main" id="{947C6C10-FD78-F185-B2D4-FC099D68CE0B}"/>
              </a:ext>
            </a:extLst>
          </p:cNvPr>
          <p:cNvSpPr txBox="1"/>
          <p:nvPr/>
        </p:nvSpPr>
        <p:spPr>
          <a:xfrm>
            <a:off x="9995530" y="17066388"/>
            <a:ext cx="5362593" cy="39215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i="1" u="none" strike="noStrike">
                <a:solidFill>
                  <a:schemeClr val="tx2">
                    <a:lumMod val="75000"/>
                  </a:schemeClr>
                </a:solidFill>
                <a:effectLst/>
                <a:ea typeface="Arial" panose="020B0604020202020204" pitchFamily="34" charset="0"/>
              </a:rPr>
              <a:t>Fig. 3</a:t>
            </a:r>
            <a:r>
              <a:rPr lang="en-US" i="1">
                <a:solidFill>
                  <a:schemeClr val="tx2">
                    <a:lumMod val="75000"/>
                  </a:schemeClr>
                </a:solidFill>
                <a:ea typeface="Arial" panose="020B0604020202020204" pitchFamily="34" charset="0"/>
              </a:rPr>
              <a:t>: CAD </a:t>
            </a:r>
            <a:r>
              <a:rPr lang="en-US" i="1" err="1">
                <a:solidFill>
                  <a:schemeClr val="tx2">
                    <a:lumMod val="75000"/>
                  </a:schemeClr>
                </a:solidFill>
                <a:ea typeface="Arial" panose="020B0604020202020204" pitchFamily="34" charset="0"/>
              </a:rPr>
              <a:t>iBUG</a:t>
            </a:r>
            <a:r>
              <a:rPr lang="en-US" i="1">
                <a:solidFill>
                  <a:schemeClr val="tx2">
                    <a:lumMod val="75000"/>
                  </a:schemeClr>
                </a:solidFill>
                <a:ea typeface="Arial" panose="020B0604020202020204" pitchFamily="34" charset="0"/>
              </a:rPr>
              <a:t> Board Design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D766290-4629-7EEF-7161-FB8AEAF782FA}"/>
              </a:ext>
            </a:extLst>
          </p:cNvPr>
          <p:cNvSpPr txBox="1"/>
          <p:nvPr/>
        </p:nvSpPr>
        <p:spPr>
          <a:xfrm>
            <a:off x="1833220" y="27480656"/>
            <a:ext cx="5362593" cy="39215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i="1" u="none" strike="noStrike">
                <a:solidFill>
                  <a:schemeClr val="tx2">
                    <a:lumMod val="75000"/>
                  </a:schemeClr>
                </a:solidFill>
                <a:effectLst/>
                <a:ea typeface="Arial" panose="020B0604020202020204" pitchFamily="34" charset="0"/>
              </a:rPr>
              <a:t>Fig. </a:t>
            </a:r>
            <a:r>
              <a:rPr lang="en-US" i="1">
                <a:solidFill>
                  <a:schemeClr val="tx2">
                    <a:lumMod val="75000"/>
                  </a:schemeClr>
                </a:solidFill>
                <a:ea typeface="Arial" panose="020B0604020202020204" pitchFamily="34" charset="0"/>
              </a:rPr>
              <a:t>6: Aerial View of Thompson Farm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C0D13E0-6A50-9D11-32F6-1CA1567E036F}"/>
              </a:ext>
            </a:extLst>
          </p:cNvPr>
          <p:cNvGrpSpPr/>
          <p:nvPr/>
        </p:nvGrpSpPr>
        <p:grpSpPr>
          <a:xfrm>
            <a:off x="1351655" y="28008388"/>
            <a:ext cx="6531864" cy="4158703"/>
            <a:chOff x="1428548" y="27565802"/>
            <a:chExt cx="6531864" cy="4158703"/>
          </a:xfrm>
        </p:grpSpPr>
        <p:pic>
          <p:nvPicPr>
            <p:cNvPr id="25" name="Picture 2" descr="Image preview">
              <a:extLst>
                <a:ext uri="{FF2B5EF4-FFF2-40B4-BE49-F238E27FC236}">
                  <a16:creationId xmlns:a16="http://schemas.microsoft.com/office/drawing/2014/main" id="{E33A9120-4F46-F3A3-2F5B-93CC85806CB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193" t="25911" r="14976" b="24567"/>
            <a:stretch/>
          </p:blipFill>
          <p:spPr bwMode="auto">
            <a:xfrm>
              <a:off x="1428548" y="27565802"/>
              <a:ext cx="2475335" cy="4147212"/>
            </a:xfrm>
            <a:prstGeom prst="rect">
              <a:avLst/>
            </a:prstGeom>
            <a:noFill/>
            <a:ln w="76200">
              <a:solidFill>
                <a:srgbClr val="FFC10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Image preview">
              <a:extLst>
                <a:ext uri="{FF2B5EF4-FFF2-40B4-BE49-F238E27FC236}">
                  <a16:creationId xmlns:a16="http://schemas.microsoft.com/office/drawing/2014/main" id="{D8E89677-5710-8C99-AA5B-209F6CDD6B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1245" y="27577293"/>
              <a:ext cx="3999167" cy="4147212"/>
            </a:xfrm>
            <a:prstGeom prst="rect">
              <a:avLst/>
            </a:prstGeom>
            <a:noFill/>
            <a:ln w="76200">
              <a:solidFill>
                <a:srgbClr val="FFC10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F349C302-E34A-9A4F-8F52-A42AA5932798}"/>
              </a:ext>
            </a:extLst>
          </p:cNvPr>
          <p:cNvSpPr txBox="1"/>
          <p:nvPr/>
        </p:nvSpPr>
        <p:spPr>
          <a:xfrm>
            <a:off x="1416287" y="32224001"/>
            <a:ext cx="6196458" cy="39215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i="1" u="none" strike="noStrike">
                <a:solidFill>
                  <a:schemeClr val="tx2">
                    <a:lumMod val="75000"/>
                  </a:schemeClr>
                </a:solidFill>
                <a:effectLst/>
                <a:ea typeface="Arial" panose="020B0604020202020204" pitchFamily="34" charset="0"/>
              </a:rPr>
              <a:t>Fig. 7</a:t>
            </a:r>
            <a:r>
              <a:rPr lang="en-US" i="1">
                <a:solidFill>
                  <a:schemeClr val="tx2">
                    <a:lumMod val="75000"/>
                  </a:schemeClr>
                </a:solidFill>
                <a:ea typeface="Arial" panose="020B0604020202020204" pitchFamily="34" charset="0"/>
              </a:rPr>
              <a:t>: Deployed Instrument in PVC Housing at Thompson Farm</a:t>
            </a:r>
          </a:p>
        </p:txBody>
      </p:sp>
      <p:pic>
        <p:nvPicPr>
          <p:cNvPr id="57" name="Picture 56" descr="A close-up of a circuit board&#10;&#10;Description automatically generated">
            <a:extLst>
              <a:ext uri="{FF2B5EF4-FFF2-40B4-BE49-F238E27FC236}">
                <a16:creationId xmlns:a16="http://schemas.microsoft.com/office/drawing/2014/main" id="{53D31F7E-A443-5321-013C-AE4881871A26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32608" t="21847" r="20490" b="31341"/>
          <a:stretch/>
        </p:blipFill>
        <p:spPr>
          <a:xfrm rot="16200000">
            <a:off x="10386291" y="15306123"/>
            <a:ext cx="3755815" cy="8123293"/>
          </a:xfrm>
          <a:prstGeom prst="rect">
            <a:avLst/>
          </a:prstGeom>
        </p:spPr>
      </p:pic>
      <p:pic>
        <p:nvPicPr>
          <p:cNvPr id="1041" name="Picture 1040" descr="A close-up of a transistor&#10;&#10;Description automatically generated">
            <a:extLst>
              <a:ext uri="{FF2B5EF4-FFF2-40B4-BE49-F238E27FC236}">
                <a16:creationId xmlns:a16="http://schemas.microsoft.com/office/drawing/2014/main" id="{D881661B-1E0C-6783-9434-BE002863BEFE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r="7556" b="7747"/>
          <a:stretch/>
        </p:blipFill>
        <p:spPr>
          <a:xfrm rot="19500226">
            <a:off x="5083705" y="18561808"/>
            <a:ext cx="2419446" cy="241443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76A19267-0EA7-96E4-8A5F-1B1EC868EB26}"/>
              </a:ext>
            </a:extLst>
          </p:cNvPr>
          <p:cNvSpPr txBox="1"/>
          <p:nvPr/>
        </p:nvSpPr>
        <p:spPr>
          <a:xfrm>
            <a:off x="9799018" y="21123241"/>
            <a:ext cx="5362593" cy="39215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i="1" u="none" strike="noStrike">
                <a:solidFill>
                  <a:schemeClr val="tx2">
                    <a:lumMod val="75000"/>
                  </a:schemeClr>
                </a:solidFill>
                <a:effectLst/>
                <a:ea typeface="Arial" panose="020B0604020202020204" pitchFamily="34" charset="0"/>
              </a:rPr>
              <a:t>Fig. 4</a:t>
            </a:r>
            <a:r>
              <a:rPr lang="en-US" i="1">
                <a:solidFill>
                  <a:schemeClr val="tx2">
                    <a:lumMod val="75000"/>
                  </a:schemeClr>
                </a:solidFill>
                <a:ea typeface="Arial" panose="020B0604020202020204" pitchFamily="34" charset="0"/>
              </a:rPr>
              <a:t>: Actual </a:t>
            </a:r>
            <a:r>
              <a:rPr lang="en-US" i="1" err="1">
                <a:solidFill>
                  <a:schemeClr val="tx2">
                    <a:lumMod val="75000"/>
                  </a:schemeClr>
                </a:solidFill>
                <a:ea typeface="Arial" panose="020B0604020202020204" pitchFamily="34" charset="0"/>
              </a:rPr>
              <a:t>iBUG</a:t>
            </a:r>
            <a:r>
              <a:rPr lang="en-US" i="1">
                <a:solidFill>
                  <a:schemeClr val="tx2">
                    <a:lumMod val="75000"/>
                  </a:schemeClr>
                </a:solidFill>
                <a:ea typeface="Arial" panose="020B0604020202020204" pitchFamily="34" charset="0"/>
              </a:rPr>
              <a:t> Board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8AFD20E-4D63-2034-7F33-AA8533CF2F4D}"/>
              </a:ext>
            </a:extLst>
          </p:cNvPr>
          <p:cNvSpPr txBox="1"/>
          <p:nvPr/>
        </p:nvSpPr>
        <p:spPr>
          <a:xfrm>
            <a:off x="-771617" y="22407560"/>
            <a:ext cx="11850588" cy="39215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i="1" u="none" strike="noStrike">
                <a:solidFill>
                  <a:schemeClr val="tx2">
                    <a:lumMod val="75000"/>
                  </a:schemeClr>
                </a:solidFill>
                <a:effectLst/>
                <a:ea typeface="Arial" panose="020B0604020202020204" pitchFamily="34" charset="0"/>
              </a:rPr>
              <a:t>Fig. </a:t>
            </a:r>
            <a:r>
              <a:rPr lang="en-US" i="1">
                <a:solidFill>
                  <a:schemeClr val="tx2">
                    <a:lumMod val="75000"/>
                  </a:schemeClr>
                </a:solidFill>
                <a:ea typeface="Arial" panose="020B0604020202020204" pitchFamily="34" charset="0"/>
              </a:rPr>
              <a:t>5: Sensor Stick Made with Custom PCB and DS18B20 Sensors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C9B419D-4CAF-2860-991C-9DC634ABA239}"/>
              </a:ext>
            </a:extLst>
          </p:cNvPr>
          <p:cNvSpPr txBox="1"/>
          <p:nvPr/>
        </p:nvSpPr>
        <p:spPr>
          <a:xfrm>
            <a:off x="35461064" y="17626135"/>
            <a:ext cx="8002639" cy="403187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US" sz="3200" b="1">
              <a:solidFill>
                <a:schemeClr val="accent2"/>
              </a:solidFill>
              <a:latin typeface="Calibri"/>
              <a:ea typeface="Calibri"/>
              <a:cs typeface="Calibri"/>
            </a:endParaRPr>
          </a:p>
          <a:p>
            <a:endParaRPr lang="en-US" sz="3200" b="1">
              <a:solidFill>
                <a:schemeClr val="accent2"/>
              </a:solidFill>
              <a:latin typeface="Calibri"/>
              <a:ea typeface="Calibri"/>
              <a:cs typeface="Calibri"/>
            </a:endParaRPr>
          </a:p>
          <a:p>
            <a:endParaRPr lang="en-US" sz="3200" b="1">
              <a:solidFill>
                <a:schemeClr val="accent2"/>
              </a:solidFill>
              <a:latin typeface="Calibri"/>
              <a:ea typeface="Calibri"/>
              <a:cs typeface="Calibri"/>
            </a:endParaRPr>
          </a:p>
          <a:p>
            <a:r>
              <a:rPr lang="en-US" sz="3200" b="1">
                <a:solidFill>
                  <a:schemeClr val="accent2"/>
                </a:solidFill>
                <a:latin typeface="Calibri"/>
                <a:ea typeface="Calibri"/>
                <a:cs typeface="Calibri"/>
              </a:rPr>
              <a:t>Solar Power Supply </a:t>
            </a:r>
            <a:endParaRPr lang="en-US" sz="3200" b="1">
              <a:latin typeface="Calibri"/>
              <a:ea typeface="Calibri"/>
              <a:cs typeface="Calibri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I</a:t>
            </a:r>
            <a:r>
              <a:rPr lang="en-US" sz="3200">
                <a:solidFill>
                  <a:srgbClr val="002060"/>
                </a:solidFill>
                <a:ea typeface="Calibri"/>
                <a:cs typeface="Calibri"/>
              </a:rPr>
              <a:t>ntegrating  solar panels  into  device outer housing to transition to a fully  autonomous operation.</a:t>
            </a:r>
          </a:p>
          <a:p>
            <a:endParaRPr lang="en-US" sz="3200">
              <a:solidFill>
                <a:srgbClr val="002060"/>
              </a:solidFill>
              <a:ea typeface="Calibri"/>
              <a:cs typeface="Calibri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97389E4-66C4-3CCF-F8A3-ADCFCAC23FA3}"/>
              </a:ext>
            </a:extLst>
          </p:cNvPr>
          <p:cNvSpPr txBox="1"/>
          <p:nvPr/>
        </p:nvSpPr>
        <p:spPr>
          <a:xfrm>
            <a:off x="32548495" y="21515400"/>
            <a:ext cx="6201127" cy="501675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US" sz="3200">
              <a:solidFill>
                <a:srgbClr val="002060"/>
              </a:solidFill>
              <a:ea typeface="Calibri"/>
              <a:cs typeface="Calibri"/>
            </a:endParaRPr>
          </a:p>
          <a:p>
            <a:r>
              <a:rPr lang="en-US" sz="3200" b="1">
                <a:solidFill>
                  <a:srgbClr val="ED7D31"/>
                </a:solidFill>
                <a:ea typeface="Calibri"/>
                <a:cs typeface="Calibri"/>
              </a:rPr>
              <a:t>Optimizing Sensor Placement</a:t>
            </a:r>
            <a:endParaRPr lang="en-US" sz="3200">
              <a:solidFill>
                <a:srgbClr val="002060"/>
              </a:solidFill>
              <a:ea typeface="Calibri"/>
              <a:cs typeface="Calibri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>
                <a:solidFill>
                  <a:srgbClr val="002060"/>
                </a:solidFill>
                <a:ea typeface="Calibri"/>
                <a:cs typeface="Calibri"/>
              </a:rPr>
              <a:t>Study trends to adjust sensor spacing.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>
                <a:solidFill>
                  <a:srgbClr val="002060"/>
                </a:solidFill>
                <a:ea typeface="Calibri"/>
                <a:cs typeface="Calibri"/>
              </a:rPr>
              <a:t>Increase sensor density where largest temperature changes occur.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>
                <a:solidFill>
                  <a:srgbClr val="002060"/>
                </a:solidFill>
                <a:ea typeface="Calibri"/>
                <a:cs typeface="Calibri"/>
              </a:rPr>
              <a:t>Ensure even spread of temperature differences across sensors.</a:t>
            </a:r>
          </a:p>
        </p:txBody>
      </p:sp>
      <p:pic>
        <p:nvPicPr>
          <p:cNvPr id="56" name="Picture 55" descr="A long green and silver pole&#10;&#10;Description automatically generated with medium confidence">
            <a:extLst>
              <a:ext uri="{FF2B5EF4-FFF2-40B4-BE49-F238E27FC236}">
                <a16:creationId xmlns:a16="http://schemas.microsoft.com/office/drawing/2014/main" id="{EDB5BD2C-39D3-E4A4-539B-09C45FFF5C4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3000"/>
                    </a14:imgEffect>
                    <a14:imgEffect>
                      <a14:saturation sat="257000"/>
                    </a14:imgEffect>
                    <a14:imgEffect>
                      <a14:brightnessContrast contrast="-5000"/>
                    </a14:imgEffect>
                  </a14:imgLayer>
                </a14:imgProps>
              </a:ext>
            </a:extLst>
          </a:blip>
          <a:srcRect l="32900" r="39387"/>
          <a:stretch/>
        </p:blipFill>
        <p:spPr>
          <a:xfrm rot="5212489">
            <a:off x="22918774" y="-370969"/>
            <a:ext cx="2163371" cy="14224182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0000"/>
              </a:srgbClr>
            </a:outerShdw>
          </a:effectLst>
        </p:spPr>
      </p:pic>
      <p:pic>
        <p:nvPicPr>
          <p:cNvPr id="62" name="Picture 61" descr="A close-up of a circuit board&#10;&#10;Description automatically generated">
            <a:extLst>
              <a:ext uri="{FF2B5EF4-FFF2-40B4-BE49-F238E27FC236}">
                <a16:creationId xmlns:a16="http://schemas.microsoft.com/office/drawing/2014/main" id="{01173847-45C2-D76D-8276-7A39B1E10D17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32608" t="21847" r="20490" b="31341"/>
          <a:stretch/>
        </p:blipFill>
        <p:spPr>
          <a:xfrm rot="16200000">
            <a:off x="28075740" y="4392902"/>
            <a:ext cx="1123576" cy="2430137"/>
          </a:xfrm>
          <a:prstGeom prst="rect">
            <a:avLst/>
          </a:prstGeom>
          <a:effectLst>
            <a:outerShdw blurRad="50800" dist="50800" dir="5400000" algn="ctr" rotWithShape="0">
              <a:schemeClr val="tx1">
                <a:alpha val="43000"/>
              </a:schemeClr>
            </a:outerShdw>
          </a:effectLst>
        </p:spPr>
      </p:pic>
      <p:pic>
        <p:nvPicPr>
          <p:cNvPr id="1027" name="Graphic 1026">
            <a:extLst>
              <a:ext uri="{FF2B5EF4-FFF2-40B4-BE49-F238E27FC236}">
                <a16:creationId xmlns:a16="http://schemas.microsoft.com/office/drawing/2014/main" id="{3604FB6D-ACBF-5B38-1DDA-B4E1FEE94EF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6082506" y="14340947"/>
            <a:ext cx="9756081" cy="7317061"/>
          </a:xfrm>
          <a:prstGeom prst="rect">
            <a:avLst/>
          </a:prstGeom>
        </p:spPr>
      </p:pic>
      <p:pic>
        <p:nvPicPr>
          <p:cNvPr id="29" name="Picture 28" descr="A graph of a graph with red and blue circles&#10;&#10;Description automatically generated">
            <a:extLst>
              <a:ext uri="{FF2B5EF4-FFF2-40B4-BE49-F238E27FC236}">
                <a16:creationId xmlns:a16="http://schemas.microsoft.com/office/drawing/2014/main" id="{DDF97FC0-AB46-F00F-5A9D-A7833E69524B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8571306" y="22329346"/>
            <a:ext cx="4568090" cy="3647568"/>
          </a:xfrm>
          <a:prstGeom prst="rect">
            <a:avLst/>
          </a:prstGeom>
          <a:ln w="57150">
            <a:solidFill>
              <a:srgbClr val="00AEEF"/>
            </a:solidFill>
          </a:ln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37B8B0FF-626F-726B-515E-5A8731F50796}"/>
              </a:ext>
            </a:extLst>
          </p:cNvPr>
          <p:cNvSpPr txBox="1"/>
          <p:nvPr/>
        </p:nvSpPr>
        <p:spPr>
          <a:xfrm>
            <a:off x="16938101" y="31588290"/>
            <a:ext cx="5362593" cy="39215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i="1" u="none" strike="noStrike" dirty="0">
                <a:effectLst/>
                <a:ea typeface="Arial" panose="020B0604020202020204" pitchFamily="34" charset="0"/>
              </a:rPr>
              <a:t>Fig. </a:t>
            </a:r>
            <a:r>
              <a:rPr lang="en-US" i="1" dirty="0">
                <a:ea typeface="Arial" panose="020B0604020202020204" pitchFamily="34" charset="0"/>
              </a:rPr>
              <a:t>8</a:t>
            </a:r>
            <a:r>
              <a:rPr lang="en-US" i="1" u="none" strike="noStrike" dirty="0">
                <a:effectLst/>
                <a:ea typeface="Arial" panose="020B0604020202020204" pitchFamily="34" charset="0"/>
              </a:rPr>
              <a:t>: </a:t>
            </a:r>
            <a:r>
              <a:rPr lang="en-US" i="1" dirty="0">
                <a:ea typeface="Arial" panose="020B0604020202020204" pitchFamily="34" charset="0"/>
              </a:rPr>
              <a:t>Data Collection Flow Chart</a:t>
            </a:r>
            <a:endParaRPr lang="en-US" i="1" u="none" strike="noStrike" dirty="0">
              <a:effectLst/>
              <a:ea typeface="Arial" panose="020B060402020202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DBFA1CB-BFE5-94CB-8D19-BD992A6D3CDE}"/>
              </a:ext>
            </a:extLst>
          </p:cNvPr>
          <p:cNvSpPr txBox="1"/>
          <p:nvPr/>
        </p:nvSpPr>
        <p:spPr>
          <a:xfrm>
            <a:off x="38180693" y="26071168"/>
            <a:ext cx="5362593" cy="39215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i="1" u="none" strike="noStrike" dirty="0">
                <a:effectLst/>
                <a:ea typeface="Arial" panose="020B0604020202020204" pitchFamily="34" charset="0"/>
              </a:rPr>
              <a:t>Fig. 10: Example of Sensor Pl</a:t>
            </a:r>
            <a:r>
              <a:rPr lang="en-US" i="1" dirty="0">
                <a:ea typeface="Arial" panose="020B0604020202020204" pitchFamily="34" charset="0"/>
              </a:rPr>
              <a:t>acement Optimization</a:t>
            </a:r>
            <a:endParaRPr lang="en-US" i="1" u="none" strike="noStrike" dirty="0">
              <a:effectLst/>
              <a:ea typeface="Arial" panose="020B0604020202020204" pitchFamily="34" charset="0"/>
            </a:endParaRPr>
          </a:p>
        </p:txBody>
      </p:sp>
      <p:pic>
        <p:nvPicPr>
          <p:cNvPr id="1032" name="Graphic 1031">
            <a:extLst>
              <a:ext uri="{FF2B5EF4-FFF2-40B4-BE49-F238E27FC236}">
                <a16:creationId xmlns:a16="http://schemas.microsoft.com/office/drawing/2014/main" id="{1C059C1D-35E3-7EA9-3996-555A14E3F5ED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16939970" y="22529032"/>
            <a:ext cx="13351437" cy="10013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901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ABB7D13237DB5458DB069001C77C2BF" ma:contentTypeVersion="15" ma:contentTypeDescription="Create a new document." ma:contentTypeScope="" ma:versionID="8e78db899a7f2ffd0d50c053648e3dca">
  <xsd:schema xmlns:xsd="http://www.w3.org/2001/XMLSchema" xmlns:xs="http://www.w3.org/2001/XMLSchema" xmlns:p="http://schemas.microsoft.com/office/2006/metadata/properties" xmlns:ns3="a47834db-3904-4409-a8d4-2633d1bfac06" xmlns:ns4="98c3ebc2-b0e3-425d-a7e3-506119fecbad" targetNamespace="http://schemas.microsoft.com/office/2006/metadata/properties" ma:root="true" ma:fieldsID="96c2dd750ef25a94a1deafe451b3a751" ns3:_="" ns4:_="">
    <xsd:import namespace="a47834db-3904-4409-a8d4-2633d1bfac06"/>
    <xsd:import namespace="98c3ebc2-b0e3-425d-a7e3-506119fecba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ObjectDetectorVersions" minOccurs="0"/>
                <xsd:element ref="ns3:MediaServiceSearchProperties" minOccurs="0"/>
                <xsd:element ref="ns3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7834db-3904-4409-a8d4-2633d1bfac0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12" nillable="true" ma:displayName="_activity" ma:hidden="true" ma:internalName="_activity">
      <xsd:simpleType>
        <xsd:restriction base="dms:Note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SystemTags" ma:index="2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c3ebc2-b0e3-425d-a7e3-506119fecbad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a47834db-3904-4409-a8d4-2633d1bfac06" xsi:nil="true"/>
  </documentManagement>
</p:properties>
</file>

<file path=customXml/itemProps1.xml><?xml version="1.0" encoding="utf-8"?>
<ds:datastoreItem xmlns:ds="http://schemas.openxmlformats.org/officeDocument/2006/customXml" ds:itemID="{DD890FBF-4A3C-4830-BFBC-37E07568379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FF6FBC9-75FB-49B5-88A6-444767D3DEF7}">
  <ds:schemaRefs>
    <ds:schemaRef ds:uri="98c3ebc2-b0e3-425d-a7e3-506119fecbad"/>
    <ds:schemaRef ds:uri="a47834db-3904-4409-a8d4-2633d1bfac0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042AA485-C422-4E82-AC01-038CEBDC83B5}">
  <ds:schemaRefs>
    <ds:schemaRef ds:uri="http://schemas.microsoft.com/office/2006/metadata/properties"/>
    <ds:schemaRef ds:uri="http://purl.org/dc/elements/1.1/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dcmitype/"/>
    <ds:schemaRef ds:uri="98c3ebc2-b0e3-425d-a7e3-506119fecbad"/>
    <ds:schemaRef ds:uri="a47834db-3904-4409-a8d4-2633d1bfac06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</TotalTime>
  <Words>961</Words>
  <Application>Microsoft Office PowerPoint</Application>
  <PresentationFormat>Custom</PresentationFormat>
  <Paragraphs>106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Arial</vt:lpstr>
      <vt:lpstr>Arial,Sans-Serif</vt:lpstr>
      <vt:lpstr>Calibri</vt:lpstr>
      <vt:lpstr>Calibri Light</vt:lpstr>
      <vt:lpstr>Cambria</vt:lpstr>
      <vt:lpstr>Century Gothic</vt:lpstr>
      <vt:lpstr>Segoe UI</vt:lpstr>
      <vt:lpstr>Söhne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Isabella M Clemmons</dc:creator>
  <cp:lastModifiedBy>Sabby Clemmons</cp:lastModifiedBy>
  <cp:revision>1</cp:revision>
  <dcterms:created xsi:type="dcterms:W3CDTF">2023-02-27T16:39:00Z</dcterms:created>
  <dcterms:modified xsi:type="dcterms:W3CDTF">2024-04-24T05:31:14Z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0x0101005ABB7D13237DB5458DB069001C77C2BF</vt:lpwstr>
  </property>
</Properties>
</file>