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</p:sldIdLst>
  <p:sldSz cx="43891200" cy="32918400"/>
  <p:notesSz cx="9144000" cy="6858000"/>
  <p:defaultTextStyle>
    <a:defPPr>
      <a:defRPr lang="en-US"/>
    </a:defPPr>
    <a:lvl1pPr marL="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54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09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163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184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273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327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382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436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957"/>
    <a:srgbClr val="FFC9C9"/>
    <a:srgbClr val="DEC8EE"/>
    <a:srgbClr val="9ED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3900A-8B93-4873-A294-6D331A84C474}" v="23" dt="2024-04-16T18:19:48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434" autoAdjust="0"/>
  </p:normalViewPr>
  <p:slideViewPr>
    <p:cSldViewPr snapToGrid="0">
      <p:cViewPr>
        <p:scale>
          <a:sx n="10" d="100"/>
          <a:sy n="10" d="100"/>
        </p:scale>
        <p:origin x="2818" y="725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3"/>
            <a:ext cx="37307520" cy="11460480"/>
          </a:xfrm>
        </p:spPr>
        <p:txBody>
          <a:bodyPr anchor="b"/>
          <a:lstStyle>
            <a:lvl1pPr algn="ctr"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7"/>
          </a:xfrm>
        </p:spPr>
        <p:txBody>
          <a:bodyPr/>
          <a:lstStyle>
            <a:lvl1pPr marL="0" indent="0" algn="ctr">
              <a:buNone/>
              <a:defRPr sz="11800"/>
            </a:lvl1pPr>
            <a:lvl2pPr marL="2240152" indent="0" algn="ctr">
              <a:buNone/>
              <a:defRPr sz="9800"/>
            </a:lvl2pPr>
            <a:lvl3pPr marL="4480304" indent="0" algn="ctr">
              <a:buNone/>
              <a:defRPr sz="8800"/>
            </a:lvl3pPr>
            <a:lvl4pPr marL="6720456" indent="0" algn="ctr">
              <a:buNone/>
              <a:defRPr sz="7800"/>
            </a:lvl4pPr>
            <a:lvl5pPr marL="8960608" indent="0" algn="ctr">
              <a:buNone/>
              <a:defRPr sz="7800"/>
            </a:lvl5pPr>
            <a:lvl6pPr marL="11200760" indent="0" algn="ctr">
              <a:buNone/>
              <a:defRPr sz="7800"/>
            </a:lvl6pPr>
            <a:lvl7pPr marL="13440912" indent="0" algn="ctr">
              <a:buNone/>
              <a:defRPr sz="7800"/>
            </a:lvl7pPr>
            <a:lvl8pPr marL="15681064" indent="0" algn="ctr">
              <a:buNone/>
              <a:defRPr sz="7800"/>
            </a:lvl8pPr>
            <a:lvl9pPr marL="17921216" indent="0" algn="ctr">
              <a:buNone/>
              <a:defRPr sz="7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9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4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51"/>
            <a:ext cx="37856160" cy="13693137"/>
          </a:xfrm>
        </p:spPr>
        <p:txBody>
          <a:bodyPr anchor="b"/>
          <a:lstStyle>
            <a:lvl1pPr>
              <a:defRPr sz="29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31"/>
            <a:ext cx="37856160" cy="7200897"/>
          </a:xfrm>
        </p:spPr>
        <p:txBody>
          <a:bodyPr/>
          <a:lstStyle>
            <a:lvl1pPr marL="0" indent="0">
              <a:buNone/>
              <a:defRPr sz="11800">
                <a:solidFill>
                  <a:schemeClr val="tx1"/>
                </a:solidFill>
              </a:defRPr>
            </a:lvl1pPr>
            <a:lvl2pPr marL="2240152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48030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672045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896060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12007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3440912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568106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17921216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2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4"/>
            <a:ext cx="18568032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4"/>
            <a:ext cx="18659477" cy="3954777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0152" indent="0">
              <a:buNone/>
              <a:defRPr sz="9800" b="1"/>
            </a:lvl2pPr>
            <a:lvl3pPr marL="4480304" indent="0">
              <a:buNone/>
              <a:defRPr sz="8800" b="1"/>
            </a:lvl3pPr>
            <a:lvl4pPr marL="6720456" indent="0">
              <a:buNone/>
              <a:defRPr sz="7800" b="1"/>
            </a:lvl4pPr>
            <a:lvl5pPr marL="8960608" indent="0">
              <a:buNone/>
              <a:defRPr sz="7800" b="1"/>
            </a:lvl5pPr>
            <a:lvl6pPr marL="11200760" indent="0">
              <a:buNone/>
              <a:defRPr sz="7800" b="1"/>
            </a:lvl6pPr>
            <a:lvl7pPr marL="13440912" indent="0">
              <a:buNone/>
              <a:defRPr sz="7800" b="1"/>
            </a:lvl7pPr>
            <a:lvl8pPr marL="15681064" indent="0">
              <a:buNone/>
              <a:defRPr sz="7800" b="1"/>
            </a:lvl8pPr>
            <a:lvl9pPr marL="17921216" indent="0">
              <a:buNone/>
              <a:defRPr sz="7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0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8"/>
            <a:ext cx="22219920" cy="23393400"/>
          </a:xfrm>
        </p:spPr>
        <p:txBody>
          <a:bodyPr/>
          <a:lstStyle>
            <a:lvl1pPr>
              <a:defRPr sz="15700"/>
            </a:lvl1pPr>
            <a:lvl2pPr>
              <a:defRPr sz="13700"/>
            </a:lvl2pPr>
            <a:lvl3pPr>
              <a:defRPr sz="118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8"/>
            <a:ext cx="22219920" cy="23393400"/>
          </a:xfrm>
        </p:spPr>
        <p:txBody>
          <a:bodyPr anchor="t"/>
          <a:lstStyle>
            <a:lvl1pPr marL="0" indent="0">
              <a:buNone/>
              <a:defRPr sz="15700"/>
            </a:lvl1pPr>
            <a:lvl2pPr marL="2240152" indent="0">
              <a:buNone/>
              <a:defRPr sz="13700"/>
            </a:lvl2pPr>
            <a:lvl3pPr marL="4480304" indent="0">
              <a:buNone/>
              <a:defRPr sz="11800"/>
            </a:lvl3pPr>
            <a:lvl4pPr marL="6720456" indent="0">
              <a:buNone/>
              <a:defRPr sz="9800"/>
            </a:lvl4pPr>
            <a:lvl5pPr marL="8960608" indent="0">
              <a:buNone/>
              <a:defRPr sz="9800"/>
            </a:lvl5pPr>
            <a:lvl6pPr marL="11200760" indent="0">
              <a:buNone/>
              <a:defRPr sz="9800"/>
            </a:lvl6pPr>
            <a:lvl7pPr marL="13440912" indent="0">
              <a:buNone/>
              <a:defRPr sz="9800"/>
            </a:lvl7pPr>
            <a:lvl8pPr marL="15681064" indent="0">
              <a:buNone/>
              <a:defRPr sz="9800"/>
            </a:lvl8pPr>
            <a:lvl9pPr marL="17921216" indent="0">
              <a:buNone/>
              <a:defRPr sz="9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3"/>
          </a:xfrm>
        </p:spPr>
        <p:txBody>
          <a:bodyPr/>
          <a:lstStyle>
            <a:lvl1pPr marL="0" indent="0">
              <a:buNone/>
              <a:defRPr sz="7800"/>
            </a:lvl1pPr>
            <a:lvl2pPr marL="2240152" indent="0">
              <a:buNone/>
              <a:defRPr sz="6900"/>
            </a:lvl2pPr>
            <a:lvl3pPr marL="4480304" indent="0">
              <a:buNone/>
              <a:defRPr sz="5900"/>
            </a:lvl3pPr>
            <a:lvl4pPr marL="6720456" indent="0">
              <a:buNone/>
              <a:defRPr sz="4900"/>
            </a:lvl4pPr>
            <a:lvl5pPr marL="8960608" indent="0">
              <a:buNone/>
              <a:defRPr sz="4900"/>
            </a:lvl5pPr>
            <a:lvl6pPr marL="11200760" indent="0">
              <a:buNone/>
              <a:defRPr sz="4900"/>
            </a:lvl6pPr>
            <a:lvl7pPr marL="13440912" indent="0">
              <a:buNone/>
              <a:defRPr sz="4900"/>
            </a:lvl7pPr>
            <a:lvl8pPr marL="15681064" indent="0">
              <a:buNone/>
              <a:defRPr sz="4900"/>
            </a:lvl8pPr>
            <a:lvl9pPr marL="1792121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8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3"/>
          </a:xfrm>
          <a:prstGeom prst="rect">
            <a:avLst/>
          </a:prstGeom>
        </p:spPr>
        <p:txBody>
          <a:bodyPr vert="horz" lIns="106674" tIns="53337" rIns="106674" bIns="5333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3"/>
          </a:xfrm>
          <a:prstGeom prst="rect">
            <a:avLst/>
          </a:prstGeom>
        </p:spPr>
        <p:txBody>
          <a:bodyPr vert="horz" lIns="106674" tIns="53337" rIns="106674" bIns="533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1BC7-D5A5-445F-BF4D-797F02B50EB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8"/>
            <a:ext cx="1481328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8"/>
            <a:ext cx="9875520" cy="1752600"/>
          </a:xfrm>
          <a:prstGeom prst="rect">
            <a:avLst/>
          </a:prstGeom>
        </p:spPr>
        <p:txBody>
          <a:bodyPr vert="horz" lIns="106674" tIns="53337" rIns="106674" bIns="5333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80304" rtl="0" eaLnBrk="1" latinLnBrk="0" hangingPunct="1">
        <a:lnSpc>
          <a:spcPct val="90000"/>
        </a:lnSpc>
        <a:spcBef>
          <a:spcPct val="0"/>
        </a:spcBef>
        <a:buNone/>
        <a:defRPr sz="2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0076" indent="-1120076" algn="l" defTabSz="4480304" rtl="0" eaLnBrk="1" latinLnBrk="0" hangingPunct="1">
        <a:lnSpc>
          <a:spcPct val="90000"/>
        </a:lnSpc>
        <a:spcBef>
          <a:spcPts val="49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36022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0038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84053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84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2320836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4560988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6801140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9041292" indent="-1120076" algn="l" defTabSz="4480304" rtl="0" eaLnBrk="1" latinLnBrk="0" hangingPunct="1">
        <a:lnSpc>
          <a:spcPct val="90000"/>
        </a:lnSpc>
        <a:spcBef>
          <a:spcPts val="245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24015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30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5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0608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0760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440912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681064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1216" algn="l" defTabSz="448030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2"/>
          <p:cNvSpPr txBox="1">
            <a:spLocks/>
          </p:cNvSpPr>
          <p:nvPr/>
        </p:nvSpPr>
        <p:spPr>
          <a:xfrm>
            <a:off x="32355135" y="6227063"/>
            <a:ext cx="10914743" cy="1867283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Therefore,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Then, in the case of                 , we have</a:t>
            </a: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48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And by our original assumption, since                          ,  .                , and since                          , </a:t>
            </a: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48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And therefore,</a:t>
            </a: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Together, we get our result:</a:t>
            </a: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marL="571500" indent="-5715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7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3700" dirty="0">
              <a:latin typeface="Cambria" panose="02040503050406030204" pitchFamily="18" charset="0"/>
            </a:endParaRPr>
          </a:p>
        </p:txBody>
      </p:sp>
      <p:sp>
        <p:nvSpPr>
          <p:cNvPr id="219" name="Subtitle 2">
            <a:extLst>
              <a:ext uri="{FF2B5EF4-FFF2-40B4-BE49-F238E27FC236}">
                <a16:creationId xmlns:a16="http://schemas.microsoft.com/office/drawing/2014/main" id="{503BAE92-80E2-9967-49DA-5F4D9EC2377A}"/>
              </a:ext>
            </a:extLst>
          </p:cNvPr>
          <p:cNvSpPr txBox="1">
            <a:spLocks/>
          </p:cNvSpPr>
          <p:nvPr/>
        </p:nvSpPr>
        <p:spPr>
          <a:xfrm>
            <a:off x="32370982" y="6227094"/>
            <a:ext cx="10895233" cy="7392387"/>
          </a:xfrm>
          <a:prstGeom prst="rect">
            <a:avLst/>
          </a:prstGeom>
          <a:ln>
            <a:noFill/>
          </a:ln>
        </p:spPr>
        <p:txBody>
          <a:bodyPr vert="horz" lIns="106674" tIns="53337" rIns="106674" bIns="53337" rtlCol="0" anchor="t" anchorCtr="0">
            <a:normAutofit fontScale="92500"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504" indent="-603504"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We now proceed with two cases: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Cambria" panose="02040503050406030204" pitchFamily="18" charset="0"/>
              </a:rPr>
              <a:t>and</a:t>
            </a: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24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endParaRPr lang="en-US" sz="5200" dirty="0">
              <a:latin typeface="Cambria" panose="02040503050406030204" pitchFamily="18" charset="0"/>
            </a:endParaRPr>
          </a:p>
          <a:p>
            <a:pPr marL="603504" indent="-603504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In the case of                  , we have </a:t>
            </a:r>
          </a:p>
        </p:txBody>
      </p:sp>
      <p:pic>
        <p:nvPicPr>
          <p:cNvPr id="241" name="Picture 240">
            <a:extLst>
              <a:ext uri="{FF2B5EF4-FFF2-40B4-BE49-F238E27FC236}">
                <a16:creationId xmlns:a16="http://schemas.microsoft.com/office/drawing/2014/main" id="{A321F2C2-4BCA-AF8F-455C-EFDE6F6209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8"/>
          <a:stretch/>
        </p:blipFill>
        <p:spPr>
          <a:xfrm>
            <a:off x="40442657" y="18517155"/>
            <a:ext cx="2560750" cy="456933"/>
          </a:xfrm>
          <a:prstGeom prst="rect">
            <a:avLst/>
          </a:prstGeom>
        </p:spPr>
      </p:pic>
      <p:sp>
        <p:nvSpPr>
          <p:cNvPr id="154" name="Subtitle 2">
            <a:extLst>
              <a:ext uri="{FF2B5EF4-FFF2-40B4-BE49-F238E27FC236}">
                <a16:creationId xmlns:a16="http://schemas.microsoft.com/office/drawing/2014/main" id="{F824FE31-E9C4-5101-C99C-C03FB995CF59}"/>
              </a:ext>
            </a:extLst>
          </p:cNvPr>
          <p:cNvSpPr txBox="1">
            <a:spLocks/>
          </p:cNvSpPr>
          <p:nvPr/>
        </p:nvSpPr>
        <p:spPr>
          <a:xfrm>
            <a:off x="22256498" y="22246760"/>
            <a:ext cx="9518904" cy="1014912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 anchorCtr="0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The necessary condition is the         direction.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We </a:t>
            </a:r>
            <a:r>
              <a:rPr lang="en-US" sz="3600" b="1" dirty="0">
                <a:latin typeface="Cambria" panose="02040503050406030204" pitchFamily="18" charset="0"/>
              </a:rPr>
              <a:t>assume</a:t>
            </a:r>
            <a:r>
              <a:rPr lang="en-US" sz="3600" dirty="0">
                <a:latin typeface="Cambria" panose="02040503050406030204" pitchFamily="18" charset="0"/>
              </a:rPr>
              <a:t>                                          . According to a theorem, this is equivalent to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                for all               , so the following inequality holds.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By evaluating                   and because of the supremum, we can see that for all                , 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In particular, it is true for               , so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52755A01-311D-C3A5-73D5-E5B31602EBA3}"/>
              </a:ext>
            </a:extLst>
          </p:cNvPr>
          <p:cNvSpPr txBox="1">
            <a:spLocks/>
          </p:cNvSpPr>
          <p:nvPr/>
        </p:nvSpPr>
        <p:spPr>
          <a:xfrm>
            <a:off x="12115800" y="11491483"/>
            <a:ext cx="19641782" cy="908690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 anchorCtr="0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Here, the sufficient condition is the          direction.</a:t>
            </a: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Important to note that          is analytic for      analytic, and                                               .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endParaRPr lang="en-US" sz="2800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latin typeface="Cambria" panose="02040503050406030204" pitchFamily="18" charset="0"/>
              </a:rPr>
              <a:t>Assume      </a:t>
            </a:r>
            <a:r>
              <a:rPr lang="en-US" sz="3600" dirty="0">
                <a:latin typeface="Cambria" panose="02040503050406030204" pitchFamily="18" charset="0"/>
              </a:rPr>
              <a:t>                                                        . Then for all                  and for all              ,</a:t>
            </a: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</a:pPr>
            <a:endParaRPr lang="en-US" sz="3600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                                                              is a sufficient condition for                                         .</a:t>
            </a:r>
          </a:p>
        </p:txBody>
      </p:sp>
      <p:sp>
        <p:nvSpPr>
          <p:cNvPr id="152" name="Subtitle 2">
            <a:extLst>
              <a:ext uri="{FF2B5EF4-FFF2-40B4-BE49-F238E27FC236}">
                <a16:creationId xmlns:a16="http://schemas.microsoft.com/office/drawing/2014/main" id="{8254BB34-26D0-9344-F3A7-E127ACD44341}"/>
              </a:ext>
            </a:extLst>
          </p:cNvPr>
          <p:cNvSpPr txBox="1">
            <a:spLocks/>
          </p:cNvSpPr>
          <p:nvPr/>
        </p:nvSpPr>
        <p:spPr>
          <a:xfrm>
            <a:off x="12115800" y="22246760"/>
            <a:ext cx="9518904" cy="1014912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 anchorCtr="0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Since we will be assuming that                                    .                                   ,  we can choose a function to help us get to our result.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We can fix                and define the function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  <a:spcAft>
                <a:spcPts val="1800"/>
              </a:spcAft>
            </a:pPr>
            <a:endParaRPr lang="en-US" sz="1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It follows that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Further,                  and there exists       independent of        such that                       for all               .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This function helps us construct our result if we evaluate it at            :    </a:t>
            </a:r>
          </a:p>
          <a:p>
            <a:pPr marL="603504" indent="-603504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3504" y="6302025"/>
            <a:ext cx="10914743" cy="129156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6072" indent="-576072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In complex analysis, a function 	            is called </a:t>
            </a:r>
            <a:r>
              <a:rPr lang="en-US" sz="3600" b="1" dirty="0">
                <a:latin typeface="Cambria" panose="02040503050406030204" pitchFamily="18" charset="0"/>
              </a:rPr>
              <a:t>analytic</a:t>
            </a:r>
            <a:r>
              <a:rPr lang="en-US" sz="3600" dirty="0">
                <a:latin typeface="Cambria" panose="02040503050406030204" pitchFamily="18" charset="0"/>
              </a:rPr>
              <a:t> on D if     is differentiable on D and      is continuous on D.</a:t>
            </a: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364A2C-B254-866A-EEAA-A884D8C1B03D}"/>
              </a:ext>
            </a:extLst>
          </p:cNvPr>
          <p:cNvSpPr txBox="1"/>
          <p:nvPr/>
        </p:nvSpPr>
        <p:spPr>
          <a:xfrm>
            <a:off x="601174" y="8020580"/>
            <a:ext cx="557713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72" indent="-576072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The </a:t>
            </a:r>
            <a:r>
              <a:rPr lang="en-US" sz="3600" b="1" dirty="0">
                <a:latin typeface="Cambria" panose="02040503050406030204" pitchFamily="18" charset="0"/>
              </a:rPr>
              <a:t>open unit disk </a:t>
            </a:r>
            <a:r>
              <a:rPr lang="en-US" sz="3600" dirty="0">
                <a:latin typeface="Cambria" panose="02040503050406030204" pitchFamily="18" charset="0"/>
              </a:rPr>
              <a:t>(denoted     ) is the set of complex numbers with modulus less than 1. </a:t>
            </a: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We define            to be the set of functions analytic on     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597" y="522514"/>
            <a:ext cx="43136594" cy="3947886"/>
          </a:xfrm>
          <a:solidFill>
            <a:srgbClr val="002060"/>
          </a:solidFill>
          <a:ln w="1016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The Generalized Composition Operator on Bloch Spaces</a:t>
            </a:r>
            <a:b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Phil Breton</a:t>
            </a:r>
            <a:br>
              <a:rPr lang="en-US" sz="56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Department of Mathematics &amp; Statistics, University of New Hampshire, Durham, NH 03824</a:t>
            </a:r>
            <a:br>
              <a:rPr lang="en-US" sz="56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Advisor: Dr. Rita </a:t>
            </a:r>
            <a:r>
              <a:rPr lang="en-US" sz="5600" i="1" dirty="0" err="1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Hibschweiler</a:t>
            </a:r>
            <a:endParaRPr lang="en-US" sz="9300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115800" y="4935707"/>
            <a:ext cx="19641782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Cambria" panose="02040503050406030204" pitchFamily="18" charset="0"/>
              </a:rPr>
              <a:t>Theorem Statement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03504" y="4937760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2351472" y="4937760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Two Cases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2117003" y="6227095"/>
            <a:ext cx="19641782" cy="350305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106674" tIns="53337" rIns="106674" bIns="53337" rtlCol="0" anchor="t" anchorCtr="0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algn="l"/>
            <a:r>
              <a:rPr lang="en-US" sz="4000" dirty="0">
                <a:latin typeface="Cambria" panose="02040503050406030204" pitchFamily="18" charset="0"/>
              </a:rPr>
              <a:t>Fix              and fix analytic functions                           and                     .    .</a:t>
            </a:r>
          </a:p>
        </p:txBody>
      </p:sp>
      <p:pic>
        <p:nvPicPr>
          <p:cNvPr id="161" name="Picture 1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39" y="1168998"/>
            <a:ext cx="2298576" cy="3042233"/>
          </a:xfrm>
          <a:prstGeom prst="rect">
            <a:avLst/>
          </a:prstGeom>
        </p:spPr>
      </p:pic>
      <p:pic>
        <p:nvPicPr>
          <p:cNvPr id="24" name="Picture 2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D2F5D90D-0280-FB66-5B6C-A0BA77F3BD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2321" y="1225195"/>
            <a:ext cx="3600672" cy="25767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358418D-3D3E-FFBC-3CFF-83100650E9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370" y="6423701"/>
            <a:ext cx="2118065" cy="50598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F8427E8-710F-7465-1E73-50C52ECD95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6442" y="8219411"/>
            <a:ext cx="401975" cy="44217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AEFFEB2-FF05-9C90-E3EF-53DC74AC34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9558" y="10637853"/>
            <a:ext cx="1040569" cy="36357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0A358F9-28B5-FE88-8907-EF3AE7CE24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3937" y="7576167"/>
            <a:ext cx="5268685" cy="413604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B693501-885A-8A75-F2A5-A63CD05176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95611" y="11509768"/>
            <a:ext cx="3905335" cy="47796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B4DC7A7-5BF1-01E2-41AE-8C8F4562E0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53204" y="8719104"/>
            <a:ext cx="383210" cy="44928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76C144CC-B657-B2FA-5B77-A45470D26F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7348" y="11694970"/>
            <a:ext cx="369641" cy="433371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4CE6AC48-AA6A-C7D9-9A80-F9049227841D}"/>
              </a:ext>
            </a:extLst>
          </p:cNvPr>
          <p:cNvSpPr txBox="1"/>
          <p:nvPr/>
        </p:nvSpPr>
        <p:spPr>
          <a:xfrm>
            <a:off x="601174" y="12328601"/>
            <a:ext cx="1091474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72" indent="-576072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An </a:t>
            </a:r>
            <a:r>
              <a:rPr lang="en-US" sz="3600" b="1" dirty="0">
                <a:latin typeface="Cambria" panose="02040503050406030204" pitchFamily="18" charset="0"/>
              </a:rPr>
              <a:t>operator </a:t>
            </a:r>
            <a:r>
              <a:rPr lang="en-US" sz="3600" dirty="0">
                <a:latin typeface="Cambria" panose="02040503050406030204" pitchFamily="18" charset="0"/>
              </a:rPr>
              <a:t>on            is a linear function that maps</a:t>
            </a:r>
            <a:r>
              <a:rPr lang="en-US" sz="3200" dirty="0">
                <a:latin typeface="Cambria" panose="02040503050406030204" pitchFamily="18" charset="0"/>
              </a:rPr>
              <a:t> </a:t>
            </a:r>
            <a:r>
              <a:rPr lang="en-US" sz="3600" dirty="0">
                <a:latin typeface="Cambria" panose="02040503050406030204" pitchFamily="18" charset="0"/>
              </a:rPr>
              <a:t>analytic functions to analytic functions. </a:t>
            </a:r>
          </a:p>
          <a:p>
            <a:pPr indent="-603504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For a fixed           , we define the </a:t>
            </a:r>
            <a:r>
              <a:rPr lang="en-US" sz="3600" b="1" dirty="0">
                <a:latin typeface="Cambria" panose="02040503050406030204" pitchFamily="18" charset="0"/>
              </a:rPr>
              <a:t>Bloch Space         </a:t>
            </a:r>
            <a:r>
              <a:rPr lang="en-US" sz="3600" dirty="0">
                <a:latin typeface="Cambria" panose="02040503050406030204" pitchFamily="18" charset="0"/>
              </a:rPr>
              <a:t>as</a:t>
            </a:r>
          </a:p>
          <a:p>
            <a:pPr>
              <a:spcAft>
                <a:spcPts val="1800"/>
              </a:spcAft>
            </a:pPr>
            <a:endParaRPr lang="en-US" sz="1100" dirty="0">
              <a:latin typeface="Cambria" panose="02040503050406030204" pitchFamily="18" charset="0"/>
            </a:endParaRPr>
          </a:p>
          <a:p>
            <a:pPr>
              <a:spcAft>
                <a:spcPts val="1800"/>
              </a:spcAft>
            </a:pPr>
            <a:endParaRPr lang="en-US" sz="1100" dirty="0">
              <a:latin typeface="Cambria" panose="02040503050406030204" pitchFamily="18" charset="0"/>
            </a:endParaRPr>
          </a:p>
          <a:p>
            <a:pPr>
              <a:spcAft>
                <a:spcPts val="1800"/>
              </a:spcAft>
            </a:pPr>
            <a:endParaRPr lang="en-US" sz="1100" dirty="0">
              <a:latin typeface="Cambria" panose="02040503050406030204" pitchFamily="18" charset="0"/>
            </a:endParaRPr>
          </a:p>
          <a:p>
            <a:pPr marL="1554480" lvl="1" indent="-603504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This is a set of analytic functions with membership defined by a condition on a function’s growth.</a:t>
            </a:r>
          </a:p>
          <a:p>
            <a:pPr indent="-603504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       is a normed vector space with the norm</a:t>
            </a:r>
          </a:p>
          <a:p>
            <a:pPr>
              <a:spcAft>
                <a:spcPts val="1800"/>
              </a:spcAft>
            </a:pPr>
            <a:endParaRPr lang="en-US" sz="3600" dirty="0">
              <a:latin typeface="Cambria" panose="02040503050406030204" pitchFamily="18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05C8C37E-9BAD-519A-01FE-0042CB54ED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34930" y="12512119"/>
            <a:ext cx="1040569" cy="36357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26699FDB-34AD-5B40-F60E-B1EDAEFBA7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5334" y="13805517"/>
            <a:ext cx="1091206" cy="37546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26D3422-93B0-F6ED-C9AD-B83A6F5BB57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84629" y="13763169"/>
            <a:ext cx="634188" cy="43124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3A9073F9-0C55-F61F-8BC6-AE53060E9E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58827" y="14358897"/>
            <a:ext cx="8799433" cy="119615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5423BCD-12A9-0331-DB47-7D7CBEAB2E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71555" y="16940839"/>
            <a:ext cx="634188" cy="43124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6E48FD6-B061-7D8A-D48C-1A2F9CD5A0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79282" y="17742270"/>
            <a:ext cx="8136063" cy="897961"/>
          </a:xfrm>
          <a:prstGeom prst="rect">
            <a:avLst/>
          </a:prstGeom>
        </p:spPr>
      </p:pic>
      <p:sp>
        <p:nvSpPr>
          <p:cNvPr id="63" name="Subtitle 2">
            <a:extLst>
              <a:ext uri="{FF2B5EF4-FFF2-40B4-BE49-F238E27FC236}">
                <a16:creationId xmlns:a16="http://schemas.microsoft.com/office/drawing/2014/main" id="{1938E68B-DF8D-FB62-C5E2-462C4FCAB44F}"/>
              </a:ext>
            </a:extLst>
          </p:cNvPr>
          <p:cNvSpPr txBox="1">
            <a:spLocks/>
          </p:cNvSpPr>
          <p:nvPr/>
        </p:nvSpPr>
        <p:spPr>
          <a:xfrm>
            <a:off x="603504" y="19665226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Objective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4BDFD0F4-2E98-546B-329F-84F1BDED8886}"/>
              </a:ext>
            </a:extLst>
          </p:cNvPr>
          <p:cNvSpPr txBox="1">
            <a:spLocks/>
          </p:cNvSpPr>
          <p:nvPr/>
        </p:nvSpPr>
        <p:spPr>
          <a:xfrm>
            <a:off x="603504" y="21039968"/>
            <a:ext cx="10914743" cy="1135591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504" indent="-603504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Fix two analytic functions                     and</a:t>
            </a:r>
          </a:p>
          <a:p>
            <a:pPr marL="1554480" lvl="1" indent="-576072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(       is called a </a:t>
            </a:r>
            <a:r>
              <a:rPr lang="en-US" sz="3200" b="1" dirty="0">
                <a:latin typeface="Cambria" panose="02040503050406030204" pitchFamily="18" charset="0"/>
              </a:rPr>
              <a:t>self-map</a:t>
            </a:r>
            <a:r>
              <a:rPr lang="en-US" sz="3200" dirty="0">
                <a:latin typeface="Cambria" panose="02040503050406030204" pitchFamily="18" charset="0"/>
              </a:rPr>
              <a:t> because it maps      into     .)</a:t>
            </a:r>
          </a:p>
          <a:p>
            <a:pPr marL="603504" indent="-603504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For                    , we can define the </a:t>
            </a:r>
            <a:r>
              <a:rPr lang="en-US" sz="3600" b="1" dirty="0">
                <a:latin typeface="Cambria" panose="02040503050406030204" pitchFamily="18" charset="0"/>
              </a:rPr>
              <a:t>Generalized Composition Operator     :</a:t>
            </a: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Cambria" panose="02040503050406030204" pitchFamily="18" charset="0"/>
            </a:endParaRPr>
          </a:p>
          <a:p>
            <a:pPr marL="603504" indent="-603504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b="1" dirty="0">
                <a:latin typeface="Cambria" panose="02040503050406030204" pitchFamily="18" charset="0"/>
              </a:rPr>
              <a:t>Objective:</a:t>
            </a:r>
            <a:r>
              <a:rPr lang="en-US" sz="3600" dirty="0">
                <a:latin typeface="Cambria" panose="02040503050406030204" pitchFamily="18" charset="0"/>
              </a:rPr>
              <a:t> characterize      and      such that  </a:t>
            </a: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576072" indent="-576072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600" b="1" dirty="0">
              <a:latin typeface="Cambria" panose="02040503050406030204" pitchFamily="18" charset="0"/>
            </a:endParaRPr>
          </a:p>
          <a:p>
            <a:pPr marL="603504" indent="-603504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I.e., find a necessary and sufficient condition on            … and       so that      takes functions from        to</a:t>
            </a:r>
          </a:p>
          <a:p>
            <a:pPr marL="603504" indent="-603504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     is called the generalized composition operator because of its similarity to the composition operator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67CFBB6D-1D09-DF15-920E-D808CA63792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77008" y="21174374"/>
            <a:ext cx="1889498" cy="4991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98ED55A-22C7-945A-4879-F1AE48ABF32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43133" y="21133274"/>
            <a:ext cx="2257982" cy="557695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E3919D8A-123C-667C-BE5A-0AD27424DC3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45262" y="21668904"/>
            <a:ext cx="411298" cy="506212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5067DED7-7257-58AC-2E3E-ED248E5851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81770" y="21690969"/>
            <a:ext cx="369641" cy="43337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A10106F2-724F-8238-7332-C505EF7BC15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8679" t="26582" r="60480" b="29402"/>
          <a:stretch/>
        </p:blipFill>
        <p:spPr>
          <a:xfrm>
            <a:off x="2092565" y="22407837"/>
            <a:ext cx="1833880" cy="52649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A0FC28D7-59DF-31F6-A123-230A40F249C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32460" y="23762199"/>
            <a:ext cx="7852169" cy="1509415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3231EE1C-15E4-C213-AAC5-61C6413186E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027581" y="22934334"/>
            <a:ext cx="453229" cy="610116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9A50B366-2E77-967D-2D3E-F77C34930DD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72662" y="25715310"/>
            <a:ext cx="411298" cy="506212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414CF61B-70A6-30BB-18C2-CF5326D5304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r="83959"/>
          <a:stretch/>
        </p:blipFill>
        <p:spPr>
          <a:xfrm>
            <a:off x="7322988" y="25629771"/>
            <a:ext cx="411298" cy="677289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66156776-08E8-9494-28C8-5C051F47B5B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536414" y="26608670"/>
            <a:ext cx="4644266" cy="677289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5C48825E-2AF0-537B-6BB4-56F3E3C0D4C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62744" y="28437988"/>
            <a:ext cx="411298" cy="506212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D6D09B60-4E99-B642-74E5-A11240A9ECB2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r="83959"/>
          <a:stretch/>
        </p:blipFill>
        <p:spPr>
          <a:xfrm>
            <a:off x="2640727" y="28317956"/>
            <a:ext cx="411298" cy="677289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6CC67335-5CD5-E623-7215-2E48A78746A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20144" y="28437988"/>
            <a:ext cx="453229" cy="610116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FB91AB3D-6DB4-E866-E56E-FAFA946FC9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16191" y="28481884"/>
            <a:ext cx="634188" cy="431248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B86125EF-622D-F30F-C41A-5B56FDC492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67219" y="28481884"/>
            <a:ext cx="634188" cy="43124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AF75AF4D-BED9-9353-D313-4013B504D6E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262744" y="29214514"/>
            <a:ext cx="453229" cy="610116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7E70D018-E90B-B201-9705-D65215AD3A3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632937" y="31072114"/>
            <a:ext cx="4679450" cy="677288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208A870B-54C0-5D96-1C22-7BEEBB4B71E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399038" y="6331722"/>
            <a:ext cx="1254512" cy="431660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465750D7-3E20-FAE6-1122-FB8070EC58A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242416" y="6280148"/>
            <a:ext cx="2552573" cy="674265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2AC30AC4-D027-53FF-C784-59C79FA25C0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421823" y="6302025"/>
            <a:ext cx="2552802" cy="630512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A2A9039A-082C-C5E5-D04E-661B35A98CD9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348" t="13949" r="2261" b="18005"/>
          <a:stretch/>
        </p:blipFill>
        <p:spPr>
          <a:xfrm>
            <a:off x="16337750" y="7839154"/>
            <a:ext cx="12063534" cy="1400150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1299839B-FD3A-15E1-79FD-2E118586E17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073676" y="7576167"/>
            <a:ext cx="2551491" cy="579884"/>
          </a:xfrm>
          <a:prstGeom prst="rect">
            <a:avLst/>
          </a:prstGeom>
        </p:spPr>
      </p:pic>
      <p:sp>
        <p:nvSpPr>
          <p:cNvPr id="131" name="Subtitle 2">
            <a:extLst>
              <a:ext uri="{FF2B5EF4-FFF2-40B4-BE49-F238E27FC236}">
                <a16:creationId xmlns:a16="http://schemas.microsoft.com/office/drawing/2014/main" id="{483FCDCF-64F2-ADE5-244B-71B734286958}"/>
              </a:ext>
            </a:extLst>
          </p:cNvPr>
          <p:cNvSpPr txBox="1">
            <a:spLocks/>
          </p:cNvSpPr>
          <p:nvPr/>
        </p:nvSpPr>
        <p:spPr>
          <a:xfrm>
            <a:off x="12115800" y="10200095"/>
            <a:ext cx="19641782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Cambria" panose="02040503050406030204" pitchFamily="18" charset="0"/>
              </a:rPr>
              <a:t>Sufficient Condition</a:t>
            </a:r>
          </a:p>
        </p:txBody>
      </p:sp>
      <p:pic>
        <p:nvPicPr>
          <p:cNvPr id="135" name="Picture 134">
            <a:extLst>
              <a:ext uri="{FF2B5EF4-FFF2-40B4-BE49-F238E27FC236}">
                <a16:creationId xmlns:a16="http://schemas.microsoft.com/office/drawing/2014/main" id="{18F8B4ED-09A9-329D-112B-514D3ACF3E38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41657" t="39467" r="53930" b="40827"/>
          <a:stretch/>
        </p:blipFill>
        <p:spPr>
          <a:xfrm>
            <a:off x="29036688" y="22335079"/>
            <a:ext cx="672211" cy="483377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9A92C8DD-2710-494D-E279-9CE7BB0D21CD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348" t="33223" r="90902" b="37707"/>
          <a:stretch/>
        </p:blipFill>
        <p:spPr>
          <a:xfrm>
            <a:off x="17317186" y="12235123"/>
            <a:ext cx="680585" cy="553992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FF323BAD-3DD9-3BC7-CBE0-81B94314FD70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6250" t="33223" r="90902" b="37707"/>
          <a:stretch/>
        </p:blipFill>
        <p:spPr>
          <a:xfrm>
            <a:off x="20932141" y="12235123"/>
            <a:ext cx="350520" cy="576060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D8ABE5E5-BBF4-EC7A-AA11-E9EA215A26B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3989448" y="12191855"/>
            <a:ext cx="4513080" cy="623353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DB868D28-F2A8-9B9A-57B6-BC3B718A84A4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46674" t="13949" r="2261" b="18005"/>
          <a:stretch/>
        </p:blipFill>
        <p:spPr>
          <a:xfrm>
            <a:off x="14648885" y="13179848"/>
            <a:ext cx="6017185" cy="1290922"/>
          </a:xfrm>
          <a:prstGeom prst="rect">
            <a:avLst/>
          </a:prstGeom>
        </p:spPr>
      </p:pic>
      <p:pic>
        <p:nvPicPr>
          <p:cNvPr id="143" name="Picture 142">
            <a:extLst>
              <a:ext uri="{FF2B5EF4-FFF2-40B4-BE49-F238E27FC236}">
                <a16:creationId xmlns:a16="http://schemas.microsoft.com/office/drawing/2014/main" id="{0DF20432-FAB3-7EFF-CC05-896246977925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23169" t="34753" r="64281" b="36270"/>
          <a:stretch/>
        </p:blipFill>
        <p:spPr>
          <a:xfrm>
            <a:off x="23199155" y="13589292"/>
            <a:ext cx="1577396" cy="586351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2859E387-05B2-B3B1-5A98-488277BAB6F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792" t="5207" r="43403" b="6311"/>
          <a:stretch/>
        </p:blipFill>
        <p:spPr>
          <a:xfrm>
            <a:off x="15088054" y="24057896"/>
            <a:ext cx="1178539" cy="459010"/>
          </a:xfrm>
          <a:prstGeom prst="rect">
            <a:avLst/>
          </a:prstGeom>
          <a:ln w="12700">
            <a:noFill/>
          </a:ln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C151237C-EE6E-48C7-4873-316ECF17975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4026294" y="15244854"/>
            <a:ext cx="15281730" cy="3439658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58B965C6-2BF6-0C94-8477-0D94E248FB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42660" y="24007639"/>
            <a:ext cx="463549" cy="543470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104534CB-604C-DB2D-7730-A7DF583DC90E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46674" t="13949" r="2261" b="18005"/>
          <a:stretch/>
        </p:blipFill>
        <p:spPr>
          <a:xfrm>
            <a:off x="12908386" y="18980958"/>
            <a:ext cx="5871165" cy="1259595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0CA07BE4-1C7E-D5BD-84A3-D5E51C93B3E2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348" t="29865" r="63953" b="34584"/>
          <a:stretch/>
        </p:blipFill>
        <p:spPr>
          <a:xfrm>
            <a:off x="24247662" y="19295321"/>
            <a:ext cx="3996652" cy="699582"/>
          </a:xfrm>
          <a:prstGeom prst="rect">
            <a:avLst/>
          </a:prstGeom>
        </p:spPr>
      </p:pic>
      <p:sp>
        <p:nvSpPr>
          <p:cNvPr id="151" name="Subtitle 2">
            <a:extLst>
              <a:ext uri="{FF2B5EF4-FFF2-40B4-BE49-F238E27FC236}">
                <a16:creationId xmlns:a16="http://schemas.microsoft.com/office/drawing/2014/main" id="{2D6D7379-B1BF-87D2-58CB-362225F43DCE}"/>
              </a:ext>
            </a:extLst>
          </p:cNvPr>
          <p:cNvSpPr txBox="1">
            <a:spLocks/>
          </p:cNvSpPr>
          <p:nvPr/>
        </p:nvSpPr>
        <p:spPr>
          <a:xfrm>
            <a:off x="12115800" y="20955372"/>
            <a:ext cx="9518904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Cambria" panose="02040503050406030204" pitchFamily="18" charset="0"/>
              </a:rPr>
              <a:t>Test Function</a:t>
            </a:r>
          </a:p>
        </p:txBody>
      </p:sp>
      <p:sp>
        <p:nvSpPr>
          <p:cNvPr id="153" name="Subtitle 2">
            <a:extLst>
              <a:ext uri="{FF2B5EF4-FFF2-40B4-BE49-F238E27FC236}">
                <a16:creationId xmlns:a16="http://schemas.microsoft.com/office/drawing/2014/main" id="{61FC21C4-BF83-8A5E-4BB9-FF8281910EC7}"/>
              </a:ext>
            </a:extLst>
          </p:cNvPr>
          <p:cNvSpPr txBox="1">
            <a:spLocks/>
          </p:cNvSpPr>
          <p:nvPr/>
        </p:nvSpPr>
        <p:spPr>
          <a:xfrm>
            <a:off x="22256498" y="20955372"/>
            <a:ext cx="9518904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chemeClr val="bg1"/>
                </a:solidFill>
                <a:latin typeface="Cambria" panose="02040503050406030204" pitchFamily="18" charset="0"/>
              </a:rPr>
              <a:t>Necessary Condition</a:t>
            </a:r>
          </a:p>
        </p:txBody>
      </p:sp>
      <p:pic>
        <p:nvPicPr>
          <p:cNvPr id="155" name="Picture 154">
            <a:extLst>
              <a:ext uri="{FF2B5EF4-FFF2-40B4-BE49-F238E27FC236}">
                <a16:creationId xmlns:a16="http://schemas.microsoft.com/office/drawing/2014/main" id="{BF57179E-A4BC-19D3-3A9C-8A8E8600B11A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348" t="34814" r="63953" b="39051"/>
          <a:stretch/>
        </p:blipFill>
        <p:spPr>
          <a:xfrm>
            <a:off x="12736944" y="22803758"/>
            <a:ext cx="3671481" cy="472440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5FF1BA57-C0BC-0265-0A00-EF54878AF9D8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65788" t="58325" r="26192" b="21655"/>
          <a:stretch/>
        </p:blipFill>
        <p:spPr>
          <a:xfrm>
            <a:off x="14945869" y="24074120"/>
            <a:ext cx="483733" cy="374206"/>
          </a:xfrm>
          <a:prstGeom prst="rect">
            <a:avLst/>
          </a:prstGeom>
        </p:spPr>
      </p:pic>
      <p:pic>
        <p:nvPicPr>
          <p:cNvPr id="160" name="Picture 159">
            <a:extLst>
              <a:ext uri="{FF2B5EF4-FFF2-40B4-BE49-F238E27FC236}">
                <a16:creationId xmlns:a16="http://schemas.microsoft.com/office/drawing/2014/main" id="{FF6B46CF-D0D7-5BBD-81A2-E76CFC09B78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4215045" y="24482471"/>
            <a:ext cx="4929251" cy="1527554"/>
          </a:xfrm>
          <a:prstGeom prst="rect">
            <a:avLst/>
          </a:prstGeom>
        </p:spPr>
      </p:pic>
      <p:pic>
        <p:nvPicPr>
          <p:cNvPr id="163" name="Picture 162">
            <a:extLst>
              <a:ext uri="{FF2B5EF4-FFF2-40B4-BE49-F238E27FC236}">
                <a16:creationId xmlns:a16="http://schemas.microsoft.com/office/drawing/2014/main" id="{8EFEC467-2693-A941-FF2D-737D6BA65784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l="779" r="2871" b="7350"/>
          <a:stretch/>
        </p:blipFill>
        <p:spPr>
          <a:xfrm>
            <a:off x="14215045" y="26425003"/>
            <a:ext cx="4527135" cy="1426485"/>
          </a:xfrm>
          <a:prstGeom prst="rect">
            <a:avLst/>
          </a:prstGeom>
        </p:spPr>
      </p:pic>
      <p:pic>
        <p:nvPicPr>
          <p:cNvPr id="165" name="Picture 164">
            <a:extLst>
              <a:ext uri="{FF2B5EF4-FFF2-40B4-BE49-F238E27FC236}">
                <a16:creationId xmlns:a16="http://schemas.microsoft.com/office/drawing/2014/main" id="{BD088A8A-7BA5-D568-6676-B9C36EBD6E78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4497623" y="28008327"/>
            <a:ext cx="1579616" cy="447765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19564495-5C44-BEDD-1E77-E5DBD737DC31}"/>
              </a:ext>
            </a:extLst>
          </p:cNvPr>
          <p:cNvPicPr>
            <a:picLocks noChangeAspect="1"/>
          </p:cNvPicPr>
          <p:nvPr/>
        </p:nvPicPr>
        <p:blipFill rotWithShape="1">
          <a:blip r:embed="rId29"/>
          <a:srcRect l="83704"/>
          <a:stretch/>
        </p:blipFill>
        <p:spPr>
          <a:xfrm>
            <a:off x="19362147" y="27858145"/>
            <a:ext cx="436648" cy="641965"/>
          </a:xfrm>
          <a:prstGeom prst="rect">
            <a:avLst/>
          </a:prstGeom>
        </p:spPr>
      </p:pic>
      <p:pic>
        <p:nvPicPr>
          <p:cNvPr id="173" name="Picture 172">
            <a:extLst>
              <a:ext uri="{FF2B5EF4-FFF2-40B4-BE49-F238E27FC236}">
                <a16:creationId xmlns:a16="http://schemas.microsoft.com/office/drawing/2014/main" id="{96B2D559-9655-147A-14B0-7D83FB3F9496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8459062" y="28435421"/>
            <a:ext cx="2056277" cy="559824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15287A76-88CB-6F4D-BF48-63A295B3D876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65788" t="58325" r="26192" b="21655"/>
          <a:stretch/>
        </p:blipFill>
        <p:spPr>
          <a:xfrm>
            <a:off x="15994879" y="28494710"/>
            <a:ext cx="483733" cy="374206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4416C39E-5FA8-0223-E437-C1FA850F8D8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792" t="5207" r="43403" b="6311"/>
          <a:stretch/>
        </p:blipFill>
        <p:spPr>
          <a:xfrm>
            <a:off x="25981754" y="24948054"/>
            <a:ext cx="1178539" cy="459010"/>
          </a:xfrm>
          <a:prstGeom prst="rect">
            <a:avLst/>
          </a:prstGeom>
          <a:ln w="12700">
            <a:noFill/>
          </a:ln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03B3B701-966B-0C38-4786-0AAB6D427F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50567" y="24939317"/>
            <a:ext cx="420683" cy="493213"/>
          </a:xfrm>
          <a:prstGeom prst="rect">
            <a:avLst/>
          </a:prstGeom>
        </p:spPr>
      </p:pic>
      <p:pic>
        <p:nvPicPr>
          <p:cNvPr id="179" name="Picture 178">
            <a:extLst>
              <a:ext uri="{FF2B5EF4-FFF2-40B4-BE49-F238E27FC236}">
                <a16:creationId xmlns:a16="http://schemas.microsoft.com/office/drawing/2014/main" id="{6C7AA7B8-A16D-F513-884D-395BF9E39763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65788" t="58325" r="26192" b="21655"/>
          <a:stretch/>
        </p:blipFill>
        <p:spPr>
          <a:xfrm>
            <a:off x="25869777" y="24998821"/>
            <a:ext cx="483733" cy="374206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92C34945-BE65-BA65-EECA-FA871CDCA601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348" t="29865" r="63953" b="39131"/>
          <a:stretch/>
        </p:blipFill>
        <p:spPr>
          <a:xfrm>
            <a:off x="25376141" y="22889601"/>
            <a:ext cx="3996652" cy="610116"/>
          </a:xfrm>
          <a:prstGeom prst="rect">
            <a:avLst/>
          </a:prstGeom>
        </p:spPr>
      </p:pic>
      <p:pic>
        <p:nvPicPr>
          <p:cNvPr id="187" name="Picture 186">
            <a:extLst>
              <a:ext uri="{FF2B5EF4-FFF2-40B4-BE49-F238E27FC236}">
                <a16:creationId xmlns:a16="http://schemas.microsoft.com/office/drawing/2014/main" id="{97241B27-C2E2-1FB4-F2FA-D4C81CA5ED63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987853" y="24145521"/>
            <a:ext cx="6590127" cy="686174"/>
          </a:xfrm>
          <a:prstGeom prst="rect">
            <a:avLst/>
          </a:prstGeom>
        </p:spPr>
      </p:pic>
      <p:pic>
        <p:nvPicPr>
          <p:cNvPr id="188" name="Picture 187">
            <a:extLst>
              <a:ext uri="{FF2B5EF4-FFF2-40B4-BE49-F238E27FC236}">
                <a16:creationId xmlns:a16="http://schemas.microsoft.com/office/drawing/2014/main" id="{FA2F85CF-2216-FE2B-8A35-EBA4B5B9C90D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1175" t="27200" r="87282" b="41460"/>
          <a:stretch/>
        </p:blipFill>
        <p:spPr>
          <a:xfrm>
            <a:off x="22914675" y="24866848"/>
            <a:ext cx="568960" cy="478738"/>
          </a:xfrm>
          <a:prstGeom prst="rect">
            <a:avLst/>
          </a:prstGeom>
        </p:spPr>
      </p:pic>
      <p:pic>
        <p:nvPicPr>
          <p:cNvPr id="189" name="Picture 188">
            <a:extLst>
              <a:ext uri="{FF2B5EF4-FFF2-40B4-BE49-F238E27FC236}">
                <a16:creationId xmlns:a16="http://schemas.microsoft.com/office/drawing/2014/main" id="{B62B174B-F288-3E2B-81CA-E8BE14A533BA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l="81477"/>
          <a:stretch/>
        </p:blipFill>
        <p:spPr>
          <a:xfrm>
            <a:off x="23461176" y="24857127"/>
            <a:ext cx="1066026" cy="599249"/>
          </a:xfrm>
          <a:prstGeom prst="rect">
            <a:avLst/>
          </a:prstGeom>
        </p:spPr>
      </p:pic>
      <p:pic>
        <p:nvPicPr>
          <p:cNvPr id="191" name="Picture 190">
            <a:extLst>
              <a:ext uri="{FF2B5EF4-FFF2-40B4-BE49-F238E27FC236}">
                <a16:creationId xmlns:a16="http://schemas.microsoft.com/office/drawing/2014/main" id="{DF3442A7-C790-CA1D-C04A-375F5696EE0A}"/>
              </a:ext>
            </a:extLst>
          </p:cNvPr>
          <p:cNvPicPr>
            <a:picLocks noChangeAspect="1"/>
          </p:cNvPicPr>
          <p:nvPr/>
        </p:nvPicPr>
        <p:blipFill rotWithShape="1">
          <a:blip r:embed="rId32"/>
          <a:srcRect b="3165"/>
          <a:stretch/>
        </p:blipFill>
        <p:spPr>
          <a:xfrm>
            <a:off x="22587563" y="26215126"/>
            <a:ext cx="8735906" cy="686174"/>
          </a:xfrm>
          <a:prstGeom prst="rect">
            <a:avLst/>
          </a:prstGeom>
        </p:spPr>
      </p:pic>
      <p:pic>
        <p:nvPicPr>
          <p:cNvPr id="192" name="Picture 191">
            <a:extLst>
              <a:ext uri="{FF2B5EF4-FFF2-40B4-BE49-F238E27FC236}">
                <a16:creationId xmlns:a16="http://schemas.microsoft.com/office/drawing/2014/main" id="{D152DB5F-9CE1-E26E-6B15-D4765EF8733D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l="39623" t="7531" r="37707" b="57451"/>
          <a:stretch/>
        </p:blipFill>
        <p:spPr>
          <a:xfrm>
            <a:off x="16074434" y="30156412"/>
            <a:ext cx="1065142" cy="539153"/>
          </a:xfrm>
          <a:prstGeom prst="rect">
            <a:avLst/>
          </a:prstGeom>
        </p:spPr>
      </p:pic>
      <p:pic>
        <p:nvPicPr>
          <p:cNvPr id="194" name="Picture 193">
            <a:extLst>
              <a:ext uri="{FF2B5EF4-FFF2-40B4-BE49-F238E27FC236}">
                <a16:creationId xmlns:a16="http://schemas.microsoft.com/office/drawing/2014/main" id="{E4E1B1B6-7B22-39B3-D09B-0B02C8B07069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4215045" y="30881488"/>
            <a:ext cx="5291130" cy="1316514"/>
          </a:xfrm>
          <a:prstGeom prst="rect">
            <a:avLst/>
          </a:prstGeom>
        </p:spPr>
      </p:pic>
      <p:pic>
        <p:nvPicPr>
          <p:cNvPr id="195" name="Picture 194">
            <a:extLst>
              <a:ext uri="{FF2B5EF4-FFF2-40B4-BE49-F238E27FC236}">
                <a16:creationId xmlns:a16="http://schemas.microsoft.com/office/drawing/2014/main" id="{58727A97-22B0-E8E6-C183-6766728D9D31}"/>
              </a:ext>
            </a:extLst>
          </p:cNvPr>
          <p:cNvPicPr>
            <a:picLocks noChangeAspect="1"/>
          </p:cNvPicPr>
          <p:nvPr/>
        </p:nvPicPr>
        <p:blipFill rotWithShape="1">
          <a:blip r:embed="rId32"/>
          <a:srcRect l="26890" r="53449" b="23913"/>
          <a:stretch/>
        </p:blipFill>
        <p:spPr>
          <a:xfrm>
            <a:off x="25727007" y="27272832"/>
            <a:ext cx="1717570" cy="539153"/>
          </a:xfrm>
          <a:prstGeom prst="rect">
            <a:avLst/>
          </a:prstGeom>
        </p:spPr>
      </p:pic>
      <p:pic>
        <p:nvPicPr>
          <p:cNvPr id="197" name="Picture 196">
            <a:extLst>
              <a:ext uri="{FF2B5EF4-FFF2-40B4-BE49-F238E27FC236}">
                <a16:creationId xmlns:a16="http://schemas.microsoft.com/office/drawing/2014/main" id="{7A401D6A-D7DC-15AE-8253-C6A047603DFA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9579321" y="27819726"/>
            <a:ext cx="1525557" cy="428034"/>
          </a:xfrm>
          <a:prstGeom prst="rect">
            <a:avLst/>
          </a:prstGeom>
        </p:spPr>
      </p:pic>
      <p:pic>
        <p:nvPicPr>
          <p:cNvPr id="198" name="Picture 197">
            <a:extLst>
              <a:ext uri="{FF2B5EF4-FFF2-40B4-BE49-F238E27FC236}">
                <a16:creationId xmlns:a16="http://schemas.microsoft.com/office/drawing/2014/main" id="{5FA2B834-5A56-C05C-0962-143C979AAA32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41657" t="39467" r="53930" b="40827"/>
          <a:stretch/>
        </p:blipFill>
        <p:spPr>
          <a:xfrm rot="10800000">
            <a:off x="19749612" y="11555391"/>
            <a:ext cx="672211" cy="483377"/>
          </a:xfrm>
          <a:prstGeom prst="rect">
            <a:avLst/>
          </a:prstGeom>
        </p:spPr>
      </p:pic>
      <p:pic>
        <p:nvPicPr>
          <p:cNvPr id="202" name="Picture 201">
            <a:extLst>
              <a:ext uri="{FF2B5EF4-FFF2-40B4-BE49-F238E27FC236}">
                <a16:creationId xmlns:a16="http://schemas.microsoft.com/office/drawing/2014/main" id="{8DA4A853-2AA9-0324-1FB2-830E617546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955516" y="13619481"/>
            <a:ext cx="1202076" cy="413618"/>
          </a:xfrm>
          <a:prstGeom prst="rect">
            <a:avLst/>
          </a:prstGeom>
        </p:spPr>
      </p:pic>
      <p:pic>
        <p:nvPicPr>
          <p:cNvPr id="203" name="Picture 202">
            <a:extLst>
              <a:ext uri="{FF2B5EF4-FFF2-40B4-BE49-F238E27FC236}">
                <a16:creationId xmlns:a16="http://schemas.microsoft.com/office/drawing/2014/main" id="{216FAA5D-84AE-330C-5DA6-5DB8C13A21D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8792" t="5207" r="43403" b="6311"/>
          <a:stretch/>
        </p:blipFill>
        <p:spPr>
          <a:xfrm>
            <a:off x="13518468" y="28952937"/>
            <a:ext cx="1178539" cy="459010"/>
          </a:xfrm>
          <a:prstGeom prst="rect">
            <a:avLst/>
          </a:prstGeom>
          <a:ln w="12700">
            <a:noFill/>
          </a:ln>
        </p:spPr>
      </p:pic>
      <p:pic>
        <p:nvPicPr>
          <p:cNvPr id="204" name="Picture 203">
            <a:extLst>
              <a:ext uri="{FF2B5EF4-FFF2-40B4-BE49-F238E27FC236}">
                <a16:creationId xmlns:a16="http://schemas.microsoft.com/office/drawing/2014/main" id="{30C1D980-67C4-69F1-045C-F9CF6D5ECA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287281" y="28944200"/>
            <a:ext cx="420683" cy="493213"/>
          </a:xfrm>
          <a:prstGeom prst="rect">
            <a:avLst/>
          </a:prstGeom>
        </p:spPr>
      </p:pic>
      <p:pic>
        <p:nvPicPr>
          <p:cNvPr id="205" name="Picture 204">
            <a:extLst>
              <a:ext uri="{FF2B5EF4-FFF2-40B4-BE49-F238E27FC236}">
                <a16:creationId xmlns:a16="http://schemas.microsoft.com/office/drawing/2014/main" id="{9D11F7B3-8AFC-2E62-E5AE-BE75D6E8E98F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65788" t="58325" r="26192" b="21655"/>
          <a:stretch/>
        </p:blipFill>
        <p:spPr>
          <a:xfrm>
            <a:off x="13406491" y="29003704"/>
            <a:ext cx="483733" cy="374206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:a16="http://schemas.microsoft.com/office/drawing/2014/main" id="{5191EA63-A156-6A94-D573-330D4598B38C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4453552" y="28412820"/>
            <a:ext cx="4984592" cy="1249066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:a16="http://schemas.microsoft.com/office/drawing/2014/main" id="{FCE00A00-5141-5B32-01F6-2F891500E056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27895136" y="29992112"/>
            <a:ext cx="1439708" cy="413532"/>
          </a:xfrm>
          <a:prstGeom prst="rect">
            <a:avLst/>
          </a:prstGeom>
        </p:spPr>
      </p:pic>
      <p:pic>
        <p:nvPicPr>
          <p:cNvPr id="211" name="Picture 210">
            <a:extLst>
              <a:ext uri="{FF2B5EF4-FFF2-40B4-BE49-F238E27FC236}">
                <a16:creationId xmlns:a16="http://schemas.microsoft.com/office/drawing/2014/main" id="{7EFBA89D-A480-783E-8951-4749142C024D}"/>
              </a:ext>
            </a:extLst>
          </p:cNvPr>
          <p:cNvPicPr>
            <a:picLocks noChangeAspect="1"/>
          </p:cNvPicPr>
          <p:nvPr/>
        </p:nvPicPr>
        <p:blipFill rotWithShape="1">
          <a:blip r:embed="rId37"/>
          <a:srcRect b="9485"/>
          <a:stretch/>
        </p:blipFill>
        <p:spPr>
          <a:xfrm>
            <a:off x="23343063" y="30788847"/>
            <a:ext cx="6903852" cy="1145831"/>
          </a:xfrm>
          <a:prstGeom prst="rect">
            <a:avLst/>
          </a:prstGeom>
        </p:spPr>
      </p:pic>
      <p:pic>
        <p:nvPicPr>
          <p:cNvPr id="213" name="Picture 212">
            <a:extLst>
              <a:ext uri="{FF2B5EF4-FFF2-40B4-BE49-F238E27FC236}">
                <a16:creationId xmlns:a16="http://schemas.microsoft.com/office/drawing/2014/main" id="{2991700B-0B71-6FFC-8CF7-A51C028C0ECD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35418088" y="7485205"/>
            <a:ext cx="4856844" cy="46347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217" name="Picture 216">
            <a:extLst>
              <a:ext uri="{FF2B5EF4-FFF2-40B4-BE49-F238E27FC236}">
                <a16:creationId xmlns:a16="http://schemas.microsoft.com/office/drawing/2014/main" id="{2113897B-A0E0-682B-AC44-B45D5C0ADFF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35658814" y="11936399"/>
            <a:ext cx="4375391" cy="84236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21" name="Picture 220">
            <a:extLst>
              <a:ext uri="{FF2B5EF4-FFF2-40B4-BE49-F238E27FC236}">
                <a16:creationId xmlns:a16="http://schemas.microsoft.com/office/drawing/2014/main" id="{FD09886D-6257-FBEE-FF86-8672C43B931C}"/>
              </a:ext>
            </a:extLst>
          </p:cNvPr>
          <p:cNvPicPr>
            <a:picLocks noChangeAspect="1"/>
          </p:cNvPicPr>
          <p:nvPr/>
        </p:nvPicPr>
        <p:blipFill rotWithShape="1">
          <a:blip r:embed="rId39"/>
          <a:srcRect t="49074" r="69153"/>
          <a:stretch/>
        </p:blipFill>
        <p:spPr>
          <a:xfrm>
            <a:off x="35493084" y="6744489"/>
            <a:ext cx="1876262" cy="596350"/>
          </a:xfrm>
          <a:prstGeom prst="rect">
            <a:avLst/>
          </a:prstGeom>
          <a:ln w="19050">
            <a:noFill/>
          </a:ln>
        </p:spPr>
      </p:pic>
      <p:pic>
        <p:nvPicPr>
          <p:cNvPr id="222" name="Picture 221">
            <a:extLst>
              <a:ext uri="{FF2B5EF4-FFF2-40B4-BE49-F238E27FC236}">
                <a16:creationId xmlns:a16="http://schemas.microsoft.com/office/drawing/2014/main" id="{2551E94A-2F7D-14FF-354D-98812415FE75}"/>
              </a:ext>
            </a:extLst>
          </p:cNvPr>
          <p:cNvPicPr>
            <a:picLocks noChangeAspect="1"/>
          </p:cNvPicPr>
          <p:nvPr/>
        </p:nvPicPr>
        <p:blipFill rotWithShape="1">
          <a:blip r:embed="rId39"/>
          <a:srcRect l="54922" t="49128" r="14502" b="5418"/>
          <a:stretch/>
        </p:blipFill>
        <p:spPr>
          <a:xfrm>
            <a:off x="38206665" y="6721634"/>
            <a:ext cx="1827540" cy="523071"/>
          </a:xfrm>
          <a:prstGeom prst="rect">
            <a:avLst/>
          </a:prstGeom>
          <a:ln w="19050">
            <a:noFill/>
          </a:ln>
        </p:spPr>
      </p:pic>
      <p:pic>
        <p:nvPicPr>
          <p:cNvPr id="225" name="Picture 224">
            <a:extLst>
              <a:ext uri="{FF2B5EF4-FFF2-40B4-BE49-F238E27FC236}">
                <a16:creationId xmlns:a16="http://schemas.microsoft.com/office/drawing/2014/main" id="{AA01CC04-F501-1A0D-9F05-C44DBE62C35D}"/>
              </a:ext>
            </a:extLst>
          </p:cNvPr>
          <p:cNvPicPr>
            <a:picLocks noChangeAspect="1"/>
          </p:cNvPicPr>
          <p:nvPr/>
        </p:nvPicPr>
        <p:blipFill rotWithShape="1">
          <a:blip r:embed="rId39"/>
          <a:srcRect t="49074" r="69153"/>
          <a:stretch/>
        </p:blipFill>
        <p:spPr>
          <a:xfrm>
            <a:off x="35493084" y="12943986"/>
            <a:ext cx="1572156" cy="499693"/>
          </a:xfrm>
          <a:prstGeom prst="rect">
            <a:avLst/>
          </a:prstGeom>
          <a:ln w="19050">
            <a:noFill/>
          </a:ln>
        </p:spPr>
      </p:pic>
      <p:pic>
        <p:nvPicPr>
          <p:cNvPr id="229" name="Picture 228">
            <a:extLst>
              <a:ext uri="{FF2B5EF4-FFF2-40B4-BE49-F238E27FC236}">
                <a16:creationId xmlns:a16="http://schemas.microsoft.com/office/drawing/2014/main" id="{C1169C6C-FC7C-1940-8AF2-38D528F74E4A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3611908" y="13487323"/>
            <a:ext cx="8393870" cy="1190176"/>
          </a:xfrm>
          <a:prstGeom prst="rect">
            <a:avLst/>
          </a:prstGeom>
        </p:spPr>
      </p:pic>
      <p:pic>
        <p:nvPicPr>
          <p:cNvPr id="231" name="Picture 230">
            <a:extLst>
              <a:ext uri="{FF2B5EF4-FFF2-40B4-BE49-F238E27FC236}">
                <a16:creationId xmlns:a16="http://schemas.microsoft.com/office/drawing/2014/main" id="{B6F06F96-EEB0-5AD4-E74C-9D9D501A148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32496608" y="15455287"/>
            <a:ext cx="10593390" cy="1108611"/>
          </a:xfrm>
          <a:prstGeom prst="rect">
            <a:avLst/>
          </a:prstGeom>
        </p:spPr>
      </p:pic>
      <p:pic>
        <p:nvPicPr>
          <p:cNvPr id="232" name="Picture 231">
            <a:extLst>
              <a:ext uri="{FF2B5EF4-FFF2-40B4-BE49-F238E27FC236}">
                <a16:creationId xmlns:a16="http://schemas.microsoft.com/office/drawing/2014/main" id="{67BB038B-44F2-8AB5-8292-B66D0D010ADA}"/>
              </a:ext>
            </a:extLst>
          </p:cNvPr>
          <p:cNvPicPr>
            <a:picLocks noChangeAspect="1"/>
          </p:cNvPicPr>
          <p:nvPr/>
        </p:nvPicPr>
        <p:blipFill rotWithShape="1">
          <a:blip r:embed="rId39"/>
          <a:srcRect l="54922" t="49128" r="14502" b="5418"/>
          <a:stretch/>
        </p:blipFill>
        <p:spPr>
          <a:xfrm>
            <a:off x="36857145" y="16884497"/>
            <a:ext cx="1557923" cy="445901"/>
          </a:xfrm>
          <a:prstGeom prst="rect">
            <a:avLst/>
          </a:prstGeom>
          <a:ln w="19050">
            <a:noFill/>
          </a:ln>
        </p:spPr>
      </p:pic>
      <p:pic>
        <p:nvPicPr>
          <p:cNvPr id="237" name="Picture 236">
            <a:extLst>
              <a:ext uri="{FF2B5EF4-FFF2-40B4-BE49-F238E27FC236}">
                <a16:creationId xmlns:a16="http://schemas.microsoft.com/office/drawing/2014/main" id="{DFF4C31D-CDA8-D9EB-DD31-49820AD4A52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35873735" y="17382608"/>
            <a:ext cx="3524742" cy="981212"/>
          </a:xfrm>
          <a:prstGeom prst="rect">
            <a:avLst/>
          </a:prstGeom>
        </p:spPr>
      </p:pic>
      <p:pic>
        <p:nvPicPr>
          <p:cNvPr id="243" name="Picture 242">
            <a:extLst>
              <a:ext uri="{FF2B5EF4-FFF2-40B4-BE49-F238E27FC236}">
                <a16:creationId xmlns:a16="http://schemas.microsoft.com/office/drawing/2014/main" id="{C68D8413-CF7E-30E6-916E-EAC80D80F998}"/>
              </a:ext>
            </a:extLst>
          </p:cNvPr>
          <p:cNvPicPr>
            <a:picLocks noChangeAspect="1"/>
          </p:cNvPicPr>
          <p:nvPr/>
        </p:nvPicPr>
        <p:blipFill rotWithShape="1">
          <a:blip r:embed="rId43"/>
          <a:srcRect b="14833"/>
          <a:stretch/>
        </p:blipFill>
        <p:spPr>
          <a:xfrm>
            <a:off x="32903408" y="19062969"/>
            <a:ext cx="1788645" cy="462253"/>
          </a:xfrm>
          <a:prstGeom prst="rect">
            <a:avLst/>
          </a:prstGeom>
        </p:spPr>
      </p:pic>
      <p:pic>
        <p:nvPicPr>
          <p:cNvPr id="247" name="Picture 246">
            <a:extLst>
              <a:ext uri="{FF2B5EF4-FFF2-40B4-BE49-F238E27FC236}">
                <a16:creationId xmlns:a16="http://schemas.microsoft.com/office/drawing/2014/main" id="{ED268A7A-D4DA-2C05-4E00-1DE762833C43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36857145" y="18997440"/>
            <a:ext cx="2496165" cy="462253"/>
          </a:xfrm>
          <a:prstGeom prst="rect">
            <a:avLst/>
          </a:prstGeom>
        </p:spPr>
      </p:pic>
      <p:pic>
        <p:nvPicPr>
          <p:cNvPr id="251" name="Picture 250">
            <a:extLst>
              <a:ext uri="{FF2B5EF4-FFF2-40B4-BE49-F238E27FC236}">
                <a16:creationId xmlns:a16="http://schemas.microsoft.com/office/drawing/2014/main" id="{24B4DEBC-9BB6-AE9E-3F4F-C3F0EB48F520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35304002" y="19702728"/>
            <a:ext cx="4250959" cy="710314"/>
          </a:xfrm>
          <a:prstGeom prst="rect">
            <a:avLst/>
          </a:prstGeom>
        </p:spPr>
      </p:pic>
      <p:pic>
        <p:nvPicPr>
          <p:cNvPr id="253" name="Picture 252">
            <a:extLst>
              <a:ext uri="{FF2B5EF4-FFF2-40B4-BE49-F238E27FC236}">
                <a16:creationId xmlns:a16="http://schemas.microsoft.com/office/drawing/2014/main" id="{03426372-5E0A-D2BC-E1C2-C85132F952C3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33123405" y="21153758"/>
            <a:ext cx="9370875" cy="1103636"/>
          </a:xfrm>
          <a:prstGeom prst="rect">
            <a:avLst/>
          </a:prstGeom>
        </p:spPr>
      </p:pic>
      <p:pic>
        <p:nvPicPr>
          <p:cNvPr id="254" name="Picture 253">
            <a:extLst>
              <a:ext uri="{FF2B5EF4-FFF2-40B4-BE49-F238E27FC236}">
                <a16:creationId xmlns:a16="http://schemas.microsoft.com/office/drawing/2014/main" id="{EC6ED13D-501B-CA27-3F4E-B1511CCC776E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47289" t="13949" r="2261" b="18005"/>
          <a:stretch/>
        </p:blipFill>
        <p:spPr>
          <a:xfrm>
            <a:off x="34829489" y="23191160"/>
            <a:ext cx="5927627" cy="1287214"/>
          </a:xfrm>
          <a:prstGeom prst="rect">
            <a:avLst/>
          </a:prstGeom>
        </p:spPr>
      </p:pic>
      <p:sp>
        <p:nvSpPr>
          <p:cNvPr id="255" name="Subtitle 2">
            <a:extLst>
              <a:ext uri="{FF2B5EF4-FFF2-40B4-BE49-F238E27FC236}">
                <a16:creationId xmlns:a16="http://schemas.microsoft.com/office/drawing/2014/main" id="{260D5A84-1F0F-EE53-8B07-D9F0C52E9095}"/>
              </a:ext>
            </a:extLst>
          </p:cNvPr>
          <p:cNvSpPr txBox="1">
            <a:spLocks/>
          </p:cNvSpPr>
          <p:nvPr/>
        </p:nvSpPr>
        <p:spPr>
          <a:xfrm>
            <a:off x="32351472" y="25271614"/>
            <a:ext cx="10914743" cy="9131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 dirty="0">
                <a:solidFill>
                  <a:schemeClr val="bg1"/>
                </a:solidFill>
                <a:latin typeface="Cambria" panose="02040503050406030204" pitchFamily="18" charset="0"/>
              </a:rPr>
              <a:t>Acknowledgements &amp; Notes</a:t>
            </a:r>
          </a:p>
        </p:txBody>
      </p:sp>
      <p:sp>
        <p:nvSpPr>
          <p:cNvPr id="256" name="Subtitle 2">
            <a:extLst>
              <a:ext uri="{FF2B5EF4-FFF2-40B4-BE49-F238E27FC236}">
                <a16:creationId xmlns:a16="http://schemas.microsoft.com/office/drawing/2014/main" id="{C1C37080-596B-66A3-41AD-744C6B1573DD}"/>
              </a:ext>
            </a:extLst>
          </p:cNvPr>
          <p:cNvSpPr txBox="1">
            <a:spLocks/>
          </p:cNvSpPr>
          <p:nvPr/>
        </p:nvSpPr>
        <p:spPr>
          <a:xfrm>
            <a:off x="32355135" y="26556486"/>
            <a:ext cx="10914743" cy="58381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106674" tIns="53337" rIns="106674" bIns="53337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504" indent="-60350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Cy Williston</a:t>
            </a:r>
          </a:p>
          <a:p>
            <a:pPr marL="1463040" lvl="1" indent="-603504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Providing his Bloch Spaces writeup, which I used to prepare for my work</a:t>
            </a:r>
          </a:p>
          <a:p>
            <a:pPr marL="603504" indent="-60350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Ian Bresnahan</a:t>
            </a:r>
          </a:p>
          <a:p>
            <a:pPr marL="1463040" lvl="1" indent="-603504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Giving me opportunities to present to someone during the semester</a:t>
            </a:r>
          </a:p>
          <a:p>
            <a:pPr marL="603504" indent="-603504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The proof presented in this poster only works for      .         . and is an excerpt of my thesis, which covers the             case as well as a generalization of      . </a:t>
            </a:r>
          </a:p>
          <a:p>
            <a:pPr marL="603504" indent="-60350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Please reach out at phil.breton@unh.edu if you are interested.</a:t>
            </a:r>
          </a:p>
        </p:txBody>
      </p:sp>
      <p:pic>
        <p:nvPicPr>
          <p:cNvPr id="258" name="Picture 257">
            <a:extLst>
              <a:ext uri="{FF2B5EF4-FFF2-40B4-BE49-F238E27FC236}">
                <a16:creationId xmlns:a16="http://schemas.microsoft.com/office/drawing/2014/main" id="{010B186D-1887-8BEE-7C29-7F7A8A66E71B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33060628" y="30189718"/>
            <a:ext cx="1068840" cy="472540"/>
          </a:xfrm>
          <a:prstGeom prst="rect">
            <a:avLst/>
          </a:prstGeom>
        </p:spPr>
      </p:pic>
      <p:pic>
        <p:nvPicPr>
          <p:cNvPr id="260" name="Picture 259">
            <a:extLst>
              <a:ext uri="{FF2B5EF4-FFF2-40B4-BE49-F238E27FC236}">
                <a16:creationId xmlns:a16="http://schemas.microsoft.com/office/drawing/2014/main" id="{EAD78557-1146-5DFF-1E46-BDE83C1CC275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33812970" y="30712710"/>
            <a:ext cx="1043059" cy="389714"/>
          </a:xfrm>
          <a:prstGeom prst="rect">
            <a:avLst/>
          </a:prstGeom>
        </p:spPr>
      </p:pic>
      <p:pic>
        <p:nvPicPr>
          <p:cNvPr id="261" name="Picture 260">
            <a:extLst>
              <a:ext uri="{FF2B5EF4-FFF2-40B4-BE49-F238E27FC236}">
                <a16:creationId xmlns:a16="http://schemas.microsoft.com/office/drawing/2014/main" id="{91908B05-8FA4-FE7E-F058-72018D6B3F8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1579792" y="30602509"/>
            <a:ext cx="453229" cy="6101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8953592-1F0D-1B3C-962A-89AAB39B3F1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53" r="81416"/>
          <a:stretch/>
        </p:blipFill>
        <p:spPr>
          <a:xfrm>
            <a:off x="4446540" y="6950071"/>
            <a:ext cx="284480" cy="5059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BC4203-B52F-65AE-4582-D8080B51F83B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73144" t="25642" r="22456" b="31934"/>
          <a:stretch/>
        </p:blipFill>
        <p:spPr>
          <a:xfrm>
            <a:off x="9850379" y="6959778"/>
            <a:ext cx="387091" cy="5074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0AF7DB-DA2F-4521-716C-168DAE94C8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3666" y="21690969"/>
            <a:ext cx="369641" cy="43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8B49EBC-8012-49EB-A634-9AC004CF8E8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66D790-D06C-4361-94B8-8BED25FA40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12298</TotalTime>
  <Words>495</Words>
  <Application>Microsoft Office PowerPoint</Application>
  <PresentationFormat>Custom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The Generalized Composition Operator on Bloch Spaces Phil Breton Department of Mathematics &amp; Statistics, University of New Hampshire, Durham, NH 03824 Advisor: Dr. Rita Hibschweiler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Rhiannon Jacobs</dc:creator>
  <cp:lastModifiedBy>Phil Breton</cp:lastModifiedBy>
  <cp:revision>151</cp:revision>
  <dcterms:created xsi:type="dcterms:W3CDTF">2016-03-05T16:55:12Z</dcterms:created>
  <dcterms:modified xsi:type="dcterms:W3CDTF">2024-04-18T02:19:16Z</dcterms:modified>
</cp:coreProperties>
</file>