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402336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4256" userDrawn="1">
          <p15:clr>
            <a:srgbClr val="A4A3A4"/>
          </p15:clr>
        </p15:guide>
        <p15:guide id="3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CCCC"/>
    <a:srgbClr val="000066"/>
    <a:srgbClr val="999999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DA4B5-62F0-4239-AE8E-FD4D4AE7EFB6}" v="49" dt="2024-04-22T18:41:42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5" autoAdjust="0"/>
    <p:restoredTop sz="94575" autoAdjust="0"/>
  </p:normalViewPr>
  <p:slideViewPr>
    <p:cSldViewPr>
      <p:cViewPr varScale="1">
        <p:scale>
          <a:sx n="18" d="100"/>
          <a:sy n="18" d="100"/>
        </p:scale>
        <p:origin x="1886" y="48"/>
      </p:cViewPr>
      <p:guideLst>
        <p:guide orient="horz" pos="10368"/>
        <p:guide pos="14256"/>
        <p:guide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220f4dfe5743efb/Desktop/Mercury%20Data_AC_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220f4dfe5743efb/Desktop/Mercury%20Data_AC_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220f4dfe5743efb/Desktop/Mercury%20Data_AC_F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lvl="1" algn="l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Sediment [Hg] Depth Profiles for Great Bay </a:t>
            </a:r>
            <a:r>
              <a:rPr lang="en-US" sz="2000" b="1" baseline="0" dirty="0" err="1"/>
              <a:t>Vibracores</a:t>
            </a:r>
            <a:r>
              <a:rPr lang="en-US" sz="2000" b="1" baseline="0" dirty="0"/>
              <a:t> </a:t>
            </a:r>
          </a:p>
        </c:rich>
      </c:tx>
      <c:layout>
        <c:manualLayout>
          <c:xMode val="edge"/>
          <c:yMode val="edge"/>
          <c:x val="0.23069802922754507"/>
          <c:y val="3.7020075953045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lvl="1" algn="l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38065829600217"/>
          <c:y val="0.31171539228343109"/>
          <c:w val="0.612158397345271"/>
          <c:h val="0.60203690136796906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'[Mercury Data_AC_FF.xlsx]Flor work'!$H$2</c:f>
              <c:strCache>
                <c:ptCount val="1"/>
                <c:pt idx="0">
                  <c:v>Nanny Island 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8DE4F3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work'!$D$2:$D$10</c:f>
                <c:numCache>
                  <c:formatCode>General</c:formatCode>
                  <c:ptCount val="9"/>
                  <c:pt idx="0">
                    <c:v>3</c:v>
                  </c:pt>
                  <c:pt idx="1">
                    <c:v>3.5</c:v>
                  </c:pt>
                  <c:pt idx="2">
                    <c:v>3.2</c:v>
                  </c:pt>
                  <c:pt idx="3">
                    <c:v>3.9</c:v>
                  </c:pt>
                  <c:pt idx="4">
                    <c:v>2</c:v>
                  </c:pt>
                  <c:pt idx="5">
                    <c:v>1</c:v>
                  </c:pt>
                  <c:pt idx="6">
                    <c:v>0.4</c:v>
                  </c:pt>
                  <c:pt idx="7">
                    <c:v>0.4</c:v>
                  </c:pt>
                  <c:pt idx="8">
                    <c:v>0.3</c:v>
                  </c:pt>
                </c:numCache>
              </c:numRef>
            </c:plus>
            <c:minus>
              <c:numRef>
                <c:f>'[Mercury Data_AC_FF.xlsx]Flor work'!$D$2:$D$10</c:f>
                <c:numCache>
                  <c:formatCode>General</c:formatCode>
                  <c:ptCount val="9"/>
                  <c:pt idx="0">
                    <c:v>3</c:v>
                  </c:pt>
                  <c:pt idx="1">
                    <c:v>3.5</c:v>
                  </c:pt>
                  <c:pt idx="2">
                    <c:v>3.2</c:v>
                  </c:pt>
                  <c:pt idx="3">
                    <c:v>3.9</c:v>
                  </c:pt>
                  <c:pt idx="4">
                    <c:v>2</c:v>
                  </c:pt>
                  <c:pt idx="5">
                    <c:v>1</c:v>
                  </c:pt>
                  <c:pt idx="6">
                    <c:v>0.4</c:v>
                  </c:pt>
                  <c:pt idx="7">
                    <c:v>0.4</c:v>
                  </c:pt>
                  <c:pt idx="8">
                    <c:v>0.3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work'!$C$2:$C$10</c:f>
              <c:numCache>
                <c:formatCode>General</c:formatCode>
                <c:ptCount val="9"/>
                <c:pt idx="0">
                  <c:v>59.5</c:v>
                </c:pt>
                <c:pt idx="1">
                  <c:v>70</c:v>
                </c:pt>
                <c:pt idx="2">
                  <c:v>64.599999999999994</c:v>
                </c:pt>
                <c:pt idx="3">
                  <c:v>77.2</c:v>
                </c:pt>
                <c:pt idx="4">
                  <c:v>39.200000000000003</c:v>
                </c:pt>
                <c:pt idx="5">
                  <c:v>19.5</c:v>
                </c:pt>
                <c:pt idx="6">
                  <c:v>7.3</c:v>
                </c:pt>
                <c:pt idx="7">
                  <c:v>7.6</c:v>
                </c:pt>
                <c:pt idx="8">
                  <c:v>5.3</c:v>
                </c:pt>
              </c:numCache>
            </c:numRef>
          </c:xVal>
          <c:yVal>
            <c:numRef>
              <c:f>'[Mercury Data_AC_FF.xlsx]Flor work'!$B$2:$B$10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97-4DCC-A0B4-BCBDC944FA80}"/>
            </c:ext>
          </c:extLst>
        </c:ser>
        <c:ser>
          <c:idx val="1"/>
          <c:order val="1"/>
          <c:tx>
            <c:strRef>
              <c:f>'[Mercury Data_AC_FF.xlsx]Flor work'!$H$11</c:f>
              <c:strCache>
                <c:ptCount val="1"/>
                <c:pt idx="0">
                  <c:v>Nanny Island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DFC5F3"/>
              </a:solidFill>
              <a:ln w="9525">
                <a:solidFill>
                  <a:srgbClr val="9245E7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work'!$C$11:$C$19</c:f>
              <c:numCache>
                <c:formatCode>General</c:formatCode>
                <c:ptCount val="9"/>
                <c:pt idx="0">
                  <c:v>106.70645</c:v>
                </c:pt>
                <c:pt idx="1">
                  <c:v>78.966399999999993</c:v>
                </c:pt>
                <c:pt idx="2">
                  <c:v>78.849999999999994</c:v>
                </c:pt>
                <c:pt idx="3">
                  <c:v>93.68</c:v>
                </c:pt>
                <c:pt idx="4">
                  <c:v>52.416400000000003</c:v>
                </c:pt>
                <c:pt idx="5">
                  <c:v>19.864999999999998</c:v>
                </c:pt>
                <c:pt idx="6">
                  <c:v>10.455</c:v>
                </c:pt>
                <c:pt idx="7">
                  <c:v>7.16</c:v>
                </c:pt>
                <c:pt idx="8">
                  <c:v>6.71</c:v>
                </c:pt>
              </c:numCache>
            </c:numRef>
          </c:xVal>
          <c:yVal>
            <c:numRef>
              <c:f>'[Mercury Data_AC_FF.xlsx]Flor work'!$B$11:$B$19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97-4DCC-A0B4-BCBDC944FA80}"/>
            </c:ext>
          </c:extLst>
        </c:ser>
        <c:ser>
          <c:idx val="2"/>
          <c:order val="2"/>
          <c:tx>
            <c:strRef>
              <c:f>'[Mercury Data_AC_FF.xlsx]Flor work'!$H$20</c:f>
              <c:strCache>
                <c:ptCount val="1"/>
                <c:pt idx="0">
                  <c:v>Fox Point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D29478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work'!$D$20:$D$28</c:f>
                <c:numCache>
                  <c:formatCode>General</c:formatCode>
                  <c:ptCount val="9"/>
                  <c:pt idx="0">
                    <c:v>1.8</c:v>
                  </c:pt>
                  <c:pt idx="1">
                    <c:v>1.8</c:v>
                  </c:pt>
                  <c:pt idx="2">
                    <c:v>1.7</c:v>
                  </c:pt>
                  <c:pt idx="3">
                    <c:v>1.4</c:v>
                  </c:pt>
                  <c:pt idx="4">
                    <c:v>0.5</c:v>
                  </c:pt>
                  <c:pt idx="5">
                    <c:v>0.6</c:v>
                  </c:pt>
                  <c:pt idx="6">
                    <c:v>0.6</c:v>
                  </c:pt>
                  <c:pt idx="7">
                    <c:v>0.5</c:v>
                  </c:pt>
                  <c:pt idx="8">
                    <c:v>0.3</c:v>
                  </c:pt>
                </c:numCache>
              </c:numRef>
            </c:plus>
            <c:minus>
              <c:numRef>
                <c:f>'[Mercury Data_AC_FF.xlsx]Flor work'!$D$20:$D$28</c:f>
                <c:numCache>
                  <c:formatCode>General</c:formatCode>
                  <c:ptCount val="9"/>
                  <c:pt idx="0">
                    <c:v>1.8</c:v>
                  </c:pt>
                  <c:pt idx="1">
                    <c:v>1.8</c:v>
                  </c:pt>
                  <c:pt idx="2">
                    <c:v>1.7</c:v>
                  </c:pt>
                  <c:pt idx="3">
                    <c:v>1.4</c:v>
                  </c:pt>
                  <c:pt idx="4">
                    <c:v>0.5</c:v>
                  </c:pt>
                  <c:pt idx="5">
                    <c:v>0.6</c:v>
                  </c:pt>
                  <c:pt idx="6">
                    <c:v>0.6</c:v>
                  </c:pt>
                  <c:pt idx="7">
                    <c:v>0.5</c:v>
                  </c:pt>
                  <c:pt idx="8">
                    <c:v>0.3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work'!$C$20:$C$28</c:f>
              <c:numCache>
                <c:formatCode>General</c:formatCode>
                <c:ptCount val="9"/>
                <c:pt idx="0">
                  <c:v>36.122950000000003</c:v>
                </c:pt>
                <c:pt idx="1">
                  <c:v>36.468299999999999</c:v>
                </c:pt>
                <c:pt idx="2">
                  <c:v>34.079700000000003</c:v>
                </c:pt>
                <c:pt idx="3">
                  <c:v>27.191099999999999</c:v>
                </c:pt>
                <c:pt idx="4">
                  <c:v>9.0786999999999995</c:v>
                </c:pt>
                <c:pt idx="5">
                  <c:v>11.850949999999999</c:v>
                </c:pt>
                <c:pt idx="6">
                  <c:v>12.449149999999999</c:v>
                </c:pt>
                <c:pt idx="7">
                  <c:v>10.09295</c:v>
                </c:pt>
                <c:pt idx="8">
                  <c:v>5.6237000000000004</c:v>
                </c:pt>
              </c:numCache>
            </c:numRef>
          </c:xVal>
          <c:yVal>
            <c:numRef>
              <c:f>'[Mercury Data_AC_FF.xlsx]Flor work'!$B$20:$B$28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697-4DCC-A0B4-BCBDC944FA80}"/>
            </c:ext>
          </c:extLst>
        </c:ser>
        <c:ser>
          <c:idx val="3"/>
          <c:order val="3"/>
          <c:tx>
            <c:strRef>
              <c:f>'[Mercury Data_AC_FF.xlsx]Flor work'!$H$29</c:f>
              <c:strCache>
                <c:ptCount val="1"/>
                <c:pt idx="0">
                  <c:v>Little Bay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3D495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work'!$D$29:$D$34</c:f>
                <c:numCache>
                  <c:formatCode>General</c:formatCode>
                  <c:ptCount val="6"/>
                  <c:pt idx="0">
                    <c:v>7.9</c:v>
                  </c:pt>
                  <c:pt idx="1">
                    <c:v>6.6</c:v>
                  </c:pt>
                  <c:pt idx="2">
                    <c:v>1.6</c:v>
                  </c:pt>
                  <c:pt idx="3">
                    <c:v>1.6</c:v>
                  </c:pt>
                  <c:pt idx="4">
                    <c:v>1.5</c:v>
                  </c:pt>
                  <c:pt idx="5">
                    <c:v>0.7</c:v>
                  </c:pt>
                </c:numCache>
              </c:numRef>
            </c:plus>
            <c:minus>
              <c:numRef>
                <c:f>'[Mercury Data_AC_FF.xlsx]Flor work'!$D$29:$D$34</c:f>
                <c:numCache>
                  <c:formatCode>General</c:formatCode>
                  <c:ptCount val="6"/>
                  <c:pt idx="0">
                    <c:v>7.9</c:v>
                  </c:pt>
                  <c:pt idx="1">
                    <c:v>6.6</c:v>
                  </c:pt>
                  <c:pt idx="2">
                    <c:v>1.6</c:v>
                  </c:pt>
                  <c:pt idx="3">
                    <c:v>1.6</c:v>
                  </c:pt>
                  <c:pt idx="4">
                    <c:v>1.5</c:v>
                  </c:pt>
                  <c:pt idx="5">
                    <c:v>0.7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work'!$C$29:$C$34</c:f>
              <c:numCache>
                <c:formatCode>General</c:formatCode>
                <c:ptCount val="6"/>
                <c:pt idx="0">
                  <c:v>157.20724999999999</c:v>
                </c:pt>
                <c:pt idx="1">
                  <c:v>131.94675000000001</c:v>
                </c:pt>
                <c:pt idx="2">
                  <c:v>31.95945</c:v>
                </c:pt>
                <c:pt idx="3">
                  <c:v>32.023000000000003</c:v>
                </c:pt>
                <c:pt idx="4">
                  <c:v>30.0198</c:v>
                </c:pt>
                <c:pt idx="5">
                  <c:v>14.217750000000001</c:v>
                </c:pt>
              </c:numCache>
            </c:numRef>
          </c:xVal>
          <c:yVal>
            <c:numRef>
              <c:f>'[Mercury Data_AC_FF.xlsx]Flor work'!$B$29:$B$34</c:f>
              <c:numCache>
                <c:formatCode>0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697-4DCC-A0B4-BCBDC944FA80}"/>
            </c:ext>
          </c:extLst>
        </c:ser>
        <c:ser>
          <c:idx val="4"/>
          <c:order val="4"/>
          <c:tx>
            <c:strRef>
              <c:f>'[Mercury Data_AC_FF.xlsx]Flor work'!$H$35</c:f>
              <c:strCache>
                <c:ptCount val="1"/>
                <c:pt idx="0">
                  <c:v>Lamprey 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work'!$D$35:$D$43</c:f>
                <c:numCache>
                  <c:formatCode>General</c:formatCode>
                  <c:ptCount val="9"/>
                  <c:pt idx="0">
                    <c:v>12.8</c:v>
                  </c:pt>
                  <c:pt idx="1">
                    <c:v>15.8</c:v>
                  </c:pt>
                  <c:pt idx="2">
                    <c:v>11.2</c:v>
                  </c:pt>
                  <c:pt idx="3">
                    <c:v>3.6</c:v>
                  </c:pt>
                  <c:pt idx="4">
                    <c:v>0.2</c:v>
                  </c:pt>
                  <c:pt idx="5">
                    <c:v>0.6</c:v>
                  </c:pt>
                  <c:pt idx="6">
                    <c:v>0.2</c:v>
                  </c:pt>
                  <c:pt idx="7">
                    <c:v>0.1</c:v>
                  </c:pt>
                  <c:pt idx="8">
                    <c:v>0.1</c:v>
                  </c:pt>
                </c:numCache>
              </c:numRef>
            </c:plus>
            <c:minus>
              <c:numRef>
                <c:f>'[Mercury Data_AC_FF.xlsx]Flor work'!$D$35:$D$43</c:f>
                <c:numCache>
                  <c:formatCode>General</c:formatCode>
                  <c:ptCount val="9"/>
                  <c:pt idx="0">
                    <c:v>12.8</c:v>
                  </c:pt>
                  <c:pt idx="1">
                    <c:v>15.8</c:v>
                  </c:pt>
                  <c:pt idx="2">
                    <c:v>11.2</c:v>
                  </c:pt>
                  <c:pt idx="3">
                    <c:v>3.6</c:v>
                  </c:pt>
                  <c:pt idx="4">
                    <c:v>0.2</c:v>
                  </c:pt>
                  <c:pt idx="5">
                    <c:v>0.6</c:v>
                  </c:pt>
                  <c:pt idx="6">
                    <c:v>0.2</c:v>
                  </c:pt>
                  <c:pt idx="7">
                    <c:v>0.1</c:v>
                  </c:pt>
                  <c:pt idx="8">
                    <c:v>0.1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work'!$C$35:$C$43</c:f>
              <c:numCache>
                <c:formatCode>General</c:formatCode>
                <c:ptCount val="9"/>
                <c:pt idx="0">
                  <c:v>256.46109999999999</c:v>
                </c:pt>
                <c:pt idx="1">
                  <c:v>315.70609999999999</c:v>
                </c:pt>
                <c:pt idx="2">
                  <c:v>223.38894999999999</c:v>
                </c:pt>
                <c:pt idx="3">
                  <c:v>72.681600000000003</c:v>
                </c:pt>
                <c:pt idx="4">
                  <c:v>3.4279500000000001</c:v>
                </c:pt>
                <c:pt idx="5">
                  <c:v>12.89035</c:v>
                </c:pt>
                <c:pt idx="6">
                  <c:v>3.3771</c:v>
                </c:pt>
                <c:pt idx="7">
                  <c:v>1.1669</c:v>
                </c:pt>
                <c:pt idx="8">
                  <c:v>1.5186999999999999</c:v>
                </c:pt>
              </c:numCache>
            </c:numRef>
          </c:xVal>
          <c:yVal>
            <c:numRef>
              <c:f>'[Mercury Data_AC_FF.xlsx]Flor work'!$B$35:$B$43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697-4DCC-A0B4-BCBDC944FA80}"/>
            </c:ext>
          </c:extLst>
        </c:ser>
        <c:ser>
          <c:idx val="5"/>
          <c:order val="5"/>
          <c:tx>
            <c:strRef>
              <c:f>'[Mercury Data_AC_FF.xlsx]Flor work'!$H$44</c:f>
              <c:strCache>
                <c:ptCount val="1"/>
                <c:pt idx="0">
                  <c:v>Adam's Point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24D08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work'!$D$44:$D$52</c:f>
                <c:numCache>
                  <c:formatCode>General</c:formatCode>
                  <c:ptCount val="9"/>
                  <c:pt idx="0">
                    <c:v>7.7</c:v>
                  </c:pt>
                  <c:pt idx="1">
                    <c:v>19.399999999999999</c:v>
                  </c:pt>
                  <c:pt idx="2">
                    <c:v>0.3</c:v>
                  </c:pt>
                  <c:pt idx="3">
                    <c:v>3.2</c:v>
                  </c:pt>
                  <c:pt idx="4">
                    <c:v>2.2000000000000002</c:v>
                  </c:pt>
                  <c:pt idx="5">
                    <c:v>6.1</c:v>
                  </c:pt>
                  <c:pt idx="6">
                    <c:v>0.7</c:v>
                  </c:pt>
                  <c:pt idx="7">
                    <c:v>0.5</c:v>
                  </c:pt>
                  <c:pt idx="8">
                    <c:v>0.2</c:v>
                  </c:pt>
                </c:numCache>
              </c:numRef>
            </c:plus>
            <c:minus>
              <c:numRef>
                <c:f>'[Mercury Data_AC_FF.xlsx]Flor work'!$D$44:$D$52</c:f>
                <c:numCache>
                  <c:formatCode>General</c:formatCode>
                  <c:ptCount val="9"/>
                  <c:pt idx="0">
                    <c:v>7.7</c:v>
                  </c:pt>
                  <c:pt idx="1">
                    <c:v>19.399999999999999</c:v>
                  </c:pt>
                  <c:pt idx="2">
                    <c:v>0.3</c:v>
                  </c:pt>
                  <c:pt idx="3">
                    <c:v>3.2</c:v>
                  </c:pt>
                  <c:pt idx="4">
                    <c:v>2.2000000000000002</c:v>
                  </c:pt>
                  <c:pt idx="5">
                    <c:v>6.1</c:v>
                  </c:pt>
                  <c:pt idx="6">
                    <c:v>0.7</c:v>
                  </c:pt>
                  <c:pt idx="7">
                    <c:v>0.5</c:v>
                  </c:pt>
                  <c:pt idx="8">
                    <c:v>0.2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work'!$C$44:$C$52</c:f>
              <c:numCache>
                <c:formatCode>General</c:formatCode>
                <c:ptCount val="9"/>
                <c:pt idx="0">
                  <c:v>232.9</c:v>
                </c:pt>
                <c:pt idx="1">
                  <c:v>277.3</c:v>
                </c:pt>
                <c:pt idx="2">
                  <c:v>316.10000000000002</c:v>
                </c:pt>
                <c:pt idx="3">
                  <c:v>97.7</c:v>
                </c:pt>
                <c:pt idx="4">
                  <c:v>48.5</c:v>
                </c:pt>
                <c:pt idx="5">
                  <c:v>37</c:v>
                </c:pt>
                <c:pt idx="6">
                  <c:v>15.8</c:v>
                </c:pt>
                <c:pt idx="7">
                  <c:v>14.9</c:v>
                </c:pt>
                <c:pt idx="8">
                  <c:v>14</c:v>
                </c:pt>
              </c:numCache>
            </c:numRef>
          </c:xVal>
          <c:yVal>
            <c:numRef>
              <c:f>'[Mercury Data_AC_FF.xlsx]Flor work'!$B$44:$B$52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697-4DCC-A0B4-BCBDC944FA80}"/>
            </c:ext>
          </c:extLst>
        </c:ser>
        <c:ser>
          <c:idx val="6"/>
          <c:order val="6"/>
          <c:tx>
            <c:strRef>
              <c:f>'[Mercury Data_AC_FF.xlsx]Flor work'!$H$53</c:f>
              <c:strCache>
                <c:ptCount val="1"/>
                <c:pt idx="0">
                  <c:v>Luberland Creek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8AD7F6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work'!$D$53:$D$61</c:f>
                <c:numCache>
                  <c:formatCode>General</c:formatCode>
                  <c:ptCount val="9"/>
                  <c:pt idx="0">
                    <c:v>26.1</c:v>
                  </c:pt>
                  <c:pt idx="1">
                    <c:v>5.3</c:v>
                  </c:pt>
                  <c:pt idx="2">
                    <c:v>4.5</c:v>
                  </c:pt>
                  <c:pt idx="3">
                    <c:v>16</c:v>
                  </c:pt>
                  <c:pt idx="4">
                    <c:v>9.1999999999999993</c:v>
                  </c:pt>
                  <c:pt idx="5">
                    <c:v>2</c:v>
                  </c:pt>
                  <c:pt idx="6">
                    <c:v>1.9</c:v>
                  </c:pt>
                  <c:pt idx="7">
                    <c:v>9.4</c:v>
                  </c:pt>
                  <c:pt idx="8">
                    <c:v>5</c:v>
                  </c:pt>
                </c:numCache>
              </c:numRef>
            </c:plus>
            <c:minus>
              <c:numRef>
                <c:f>'[Mercury Data_AC_FF.xlsx]Flor work'!$D$53:$D$61</c:f>
                <c:numCache>
                  <c:formatCode>General</c:formatCode>
                  <c:ptCount val="9"/>
                  <c:pt idx="0">
                    <c:v>26.1</c:v>
                  </c:pt>
                  <c:pt idx="1">
                    <c:v>5.3</c:v>
                  </c:pt>
                  <c:pt idx="2">
                    <c:v>4.5</c:v>
                  </c:pt>
                  <c:pt idx="3">
                    <c:v>16</c:v>
                  </c:pt>
                  <c:pt idx="4">
                    <c:v>9.1999999999999993</c:v>
                  </c:pt>
                  <c:pt idx="5">
                    <c:v>2</c:v>
                  </c:pt>
                  <c:pt idx="6">
                    <c:v>1.9</c:v>
                  </c:pt>
                  <c:pt idx="7">
                    <c:v>9.4</c:v>
                  </c:pt>
                  <c:pt idx="8">
                    <c:v>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work'!$C$53:$C$61</c:f>
              <c:numCache>
                <c:formatCode>General</c:formatCode>
                <c:ptCount val="9"/>
                <c:pt idx="0">
                  <c:v>290.10000000000002</c:v>
                </c:pt>
                <c:pt idx="1">
                  <c:v>313.8</c:v>
                </c:pt>
                <c:pt idx="2">
                  <c:v>408.2</c:v>
                </c:pt>
                <c:pt idx="3">
                  <c:v>389.5</c:v>
                </c:pt>
                <c:pt idx="4">
                  <c:v>329.9</c:v>
                </c:pt>
                <c:pt idx="5">
                  <c:v>394.2</c:v>
                </c:pt>
                <c:pt idx="6">
                  <c:v>475.4</c:v>
                </c:pt>
                <c:pt idx="7">
                  <c:v>448.5</c:v>
                </c:pt>
                <c:pt idx="8">
                  <c:v>450.2</c:v>
                </c:pt>
              </c:numCache>
            </c:numRef>
          </c:xVal>
          <c:yVal>
            <c:numRef>
              <c:f>'[Mercury Data_AC_FF.xlsx]Flor work'!$B$53:$B$61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697-4DCC-A0B4-BCBDC944FA80}"/>
            </c:ext>
          </c:extLst>
        </c:ser>
        <c:ser>
          <c:idx val="7"/>
          <c:order val="7"/>
          <c:tx>
            <c:strRef>
              <c:f>'[Mercury Data_AC_FF.xlsx]Flor work'!$H$62</c:f>
              <c:strCache>
                <c:ptCount val="1"/>
                <c:pt idx="0">
                  <c:v>Squamscott 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2246FA"/>
              </a:solidFill>
              <a:ln w="9525">
                <a:noFill/>
              </a:ln>
              <a:effectLst/>
            </c:spPr>
          </c:marker>
          <c:xVal>
            <c:numRef>
              <c:f>'[Mercury Data_AC_FF.xlsx]Flor work'!$C$62:$C$70</c:f>
              <c:numCache>
                <c:formatCode>General</c:formatCode>
                <c:ptCount val="9"/>
                <c:pt idx="0">
                  <c:v>161.083</c:v>
                </c:pt>
                <c:pt idx="1">
                  <c:v>66.98</c:v>
                </c:pt>
                <c:pt idx="2">
                  <c:v>13.3</c:v>
                </c:pt>
                <c:pt idx="3">
                  <c:v>10.4</c:v>
                </c:pt>
                <c:pt idx="4">
                  <c:v>3.7</c:v>
                </c:pt>
                <c:pt idx="5">
                  <c:v>3.9</c:v>
                </c:pt>
                <c:pt idx="6">
                  <c:v>3.1</c:v>
                </c:pt>
                <c:pt idx="7">
                  <c:v>2.4</c:v>
                </c:pt>
                <c:pt idx="8">
                  <c:v>1.2</c:v>
                </c:pt>
              </c:numCache>
            </c:numRef>
          </c:xVal>
          <c:yVal>
            <c:numRef>
              <c:f>'[Mercury Data_AC_FF.xlsx]Flor work'!$B$62:$B$70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697-4DCC-A0B4-BCBDC944FA80}"/>
            </c:ext>
          </c:extLst>
        </c:ser>
        <c:ser>
          <c:idx val="8"/>
          <c:order val="8"/>
          <c:tx>
            <c:strRef>
              <c:f>'[Mercury Data_AC_FF.xlsx]Flor work'!$H$89</c:f>
              <c:strCache>
                <c:ptCount val="1"/>
                <c:pt idx="0">
                  <c:v>Squamscott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9245E7"/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work'!$D$89:$D$95</c:f>
                <c:numCache>
                  <c:formatCode>General</c:formatCode>
                  <c:ptCount val="7"/>
                  <c:pt idx="0">
                    <c:v>9.5</c:v>
                  </c:pt>
                  <c:pt idx="1">
                    <c:v>10.8</c:v>
                  </c:pt>
                  <c:pt idx="2">
                    <c:v>10.8</c:v>
                  </c:pt>
                  <c:pt idx="3">
                    <c:v>3.4</c:v>
                  </c:pt>
                  <c:pt idx="4">
                    <c:v>6.9</c:v>
                  </c:pt>
                  <c:pt idx="5">
                    <c:v>38.200000000000003</c:v>
                  </c:pt>
                  <c:pt idx="6">
                    <c:v>6.3</c:v>
                  </c:pt>
                </c:numCache>
              </c:numRef>
            </c:plus>
            <c:minus>
              <c:numRef>
                <c:f>'[Mercury Data_AC_FF.xlsx]Flor work'!$D$89:$D$95</c:f>
                <c:numCache>
                  <c:formatCode>General</c:formatCode>
                  <c:ptCount val="7"/>
                  <c:pt idx="0">
                    <c:v>9.5</c:v>
                  </c:pt>
                  <c:pt idx="1">
                    <c:v>10.8</c:v>
                  </c:pt>
                  <c:pt idx="2">
                    <c:v>10.8</c:v>
                  </c:pt>
                  <c:pt idx="3">
                    <c:v>3.4</c:v>
                  </c:pt>
                  <c:pt idx="4">
                    <c:v>6.9</c:v>
                  </c:pt>
                  <c:pt idx="5">
                    <c:v>38.200000000000003</c:v>
                  </c:pt>
                  <c:pt idx="6">
                    <c:v>6.3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work'!$C$89:$C$95</c:f>
              <c:numCache>
                <c:formatCode>General</c:formatCode>
                <c:ptCount val="7"/>
                <c:pt idx="0">
                  <c:v>152.24299999999999</c:v>
                </c:pt>
                <c:pt idx="1">
                  <c:v>291.60000000000002</c:v>
                </c:pt>
                <c:pt idx="2">
                  <c:v>310.33999999999997</c:v>
                </c:pt>
                <c:pt idx="3">
                  <c:v>309.60000000000002</c:v>
                </c:pt>
                <c:pt idx="4">
                  <c:v>361.9</c:v>
                </c:pt>
                <c:pt idx="5">
                  <c:v>389.3</c:v>
                </c:pt>
                <c:pt idx="6">
                  <c:v>527.70000000000005</c:v>
                </c:pt>
              </c:numCache>
            </c:numRef>
          </c:xVal>
          <c:yVal>
            <c:numRef>
              <c:f>'[Mercury Data_AC_FF.xlsx]Flor work'!$B$89:$B$95</c:f>
              <c:numCache>
                <c:formatCode>0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25</c:v>
                </c:pt>
                <c:pt idx="5">
                  <c:v>30</c:v>
                </c:pt>
                <c:pt idx="6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697-4DCC-A0B4-BCBDC944FA80}"/>
            </c:ext>
          </c:extLst>
        </c:ser>
        <c:ser>
          <c:idx val="9"/>
          <c:order val="9"/>
          <c:tx>
            <c:strRef>
              <c:f>'[Mercury Data_AC_FF.xlsx]Flor work'!$H$96</c:f>
              <c:strCache>
                <c:ptCount val="1"/>
                <c:pt idx="0">
                  <c:v>Squamscott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430C5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work'!$C$96:$C$104</c:f>
              <c:numCache>
                <c:formatCode>General</c:formatCode>
                <c:ptCount val="9"/>
                <c:pt idx="0">
                  <c:v>200.851</c:v>
                </c:pt>
                <c:pt idx="1">
                  <c:v>298.24700000000001</c:v>
                </c:pt>
                <c:pt idx="2">
                  <c:v>372.9</c:v>
                </c:pt>
                <c:pt idx="3">
                  <c:v>485.39499999999998</c:v>
                </c:pt>
                <c:pt idx="4">
                  <c:v>502.75749999999999</c:v>
                </c:pt>
                <c:pt idx="5">
                  <c:v>552.9</c:v>
                </c:pt>
                <c:pt idx="6">
                  <c:v>491.3</c:v>
                </c:pt>
                <c:pt idx="7">
                  <c:v>377.4</c:v>
                </c:pt>
                <c:pt idx="8">
                  <c:v>79.55</c:v>
                </c:pt>
              </c:numCache>
            </c:numRef>
          </c:xVal>
          <c:yVal>
            <c:numRef>
              <c:f>'[Mercury Data_AC_FF.xlsx]Flor work'!$B$96:$B$104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697-4DCC-A0B4-BCBDC944FA80}"/>
            </c:ext>
          </c:extLst>
        </c:ser>
        <c:ser>
          <c:idx val="10"/>
          <c:order val="10"/>
          <c:tx>
            <c:strRef>
              <c:f>'[Mercury Data_AC_FF.xlsx]Flor work'!$H$114</c:f>
              <c:strCache>
                <c:ptCount val="1"/>
                <c:pt idx="0">
                  <c:v>Squamscott 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9C0879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work'!$D$114:$D$122</c:f>
                <c:numCache>
                  <c:formatCode>General</c:formatCode>
                  <c:ptCount val="9"/>
                  <c:pt idx="0">
                    <c:v>17.100000000000001</c:v>
                  </c:pt>
                  <c:pt idx="1">
                    <c:v>71.400000000000006</c:v>
                  </c:pt>
                  <c:pt idx="2">
                    <c:v>11.1</c:v>
                  </c:pt>
                  <c:pt idx="3">
                    <c:v>2.6</c:v>
                  </c:pt>
                  <c:pt idx="4">
                    <c:v>10.6</c:v>
                  </c:pt>
                  <c:pt idx="5">
                    <c:v>1.4</c:v>
                  </c:pt>
                  <c:pt idx="6">
                    <c:v>7.2</c:v>
                  </c:pt>
                  <c:pt idx="7">
                    <c:v>13.1</c:v>
                  </c:pt>
                  <c:pt idx="8">
                    <c:v>8.9</c:v>
                  </c:pt>
                </c:numCache>
              </c:numRef>
            </c:plus>
            <c:minus>
              <c:numRef>
                <c:f>'[Mercury Data_AC_FF.xlsx]Flor work'!$D$114:$D$122</c:f>
                <c:numCache>
                  <c:formatCode>General</c:formatCode>
                  <c:ptCount val="9"/>
                  <c:pt idx="0">
                    <c:v>17.100000000000001</c:v>
                  </c:pt>
                  <c:pt idx="1">
                    <c:v>71.400000000000006</c:v>
                  </c:pt>
                  <c:pt idx="2">
                    <c:v>11.1</c:v>
                  </c:pt>
                  <c:pt idx="3">
                    <c:v>2.6</c:v>
                  </c:pt>
                  <c:pt idx="4">
                    <c:v>10.6</c:v>
                  </c:pt>
                  <c:pt idx="5">
                    <c:v>1.4</c:v>
                  </c:pt>
                  <c:pt idx="6">
                    <c:v>7.2</c:v>
                  </c:pt>
                  <c:pt idx="7">
                    <c:v>13.1</c:v>
                  </c:pt>
                  <c:pt idx="8">
                    <c:v>8.9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work'!$C$114:$C$122</c:f>
              <c:numCache>
                <c:formatCode>General</c:formatCode>
                <c:ptCount val="9"/>
                <c:pt idx="0">
                  <c:v>304.89999999999998</c:v>
                </c:pt>
                <c:pt idx="1">
                  <c:v>277.8</c:v>
                </c:pt>
                <c:pt idx="2">
                  <c:v>364.9</c:v>
                </c:pt>
                <c:pt idx="3">
                  <c:v>355.80099999999999</c:v>
                </c:pt>
                <c:pt idx="4">
                  <c:v>450</c:v>
                </c:pt>
                <c:pt idx="5">
                  <c:v>477.1</c:v>
                </c:pt>
                <c:pt idx="6">
                  <c:v>544.6</c:v>
                </c:pt>
                <c:pt idx="7">
                  <c:v>165.25450000000001</c:v>
                </c:pt>
                <c:pt idx="8">
                  <c:v>591.9</c:v>
                </c:pt>
              </c:numCache>
            </c:numRef>
          </c:xVal>
          <c:yVal>
            <c:numRef>
              <c:f>'[Mercury Data_AC_FF.xlsx]Flor work'!$B$114:$B$122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36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8697-4DCC-A0B4-BCBDC944FA80}"/>
            </c:ext>
          </c:extLst>
        </c:ser>
        <c:ser>
          <c:idx val="11"/>
          <c:order val="11"/>
          <c:tx>
            <c:strRef>
              <c:f>'[Mercury Data_AC_FF.xlsx]Flor work'!$H$71</c:f>
              <c:strCache>
                <c:ptCount val="1"/>
                <c:pt idx="0">
                  <c:v>Welsh Cove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C58319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work'!$D$71:$D$79</c:f>
                <c:numCache>
                  <c:formatCode>General</c:formatCode>
                  <c:ptCount val="9"/>
                  <c:pt idx="0">
                    <c:v>5.5</c:v>
                  </c:pt>
                  <c:pt idx="1">
                    <c:v>3.7</c:v>
                  </c:pt>
                  <c:pt idx="2">
                    <c:v>6.8</c:v>
                  </c:pt>
                  <c:pt idx="3">
                    <c:v>6.7</c:v>
                  </c:pt>
                  <c:pt idx="4">
                    <c:v>5</c:v>
                  </c:pt>
                  <c:pt idx="5">
                    <c:v>0.2</c:v>
                  </c:pt>
                  <c:pt idx="6">
                    <c:v>0.3</c:v>
                  </c:pt>
                  <c:pt idx="7">
                    <c:v>0.2</c:v>
                  </c:pt>
                  <c:pt idx="8">
                    <c:v>1</c:v>
                  </c:pt>
                </c:numCache>
              </c:numRef>
            </c:plus>
            <c:minus>
              <c:numRef>
                <c:f>'[Mercury Data_AC_FF.xlsx]Flor work'!$D$71:$D$79</c:f>
                <c:numCache>
                  <c:formatCode>General</c:formatCode>
                  <c:ptCount val="9"/>
                  <c:pt idx="0">
                    <c:v>5.5</c:v>
                  </c:pt>
                  <c:pt idx="1">
                    <c:v>3.7</c:v>
                  </c:pt>
                  <c:pt idx="2">
                    <c:v>6.8</c:v>
                  </c:pt>
                  <c:pt idx="3">
                    <c:v>6.7</c:v>
                  </c:pt>
                  <c:pt idx="4">
                    <c:v>5</c:v>
                  </c:pt>
                  <c:pt idx="5">
                    <c:v>0.2</c:v>
                  </c:pt>
                  <c:pt idx="6">
                    <c:v>0.3</c:v>
                  </c:pt>
                  <c:pt idx="7">
                    <c:v>0.2</c:v>
                  </c:pt>
                  <c:pt idx="8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work'!$C$71:$C$79</c:f>
              <c:numCache>
                <c:formatCode>General</c:formatCode>
                <c:ptCount val="9"/>
                <c:pt idx="0">
                  <c:v>92.5</c:v>
                </c:pt>
                <c:pt idx="1">
                  <c:v>105.19799999999999</c:v>
                </c:pt>
                <c:pt idx="2">
                  <c:v>92</c:v>
                </c:pt>
                <c:pt idx="3">
                  <c:v>68.599999999999994</c:v>
                </c:pt>
                <c:pt idx="4">
                  <c:v>22.8</c:v>
                </c:pt>
                <c:pt idx="5">
                  <c:v>11.2</c:v>
                </c:pt>
                <c:pt idx="6">
                  <c:v>5.5</c:v>
                </c:pt>
                <c:pt idx="7">
                  <c:v>6.3</c:v>
                </c:pt>
                <c:pt idx="8">
                  <c:v>7.1</c:v>
                </c:pt>
              </c:numCache>
            </c:numRef>
          </c:xVal>
          <c:yVal>
            <c:numRef>
              <c:f>'[Mercury Data_AC_FF.xlsx]Flor work'!$B$71:$B$79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8697-4DCC-A0B4-BCBDC944FA80}"/>
            </c:ext>
          </c:extLst>
        </c:ser>
        <c:ser>
          <c:idx val="12"/>
          <c:order val="12"/>
          <c:tx>
            <c:strRef>
              <c:f>'[Mercury Data_AC_FF.xlsx]Flor work'!$H$80</c:f>
              <c:strCache>
                <c:ptCount val="1"/>
                <c:pt idx="0">
                  <c:v>Footman's Island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D0D565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work'!$D$80:$D$88</c:f>
                <c:numCache>
                  <c:formatCode>General</c:formatCode>
                  <c:ptCount val="9"/>
                  <c:pt idx="0">
                    <c:v>11.6</c:v>
                  </c:pt>
                  <c:pt idx="1">
                    <c:v>2.2000000000000002</c:v>
                  </c:pt>
                  <c:pt idx="2">
                    <c:v>16.2</c:v>
                  </c:pt>
                  <c:pt idx="3">
                    <c:v>1.8</c:v>
                  </c:pt>
                  <c:pt idx="4">
                    <c:v>7.1</c:v>
                  </c:pt>
                  <c:pt idx="5">
                    <c:v>1.2</c:v>
                  </c:pt>
                  <c:pt idx="6">
                    <c:v>0.2</c:v>
                  </c:pt>
                  <c:pt idx="7">
                    <c:v>1.1000000000000001</c:v>
                  </c:pt>
                  <c:pt idx="8">
                    <c:v>2.2999999999999998</c:v>
                  </c:pt>
                </c:numCache>
              </c:numRef>
            </c:plus>
            <c:minus>
              <c:numRef>
                <c:f>'[Mercury Data_AC_FF.xlsx]Flor work'!$D$80:$D$88</c:f>
                <c:numCache>
                  <c:formatCode>General</c:formatCode>
                  <c:ptCount val="9"/>
                  <c:pt idx="0">
                    <c:v>11.6</c:v>
                  </c:pt>
                  <c:pt idx="1">
                    <c:v>2.2000000000000002</c:v>
                  </c:pt>
                  <c:pt idx="2">
                    <c:v>16.2</c:v>
                  </c:pt>
                  <c:pt idx="3">
                    <c:v>1.8</c:v>
                  </c:pt>
                  <c:pt idx="4">
                    <c:v>7.1</c:v>
                  </c:pt>
                  <c:pt idx="5">
                    <c:v>1.2</c:v>
                  </c:pt>
                  <c:pt idx="6">
                    <c:v>0.2</c:v>
                  </c:pt>
                  <c:pt idx="7">
                    <c:v>1.1000000000000001</c:v>
                  </c:pt>
                  <c:pt idx="8">
                    <c:v>2.2999999999999998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work'!$C$80:$C$88</c:f>
              <c:numCache>
                <c:formatCode>General</c:formatCode>
                <c:ptCount val="9"/>
                <c:pt idx="0">
                  <c:v>155.19999999999999</c:v>
                </c:pt>
                <c:pt idx="1">
                  <c:v>222.6</c:v>
                </c:pt>
                <c:pt idx="2">
                  <c:v>257.88</c:v>
                </c:pt>
                <c:pt idx="3">
                  <c:v>27.9</c:v>
                </c:pt>
                <c:pt idx="4">
                  <c:v>43.116999999999997</c:v>
                </c:pt>
                <c:pt idx="5">
                  <c:v>13.8</c:v>
                </c:pt>
                <c:pt idx="6">
                  <c:v>12.4</c:v>
                </c:pt>
                <c:pt idx="7">
                  <c:v>13.5</c:v>
                </c:pt>
                <c:pt idx="8">
                  <c:v>15.4</c:v>
                </c:pt>
              </c:numCache>
            </c:numRef>
          </c:xVal>
          <c:yVal>
            <c:numRef>
              <c:f>'[Mercury Data_AC_FF.xlsx]Flor work'!$B$80:$B$88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8697-4DCC-A0B4-BCBDC944FA80}"/>
            </c:ext>
          </c:extLst>
        </c:ser>
        <c:ser>
          <c:idx val="13"/>
          <c:order val="13"/>
          <c:tx>
            <c:strRef>
              <c:f>'[Mercury Data_AC_FF.xlsx]Flor work'!$H$105</c:f>
              <c:strCache>
                <c:ptCount val="1"/>
                <c:pt idx="0">
                  <c:v>Lamprey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6CEB33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work'!$D$105:$D$113</c:f>
                <c:numCache>
                  <c:formatCode>General</c:formatCode>
                  <c:ptCount val="9"/>
                  <c:pt idx="0">
                    <c:v>1.5</c:v>
                  </c:pt>
                  <c:pt idx="1">
                    <c:v>24.8</c:v>
                  </c:pt>
                  <c:pt idx="2">
                    <c:v>7.4</c:v>
                  </c:pt>
                  <c:pt idx="3">
                    <c:v>5.0999999999999996</c:v>
                  </c:pt>
                  <c:pt idx="4">
                    <c:v>3.4</c:v>
                  </c:pt>
                  <c:pt idx="5">
                    <c:v>0.5</c:v>
                  </c:pt>
                  <c:pt idx="6">
                    <c:v>0.3</c:v>
                  </c:pt>
                  <c:pt idx="7">
                    <c:v>1</c:v>
                  </c:pt>
                  <c:pt idx="8">
                    <c:v>0.4</c:v>
                  </c:pt>
                </c:numCache>
              </c:numRef>
            </c:plus>
            <c:minus>
              <c:numRef>
                <c:f>'[Mercury Data_AC_FF.xlsx]Flor work'!$D$105:$D$113</c:f>
                <c:numCache>
                  <c:formatCode>General</c:formatCode>
                  <c:ptCount val="9"/>
                  <c:pt idx="0">
                    <c:v>1.5</c:v>
                  </c:pt>
                  <c:pt idx="1">
                    <c:v>24.8</c:v>
                  </c:pt>
                  <c:pt idx="2">
                    <c:v>7.4</c:v>
                  </c:pt>
                  <c:pt idx="3">
                    <c:v>5.0999999999999996</c:v>
                  </c:pt>
                  <c:pt idx="4">
                    <c:v>3.4</c:v>
                  </c:pt>
                  <c:pt idx="5">
                    <c:v>0.5</c:v>
                  </c:pt>
                  <c:pt idx="6">
                    <c:v>0.3</c:v>
                  </c:pt>
                  <c:pt idx="7">
                    <c:v>1</c:v>
                  </c:pt>
                  <c:pt idx="8">
                    <c:v>0.4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work'!$C$105:$C$113</c:f>
              <c:numCache>
                <c:formatCode>General</c:formatCode>
                <c:ptCount val="9"/>
                <c:pt idx="0">
                  <c:v>249.9</c:v>
                </c:pt>
                <c:pt idx="1">
                  <c:v>318.39999999999998</c:v>
                </c:pt>
                <c:pt idx="2">
                  <c:v>237.7</c:v>
                </c:pt>
                <c:pt idx="3">
                  <c:v>75.599999999999994</c:v>
                </c:pt>
                <c:pt idx="4">
                  <c:v>6.9</c:v>
                </c:pt>
                <c:pt idx="5">
                  <c:v>3.2</c:v>
                </c:pt>
                <c:pt idx="6">
                  <c:v>2.7</c:v>
                </c:pt>
                <c:pt idx="7">
                  <c:v>2.7</c:v>
                </c:pt>
                <c:pt idx="8">
                  <c:v>1.6</c:v>
                </c:pt>
              </c:numCache>
            </c:numRef>
          </c:xVal>
          <c:yVal>
            <c:numRef>
              <c:f>'[Mercury Data_AC_FF.xlsx]Flor work'!$B$105:$B$113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8697-4DCC-A0B4-BCBDC944F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9041823"/>
        <c:axId val="1659046623"/>
      </c:scatterChart>
      <c:valAx>
        <c:axId val="1659041823"/>
        <c:scaling>
          <c:orientation val="minMax"/>
          <c:max val="7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Sediment Total Hg (</a:t>
                </a:r>
                <a:r>
                  <a:rPr lang="en-US" sz="2000" baseline="0"/>
                  <a:t>ppb)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0.31145336171697358"/>
              <c:y val="0.15607315054778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046623"/>
        <c:crosses val="autoZero"/>
        <c:crossBetween val="midCat"/>
      </c:valAx>
      <c:valAx>
        <c:axId val="1659046623"/>
        <c:scaling>
          <c:orientation val="maxMin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Sediment Depth (cm)</a:t>
                </a:r>
              </a:p>
            </c:rich>
          </c:tx>
          <c:layout>
            <c:manualLayout>
              <c:xMode val="edge"/>
              <c:yMode val="edge"/>
              <c:x val="5.1656620288050153E-2"/>
              <c:y val="0.329543411828150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041823"/>
        <c:crosses val="autoZero"/>
        <c:crossBetween val="midCat"/>
        <c:majorUnit val="5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82140479242688236"/>
          <c:y val="0.25522552569485069"/>
          <c:w val="0.16256171297563432"/>
          <c:h val="0.647952992989394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Total [Hg] and Organic Matter in Great Bay</a:t>
            </a:r>
            <a:endParaRPr lang="en-US" sz="2000" b="1" dirty="0"/>
          </a:p>
        </c:rich>
      </c:tx>
      <c:layout>
        <c:manualLayout>
          <c:xMode val="edge"/>
          <c:yMode val="edge"/>
          <c:x val="0.15345398839571975"/>
          <c:y val="3.6481912521097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76801827990659"/>
          <c:y val="0.13935945758228555"/>
          <c:w val="0.69516419413134745"/>
          <c:h val="0.6784839732417358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'[Mercury Data_AC_FF.xlsx]Flor work'!$H$20</c:f>
              <c:strCache>
                <c:ptCount val="1"/>
                <c:pt idx="0">
                  <c:v>Fox Point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7C5C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work'!$F$20:$F$28</c:f>
                <c:numCache>
                  <c:formatCode>General</c:formatCode>
                  <c:ptCount val="9"/>
                  <c:pt idx="0">
                    <c:v>5.1999999999999995E-4</c:v>
                  </c:pt>
                  <c:pt idx="1">
                    <c:v>1.0200000000000001E-3</c:v>
                  </c:pt>
                  <c:pt idx="2">
                    <c:v>1.0550000000000002E-3</c:v>
                  </c:pt>
                  <c:pt idx="3">
                    <c:v>1.8050000000000002E-3</c:v>
                  </c:pt>
                  <c:pt idx="4">
                    <c:v>1.0950000000000001E-3</c:v>
                  </c:pt>
                  <c:pt idx="5">
                    <c:v>7.2000000000000005E-4</c:v>
                  </c:pt>
                  <c:pt idx="6">
                    <c:v>6.4500000000000007E-4</c:v>
                  </c:pt>
                  <c:pt idx="7">
                    <c:v>9.7999999999999997E-4</c:v>
                  </c:pt>
                  <c:pt idx="8">
                    <c:v>7.3499999999999998E-4</c:v>
                  </c:pt>
                </c:numCache>
              </c:numRef>
            </c:plus>
            <c:minus>
              <c:numRef>
                <c:f>'[Mercury Data_AC_FF.xlsx]Flor work'!$F$20:$F$28</c:f>
                <c:numCache>
                  <c:formatCode>General</c:formatCode>
                  <c:ptCount val="9"/>
                  <c:pt idx="0">
                    <c:v>5.1999999999999995E-4</c:v>
                  </c:pt>
                  <c:pt idx="1">
                    <c:v>1.0200000000000001E-3</c:v>
                  </c:pt>
                  <c:pt idx="2">
                    <c:v>1.0550000000000002E-3</c:v>
                  </c:pt>
                  <c:pt idx="3">
                    <c:v>1.8050000000000002E-3</c:v>
                  </c:pt>
                  <c:pt idx="4">
                    <c:v>1.0950000000000001E-3</c:v>
                  </c:pt>
                  <c:pt idx="5">
                    <c:v>7.2000000000000005E-4</c:v>
                  </c:pt>
                  <c:pt idx="6">
                    <c:v>6.4500000000000007E-4</c:v>
                  </c:pt>
                  <c:pt idx="7">
                    <c:v>9.7999999999999997E-4</c:v>
                  </c:pt>
                  <c:pt idx="8">
                    <c:v>7.3499999999999998E-4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work'!$D$20:$D$28</c:f>
                <c:numCache>
                  <c:formatCode>General</c:formatCode>
                  <c:ptCount val="9"/>
                  <c:pt idx="0">
                    <c:v>1.8</c:v>
                  </c:pt>
                  <c:pt idx="1">
                    <c:v>1.8</c:v>
                  </c:pt>
                  <c:pt idx="2">
                    <c:v>1.7</c:v>
                  </c:pt>
                  <c:pt idx="3">
                    <c:v>1.4</c:v>
                  </c:pt>
                  <c:pt idx="4">
                    <c:v>0.5</c:v>
                  </c:pt>
                  <c:pt idx="5">
                    <c:v>0.6</c:v>
                  </c:pt>
                  <c:pt idx="6">
                    <c:v>0.6</c:v>
                  </c:pt>
                  <c:pt idx="7">
                    <c:v>0.5</c:v>
                  </c:pt>
                  <c:pt idx="8">
                    <c:v>0.3</c:v>
                  </c:pt>
                </c:numCache>
              </c:numRef>
            </c:plus>
            <c:minus>
              <c:numRef>
                <c:f>'[Mercury Data_AC_FF.xlsx]Flor work'!$D$20:$D$28</c:f>
                <c:numCache>
                  <c:formatCode>General</c:formatCode>
                  <c:ptCount val="9"/>
                  <c:pt idx="0">
                    <c:v>1.8</c:v>
                  </c:pt>
                  <c:pt idx="1">
                    <c:v>1.8</c:v>
                  </c:pt>
                  <c:pt idx="2">
                    <c:v>1.7</c:v>
                  </c:pt>
                  <c:pt idx="3">
                    <c:v>1.4</c:v>
                  </c:pt>
                  <c:pt idx="4">
                    <c:v>0.5</c:v>
                  </c:pt>
                  <c:pt idx="5">
                    <c:v>0.6</c:v>
                  </c:pt>
                  <c:pt idx="6">
                    <c:v>0.6</c:v>
                  </c:pt>
                  <c:pt idx="7">
                    <c:v>0.5</c:v>
                  </c:pt>
                  <c:pt idx="8">
                    <c:v>0.3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work'!$E$20:$E$28</c:f>
              <c:numCache>
                <c:formatCode>0.00%</c:formatCode>
                <c:ptCount val="9"/>
                <c:pt idx="0">
                  <c:v>1.04E-2</c:v>
                </c:pt>
                <c:pt idx="1">
                  <c:v>2.0400000000000001E-2</c:v>
                </c:pt>
                <c:pt idx="2">
                  <c:v>2.1100000000000001E-2</c:v>
                </c:pt>
                <c:pt idx="3">
                  <c:v>3.61E-2</c:v>
                </c:pt>
                <c:pt idx="4">
                  <c:v>2.1899999999999999E-2</c:v>
                </c:pt>
                <c:pt idx="5">
                  <c:v>1.44E-2</c:v>
                </c:pt>
                <c:pt idx="6">
                  <c:v>1.29E-2</c:v>
                </c:pt>
                <c:pt idx="7">
                  <c:v>1.9599999999999999E-2</c:v>
                </c:pt>
                <c:pt idx="8">
                  <c:v>1.47E-2</c:v>
                </c:pt>
              </c:numCache>
            </c:numRef>
          </c:xVal>
          <c:yVal>
            <c:numRef>
              <c:f>'[Mercury Data_AC_FF.xlsx]Flor work'!$C$20:$C$28</c:f>
              <c:numCache>
                <c:formatCode>General</c:formatCode>
                <c:ptCount val="9"/>
                <c:pt idx="0">
                  <c:v>36.122950000000003</c:v>
                </c:pt>
                <c:pt idx="1">
                  <c:v>36.468299999999999</c:v>
                </c:pt>
                <c:pt idx="2">
                  <c:v>34.079700000000003</c:v>
                </c:pt>
                <c:pt idx="3">
                  <c:v>27.191099999999999</c:v>
                </c:pt>
                <c:pt idx="4">
                  <c:v>9.0786999999999995</c:v>
                </c:pt>
                <c:pt idx="5">
                  <c:v>11.850949999999999</c:v>
                </c:pt>
                <c:pt idx="6">
                  <c:v>12.449149999999999</c:v>
                </c:pt>
                <c:pt idx="7">
                  <c:v>10.09295</c:v>
                </c:pt>
                <c:pt idx="8">
                  <c:v>5.6237000000000004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EE-4F6A-B216-861A0F80A57B}"/>
            </c:ext>
          </c:extLst>
        </c:ser>
        <c:ser>
          <c:idx val="1"/>
          <c:order val="1"/>
          <c:tx>
            <c:strRef>
              <c:f>'[Mercury Data_AC_FF.xlsx]Flor work'!$H$11</c:f>
              <c:strCache>
                <c:ptCount val="1"/>
                <c:pt idx="0">
                  <c:v>Nanny Island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DFC5F3"/>
              </a:solidFill>
              <a:ln w="9525">
                <a:solidFill>
                  <a:srgbClr val="9245E7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work'!$F$11:$F$19</c:f>
                <c:numCache>
                  <c:formatCode>General</c:formatCode>
                  <c:ptCount val="9"/>
                  <c:pt idx="0">
                    <c:v>1.0399999999999999E-3</c:v>
                  </c:pt>
                  <c:pt idx="1">
                    <c:v>7.85E-4</c:v>
                  </c:pt>
                  <c:pt idx="2">
                    <c:v>7.7999999999999999E-4</c:v>
                  </c:pt>
                  <c:pt idx="3">
                    <c:v>6.7000000000000002E-4</c:v>
                  </c:pt>
                  <c:pt idx="4">
                    <c:v>5.1999999999999995E-4</c:v>
                  </c:pt>
                  <c:pt idx="5">
                    <c:v>6.4000000000000005E-4</c:v>
                  </c:pt>
                  <c:pt idx="6">
                    <c:v>6.150000000000001E-4</c:v>
                  </c:pt>
                  <c:pt idx="7">
                    <c:v>1.32E-3</c:v>
                  </c:pt>
                  <c:pt idx="8">
                    <c:v>5.7000000000000009E-4</c:v>
                  </c:pt>
                </c:numCache>
              </c:numRef>
            </c:plus>
            <c:minus>
              <c:numRef>
                <c:f>'[Mercury Data_AC_FF.xlsx]Flor work'!$F$11:$F$19</c:f>
                <c:numCache>
                  <c:formatCode>General</c:formatCode>
                  <c:ptCount val="9"/>
                  <c:pt idx="0">
                    <c:v>1.0399999999999999E-3</c:v>
                  </c:pt>
                  <c:pt idx="1">
                    <c:v>7.85E-4</c:v>
                  </c:pt>
                  <c:pt idx="2">
                    <c:v>7.7999999999999999E-4</c:v>
                  </c:pt>
                  <c:pt idx="3">
                    <c:v>6.7000000000000002E-4</c:v>
                  </c:pt>
                  <c:pt idx="4">
                    <c:v>5.1999999999999995E-4</c:v>
                  </c:pt>
                  <c:pt idx="5">
                    <c:v>6.4000000000000005E-4</c:v>
                  </c:pt>
                  <c:pt idx="6">
                    <c:v>6.150000000000001E-4</c:v>
                  </c:pt>
                  <c:pt idx="7">
                    <c:v>1.32E-3</c:v>
                  </c:pt>
                  <c:pt idx="8">
                    <c:v>5.7000000000000009E-4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work'!$D$11:$D$19</c:f>
                <c:numCache>
                  <c:formatCode>General</c:formatCode>
                  <c:ptCount val="9"/>
                  <c:pt idx="0">
                    <c:v>5.3</c:v>
                  </c:pt>
                  <c:pt idx="1">
                    <c:v>3.9</c:v>
                  </c:pt>
                  <c:pt idx="2">
                    <c:v>3.9</c:v>
                  </c:pt>
                  <c:pt idx="3">
                    <c:v>4.7</c:v>
                  </c:pt>
                  <c:pt idx="4">
                    <c:v>2.6</c:v>
                  </c:pt>
                  <c:pt idx="5">
                    <c:v>1</c:v>
                  </c:pt>
                  <c:pt idx="6">
                    <c:v>0.5</c:v>
                  </c:pt>
                  <c:pt idx="7">
                    <c:v>0.4</c:v>
                  </c:pt>
                  <c:pt idx="8">
                    <c:v>0.3</c:v>
                  </c:pt>
                </c:numCache>
              </c:numRef>
            </c:plus>
            <c:minus>
              <c:numRef>
                <c:f>'[Mercury Data_AC_FF.xlsx]Flor work'!$D$11:$D$19</c:f>
                <c:numCache>
                  <c:formatCode>General</c:formatCode>
                  <c:ptCount val="9"/>
                  <c:pt idx="0">
                    <c:v>5.3</c:v>
                  </c:pt>
                  <c:pt idx="1">
                    <c:v>3.9</c:v>
                  </c:pt>
                  <c:pt idx="2">
                    <c:v>3.9</c:v>
                  </c:pt>
                  <c:pt idx="3">
                    <c:v>4.7</c:v>
                  </c:pt>
                  <c:pt idx="4">
                    <c:v>2.6</c:v>
                  </c:pt>
                  <c:pt idx="5">
                    <c:v>1</c:v>
                  </c:pt>
                  <c:pt idx="6">
                    <c:v>0.5</c:v>
                  </c:pt>
                  <c:pt idx="7">
                    <c:v>0.4</c:v>
                  </c:pt>
                  <c:pt idx="8">
                    <c:v>0.3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work'!$E$11:$E$19</c:f>
              <c:numCache>
                <c:formatCode>0.00%</c:formatCode>
                <c:ptCount val="9"/>
                <c:pt idx="0">
                  <c:v>2.0799999999999999E-2</c:v>
                </c:pt>
                <c:pt idx="1">
                  <c:v>1.5699999999999999E-2</c:v>
                </c:pt>
                <c:pt idx="2">
                  <c:v>1.5599999999999999E-2</c:v>
                </c:pt>
                <c:pt idx="3">
                  <c:v>1.34E-2</c:v>
                </c:pt>
                <c:pt idx="4">
                  <c:v>1.04E-2</c:v>
                </c:pt>
                <c:pt idx="5">
                  <c:v>1.2800000000000001E-2</c:v>
                </c:pt>
                <c:pt idx="6">
                  <c:v>1.23E-2</c:v>
                </c:pt>
                <c:pt idx="7">
                  <c:v>2.64E-2</c:v>
                </c:pt>
                <c:pt idx="8">
                  <c:v>1.14E-2</c:v>
                </c:pt>
              </c:numCache>
            </c:numRef>
          </c:xVal>
          <c:yVal>
            <c:numRef>
              <c:f>'[Mercury Data_AC_FF.xlsx]Flor work'!$C$11:$C$19</c:f>
              <c:numCache>
                <c:formatCode>General</c:formatCode>
                <c:ptCount val="9"/>
                <c:pt idx="0">
                  <c:v>106.70645</c:v>
                </c:pt>
                <c:pt idx="1">
                  <c:v>78.966399999999993</c:v>
                </c:pt>
                <c:pt idx="2">
                  <c:v>78.849999999999994</c:v>
                </c:pt>
                <c:pt idx="3">
                  <c:v>93.68</c:v>
                </c:pt>
                <c:pt idx="4">
                  <c:v>52.416400000000003</c:v>
                </c:pt>
                <c:pt idx="5">
                  <c:v>19.864999999999998</c:v>
                </c:pt>
                <c:pt idx="6">
                  <c:v>10.455</c:v>
                </c:pt>
                <c:pt idx="7">
                  <c:v>7.16</c:v>
                </c:pt>
                <c:pt idx="8">
                  <c:v>6.71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EE-4F6A-B216-861A0F80A57B}"/>
            </c:ext>
          </c:extLst>
        </c:ser>
        <c:ser>
          <c:idx val="2"/>
          <c:order val="2"/>
          <c:tx>
            <c:strRef>
              <c:f>'[Mercury Data_AC_FF.xlsx]Flor work'!$H$44</c:f>
              <c:strCache>
                <c:ptCount val="1"/>
                <c:pt idx="0">
                  <c:v>Adam's Point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B2F4D5"/>
              </a:solidFill>
              <a:ln w="9525">
                <a:solidFill>
                  <a:srgbClr val="8DE4F3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work'!$F$44:$F$52</c:f>
                <c:numCache>
                  <c:formatCode>General</c:formatCode>
                  <c:ptCount val="9"/>
                  <c:pt idx="0">
                    <c:v>3.2700000000000003E-3</c:v>
                  </c:pt>
                  <c:pt idx="1">
                    <c:v>3.7900000000000004E-3</c:v>
                  </c:pt>
                  <c:pt idx="2">
                    <c:v>4.0349999999999995E-3</c:v>
                  </c:pt>
                  <c:pt idx="3">
                    <c:v>4.2950000000000002E-3</c:v>
                  </c:pt>
                  <c:pt idx="4">
                    <c:v>4.6550000000000003E-3</c:v>
                  </c:pt>
                  <c:pt idx="5">
                    <c:v>4.0349999999999995E-3</c:v>
                  </c:pt>
                  <c:pt idx="6">
                    <c:v>2.1850000000000003E-3</c:v>
                  </c:pt>
                  <c:pt idx="7">
                    <c:v>4.3550000000000004E-3</c:v>
                  </c:pt>
                  <c:pt idx="8">
                    <c:v>2.3500000000000001E-3</c:v>
                  </c:pt>
                </c:numCache>
              </c:numRef>
            </c:plus>
            <c:minus>
              <c:numRef>
                <c:f>'[Mercury Data_AC_FF.xlsx]Flor work'!$F$44:$F$52</c:f>
                <c:numCache>
                  <c:formatCode>General</c:formatCode>
                  <c:ptCount val="9"/>
                  <c:pt idx="0">
                    <c:v>3.2700000000000003E-3</c:v>
                  </c:pt>
                  <c:pt idx="1">
                    <c:v>3.7900000000000004E-3</c:v>
                  </c:pt>
                  <c:pt idx="2">
                    <c:v>4.0349999999999995E-3</c:v>
                  </c:pt>
                  <c:pt idx="3">
                    <c:v>4.2950000000000002E-3</c:v>
                  </c:pt>
                  <c:pt idx="4">
                    <c:v>4.6550000000000003E-3</c:v>
                  </c:pt>
                  <c:pt idx="5">
                    <c:v>4.0349999999999995E-3</c:v>
                  </c:pt>
                  <c:pt idx="6">
                    <c:v>2.1850000000000003E-3</c:v>
                  </c:pt>
                  <c:pt idx="7">
                    <c:v>4.3550000000000004E-3</c:v>
                  </c:pt>
                  <c:pt idx="8">
                    <c:v>2.3500000000000001E-3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work'!$D$44:$D$52</c:f>
                <c:numCache>
                  <c:formatCode>General</c:formatCode>
                  <c:ptCount val="9"/>
                  <c:pt idx="0">
                    <c:v>7.7</c:v>
                  </c:pt>
                  <c:pt idx="1">
                    <c:v>19.399999999999999</c:v>
                  </c:pt>
                  <c:pt idx="2">
                    <c:v>0.3</c:v>
                  </c:pt>
                  <c:pt idx="3">
                    <c:v>3.2</c:v>
                  </c:pt>
                  <c:pt idx="4">
                    <c:v>2.2000000000000002</c:v>
                  </c:pt>
                  <c:pt idx="5">
                    <c:v>6.1</c:v>
                  </c:pt>
                  <c:pt idx="6">
                    <c:v>0.7</c:v>
                  </c:pt>
                  <c:pt idx="7">
                    <c:v>0.5</c:v>
                  </c:pt>
                  <c:pt idx="8">
                    <c:v>0.2</c:v>
                  </c:pt>
                </c:numCache>
              </c:numRef>
            </c:plus>
            <c:minus>
              <c:numRef>
                <c:f>'[Mercury Data_AC_FF.xlsx]Flor work'!$D$44:$D$52</c:f>
                <c:numCache>
                  <c:formatCode>General</c:formatCode>
                  <c:ptCount val="9"/>
                  <c:pt idx="0">
                    <c:v>7.7</c:v>
                  </c:pt>
                  <c:pt idx="1">
                    <c:v>19.399999999999999</c:v>
                  </c:pt>
                  <c:pt idx="2">
                    <c:v>0.3</c:v>
                  </c:pt>
                  <c:pt idx="3">
                    <c:v>3.2</c:v>
                  </c:pt>
                  <c:pt idx="4">
                    <c:v>2.2000000000000002</c:v>
                  </c:pt>
                  <c:pt idx="5">
                    <c:v>6.1</c:v>
                  </c:pt>
                  <c:pt idx="6">
                    <c:v>0.7</c:v>
                  </c:pt>
                  <c:pt idx="7">
                    <c:v>0.5</c:v>
                  </c:pt>
                  <c:pt idx="8">
                    <c:v>0.2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work'!$E$44:$E$52</c:f>
              <c:numCache>
                <c:formatCode>0.00%</c:formatCode>
                <c:ptCount val="9"/>
                <c:pt idx="0">
                  <c:v>6.54E-2</c:v>
                </c:pt>
                <c:pt idx="1">
                  <c:v>7.5800000000000006E-2</c:v>
                </c:pt>
                <c:pt idx="2">
                  <c:v>8.0699999999999994E-2</c:v>
                </c:pt>
                <c:pt idx="3">
                  <c:v>8.5900000000000004E-2</c:v>
                </c:pt>
                <c:pt idx="4">
                  <c:v>9.3100000000000002E-2</c:v>
                </c:pt>
                <c:pt idx="5">
                  <c:v>8.0699999999999994E-2</c:v>
                </c:pt>
                <c:pt idx="6">
                  <c:v>4.3700000000000003E-2</c:v>
                </c:pt>
                <c:pt idx="7">
                  <c:v>8.7099999999999997E-2</c:v>
                </c:pt>
                <c:pt idx="8">
                  <c:v>4.7E-2</c:v>
                </c:pt>
              </c:numCache>
            </c:numRef>
          </c:xVal>
          <c:yVal>
            <c:numRef>
              <c:f>'[Mercury Data_AC_FF.xlsx]Flor work'!$C$44:$C$52</c:f>
              <c:numCache>
                <c:formatCode>General</c:formatCode>
                <c:ptCount val="9"/>
                <c:pt idx="0">
                  <c:v>232.9</c:v>
                </c:pt>
                <c:pt idx="1">
                  <c:v>277.3</c:v>
                </c:pt>
                <c:pt idx="2">
                  <c:v>316.10000000000002</c:v>
                </c:pt>
                <c:pt idx="3">
                  <c:v>97.7</c:v>
                </c:pt>
                <c:pt idx="4">
                  <c:v>48.5</c:v>
                </c:pt>
                <c:pt idx="5">
                  <c:v>37</c:v>
                </c:pt>
                <c:pt idx="6">
                  <c:v>15.8</c:v>
                </c:pt>
                <c:pt idx="7">
                  <c:v>14.9</c:v>
                </c:pt>
                <c:pt idx="8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AEE-4F6A-B216-861A0F80A57B}"/>
            </c:ext>
          </c:extLst>
        </c:ser>
        <c:ser>
          <c:idx val="3"/>
          <c:order val="3"/>
          <c:tx>
            <c:strRef>
              <c:f>'[Mercury Data_AC_FF.xlsx]Flor work'!$H$53</c:f>
              <c:strCache>
                <c:ptCount val="1"/>
                <c:pt idx="0">
                  <c:v>Luberland Creek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9BBEED"/>
              </a:solidFill>
              <a:ln w="9525">
                <a:solidFill>
                  <a:srgbClr val="0070C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work'!$F$53:$F$61</c:f>
                <c:numCache>
                  <c:formatCode>General</c:formatCode>
                  <c:ptCount val="9"/>
                  <c:pt idx="0">
                    <c:v>3.9950000000000003E-3</c:v>
                  </c:pt>
                  <c:pt idx="1">
                    <c:v>3.5349999999999999E-3</c:v>
                  </c:pt>
                  <c:pt idx="2">
                    <c:v>3.9250000000000005E-3</c:v>
                  </c:pt>
                  <c:pt idx="3">
                    <c:v>3.8100000000000005E-3</c:v>
                  </c:pt>
                  <c:pt idx="4">
                    <c:v>5.510000000000001E-3</c:v>
                  </c:pt>
                  <c:pt idx="5">
                    <c:v>4.6300000000000004E-3</c:v>
                  </c:pt>
                  <c:pt idx="6">
                    <c:v>4.45E-3</c:v>
                  </c:pt>
                  <c:pt idx="7">
                    <c:v>1.1145E-2</c:v>
                  </c:pt>
                  <c:pt idx="8">
                    <c:v>7.3300000000000006E-3</c:v>
                  </c:pt>
                </c:numCache>
              </c:numRef>
            </c:plus>
            <c:minus>
              <c:numRef>
                <c:f>'[Mercury Data_AC_FF.xlsx]Flor work'!$F$53:$F$61</c:f>
                <c:numCache>
                  <c:formatCode>General</c:formatCode>
                  <c:ptCount val="9"/>
                  <c:pt idx="0">
                    <c:v>3.9950000000000003E-3</c:v>
                  </c:pt>
                  <c:pt idx="1">
                    <c:v>3.5349999999999999E-3</c:v>
                  </c:pt>
                  <c:pt idx="2">
                    <c:v>3.9250000000000005E-3</c:v>
                  </c:pt>
                  <c:pt idx="3">
                    <c:v>3.8100000000000005E-3</c:v>
                  </c:pt>
                  <c:pt idx="4">
                    <c:v>5.510000000000001E-3</c:v>
                  </c:pt>
                  <c:pt idx="5">
                    <c:v>4.6300000000000004E-3</c:v>
                  </c:pt>
                  <c:pt idx="6">
                    <c:v>4.45E-3</c:v>
                  </c:pt>
                  <c:pt idx="7">
                    <c:v>1.1145E-2</c:v>
                  </c:pt>
                  <c:pt idx="8">
                    <c:v>7.3300000000000006E-3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work'!$D$53:$D$61</c:f>
                <c:numCache>
                  <c:formatCode>General</c:formatCode>
                  <c:ptCount val="9"/>
                  <c:pt idx="0">
                    <c:v>26.1</c:v>
                  </c:pt>
                  <c:pt idx="1">
                    <c:v>5.3</c:v>
                  </c:pt>
                  <c:pt idx="2">
                    <c:v>4.5</c:v>
                  </c:pt>
                  <c:pt idx="3">
                    <c:v>16</c:v>
                  </c:pt>
                  <c:pt idx="4">
                    <c:v>9.1999999999999993</c:v>
                  </c:pt>
                  <c:pt idx="5">
                    <c:v>2</c:v>
                  </c:pt>
                  <c:pt idx="6">
                    <c:v>1.9</c:v>
                  </c:pt>
                  <c:pt idx="7">
                    <c:v>9.4</c:v>
                  </c:pt>
                  <c:pt idx="8">
                    <c:v>5</c:v>
                  </c:pt>
                </c:numCache>
              </c:numRef>
            </c:plus>
            <c:minus>
              <c:numRef>
                <c:f>'[Mercury Data_AC_FF.xlsx]Flor work'!$D$53:$D$61</c:f>
                <c:numCache>
                  <c:formatCode>General</c:formatCode>
                  <c:ptCount val="9"/>
                  <c:pt idx="0">
                    <c:v>26.1</c:v>
                  </c:pt>
                  <c:pt idx="1">
                    <c:v>5.3</c:v>
                  </c:pt>
                  <c:pt idx="2">
                    <c:v>4.5</c:v>
                  </c:pt>
                  <c:pt idx="3">
                    <c:v>16</c:v>
                  </c:pt>
                  <c:pt idx="4">
                    <c:v>9.1999999999999993</c:v>
                  </c:pt>
                  <c:pt idx="5">
                    <c:v>2</c:v>
                  </c:pt>
                  <c:pt idx="6">
                    <c:v>1.9</c:v>
                  </c:pt>
                  <c:pt idx="7">
                    <c:v>9.4</c:v>
                  </c:pt>
                  <c:pt idx="8">
                    <c:v>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work'!$E$53:$E$61</c:f>
              <c:numCache>
                <c:formatCode>0.00%</c:formatCode>
                <c:ptCount val="9"/>
                <c:pt idx="0">
                  <c:v>7.9899999999999999E-2</c:v>
                </c:pt>
                <c:pt idx="1">
                  <c:v>7.0699999999999999E-2</c:v>
                </c:pt>
                <c:pt idx="2">
                  <c:v>7.85E-2</c:v>
                </c:pt>
                <c:pt idx="3">
                  <c:v>7.6200000000000004E-2</c:v>
                </c:pt>
                <c:pt idx="4">
                  <c:v>0.11020000000000001</c:v>
                </c:pt>
                <c:pt idx="5">
                  <c:v>9.2600000000000002E-2</c:v>
                </c:pt>
                <c:pt idx="6">
                  <c:v>8.8999999999999996E-2</c:v>
                </c:pt>
                <c:pt idx="7">
                  <c:v>0.22289999999999999</c:v>
                </c:pt>
                <c:pt idx="8">
                  <c:v>0.14660000000000001</c:v>
                </c:pt>
              </c:numCache>
            </c:numRef>
          </c:xVal>
          <c:yVal>
            <c:numRef>
              <c:f>'[Mercury Data_AC_FF.xlsx]Flor work'!$C$53:$C$61</c:f>
              <c:numCache>
                <c:formatCode>General</c:formatCode>
                <c:ptCount val="9"/>
                <c:pt idx="0">
                  <c:v>290.10000000000002</c:v>
                </c:pt>
                <c:pt idx="1">
                  <c:v>313.8</c:v>
                </c:pt>
                <c:pt idx="2">
                  <c:v>408.2</c:v>
                </c:pt>
                <c:pt idx="3">
                  <c:v>389.5</c:v>
                </c:pt>
                <c:pt idx="4">
                  <c:v>329.9</c:v>
                </c:pt>
                <c:pt idx="5">
                  <c:v>394.2</c:v>
                </c:pt>
                <c:pt idx="6">
                  <c:v>475.4</c:v>
                </c:pt>
                <c:pt idx="7">
                  <c:v>448.5</c:v>
                </c:pt>
                <c:pt idx="8">
                  <c:v>450.2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AEE-4F6A-B216-861A0F80A57B}"/>
            </c:ext>
          </c:extLst>
        </c:ser>
        <c:ser>
          <c:idx val="4"/>
          <c:order val="4"/>
          <c:tx>
            <c:strRef>
              <c:f>'[Mercury Data_AC_FF.xlsx]Flor work'!$H$62</c:f>
              <c:strCache>
                <c:ptCount val="1"/>
                <c:pt idx="0">
                  <c:v>Squamscott 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2246FA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work'!$F$62:$F$70</c:f>
                <c:numCache>
                  <c:formatCode>General</c:formatCode>
                  <c:ptCount val="9"/>
                  <c:pt idx="0">
                    <c:v>3.6400000000000004E-3</c:v>
                  </c:pt>
                  <c:pt idx="1">
                    <c:v>1.74E-3</c:v>
                  </c:pt>
                  <c:pt idx="2">
                    <c:v>1.1299999999999999E-3</c:v>
                  </c:pt>
                  <c:pt idx="3">
                    <c:v>1.5650000000000002E-3</c:v>
                  </c:pt>
                  <c:pt idx="4">
                    <c:v>6.3000000000000003E-4</c:v>
                  </c:pt>
                  <c:pt idx="5">
                    <c:v>7.3000000000000007E-4</c:v>
                  </c:pt>
                  <c:pt idx="6">
                    <c:v>2.8500000000000004E-4</c:v>
                  </c:pt>
                  <c:pt idx="7">
                    <c:v>3.2499999999999999E-4</c:v>
                  </c:pt>
                  <c:pt idx="8">
                    <c:v>2.0000000000000001E-4</c:v>
                  </c:pt>
                </c:numCache>
              </c:numRef>
            </c:plus>
            <c:minus>
              <c:numRef>
                <c:f>'[Mercury Data_AC_FF.xlsx]Flor work'!$F$62:$F$70</c:f>
                <c:numCache>
                  <c:formatCode>General</c:formatCode>
                  <c:ptCount val="9"/>
                  <c:pt idx="0">
                    <c:v>3.6400000000000004E-3</c:v>
                  </c:pt>
                  <c:pt idx="1">
                    <c:v>1.74E-3</c:v>
                  </c:pt>
                  <c:pt idx="2">
                    <c:v>1.1299999999999999E-3</c:v>
                  </c:pt>
                  <c:pt idx="3">
                    <c:v>1.5650000000000002E-3</c:v>
                  </c:pt>
                  <c:pt idx="4">
                    <c:v>6.3000000000000003E-4</c:v>
                  </c:pt>
                  <c:pt idx="5">
                    <c:v>7.3000000000000007E-4</c:v>
                  </c:pt>
                  <c:pt idx="6">
                    <c:v>2.8500000000000004E-4</c:v>
                  </c:pt>
                  <c:pt idx="7">
                    <c:v>3.2499999999999999E-4</c:v>
                  </c:pt>
                  <c:pt idx="8">
                    <c:v>2.0000000000000001E-4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work'!$D$62:$D$70</c:f>
                <c:numCache>
                  <c:formatCode>General</c:formatCode>
                  <c:ptCount val="9"/>
                  <c:pt idx="0">
                    <c:v>5.9</c:v>
                  </c:pt>
                  <c:pt idx="1">
                    <c:v>2.2000000000000002</c:v>
                  </c:pt>
                  <c:pt idx="2">
                    <c:v>2.9</c:v>
                  </c:pt>
                  <c:pt idx="3">
                    <c:v>2.9</c:v>
                  </c:pt>
                  <c:pt idx="4">
                    <c:v>0.4</c:v>
                  </c:pt>
                  <c:pt idx="5">
                    <c:v>0.5</c:v>
                  </c:pt>
                  <c:pt idx="6">
                    <c:v>1.8</c:v>
                  </c:pt>
                  <c:pt idx="7">
                    <c:v>0.4</c:v>
                  </c:pt>
                  <c:pt idx="8">
                    <c:v>0.2</c:v>
                  </c:pt>
                </c:numCache>
              </c:numRef>
            </c:plus>
            <c:minus>
              <c:numRef>
                <c:f>'[Mercury Data_AC_FF.xlsx]Flor work'!$D$62:$D$70</c:f>
                <c:numCache>
                  <c:formatCode>General</c:formatCode>
                  <c:ptCount val="9"/>
                  <c:pt idx="0">
                    <c:v>5.9</c:v>
                  </c:pt>
                  <c:pt idx="1">
                    <c:v>2.2000000000000002</c:v>
                  </c:pt>
                  <c:pt idx="2">
                    <c:v>2.9</c:v>
                  </c:pt>
                  <c:pt idx="3">
                    <c:v>2.9</c:v>
                  </c:pt>
                  <c:pt idx="4">
                    <c:v>0.4</c:v>
                  </c:pt>
                  <c:pt idx="5">
                    <c:v>0.5</c:v>
                  </c:pt>
                  <c:pt idx="6">
                    <c:v>1.8</c:v>
                  </c:pt>
                  <c:pt idx="7">
                    <c:v>0.4</c:v>
                  </c:pt>
                  <c:pt idx="8">
                    <c:v>0.2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work'!$E$62:$E$70</c:f>
              <c:numCache>
                <c:formatCode>0.00%</c:formatCode>
                <c:ptCount val="9"/>
                <c:pt idx="0">
                  <c:v>7.2800000000000004E-2</c:v>
                </c:pt>
                <c:pt idx="1">
                  <c:v>3.4799999999999998E-2</c:v>
                </c:pt>
                <c:pt idx="2">
                  <c:v>2.2599999999999999E-2</c:v>
                </c:pt>
                <c:pt idx="3">
                  <c:v>3.1300000000000001E-2</c:v>
                </c:pt>
                <c:pt idx="4">
                  <c:v>1.26E-2</c:v>
                </c:pt>
                <c:pt idx="5">
                  <c:v>1.46E-2</c:v>
                </c:pt>
                <c:pt idx="6">
                  <c:v>5.7000000000000002E-3</c:v>
                </c:pt>
                <c:pt idx="7">
                  <c:v>6.4999999999999997E-3</c:v>
                </c:pt>
                <c:pt idx="8">
                  <c:v>4.0000000000000001E-3</c:v>
                </c:pt>
              </c:numCache>
            </c:numRef>
          </c:xVal>
          <c:yVal>
            <c:numRef>
              <c:f>'[Mercury Data_AC_FF.xlsx]Flor work'!$C$62:$C$70</c:f>
              <c:numCache>
                <c:formatCode>General</c:formatCode>
                <c:ptCount val="9"/>
                <c:pt idx="0">
                  <c:v>161.083</c:v>
                </c:pt>
                <c:pt idx="1">
                  <c:v>66.98</c:v>
                </c:pt>
                <c:pt idx="2">
                  <c:v>13.3</c:v>
                </c:pt>
                <c:pt idx="3">
                  <c:v>10.4</c:v>
                </c:pt>
                <c:pt idx="4">
                  <c:v>3.7</c:v>
                </c:pt>
                <c:pt idx="5">
                  <c:v>3.9</c:v>
                </c:pt>
                <c:pt idx="6">
                  <c:v>3.1</c:v>
                </c:pt>
                <c:pt idx="7">
                  <c:v>2.4</c:v>
                </c:pt>
                <c:pt idx="8">
                  <c:v>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AEE-4F6A-B216-861A0F80A57B}"/>
            </c:ext>
          </c:extLst>
        </c:ser>
        <c:ser>
          <c:idx val="5"/>
          <c:order val="5"/>
          <c:tx>
            <c:strRef>
              <c:f>'[Mercury Data_AC_FF.xlsx]Flor work'!$H$71</c:f>
              <c:strCache>
                <c:ptCount val="1"/>
                <c:pt idx="0">
                  <c:v>Welsh Cove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C08434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work'!$F$71:$F$79</c:f>
                <c:numCache>
                  <c:formatCode>General</c:formatCode>
                  <c:ptCount val="9"/>
                  <c:pt idx="0">
                    <c:v>2.0250000000000003E-3</c:v>
                  </c:pt>
                  <c:pt idx="1">
                    <c:v>2.0500000000000002E-3</c:v>
                  </c:pt>
                  <c:pt idx="2">
                    <c:v>2.0500000000000002E-3</c:v>
                  </c:pt>
                  <c:pt idx="3">
                    <c:v>2.4950000000000003E-3</c:v>
                  </c:pt>
                  <c:pt idx="4">
                    <c:v>2.7799999999999999E-3</c:v>
                  </c:pt>
                  <c:pt idx="5">
                    <c:v>1.7000000000000001E-3</c:v>
                  </c:pt>
                  <c:pt idx="6">
                    <c:v>1.2000000000000001E-3</c:v>
                  </c:pt>
                  <c:pt idx="7">
                    <c:v>9.1500000000000001E-4</c:v>
                  </c:pt>
                  <c:pt idx="8">
                    <c:v>1.4450000000000001E-3</c:v>
                  </c:pt>
                </c:numCache>
              </c:numRef>
            </c:plus>
            <c:minus>
              <c:numRef>
                <c:f>'[Mercury Data_AC_FF.xlsx]Flor work'!$F$71:$F$79</c:f>
                <c:numCache>
                  <c:formatCode>General</c:formatCode>
                  <c:ptCount val="9"/>
                  <c:pt idx="0">
                    <c:v>2.0250000000000003E-3</c:v>
                  </c:pt>
                  <c:pt idx="1">
                    <c:v>2.0500000000000002E-3</c:v>
                  </c:pt>
                  <c:pt idx="2">
                    <c:v>2.0500000000000002E-3</c:v>
                  </c:pt>
                  <c:pt idx="3">
                    <c:v>2.4950000000000003E-3</c:v>
                  </c:pt>
                  <c:pt idx="4">
                    <c:v>2.7799999999999999E-3</c:v>
                  </c:pt>
                  <c:pt idx="5">
                    <c:v>1.7000000000000001E-3</c:v>
                  </c:pt>
                  <c:pt idx="6">
                    <c:v>1.2000000000000001E-3</c:v>
                  </c:pt>
                  <c:pt idx="7">
                    <c:v>9.1500000000000001E-4</c:v>
                  </c:pt>
                  <c:pt idx="8">
                    <c:v>1.4450000000000001E-3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work'!$D$71:$D$79</c:f>
                <c:numCache>
                  <c:formatCode>General</c:formatCode>
                  <c:ptCount val="9"/>
                  <c:pt idx="0">
                    <c:v>5.5</c:v>
                  </c:pt>
                  <c:pt idx="1">
                    <c:v>3.7</c:v>
                  </c:pt>
                  <c:pt idx="2">
                    <c:v>6.8</c:v>
                  </c:pt>
                  <c:pt idx="3">
                    <c:v>6.7</c:v>
                  </c:pt>
                  <c:pt idx="4">
                    <c:v>5</c:v>
                  </c:pt>
                  <c:pt idx="5">
                    <c:v>0.2</c:v>
                  </c:pt>
                  <c:pt idx="6">
                    <c:v>0.3</c:v>
                  </c:pt>
                  <c:pt idx="7">
                    <c:v>0.2</c:v>
                  </c:pt>
                  <c:pt idx="8">
                    <c:v>1</c:v>
                  </c:pt>
                </c:numCache>
              </c:numRef>
            </c:plus>
            <c:minus>
              <c:numRef>
                <c:f>'[Mercury Data_AC_FF.xlsx]Flor work'!$D$71:$D$79</c:f>
                <c:numCache>
                  <c:formatCode>General</c:formatCode>
                  <c:ptCount val="9"/>
                  <c:pt idx="0">
                    <c:v>5.5</c:v>
                  </c:pt>
                  <c:pt idx="1">
                    <c:v>3.7</c:v>
                  </c:pt>
                  <c:pt idx="2">
                    <c:v>6.8</c:v>
                  </c:pt>
                  <c:pt idx="3">
                    <c:v>6.7</c:v>
                  </c:pt>
                  <c:pt idx="4">
                    <c:v>5</c:v>
                  </c:pt>
                  <c:pt idx="5">
                    <c:v>0.2</c:v>
                  </c:pt>
                  <c:pt idx="6">
                    <c:v>0.3</c:v>
                  </c:pt>
                  <c:pt idx="7">
                    <c:v>0.2</c:v>
                  </c:pt>
                  <c:pt idx="8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work'!$E$71:$E$79</c:f>
              <c:numCache>
                <c:formatCode>0.00%</c:formatCode>
                <c:ptCount val="9"/>
                <c:pt idx="0">
                  <c:v>4.0500000000000001E-2</c:v>
                </c:pt>
                <c:pt idx="1">
                  <c:v>4.1000000000000002E-2</c:v>
                </c:pt>
                <c:pt idx="2">
                  <c:v>4.1000000000000002E-2</c:v>
                </c:pt>
                <c:pt idx="3">
                  <c:v>4.99E-2</c:v>
                </c:pt>
                <c:pt idx="4">
                  <c:v>5.5599999999999997E-2</c:v>
                </c:pt>
                <c:pt idx="5">
                  <c:v>3.4000000000000002E-2</c:v>
                </c:pt>
                <c:pt idx="6">
                  <c:v>2.4E-2</c:v>
                </c:pt>
                <c:pt idx="7">
                  <c:v>1.83E-2</c:v>
                </c:pt>
                <c:pt idx="8">
                  <c:v>2.8899999999999999E-2</c:v>
                </c:pt>
              </c:numCache>
            </c:numRef>
          </c:xVal>
          <c:yVal>
            <c:numRef>
              <c:f>'[Mercury Data_AC_FF.xlsx]Flor work'!$C$71:$C$79</c:f>
              <c:numCache>
                <c:formatCode>General</c:formatCode>
                <c:ptCount val="9"/>
                <c:pt idx="0">
                  <c:v>92.5</c:v>
                </c:pt>
                <c:pt idx="1">
                  <c:v>105.19799999999999</c:v>
                </c:pt>
                <c:pt idx="2">
                  <c:v>92</c:v>
                </c:pt>
                <c:pt idx="3">
                  <c:v>68.599999999999994</c:v>
                </c:pt>
                <c:pt idx="4">
                  <c:v>22.8</c:v>
                </c:pt>
                <c:pt idx="5">
                  <c:v>11.2</c:v>
                </c:pt>
                <c:pt idx="6">
                  <c:v>5.5</c:v>
                </c:pt>
                <c:pt idx="7">
                  <c:v>6.3</c:v>
                </c:pt>
                <c:pt idx="8">
                  <c:v>7.1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AEE-4F6A-B216-861A0F80A57B}"/>
            </c:ext>
          </c:extLst>
        </c:ser>
        <c:ser>
          <c:idx val="6"/>
          <c:order val="6"/>
          <c:tx>
            <c:strRef>
              <c:f>'[Mercury Data_AC_FF.xlsx]Flor work'!$H$80</c:f>
              <c:strCache>
                <c:ptCount val="1"/>
                <c:pt idx="0">
                  <c:v>Footman's Island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work'!$F$80:$F$88</c:f>
                <c:numCache>
                  <c:formatCode>General</c:formatCode>
                  <c:ptCount val="9"/>
                  <c:pt idx="0">
                    <c:v>2.2049999999999999E-3</c:v>
                  </c:pt>
                  <c:pt idx="1">
                    <c:v>2.4950000000000003E-3</c:v>
                  </c:pt>
                  <c:pt idx="2">
                    <c:v>2.5999999999999999E-3</c:v>
                  </c:pt>
                  <c:pt idx="3">
                    <c:v>2.7200000000000002E-3</c:v>
                  </c:pt>
                  <c:pt idx="4">
                    <c:v>2.3550000000000003E-3</c:v>
                  </c:pt>
                  <c:pt idx="5">
                    <c:v>1.7149999999999999E-3</c:v>
                  </c:pt>
                  <c:pt idx="6">
                    <c:v>1.8450000000000003E-3</c:v>
                  </c:pt>
                  <c:pt idx="7">
                    <c:v>2.32E-3</c:v>
                  </c:pt>
                  <c:pt idx="8">
                    <c:v>2.9100000000000003E-3</c:v>
                  </c:pt>
                </c:numCache>
              </c:numRef>
            </c:plus>
            <c:minus>
              <c:numRef>
                <c:f>'[Mercury Data_AC_FF.xlsx]Flor work'!$F$80:$F$88</c:f>
                <c:numCache>
                  <c:formatCode>General</c:formatCode>
                  <c:ptCount val="9"/>
                  <c:pt idx="0">
                    <c:v>2.2049999999999999E-3</c:v>
                  </c:pt>
                  <c:pt idx="1">
                    <c:v>2.4950000000000003E-3</c:v>
                  </c:pt>
                  <c:pt idx="2">
                    <c:v>2.5999999999999999E-3</c:v>
                  </c:pt>
                  <c:pt idx="3">
                    <c:v>2.7200000000000002E-3</c:v>
                  </c:pt>
                  <c:pt idx="4">
                    <c:v>2.3550000000000003E-3</c:v>
                  </c:pt>
                  <c:pt idx="5">
                    <c:v>1.7149999999999999E-3</c:v>
                  </c:pt>
                  <c:pt idx="6">
                    <c:v>1.8450000000000003E-3</c:v>
                  </c:pt>
                  <c:pt idx="7">
                    <c:v>2.32E-3</c:v>
                  </c:pt>
                  <c:pt idx="8">
                    <c:v>2.9100000000000003E-3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work'!$D$80:$D$88</c:f>
                <c:numCache>
                  <c:formatCode>General</c:formatCode>
                  <c:ptCount val="9"/>
                  <c:pt idx="0">
                    <c:v>11.6</c:v>
                  </c:pt>
                  <c:pt idx="1">
                    <c:v>2.2000000000000002</c:v>
                  </c:pt>
                  <c:pt idx="2">
                    <c:v>16.2</c:v>
                  </c:pt>
                  <c:pt idx="3">
                    <c:v>1.8</c:v>
                  </c:pt>
                  <c:pt idx="4">
                    <c:v>7.1</c:v>
                  </c:pt>
                  <c:pt idx="5">
                    <c:v>1.2</c:v>
                  </c:pt>
                  <c:pt idx="6">
                    <c:v>0.2</c:v>
                  </c:pt>
                  <c:pt idx="7">
                    <c:v>1.1000000000000001</c:v>
                  </c:pt>
                  <c:pt idx="8">
                    <c:v>2.2999999999999998</c:v>
                  </c:pt>
                </c:numCache>
              </c:numRef>
            </c:plus>
            <c:minus>
              <c:numRef>
                <c:f>'[Mercury Data_AC_FF.xlsx]Flor work'!$D$80:$D$88</c:f>
                <c:numCache>
                  <c:formatCode>General</c:formatCode>
                  <c:ptCount val="9"/>
                  <c:pt idx="0">
                    <c:v>11.6</c:v>
                  </c:pt>
                  <c:pt idx="1">
                    <c:v>2.2000000000000002</c:v>
                  </c:pt>
                  <c:pt idx="2">
                    <c:v>16.2</c:v>
                  </c:pt>
                  <c:pt idx="3">
                    <c:v>1.8</c:v>
                  </c:pt>
                  <c:pt idx="4">
                    <c:v>7.1</c:v>
                  </c:pt>
                  <c:pt idx="5">
                    <c:v>1.2</c:v>
                  </c:pt>
                  <c:pt idx="6">
                    <c:v>0.2</c:v>
                  </c:pt>
                  <c:pt idx="7">
                    <c:v>1.1000000000000001</c:v>
                  </c:pt>
                  <c:pt idx="8">
                    <c:v>2.2999999999999998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work'!$E$80:$E$88</c:f>
              <c:numCache>
                <c:formatCode>0.00%</c:formatCode>
                <c:ptCount val="9"/>
                <c:pt idx="0">
                  <c:v>4.41E-2</c:v>
                </c:pt>
                <c:pt idx="1">
                  <c:v>4.99E-2</c:v>
                </c:pt>
                <c:pt idx="2">
                  <c:v>5.1999999999999998E-2</c:v>
                </c:pt>
                <c:pt idx="3">
                  <c:v>5.4399999999999997E-2</c:v>
                </c:pt>
                <c:pt idx="4">
                  <c:v>4.7100000000000003E-2</c:v>
                </c:pt>
                <c:pt idx="5">
                  <c:v>3.4299999999999997E-2</c:v>
                </c:pt>
                <c:pt idx="6">
                  <c:v>3.6900000000000002E-2</c:v>
                </c:pt>
                <c:pt idx="7">
                  <c:v>4.6399999999999997E-2</c:v>
                </c:pt>
                <c:pt idx="8">
                  <c:v>5.8200000000000002E-2</c:v>
                </c:pt>
              </c:numCache>
            </c:numRef>
          </c:xVal>
          <c:yVal>
            <c:numRef>
              <c:f>'[Mercury Data_AC_FF.xlsx]Flor work'!$C$80:$C$88</c:f>
              <c:numCache>
                <c:formatCode>General</c:formatCode>
                <c:ptCount val="9"/>
                <c:pt idx="0">
                  <c:v>155.19999999999999</c:v>
                </c:pt>
                <c:pt idx="1">
                  <c:v>222.6</c:v>
                </c:pt>
                <c:pt idx="2">
                  <c:v>257.88</c:v>
                </c:pt>
                <c:pt idx="3">
                  <c:v>27.9</c:v>
                </c:pt>
                <c:pt idx="4">
                  <c:v>43.116999999999997</c:v>
                </c:pt>
                <c:pt idx="5">
                  <c:v>13.8</c:v>
                </c:pt>
                <c:pt idx="6">
                  <c:v>12.4</c:v>
                </c:pt>
                <c:pt idx="7">
                  <c:v>13.5</c:v>
                </c:pt>
                <c:pt idx="8">
                  <c:v>15.4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AEE-4F6A-B216-861A0F80A57B}"/>
            </c:ext>
          </c:extLst>
        </c:ser>
        <c:ser>
          <c:idx val="7"/>
          <c:order val="7"/>
          <c:tx>
            <c:strRef>
              <c:f>'[Mercury Data_AC_FF.xlsx]Flor work'!$H$89</c:f>
              <c:strCache>
                <c:ptCount val="1"/>
                <c:pt idx="0">
                  <c:v>Squamscott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9245E7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work'!$F$89:$F$95</c:f>
                <c:numCache>
                  <c:formatCode>General</c:formatCode>
                  <c:ptCount val="7"/>
                  <c:pt idx="0">
                    <c:v>1.5995000000000002E-2</c:v>
                  </c:pt>
                  <c:pt idx="1">
                    <c:v>1.2580000000000001E-2</c:v>
                  </c:pt>
                  <c:pt idx="2">
                    <c:v>1.5220000000000001E-2</c:v>
                  </c:pt>
                  <c:pt idx="3">
                    <c:v>1.0465000000000002E-2</c:v>
                  </c:pt>
                  <c:pt idx="4">
                    <c:v>7.4700000000000009E-3</c:v>
                  </c:pt>
                  <c:pt idx="5">
                    <c:v>6.6650000000000008E-3</c:v>
                  </c:pt>
                  <c:pt idx="6">
                    <c:v>6.5550000000000001E-3</c:v>
                  </c:pt>
                </c:numCache>
              </c:numRef>
            </c:plus>
            <c:minus>
              <c:numRef>
                <c:f>'[Mercury Data_AC_FF.xlsx]Flor work'!$F$89:$F$95</c:f>
                <c:numCache>
                  <c:formatCode>General</c:formatCode>
                  <c:ptCount val="7"/>
                  <c:pt idx="0">
                    <c:v>1.5995000000000002E-2</c:v>
                  </c:pt>
                  <c:pt idx="1">
                    <c:v>1.2580000000000001E-2</c:v>
                  </c:pt>
                  <c:pt idx="2">
                    <c:v>1.5220000000000001E-2</c:v>
                  </c:pt>
                  <c:pt idx="3">
                    <c:v>1.0465000000000002E-2</c:v>
                  </c:pt>
                  <c:pt idx="4">
                    <c:v>7.4700000000000009E-3</c:v>
                  </c:pt>
                  <c:pt idx="5">
                    <c:v>6.6650000000000008E-3</c:v>
                  </c:pt>
                  <c:pt idx="6">
                    <c:v>6.5550000000000001E-3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work'!$D$89:$D$95</c:f>
                <c:numCache>
                  <c:formatCode>General</c:formatCode>
                  <c:ptCount val="7"/>
                  <c:pt idx="0">
                    <c:v>9.5</c:v>
                  </c:pt>
                  <c:pt idx="1">
                    <c:v>10.8</c:v>
                  </c:pt>
                  <c:pt idx="2">
                    <c:v>10.8</c:v>
                  </c:pt>
                  <c:pt idx="3">
                    <c:v>3.4</c:v>
                  </c:pt>
                  <c:pt idx="4">
                    <c:v>6.9</c:v>
                  </c:pt>
                  <c:pt idx="5">
                    <c:v>38.200000000000003</c:v>
                  </c:pt>
                  <c:pt idx="6">
                    <c:v>6.3</c:v>
                  </c:pt>
                </c:numCache>
              </c:numRef>
            </c:plus>
            <c:minus>
              <c:numRef>
                <c:f>'[Mercury Data_AC_FF.xlsx]Flor work'!$D$89:$D$95</c:f>
                <c:numCache>
                  <c:formatCode>General</c:formatCode>
                  <c:ptCount val="7"/>
                  <c:pt idx="0">
                    <c:v>9.5</c:v>
                  </c:pt>
                  <c:pt idx="1">
                    <c:v>10.8</c:v>
                  </c:pt>
                  <c:pt idx="2">
                    <c:v>10.8</c:v>
                  </c:pt>
                  <c:pt idx="3">
                    <c:v>3.4</c:v>
                  </c:pt>
                  <c:pt idx="4">
                    <c:v>6.9</c:v>
                  </c:pt>
                  <c:pt idx="5">
                    <c:v>38.200000000000003</c:v>
                  </c:pt>
                  <c:pt idx="6">
                    <c:v>6.3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work'!$E$89:$E$95</c:f>
              <c:numCache>
                <c:formatCode>0.00%</c:formatCode>
                <c:ptCount val="7"/>
                <c:pt idx="0">
                  <c:v>0.31990000000000002</c:v>
                </c:pt>
                <c:pt idx="1">
                  <c:v>0.25159999999999999</c:v>
                </c:pt>
                <c:pt idx="2">
                  <c:v>0.3044</c:v>
                </c:pt>
                <c:pt idx="3">
                  <c:v>0.20930000000000001</c:v>
                </c:pt>
                <c:pt idx="4">
                  <c:v>0.14940000000000001</c:v>
                </c:pt>
                <c:pt idx="5">
                  <c:v>0.1333</c:v>
                </c:pt>
                <c:pt idx="6">
                  <c:v>0.13109999999999999</c:v>
                </c:pt>
              </c:numCache>
            </c:numRef>
          </c:xVal>
          <c:yVal>
            <c:numRef>
              <c:f>'[Mercury Data_AC_FF.xlsx]Flor work'!$C$89:$C$95</c:f>
              <c:numCache>
                <c:formatCode>General</c:formatCode>
                <c:ptCount val="7"/>
                <c:pt idx="0">
                  <c:v>152.24299999999999</c:v>
                </c:pt>
                <c:pt idx="1">
                  <c:v>291.60000000000002</c:v>
                </c:pt>
                <c:pt idx="2">
                  <c:v>310.33999999999997</c:v>
                </c:pt>
                <c:pt idx="3">
                  <c:v>309.60000000000002</c:v>
                </c:pt>
                <c:pt idx="4">
                  <c:v>361.9</c:v>
                </c:pt>
                <c:pt idx="5">
                  <c:v>389.3</c:v>
                </c:pt>
                <c:pt idx="6">
                  <c:v>527.70000000000005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AEE-4F6A-B216-861A0F80A57B}"/>
            </c:ext>
          </c:extLst>
        </c:ser>
        <c:ser>
          <c:idx val="8"/>
          <c:order val="8"/>
          <c:tx>
            <c:strRef>
              <c:f>'[Mercury Data_AC_FF.xlsx]Flor work'!$H$96</c:f>
              <c:strCache>
                <c:ptCount val="1"/>
                <c:pt idx="0">
                  <c:v>Squamscott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EB2FF9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work'!$F$96:$F$104</c:f>
                <c:numCache>
                  <c:formatCode>General</c:formatCode>
                  <c:ptCount val="9"/>
                  <c:pt idx="0">
                    <c:v>5.1749999999999999E-3</c:v>
                  </c:pt>
                  <c:pt idx="1">
                    <c:v>5.1749999999999999E-3</c:v>
                  </c:pt>
                  <c:pt idx="2">
                    <c:v>4.9900000000000005E-3</c:v>
                  </c:pt>
                  <c:pt idx="3">
                    <c:v>5.4400000000000004E-3</c:v>
                  </c:pt>
                  <c:pt idx="4">
                    <c:v>4.4400000000000004E-3</c:v>
                  </c:pt>
                  <c:pt idx="5">
                    <c:v>4.2599999999999999E-3</c:v>
                  </c:pt>
                  <c:pt idx="6">
                    <c:v>1.158E-2</c:v>
                  </c:pt>
                  <c:pt idx="7">
                    <c:v>2.9399999999999999E-3</c:v>
                  </c:pt>
                  <c:pt idx="8">
                    <c:v>2.1800000000000001E-3</c:v>
                  </c:pt>
                </c:numCache>
              </c:numRef>
            </c:plus>
            <c:minus>
              <c:numRef>
                <c:f>'[Mercury Data_AC_FF.xlsx]Flor work'!$F$96:$F$104</c:f>
                <c:numCache>
                  <c:formatCode>General</c:formatCode>
                  <c:ptCount val="9"/>
                  <c:pt idx="0">
                    <c:v>5.1749999999999999E-3</c:v>
                  </c:pt>
                  <c:pt idx="1">
                    <c:v>5.1749999999999999E-3</c:v>
                  </c:pt>
                  <c:pt idx="2">
                    <c:v>4.9900000000000005E-3</c:v>
                  </c:pt>
                  <c:pt idx="3">
                    <c:v>5.4400000000000004E-3</c:v>
                  </c:pt>
                  <c:pt idx="4">
                    <c:v>4.4400000000000004E-3</c:v>
                  </c:pt>
                  <c:pt idx="5">
                    <c:v>4.2599999999999999E-3</c:v>
                  </c:pt>
                  <c:pt idx="6">
                    <c:v>1.158E-2</c:v>
                  </c:pt>
                  <c:pt idx="7">
                    <c:v>2.9399999999999999E-3</c:v>
                  </c:pt>
                  <c:pt idx="8">
                    <c:v>2.1800000000000001E-3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work'!$D$96:$D$104</c:f>
                <c:numCache>
                  <c:formatCode>General</c:formatCode>
                  <c:ptCount val="9"/>
                  <c:pt idx="0">
                    <c:v>67.400000000000006</c:v>
                  </c:pt>
                  <c:pt idx="1">
                    <c:v>30.3</c:v>
                  </c:pt>
                  <c:pt idx="2">
                    <c:v>7.8</c:v>
                  </c:pt>
                  <c:pt idx="3">
                    <c:v>11.7</c:v>
                  </c:pt>
                  <c:pt idx="4">
                    <c:v>0</c:v>
                  </c:pt>
                  <c:pt idx="5">
                    <c:v>24.9</c:v>
                  </c:pt>
                  <c:pt idx="6">
                    <c:v>21.6</c:v>
                  </c:pt>
                  <c:pt idx="7">
                    <c:v>20.8</c:v>
                  </c:pt>
                  <c:pt idx="8">
                    <c:v>4.9000000000000004</c:v>
                  </c:pt>
                </c:numCache>
              </c:numRef>
            </c:plus>
            <c:minus>
              <c:numRef>
                <c:f>'[Mercury Data_AC_FF.xlsx]Flor work'!$D$96:$D$104</c:f>
                <c:numCache>
                  <c:formatCode>General</c:formatCode>
                  <c:ptCount val="9"/>
                  <c:pt idx="0">
                    <c:v>67.400000000000006</c:v>
                  </c:pt>
                  <c:pt idx="1">
                    <c:v>30.3</c:v>
                  </c:pt>
                  <c:pt idx="2">
                    <c:v>7.8</c:v>
                  </c:pt>
                  <c:pt idx="3">
                    <c:v>11.7</c:v>
                  </c:pt>
                  <c:pt idx="4">
                    <c:v>0</c:v>
                  </c:pt>
                  <c:pt idx="5">
                    <c:v>24.9</c:v>
                  </c:pt>
                  <c:pt idx="6">
                    <c:v>21.6</c:v>
                  </c:pt>
                  <c:pt idx="7">
                    <c:v>20.8</c:v>
                  </c:pt>
                  <c:pt idx="8">
                    <c:v>4.9000000000000004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work'!$E$96:$E$104</c:f>
              <c:numCache>
                <c:formatCode>0.00%</c:formatCode>
                <c:ptCount val="9"/>
                <c:pt idx="0">
                  <c:v>0.10349999999999999</c:v>
                </c:pt>
                <c:pt idx="1">
                  <c:v>0.10349999999999999</c:v>
                </c:pt>
                <c:pt idx="2">
                  <c:v>9.98E-2</c:v>
                </c:pt>
                <c:pt idx="3">
                  <c:v>0.10879999999999999</c:v>
                </c:pt>
                <c:pt idx="4">
                  <c:v>8.8800000000000004E-2</c:v>
                </c:pt>
                <c:pt idx="5">
                  <c:v>8.5199999999999998E-2</c:v>
                </c:pt>
                <c:pt idx="6">
                  <c:v>0.2316</c:v>
                </c:pt>
                <c:pt idx="7">
                  <c:v>5.8799999999999998E-2</c:v>
                </c:pt>
                <c:pt idx="8">
                  <c:v>4.36E-2</c:v>
                </c:pt>
              </c:numCache>
            </c:numRef>
          </c:xVal>
          <c:yVal>
            <c:numRef>
              <c:f>'[Mercury Data_AC_FF.xlsx]Flor work'!$C$96:$C$104</c:f>
              <c:numCache>
                <c:formatCode>General</c:formatCode>
                <c:ptCount val="9"/>
                <c:pt idx="0">
                  <c:v>200.851</c:v>
                </c:pt>
                <c:pt idx="1">
                  <c:v>298.24700000000001</c:v>
                </c:pt>
                <c:pt idx="2">
                  <c:v>372.9</c:v>
                </c:pt>
                <c:pt idx="3">
                  <c:v>485.39499999999998</c:v>
                </c:pt>
                <c:pt idx="4">
                  <c:v>502.75749999999999</c:v>
                </c:pt>
                <c:pt idx="5">
                  <c:v>552.9</c:v>
                </c:pt>
                <c:pt idx="6">
                  <c:v>491.3</c:v>
                </c:pt>
                <c:pt idx="7">
                  <c:v>377.4</c:v>
                </c:pt>
                <c:pt idx="8">
                  <c:v>79.55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AEE-4F6A-B216-861A0F80A57B}"/>
            </c:ext>
          </c:extLst>
        </c:ser>
        <c:ser>
          <c:idx val="9"/>
          <c:order val="9"/>
          <c:tx>
            <c:strRef>
              <c:f>'[Mercury Data_AC_FF.xlsx]Flor work'!$H$105</c:f>
              <c:strCache>
                <c:ptCount val="1"/>
                <c:pt idx="0">
                  <c:v>Lamprey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95F884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work'!$F$105:$F$113</c:f>
                <c:numCache>
                  <c:formatCode>General</c:formatCode>
                  <c:ptCount val="9"/>
                  <c:pt idx="0">
                    <c:v>3.6100000000000004E-3</c:v>
                  </c:pt>
                  <c:pt idx="1">
                    <c:v>3.3300000000000005E-3</c:v>
                  </c:pt>
                  <c:pt idx="2">
                    <c:v>3.1550000000000003E-3</c:v>
                  </c:pt>
                  <c:pt idx="3">
                    <c:v>9.050000000000001E-4</c:v>
                  </c:pt>
                  <c:pt idx="4">
                    <c:v>1.34E-3</c:v>
                  </c:pt>
                  <c:pt idx="5">
                    <c:v>1.1299999999999999E-3</c:v>
                  </c:pt>
                  <c:pt idx="6">
                    <c:v>3.3E-4</c:v>
                  </c:pt>
                  <c:pt idx="7">
                    <c:v>2.5000000000000001E-4</c:v>
                  </c:pt>
                  <c:pt idx="8">
                    <c:v>2.8000000000000003E-4</c:v>
                  </c:pt>
                </c:numCache>
              </c:numRef>
            </c:plus>
            <c:minus>
              <c:numRef>
                <c:f>'[Mercury Data_AC_FF.xlsx]Flor work'!$F$105:$F$113</c:f>
                <c:numCache>
                  <c:formatCode>General</c:formatCode>
                  <c:ptCount val="9"/>
                  <c:pt idx="0">
                    <c:v>3.6100000000000004E-3</c:v>
                  </c:pt>
                  <c:pt idx="1">
                    <c:v>3.3300000000000005E-3</c:v>
                  </c:pt>
                  <c:pt idx="2">
                    <c:v>3.1550000000000003E-3</c:v>
                  </c:pt>
                  <c:pt idx="3">
                    <c:v>9.050000000000001E-4</c:v>
                  </c:pt>
                  <c:pt idx="4">
                    <c:v>1.34E-3</c:v>
                  </c:pt>
                  <c:pt idx="5">
                    <c:v>1.1299999999999999E-3</c:v>
                  </c:pt>
                  <c:pt idx="6">
                    <c:v>3.3E-4</c:v>
                  </c:pt>
                  <c:pt idx="7">
                    <c:v>2.5000000000000001E-4</c:v>
                  </c:pt>
                  <c:pt idx="8">
                    <c:v>2.8000000000000003E-4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work'!$D$105:$D$113</c:f>
                <c:numCache>
                  <c:formatCode>General</c:formatCode>
                  <c:ptCount val="9"/>
                  <c:pt idx="0">
                    <c:v>1.5</c:v>
                  </c:pt>
                  <c:pt idx="1">
                    <c:v>24.8</c:v>
                  </c:pt>
                  <c:pt idx="2">
                    <c:v>7.4</c:v>
                  </c:pt>
                  <c:pt idx="3">
                    <c:v>5.0999999999999996</c:v>
                  </c:pt>
                  <c:pt idx="4">
                    <c:v>3.4</c:v>
                  </c:pt>
                  <c:pt idx="5">
                    <c:v>0.5</c:v>
                  </c:pt>
                  <c:pt idx="6">
                    <c:v>0.3</c:v>
                  </c:pt>
                  <c:pt idx="7">
                    <c:v>1</c:v>
                  </c:pt>
                  <c:pt idx="8">
                    <c:v>0.4</c:v>
                  </c:pt>
                </c:numCache>
              </c:numRef>
            </c:plus>
            <c:minus>
              <c:numRef>
                <c:f>'[Mercury Data_AC_FF.xlsx]Flor work'!$D$105:$D$113</c:f>
                <c:numCache>
                  <c:formatCode>General</c:formatCode>
                  <c:ptCount val="9"/>
                  <c:pt idx="0">
                    <c:v>1.5</c:v>
                  </c:pt>
                  <c:pt idx="1">
                    <c:v>24.8</c:v>
                  </c:pt>
                  <c:pt idx="2">
                    <c:v>7.4</c:v>
                  </c:pt>
                  <c:pt idx="3">
                    <c:v>5.0999999999999996</c:v>
                  </c:pt>
                  <c:pt idx="4">
                    <c:v>3.4</c:v>
                  </c:pt>
                  <c:pt idx="5">
                    <c:v>0.5</c:v>
                  </c:pt>
                  <c:pt idx="6">
                    <c:v>0.3</c:v>
                  </c:pt>
                  <c:pt idx="7">
                    <c:v>1</c:v>
                  </c:pt>
                  <c:pt idx="8">
                    <c:v>0.4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work'!$E$105:$E$113</c:f>
              <c:numCache>
                <c:formatCode>0.00%</c:formatCode>
                <c:ptCount val="9"/>
                <c:pt idx="0">
                  <c:v>7.22E-2</c:v>
                </c:pt>
                <c:pt idx="1">
                  <c:v>6.6600000000000006E-2</c:v>
                </c:pt>
                <c:pt idx="2">
                  <c:v>6.3100000000000003E-2</c:v>
                </c:pt>
                <c:pt idx="3">
                  <c:v>1.8100000000000002E-2</c:v>
                </c:pt>
                <c:pt idx="4">
                  <c:v>2.6800000000000001E-2</c:v>
                </c:pt>
                <c:pt idx="5">
                  <c:v>2.2599999999999999E-2</c:v>
                </c:pt>
                <c:pt idx="6">
                  <c:v>6.6E-3</c:v>
                </c:pt>
                <c:pt idx="7">
                  <c:v>5.0000000000000001E-3</c:v>
                </c:pt>
                <c:pt idx="8">
                  <c:v>5.5999999999999999E-3</c:v>
                </c:pt>
              </c:numCache>
            </c:numRef>
          </c:xVal>
          <c:yVal>
            <c:numRef>
              <c:f>'[Mercury Data_AC_FF.xlsx]Flor work'!$C$105:$C$113</c:f>
              <c:numCache>
                <c:formatCode>General</c:formatCode>
                <c:ptCount val="9"/>
                <c:pt idx="0">
                  <c:v>249.9</c:v>
                </c:pt>
                <c:pt idx="1">
                  <c:v>318.39999999999998</c:v>
                </c:pt>
                <c:pt idx="2">
                  <c:v>237.7</c:v>
                </c:pt>
                <c:pt idx="3">
                  <c:v>75.599999999999994</c:v>
                </c:pt>
                <c:pt idx="4">
                  <c:v>6.9</c:v>
                </c:pt>
                <c:pt idx="5">
                  <c:v>3.2</c:v>
                </c:pt>
                <c:pt idx="6">
                  <c:v>2.7</c:v>
                </c:pt>
                <c:pt idx="7">
                  <c:v>2.7</c:v>
                </c:pt>
                <c:pt idx="8">
                  <c:v>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AEE-4F6A-B216-861A0F80A57B}"/>
            </c:ext>
          </c:extLst>
        </c:ser>
        <c:ser>
          <c:idx val="10"/>
          <c:order val="10"/>
          <c:tx>
            <c:strRef>
              <c:f>'[Mercury Data_AC_FF.xlsx]Flor work'!$H$114</c:f>
              <c:strCache>
                <c:ptCount val="1"/>
                <c:pt idx="0">
                  <c:v>Squamscott 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'[Mercury Data_AC_FF.xlsx]Flor work'!$F$114:$F$122</c:f>
                <c:numCache>
                  <c:formatCode>General</c:formatCode>
                  <c:ptCount val="9"/>
                  <c:pt idx="0">
                    <c:v>3.7949999999999998E-3</c:v>
                  </c:pt>
                  <c:pt idx="1">
                    <c:v>4.0899999999999999E-3</c:v>
                  </c:pt>
                  <c:pt idx="2">
                    <c:v>4.0050000000000007E-3</c:v>
                  </c:pt>
                  <c:pt idx="3">
                    <c:v>4.7550000000000005E-3</c:v>
                  </c:pt>
                  <c:pt idx="4">
                    <c:v>7.6249999999999998E-3</c:v>
                  </c:pt>
                  <c:pt idx="5">
                    <c:v>4.6150000000000002E-3</c:v>
                  </c:pt>
                  <c:pt idx="6">
                    <c:v>4.555E-3</c:v>
                  </c:pt>
                  <c:pt idx="7">
                    <c:v>2.2300000000000002E-3</c:v>
                  </c:pt>
                  <c:pt idx="8">
                    <c:v>6.045E-3</c:v>
                  </c:pt>
                </c:numCache>
              </c:numRef>
            </c:plus>
            <c:minus>
              <c:numRef>
                <c:f>'[Mercury Data_AC_FF.xlsx]Flor work'!$F$114:$F$122</c:f>
                <c:numCache>
                  <c:formatCode>General</c:formatCode>
                  <c:ptCount val="9"/>
                  <c:pt idx="0">
                    <c:v>3.7949999999999998E-3</c:v>
                  </c:pt>
                  <c:pt idx="1">
                    <c:v>4.0899999999999999E-3</c:v>
                  </c:pt>
                  <c:pt idx="2">
                    <c:v>4.0050000000000007E-3</c:v>
                  </c:pt>
                  <c:pt idx="3">
                    <c:v>4.7550000000000005E-3</c:v>
                  </c:pt>
                  <c:pt idx="4">
                    <c:v>7.6249999999999998E-3</c:v>
                  </c:pt>
                  <c:pt idx="5">
                    <c:v>4.6150000000000002E-3</c:v>
                  </c:pt>
                  <c:pt idx="6">
                    <c:v>4.555E-3</c:v>
                  </c:pt>
                  <c:pt idx="7">
                    <c:v>2.2300000000000002E-3</c:v>
                  </c:pt>
                  <c:pt idx="8">
                    <c:v>6.045E-3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'[Mercury Data_AC_FF.xlsx]Flor work'!$D$114:$D$122</c:f>
                <c:numCache>
                  <c:formatCode>General</c:formatCode>
                  <c:ptCount val="9"/>
                  <c:pt idx="0">
                    <c:v>17.100000000000001</c:v>
                  </c:pt>
                  <c:pt idx="1">
                    <c:v>71.400000000000006</c:v>
                  </c:pt>
                  <c:pt idx="2">
                    <c:v>11.1</c:v>
                  </c:pt>
                  <c:pt idx="3">
                    <c:v>2.6</c:v>
                  </c:pt>
                  <c:pt idx="4">
                    <c:v>10.6</c:v>
                  </c:pt>
                  <c:pt idx="5">
                    <c:v>1.4</c:v>
                  </c:pt>
                  <c:pt idx="6">
                    <c:v>7.2</c:v>
                  </c:pt>
                  <c:pt idx="7">
                    <c:v>13.1</c:v>
                  </c:pt>
                  <c:pt idx="8">
                    <c:v>8.9</c:v>
                  </c:pt>
                </c:numCache>
              </c:numRef>
            </c:plus>
            <c:minus>
              <c:numRef>
                <c:f>'[Mercury Data_AC_FF.xlsx]Flor work'!$D$114:$D$122</c:f>
                <c:numCache>
                  <c:formatCode>General</c:formatCode>
                  <c:ptCount val="9"/>
                  <c:pt idx="0">
                    <c:v>17.100000000000001</c:v>
                  </c:pt>
                  <c:pt idx="1">
                    <c:v>71.400000000000006</c:v>
                  </c:pt>
                  <c:pt idx="2">
                    <c:v>11.1</c:v>
                  </c:pt>
                  <c:pt idx="3">
                    <c:v>2.6</c:v>
                  </c:pt>
                  <c:pt idx="4">
                    <c:v>10.6</c:v>
                  </c:pt>
                  <c:pt idx="5">
                    <c:v>1.4</c:v>
                  </c:pt>
                  <c:pt idx="6">
                    <c:v>7.2</c:v>
                  </c:pt>
                  <c:pt idx="7">
                    <c:v>13.1</c:v>
                  </c:pt>
                  <c:pt idx="8">
                    <c:v>8.9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'[Mercury Data_AC_FF.xlsx]Flor work'!$E$114:$E$122</c:f>
              <c:numCache>
                <c:formatCode>0.00%</c:formatCode>
                <c:ptCount val="9"/>
                <c:pt idx="0">
                  <c:v>7.5899999999999995E-2</c:v>
                </c:pt>
                <c:pt idx="1">
                  <c:v>8.1799999999999998E-2</c:v>
                </c:pt>
                <c:pt idx="2">
                  <c:v>8.0100000000000005E-2</c:v>
                </c:pt>
                <c:pt idx="3">
                  <c:v>9.5100000000000004E-2</c:v>
                </c:pt>
                <c:pt idx="4">
                  <c:v>0.1525</c:v>
                </c:pt>
                <c:pt idx="5">
                  <c:v>9.2299999999999993E-2</c:v>
                </c:pt>
                <c:pt idx="6">
                  <c:v>9.11E-2</c:v>
                </c:pt>
                <c:pt idx="7">
                  <c:v>4.4600000000000001E-2</c:v>
                </c:pt>
                <c:pt idx="8">
                  <c:v>0.12089999999999999</c:v>
                </c:pt>
              </c:numCache>
            </c:numRef>
          </c:xVal>
          <c:yVal>
            <c:numRef>
              <c:f>'[Mercury Data_AC_FF.xlsx]Flor work'!$C$114:$C$122</c:f>
              <c:numCache>
                <c:formatCode>General</c:formatCode>
                <c:ptCount val="9"/>
                <c:pt idx="0">
                  <c:v>304.89999999999998</c:v>
                </c:pt>
                <c:pt idx="1">
                  <c:v>277.8</c:v>
                </c:pt>
                <c:pt idx="2">
                  <c:v>364.9</c:v>
                </c:pt>
                <c:pt idx="3">
                  <c:v>355.80099999999999</c:v>
                </c:pt>
                <c:pt idx="4">
                  <c:v>450</c:v>
                </c:pt>
                <c:pt idx="5">
                  <c:v>477.1</c:v>
                </c:pt>
                <c:pt idx="6">
                  <c:v>544.6</c:v>
                </c:pt>
                <c:pt idx="7">
                  <c:v>165.25450000000001</c:v>
                </c:pt>
                <c:pt idx="8">
                  <c:v>591.9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AEE-4F6A-B216-861A0F80A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377695"/>
        <c:axId val="1801378655"/>
      </c:scatterChart>
      <c:valAx>
        <c:axId val="1801377695"/>
        <c:scaling>
          <c:orientation val="minMax"/>
          <c:max val="0.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</a:t>
                </a:r>
                <a:r>
                  <a:rPr lang="en-US" sz="2000"/>
                  <a:t>LOI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378655"/>
        <c:crossesAt val="0"/>
        <c:crossBetween val="midCat"/>
      </c:valAx>
      <c:valAx>
        <c:axId val="1801378655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 Sediment Total Hg (ppb) </a:t>
                </a:r>
                <a:endParaRPr lang="en-US" sz="2000" b="0"/>
              </a:p>
            </c:rich>
          </c:tx>
          <c:layout>
            <c:manualLayout>
              <c:xMode val="edge"/>
              <c:yMode val="edge"/>
              <c:x val="3.0914805611597092E-2"/>
              <c:y val="0.2215122251162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377695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Summarized Sediment Depth Profiles of [Hg]</a:t>
            </a:r>
          </a:p>
        </c:rich>
      </c:tx>
      <c:layout>
        <c:manualLayout>
          <c:xMode val="edge"/>
          <c:yMode val="edge"/>
          <c:x val="0.16360557491853819"/>
          <c:y val="4.9137891175821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55338963210308"/>
          <c:y val="0.26628542644732955"/>
          <c:w val="0.57950447307993369"/>
          <c:h val="0.7017134725112688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'[Mercury Data_AC_FF.xlsx]Flor work'!$AD$20</c:f>
              <c:strCache>
                <c:ptCount val="1"/>
                <c:pt idx="0">
                  <c:v>Lamprey River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5F884"/>
              </a:solidFill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"/>
            <c:spPr>
              <a:noFill/>
              <a:ln w="12700" cap="flat" cmpd="sng" algn="ctr">
                <a:solidFill>
                  <a:srgbClr val="95F884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work'!$AF$21:$AF$29</c:f>
                <c:numCache>
                  <c:formatCode>General</c:formatCode>
                  <c:ptCount val="9"/>
                  <c:pt idx="0">
                    <c:v>4.6393983020430438</c:v>
                  </c:pt>
                  <c:pt idx="1">
                    <c:v>1.9048749578384299</c:v>
                  </c:pt>
                  <c:pt idx="2">
                    <c:v>10.119440500899737</c:v>
                  </c:pt>
                  <c:pt idx="3">
                    <c:v>2.0636204302148142</c:v>
                  </c:pt>
                  <c:pt idx="4">
                    <c:v>2.45511009961875</c:v>
                  </c:pt>
                  <c:pt idx="5">
                    <c:v>6.8521121970710599</c:v>
                  </c:pt>
                  <c:pt idx="6">
                    <c:v>0.47878200154141753</c:v>
                  </c:pt>
                  <c:pt idx="7">
                    <c:v>1.084065406237096</c:v>
                  </c:pt>
                  <c:pt idx="8">
                    <c:v>5.7487781310466418E-2</c:v>
                  </c:pt>
                </c:numCache>
              </c:numRef>
            </c:plus>
            <c:minus>
              <c:numRef>
                <c:f>'[Mercury Data_AC_FF.xlsx]Flor work'!$AF$21:$AF$29</c:f>
                <c:numCache>
                  <c:formatCode>General</c:formatCode>
                  <c:ptCount val="9"/>
                  <c:pt idx="0">
                    <c:v>4.6393983020430438</c:v>
                  </c:pt>
                  <c:pt idx="1">
                    <c:v>1.9048749578384299</c:v>
                  </c:pt>
                  <c:pt idx="2">
                    <c:v>10.119440500899737</c:v>
                  </c:pt>
                  <c:pt idx="3">
                    <c:v>2.0636204302148142</c:v>
                  </c:pt>
                  <c:pt idx="4">
                    <c:v>2.45511009961875</c:v>
                  </c:pt>
                  <c:pt idx="5">
                    <c:v>6.8521121970710599</c:v>
                  </c:pt>
                  <c:pt idx="6">
                    <c:v>0.47878200154141753</c:v>
                  </c:pt>
                  <c:pt idx="7">
                    <c:v>1.084065406237096</c:v>
                  </c:pt>
                  <c:pt idx="8">
                    <c:v>5.7487781310466418E-2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95F884"/>
                </a:solidFill>
                <a:round/>
              </a:ln>
              <a:effectLst/>
            </c:spPr>
          </c:errBars>
          <c:xVal>
            <c:numRef>
              <c:f>'[Mercury Data_AC_FF.xlsx]Flor work'!$AE$21:$AE$29</c:f>
              <c:numCache>
                <c:formatCode>General</c:formatCode>
                <c:ptCount val="9"/>
                <c:pt idx="0">
                  <c:v>253.18054999999998</c:v>
                </c:pt>
                <c:pt idx="1">
                  <c:v>317.05304999999998</c:v>
                </c:pt>
                <c:pt idx="2">
                  <c:v>230.54447499999998</c:v>
                </c:pt>
                <c:pt idx="3">
                  <c:v>74.140799999999999</c:v>
                </c:pt>
                <c:pt idx="4">
                  <c:v>5.1639750000000006</c:v>
                </c:pt>
                <c:pt idx="5">
                  <c:v>8.0451750000000004</c:v>
                </c:pt>
                <c:pt idx="6">
                  <c:v>3.0385499999999999</c:v>
                </c:pt>
                <c:pt idx="7">
                  <c:v>1.9334500000000001</c:v>
                </c:pt>
                <c:pt idx="8">
                  <c:v>1.55935</c:v>
                </c:pt>
              </c:numCache>
            </c:numRef>
          </c:xVal>
          <c:yVal>
            <c:numRef>
              <c:f>'[Mercury Data_AC_FF.xlsx]Flor work'!$AD$21:$AD$29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E9-489D-A6D0-CF14B47DFF2C}"/>
            </c:ext>
          </c:extLst>
        </c:ser>
        <c:ser>
          <c:idx val="2"/>
          <c:order val="1"/>
          <c:tx>
            <c:strRef>
              <c:f>'[Mercury Data_AC_FF.xlsx]Flor work'!$AE$45</c:f>
              <c:strCache>
                <c:ptCount val="1"/>
                <c:pt idx="0">
                  <c:v>Squamscott River</c:v>
                </c:pt>
              </c:strCache>
            </c:strRef>
          </c:tx>
          <c:spPr>
            <a:ln w="19050" cap="rnd">
              <a:solidFill>
                <a:srgbClr val="A6345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EB2FF9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work'!$AG$46:$AG$54</c:f>
                <c:numCache>
                  <c:formatCode>General</c:formatCode>
                  <c:ptCount val="9"/>
                  <c:pt idx="0">
                    <c:v>77.988344977524392</c:v>
                  </c:pt>
                  <c:pt idx="1">
                    <c:v>10.429944215255103</c:v>
                  </c:pt>
                  <c:pt idx="2">
                    <c:v>34.045428474319429</c:v>
                  </c:pt>
                  <c:pt idx="3">
                    <c:v>91.134533577197246</c:v>
                  </c:pt>
                  <c:pt idx="5">
                    <c:v>95.595519420804209</c:v>
                  </c:pt>
                  <c:pt idx="6">
                    <c:v>55.248650058923012</c:v>
                  </c:pt>
                  <c:pt idx="7">
                    <c:v>93.287673355057834</c:v>
                  </c:pt>
                  <c:pt idx="8">
                    <c:v>279.1244002829801</c:v>
                  </c:pt>
                </c:numCache>
              </c:numRef>
            </c:plus>
            <c:minus>
              <c:numRef>
                <c:f>'[Mercury Data_AC_FF.xlsx]Flor work'!$AG$46:$AG$54</c:f>
                <c:numCache>
                  <c:formatCode>General</c:formatCode>
                  <c:ptCount val="9"/>
                  <c:pt idx="0">
                    <c:v>77.988344977524392</c:v>
                  </c:pt>
                  <c:pt idx="1">
                    <c:v>10.429944215255103</c:v>
                  </c:pt>
                  <c:pt idx="2">
                    <c:v>34.045428474319429</c:v>
                  </c:pt>
                  <c:pt idx="3">
                    <c:v>91.134533577197246</c:v>
                  </c:pt>
                  <c:pt idx="5">
                    <c:v>95.595519420804209</c:v>
                  </c:pt>
                  <c:pt idx="6">
                    <c:v>55.248650058923012</c:v>
                  </c:pt>
                  <c:pt idx="7">
                    <c:v>93.287673355057834</c:v>
                  </c:pt>
                  <c:pt idx="8">
                    <c:v>279.1244002829801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EB2FF9"/>
                </a:solidFill>
                <a:round/>
              </a:ln>
              <a:effectLst/>
            </c:spPr>
          </c:errBars>
          <c:xVal>
            <c:numRef>
              <c:f>'[Mercury Data_AC_FF.xlsx]Flor work'!$AF$46:$AF$54</c:f>
              <c:numCache>
                <c:formatCode>General</c:formatCode>
                <c:ptCount val="9"/>
                <c:pt idx="0">
                  <c:v>219.3313333333333</c:v>
                </c:pt>
                <c:pt idx="1">
                  <c:v>289.21566666666666</c:v>
                </c:pt>
                <c:pt idx="2">
                  <c:v>349.37999999999994</c:v>
                </c:pt>
                <c:pt idx="3">
                  <c:v>383.5986666666667</c:v>
                </c:pt>
                <c:pt idx="4">
                  <c:v>502.75749999999999</c:v>
                </c:pt>
                <c:pt idx="5">
                  <c:v>454.93333333333334</c:v>
                </c:pt>
                <c:pt idx="6">
                  <c:v>452.56666666666666</c:v>
                </c:pt>
                <c:pt idx="7">
                  <c:v>437.10000000000008</c:v>
                </c:pt>
                <c:pt idx="8">
                  <c:v>399.7166666666667</c:v>
                </c:pt>
              </c:numCache>
            </c:numRef>
          </c:xVal>
          <c:yVal>
            <c:numRef>
              <c:f>'[Mercury Data_AC_FF.xlsx]Flor work'!$AE$46:$AE$54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7E9-489D-A6D0-CF14B47DFF2C}"/>
            </c:ext>
          </c:extLst>
        </c:ser>
        <c:ser>
          <c:idx val="0"/>
          <c:order val="2"/>
          <c:tx>
            <c:strRef>
              <c:f>'[Mercury Data_AC_FF.xlsx]Flor work'!$AD$1</c:f>
              <c:strCache>
                <c:ptCount val="1"/>
                <c:pt idx="0">
                  <c:v>Nanny Island</c:v>
                </c:pt>
              </c:strCache>
            </c:strRef>
          </c:tx>
          <c:spPr>
            <a:ln w="19050" cap="rnd">
              <a:solidFill>
                <a:srgbClr val="9245E7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D7ACE6"/>
              </a:solidFill>
              <a:ln w="9525">
                <a:solidFill>
                  <a:srgbClr val="9245E7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'[Mercury Data_AC_FF.xlsx]Flor work'!$AF$2:$AF$10</c:f>
                <c:numCache>
                  <c:formatCode>General</c:formatCode>
                  <c:ptCount val="9"/>
                  <c:pt idx="0">
                    <c:v>33.380000910743668</c:v>
                  </c:pt>
                  <c:pt idx="1">
                    <c:v>6.3402022428310545</c:v>
                  </c:pt>
                  <c:pt idx="2">
                    <c:v>71.724999999999994</c:v>
                  </c:pt>
                  <c:pt idx="3">
                    <c:v>11.653119753954307</c:v>
                  </c:pt>
                  <c:pt idx="4">
                    <c:v>9.3454060628739466</c:v>
                  </c:pt>
                  <c:pt idx="5">
                    <c:v>0.25809397513308874</c:v>
                  </c:pt>
                  <c:pt idx="6">
                    <c:v>2.2309218946435641</c:v>
                  </c:pt>
                  <c:pt idx="7">
                    <c:v>0.31112698372208053</c:v>
                  </c:pt>
                  <c:pt idx="8">
                    <c:v>0.99702056147303275</c:v>
                  </c:pt>
                </c:numCache>
              </c:numRef>
            </c:plus>
            <c:minus>
              <c:numRef>
                <c:f>'[Mercury Data_AC_FF.xlsx]Flor work'!$AF$2:$AF$10</c:f>
                <c:numCache>
                  <c:formatCode>General</c:formatCode>
                  <c:ptCount val="9"/>
                  <c:pt idx="0">
                    <c:v>33.380000910743668</c:v>
                  </c:pt>
                  <c:pt idx="1">
                    <c:v>6.3402022428310545</c:v>
                  </c:pt>
                  <c:pt idx="2">
                    <c:v>71.724999999999994</c:v>
                  </c:pt>
                  <c:pt idx="3">
                    <c:v>11.653119753954307</c:v>
                  </c:pt>
                  <c:pt idx="4">
                    <c:v>9.3454060628739466</c:v>
                  </c:pt>
                  <c:pt idx="5">
                    <c:v>0.25809397513308874</c:v>
                  </c:pt>
                  <c:pt idx="6">
                    <c:v>2.2309218946435641</c:v>
                  </c:pt>
                  <c:pt idx="7">
                    <c:v>0.31112698372208053</c:v>
                  </c:pt>
                  <c:pt idx="8">
                    <c:v>0.99702056147303275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9245E7"/>
                </a:solidFill>
                <a:round/>
              </a:ln>
              <a:effectLst/>
            </c:spPr>
          </c:errBars>
          <c:xVal>
            <c:numRef>
              <c:f>'[Mercury Data_AC_FF.xlsx]Flor work'!$AE$2:$AE$10</c:f>
              <c:numCache>
                <c:formatCode>General</c:formatCode>
                <c:ptCount val="9"/>
                <c:pt idx="0">
                  <c:v>83.103225000000009</c:v>
                </c:pt>
                <c:pt idx="1">
                  <c:v>74.483199999999997</c:v>
                </c:pt>
                <c:pt idx="2">
                  <c:v>71.724999999999994</c:v>
                </c:pt>
                <c:pt idx="3">
                  <c:v>85.44</c:v>
                </c:pt>
                <c:pt idx="4">
                  <c:v>45.808199999999999</c:v>
                </c:pt>
                <c:pt idx="5">
                  <c:v>19.682499999999997</c:v>
                </c:pt>
                <c:pt idx="6">
                  <c:v>8.8774999999999995</c:v>
                </c:pt>
                <c:pt idx="7">
                  <c:v>7.38</c:v>
                </c:pt>
                <c:pt idx="8">
                  <c:v>6.0049999999999999</c:v>
                </c:pt>
              </c:numCache>
            </c:numRef>
          </c:xVal>
          <c:yVal>
            <c:numRef>
              <c:f>'[Mercury Data_AC_FF.xlsx]Flor work'!$AD$2:$AD$10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7E9-489D-A6D0-CF14B47DF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675983"/>
        <c:axId val="403676463"/>
      </c:scatterChart>
      <c:valAx>
        <c:axId val="403675983"/>
        <c:scaling>
          <c:orientation val="minMax"/>
          <c:max val="7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Sediment Mercury (ppb)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76463"/>
        <c:crosses val="autoZero"/>
        <c:crossBetween val="midCat"/>
      </c:valAx>
      <c:valAx>
        <c:axId val="403676463"/>
        <c:scaling>
          <c:orientation val="maxMin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Sediment Depth (cm)</a:t>
                </a:r>
              </a:p>
            </c:rich>
          </c:tx>
          <c:layout>
            <c:manualLayout>
              <c:xMode val="edge"/>
              <c:yMode val="edge"/>
              <c:x val="8.4093429786952278E-2"/>
              <c:y val="0.47814113070835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759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585077975807265"/>
          <c:y val="0.27103648552899967"/>
          <c:w val="0.25526694737609595"/>
          <c:h val="0.22638197258253284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104" y="10226675"/>
            <a:ext cx="34197396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4750" y="18653125"/>
            <a:ext cx="28164101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19115" indent="0" algn="ctr">
              <a:buNone/>
              <a:defRPr/>
            </a:lvl2pPr>
            <a:lvl3pPr marL="838230" indent="0" algn="ctr">
              <a:buNone/>
              <a:defRPr/>
            </a:lvl3pPr>
            <a:lvl4pPr marL="1257346" indent="0" algn="ctr">
              <a:buNone/>
              <a:defRPr/>
            </a:lvl4pPr>
            <a:lvl5pPr marL="1676461" indent="0" algn="ctr">
              <a:buNone/>
              <a:defRPr/>
            </a:lvl5pPr>
            <a:lvl6pPr marL="2095576" indent="0" algn="ctr">
              <a:buNone/>
              <a:defRPr/>
            </a:lvl6pPr>
            <a:lvl7pPr marL="2514691" indent="0" algn="ctr">
              <a:buNone/>
              <a:defRPr/>
            </a:lvl7pPr>
            <a:lvl8pPr marL="2933807" indent="0" algn="ctr">
              <a:buNone/>
              <a:defRPr/>
            </a:lvl8pPr>
            <a:lvl9pPr marL="33529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654" y="1317626"/>
            <a:ext cx="9052851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098" y="1317626"/>
            <a:ext cx="27018854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11100" y="1317625"/>
            <a:ext cx="36211404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1101" y="7680327"/>
            <a:ext cx="18035851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0186653" y="7680327"/>
            <a:ext cx="18035851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11101" y="18619788"/>
            <a:ext cx="18035851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86653" y="18619788"/>
            <a:ext cx="18035851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5" y="21153444"/>
            <a:ext cx="34198852" cy="6537325"/>
          </a:xfrm>
        </p:spPr>
        <p:txBody>
          <a:bodyPr anchor="t"/>
          <a:lstStyle>
            <a:lvl1pPr algn="l">
              <a:defRPr sz="3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5" y="13952538"/>
            <a:ext cx="34198852" cy="7200900"/>
          </a:xfrm>
        </p:spPr>
        <p:txBody>
          <a:bodyPr anchor="b"/>
          <a:lstStyle>
            <a:lvl1pPr marL="0" indent="0">
              <a:buNone/>
              <a:defRPr sz="1833"/>
            </a:lvl1pPr>
            <a:lvl2pPr marL="419115" indent="0">
              <a:buNone/>
              <a:defRPr sz="1650"/>
            </a:lvl2pPr>
            <a:lvl3pPr marL="838230" indent="0">
              <a:buNone/>
              <a:defRPr sz="1467"/>
            </a:lvl3pPr>
            <a:lvl4pPr marL="1257346" indent="0">
              <a:buNone/>
              <a:defRPr sz="1283"/>
            </a:lvl4pPr>
            <a:lvl5pPr marL="1676461" indent="0">
              <a:buNone/>
              <a:defRPr sz="1283"/>
            </a:lvl5pPr>
            <a:lvl6pPr marL="2095576" indent="0">
              <a:buNone/>
              <a:defRPr sz="1283"/>
            </a:lvl6pPr>
            <a:lvl7pPr marL="2514691" indent="0">
              <a:buNone/>
              <a:defRPr sz="1283"/>
            </a:lvl7pPr>
            <a:lvl8pPr marL="2933807" indent="0">
              <a:buNone/>
              <a:defRPr sz="1283"/>
            </a:lvl8pPr>
            <a:lvl9pPr marL="3352922" indent="0">
              <a:buNone/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101" y="7680326"/>
            <a:ext cx="18035851" cy="21726525"/>
          </a:xfrm>
        </p:spPr>
        <p:txBody>
          <a:bodyPr/>
          <a:lstStyle>
            <a:lvl1pPr>
              <a:defRPr sz="2567"/>
            </a:lvl1pPr>
            <a:lvl2pPr>
              <a:defRPr sz="2200"/>
            </a:lvl2pPr>
            <a:lvl3pPr>
              <a:defRPr sz="1833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86653" y="7680326"/>
            <a:ext cx="18035851" cy="21726525"/>
          </a:xfrm>
        </p:spPr>
        <p:txBody>
          <a:bodyPr/>
          <a:lstStyle>
            <a:lvl1pPr>
              <a:defRPr sz="2567"/>
            </a:lvl1pPr>
            <a:lvl2pPr>
              <a:defRPr sz="2200"/>
            </a:lvl2pPr>
            <a:lvl3pPr>
              <a:defRPr sz="1833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098" y="7369179"/>
            <a:ext cx="17776826" cy="30702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15" indent="0">
              <a:buNone/>
              <a:defRPr sz="1833" b="1"/>
            </a:lvl2pPr>
            <a:lvl3pPr marL="838230" indent="0">
              <a:buNone/>
              <a:defRPr sz="1650" b="1"/>
            </a:lvl3pPr>
            <a:lvl4pPr marL="1257346" indent="0">
              <a:buNone/>
              <a:defRPr sz="1467" b="1"/>
            </a:lvl4pPr>
            <a:lvl5pPr marL="1676461" indent="0">
              <a:buNone/>
              <a:defRPr sz="1467" b="1"/>
            </a:lvl5pPr>
            <a:lvl6pPr marL="2095576" indent="0">
              <a:buNone/>
              <a:defRPr sz="1467" b="1"/>
            </a:lvl6pPr>
            <a:lvl7pPr marL="2514691" indent="0">
              <a:buNone/>
              <a:defRPr sz="1467" b="1"/>
            </a:lvl7pPr>
            <a:lvl8pPr marL="2933807" indent="0">
              <a:buNone/>
              <a:defRPr sz="1467" b="1"/>
            </a:lvl8pPr>
            <a:lvl9pPr marL="335292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098" y="10439401"/>
            <a:ext cx="17776826" cy="18965863"/>
          </a:xfrm>
        </p:spPr>
        <p:txBody>
          <a:bodyPr/>
          <a:lstStyle>
            <a:lvl1pPr>
              <a:defRPr sz="2200"/>
            </a:lvl1pPr>
            <a:lvl2pPr>
              <a:defRPr sz="1833"/>
            </a:lvl2pPr>
            <a:lvl3pPr>
              <a:defRPr sz="165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402" y="7369179"/>
            <a:ext cx="17784101" cy="30702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15" indent="0">
              <a:buNone/>
              <a:defRPr sz="1833" b="1"/>
            </a:lvl2pPr>
            <a:lvl3pPr marL="838230" indent="0">
              <a:buNone/>
              <a:defRPr sz="1650" b="1"/>
            </a:lvl3pPr>
            <a:lvl4pPr marL="1257346" indent="0">
              <a:buNone/>
              <a:defRPr sz="1467" b="1"/>
            </a:lvl4pPr>
            <a:lvl5pPr marL="1676461" indent="0">
              <a:buNone/>
              <a:defRPr sz="1467" b="1"/>
            </a:lvl5pPr>
            <a:lvl6pPr marL="2095576" indent="0">
              <a:buNone/>
              <a:defRPr sz="1467" b="1"/>
            </a:lvl6pPr>
            <a:lvl7pPr marL="2514691" indent="0">
              <a:buNone/>
              <a:defRPr sz="1467" b="1"/>
            </a:lvl7pPr>
            <a:lvl8pPr marL="2933807" indent="0">
              <a:buNone/>
              <a:defRPr sz="1467" b="1"/>
            </a:lvl8pPr>
            <a:lvl9pPr marL="335292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402" y="10439401"/>
            <a:ext cx="17784101" cy="18965863"/>
          </a:xfrm>
        </p:spPr>
        <p:txBody>
          <a:bodyPr/>
          <a:lstStyle>
            <a:lvl1pPr>
              <a:defRPr sz="2200"/>
            </a:lvl1pPr>
            <a:lvl2pPr>
              <a:defRPr sz="1833"/>
            </a:lvl2pPr>
            <a:lvl3pPr>
              <a:defRPr sz="165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097" y="1311275"/>
            <a:ext cx="13236576" cy="5576888"/>
          </a:xfrm>
        </p:spPr>
        <p:txBody>
          <a:bodyPr anchor="b"/>
          <a:lstStyle>
            <a:lvl1pPr algn="l">
              <a:defRPr sz="18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801" y="1311275"/>
            <a:ext cx="22491700" cy="28093988"/>
          </a:xfrm>
        </p:spPr>
        <p:txBody>
          <a:bodyPr/>
          <a:lstStyle>
            <a:lvl1pPr>
              <a:defRPr sz="2933"/>
            </a:lvl1pPr>
            <a:lvl2pPr>
              <a:defRPr sz="2567"/>
            </a:lvl2pPr>
            <a:lvl3pPr>
              <a:defRPr sz="22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097" y="6888163"/>
            <a:ext cx="13236576" cy="22517100"/>
          </a:xfrm>
        </p:spPr>
        <p:txBody>
          <a:bodyPr/>
          <a:lstStyle>
            <a:lvl1pPr marL="0" indent="0">
              <a:buNone/>
              <a:defRPr sz="1283"/>
            </a:lvl1pPr>
            <a:lvl2pPr marL="419115" indent="0">
              <a:buNone/>
              <a:defRPr sz="1100"/>
            </a:lvl2pPr>
            <a:lvl3pPr marL="838230" indent="0">
              <a:buNone/>
              <a:defRPr sz="917"/>
            </a:lvl3pPr>
            <a:lvl4pPr marL="1257346" indent="0">
              <a:buNone/>
              <a:defRPr sz="825"/>
            </a:lvl4pPr>
            <a:lvl5pPr marL="1676461" indent="0">
              <a:buNone/>
              <a:defRPr sz="825"/>
            </a:lvl5pPr>
            <a:lvl6pPr marL="2095576" indent="0">
              <a:buNone/>
              <a:defRPr sz="825"/>
            </a:lvl6pPr>
            <a:lvl7pPr marL="2514691" indent="0">
              <a:buNone/>
              <a:defRPr sz="825"/>
            </a:lvl7pPr>
            <a:lvl8pPr marL="2933807" indent="0">
              <a:buNone/>
              <a:defRPr sz="825"/>
            </a:lvl8pPr>
            <a:lvl9pPr marL="335292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777" y="23042569"/>
            <a:ext cx="24140451" cy="2720975"/>
          </a:xfrm>
        </p:spPr>
        <p:txBody>
          <a:bodyPr anchor="b"/>
          <a:lstStyle>
            <a:lvl1pPr algn="l">
              <a:defRPr sz="18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5777" y="2941639"/>
            <a:ext cx="24140451" cy="19750087"/>
          </a:xfrm>
        </p:spPr>
        <p:txBody>
          <a:bodyPr/>
          <a:lstStyle>
            <a:lvl1pPr marL="0" indent="0">
              <a:buNone/>
              <a:defRPr sz="2933"/>
            </a:lvl1pPr>
            <a:lvl2pPr marL="419115" indent="0">
              <a:buNone/>
              <a:defRPr sz="2567"/>
            </a:lvl2pPr>
            <a:lvl3pPr marL="838230" indent="0">
              <a:buNone/>
              <a:defRPr sz="2200"/>
            </a:lvl3pPr>
            <a:lvl4pPr marL="1257346" indent="0">
              <a:buNone/>
              <a:defRPr sz="1833"/>
            </a:lvl4pPr>
            <a:lvl5pPr marL="1676461" indent="0">
              <a:buNone/>
              <a:defRPr sz="1833"/>
            </a:lvl5pPr>
            <a:lvl6pPr marL="2095576" indent="0">
              <a:buNone/>
              <a:defRPr sz="1833"/>
            </a:lvl6pPr>
            <a:lvl7pPr marL="2514691" indent="0">
              <a:buNone/>
              <a:defRPr sz="1833"/>
            </a:lvl7pPr>
            <a:lvl8pPr marL="2933807" indent="0">
              <a:buNone/>
              <a:defRPr sz="1833"/>
            </a:lvl8pPr>
            <a:lvl9pPr marL="3352922" indent="0">
              <a:buNone/>
              <a:defRPr sz="18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5777" y="25763544"/>
            <a:ext cx="24140451" cy="3862387"/>
          </a:xfrm>
        </p:spPr>
        <p:txBody>
          <a:bodyPr/>
          <a:lstStyle>
            <a:lvl1pPr marL="0" indent="0">
              <a:buNone/>
              <a:defRPr sz="1283"/>
            </a:lvl1pPr>
            <a:lvl2pPr marL="419115" indent="0">
              <a:buNone/>
              <a:defRPr sz="1100"/>
            </a:lvl2pPr>
            <a:lvl3pPr marL="838230" indent="0">
              <a:buNone/>
              <a:defRPr sz="917"/>
            </a:lvl3pPr>
            <a:lvl4pPr marL="1257346" indent="0">
              <a:buNone/>
              <a:defRPr sz="825"/>
            </a:lvl4pPr>
            <a:lvl5pPr marL="1676461" indent="0">
              <a:buNone/>
              <a:defRPr sz="825"/>
            </a:lvl5pPr>
            <a:lvl6pPr marL="2095576" indent="0">
              <a:buNone/>
              <a:defRPr sz="825"/>
            </a:lvl6pPr>
            <a:lvl7pPr marL="2514691" indent="0">
              <a:buNone/>
              <a:defRPr sz="825"/>
            </a:lvl7pPr>
            <a:lvl8pPr marL="2933807" indent="0">
              <a:buNone/>
              <a:defRPr sz="825"/>
            </a:lvl8pPr>
            <a:lvl9pPr marL="335292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1423" y="1317625"/>
            <a:ext cx="3621075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1423" y="7680326"/>
            <a:ext cx="36210758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11423" y="29978350"/>
            <a:ext cx="93883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448969">
              <a:defRPr sz="522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46223" y="29978350"/>
            <a:ext cx="127411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448969">
              <a:defRPr sz="522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33823" y="29978350"/>
            <a:ext cx="93883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448969">
              <a:defRPr sz="522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+mj-lt"/>
          <a:ea typeface="+mj-ea"/>
          <a:cs typeface="+mj-cs"/>
        </a:defRPr>
      </a:lvl1pPr>
      <a:lvl2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2pPr>
      <a:lvl3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3pPr>
      <a:lvl4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4pPr>
      <a:lvl5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5pPr>
      <a:lvl6pPr marL="419115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6pPr>
      <a:lvl7pPr marL="838230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7pPr>
      <a:lvl8pPr marL="1257346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8pPr>
      <a:lvl9pPr marL="1676461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9pPr>
    </p:titleStyle>
    <p:bodyStyle>
      <a:lvl1pPr marL="1292272" indent="-1292272" algn="l" defTabSz="3448969" rtl="0" eaLnBrk="0" fontAlgn="base" hangingPunct="0">
        <a:spcBef>
          <a:spcPct val="20000"/>
        </a:spcBef>
        <a:spcAft>
          <a:spcPct val="0"/>
        </a:spcAft>
        <a:buChar char="•"/>
        <a:defRPr sz="12100">
          <a:solidFill>
            <a:schemeClr val="tx1"/>
          </a:solidFill>
          <a:latin typeface="+mn-lt"/>
          <a:ea typeface="+mn-ea"/>
          <a:cs typeface="+mn-cs"/>
        </a:defRPr>
      </a:lvl1pPr>
      <a:lvl2pPr marL="2802833" indent="-1078349" algn="l" defTabSz="3448969" rtl="0" eaLnBrk="0" fontAlgn="base" hangingPunct="0">
        <a:spcBef>
          <a:spcPct val="20000"/>
        </a:spcBef>
        <a:spcAft>
          <a:spcPct val="0"/>
        </a:spcAft>
        <a:buChar char="–"/>
        <a:defRPr sz="10542">
          <a:solidFill>
            <a:schemeClr val="tx1"/>
          </a:solidFill>
          <a:latin typeface="+mn-lt"/>
        </a:defRPr>
      </a:lvl2pPr>
      <a:lvl3pPr marL="4310484" indent="-861515" algn="l" defTabSz="3448969" rtl="0" eaLnBrk="0" fontAlgn="base" hangingPunct="0">
        <a:spcBef>
          <a:spcPct val="20000"/>
        </a:spcBef>
        <a:spcAft>
          <a:spcPct val="0"/>
        </a:spcAft>
        <a:buChar char="•"/>
        <a:defRPr sz="9075">
          <a:solidFill>
            <a:schemeClr val="tx1"/>
          </a:solidFill>
          <a:latin typeface="+mn-lt"/>
        </a:defRPr>
      </a:lvl3pPr>
      <a:lvl4pPr marL="6034969" indent="-861515" algn="l" defTabSz="3448969" rtl="0" eaLnBrk="0" fontAlgn="base" hangingPunct="0">
        <a:spcBef>
          <a:spcPct val="20000"/>
        </a:spcBef>
        <a:spcAft>
          <a:spcPct val="0"/>
        </a:spcAft>
        <a:buChar char="–"/>
        <a:defRPr sz="7517">
          <a:solidFill>
            <a:schemeClr val="tx1"/>
          </a:solidFill>
          <a:latin typeface="+mn-lt"/>
        </a:defRPr>
      </a:lvl4pPr>
      <a:lvl5pPr marL="7760909" indent="-862970" algn="l" defTabSz="3448969" rtl="0" eaLnBrk="0" fontAlgn="base" hangingPunct="0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5pPr>
      <a:lvl6pPr marL="8180024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6pPr>
      <a:lvl7pPr marL="8599139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7pPr>
      <a:lvl8pPr marL="9018254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8pPr>
      <a:lvl9pPr marL="9437370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9115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38230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46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76461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95576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91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933807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352922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39A6DFE8-8278-4441-B82D-40237C3F3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188301"/>
              </p:ext>
            </p:extLst>
          </p:nvPr>
        </p:nvGraphicFramePr>
        <p:xfrm>
          <a:off x="14097001" y="5410200"/>
          <a:ext cx="10848944" cy="604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64062" y="-26446"/>
            <a:ext cx="40297662" cy="3400168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19115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067" b="1" dirty="0">
                <a:solidFill>
                  <a:schemeClr val="bg1"/>
                </a:solidFill>
              </a:rPr>
              <a:t>Mercury Concentrations in the Great Bay Estuary, New Hampshire</a:t>
            </a:r>
            <a:br>
              <a:rPr lang="en-US" sz="3667" dirty="0"/>
            </a:br>
            <a:r>
              <a:rPr lang="en-US" sz="4950" dirty="0">
                <a:solidFill>
                  <a:srgbClr val="FFFFFF"/>
                </a:solidFill>
              </a:rPr>
              <a:t>Annika Culbertson | Advisor: </a:t>
            </a:r>
            <a:r>
              <a:rPr lang="en-US" sz="5400" b="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Maria Florencia Fahnestock</a:t>
            </a:r>
            <a:br>
              <a:rPr lang="en-US" sz="4950" dirty="0">
                <a:solidFill>
                  <a:srgbClr val="FFFFFF"/>
                </a:solidFill>
              </a:rPr>
            </a:br>
            <a:r>
              <a:rPr lang="en-US" sz="4950" dirty="0">
                <a:solidFill>
                  <a:srgbClr val="FFFFFF"/>
                </a:solidFill>
              </a:rPr>
              <a:t>Department of Earth Science, University of New Hampshire</a:t>
            </a: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6531550" y="10791166"/>
            <a:ext cx="27940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75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3335000" y="3723015"/>
            <a:ext cx="26898600" cy="1361572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Results &amp; Discussion</a:t>
            </a: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25872987" y="27442033"/>
            <a:ext cx="14360613" cy="1361567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chemeClr val="bg1"/>
                </a:solidFill>
              </a:rPr>
              <a:t>Acknowledgments &amp; References</a:t>
            </a:r>
            <a:endParaRPr lang="en-US" sz="3942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92430" y="27684911"/>
            <a:ext cx="11921067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9115" algn="l">
              <a:spcBef>
                <a:spcPts val="1100"/>
              </a:spcBef>
            </a:pPr>
            <a:r>
              <a:rPr lang="en-US" sz="2383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25872988" y="19617026"/>
            <a:ext cx="14360612" cy="136157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Conclusions</a:t>
            </a:r>
            <a:endParaRPr lang="en-US" sz="495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636870" y="28896896"/>
            <a:ext cx="1436061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research was funded in part by INCO 790 funds as part of the Earth Sciences senior capstone project. </a:t>
            </a:r>
            <a:r>
              <a:rPr lang="en-US" sz="17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also thank the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USDA NRCS scientists Donald </a:t>
            </a:r>
            <a:r>
              <a:rPr lang="en-US" sz="1700" b="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Parizek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Milton Vega who carried out all the </a:t>
            </a:r>
            <a:r>
              <a:rPr lang="en-US" sz="1700" b="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vibra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coring field core sampling</a:t>
            </a:r>
            <a:r>
              <a:rPr lang="en-US" sz="17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shared with us the cores to carry out high resolution trace element work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Personal acknowledgments go to Dr. Maria Florencia </a:t>
            </a:r>
            <a:r>
              <a:rPr lang="en-US" sz="1700" b="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Fahnestock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helping and educating every step of the way.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endParaRPr lang="en-US" sz="17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700" b="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Apeti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al., 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2021. An Assessment of Contaminants of Emerging Concern in the Gulf of Maine. NOAA Tech. Memorandum NOS NCCOS</a:t>
            </a:r>
            <a:r>
              <a:rPr lang="en-US" sz="17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291. Silver Spring, MD. 118.</a:t>
            </a:r>
            <a:endParaRPr lang="en-US" sz="1700" b="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Brown et al., 2015. The effect of sediment mixing on mercury dynamics in two intertidal mudflats at Great Bay Estuary, NH, USA. </a:t>
            </a:r>
            <a:r>
              <a:rPr lang="en-US" sz="1700" b="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Elsevier Science Direct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Vol. 177, Part 5, 20 Dec</a:t>
            </a:r>
            <a:r>
              <a:rPr lang="en-US" sz="17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2015.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7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Canadian Council of Ministers of the Environment. 1999. Canadian sediment quality guidelines for the protection of aquatic life: Mercury. In: Canadian environmental quality guidelines, 1999, Winnipeg.</a:t>
            </a:r>
            <a:endParaRPr lang="en-US" sz="1700" b="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1700" b="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Fitzgerald et al., 2018. Local Sources of Mercury Deposition in Coastal New England Reconstructed from a Multiproxy, High-Resolution, Estuarine Sediment Record. </a:t>
            </a:r>
            <a:r>
              <a:rPr lang="en-US" sz="1700" b="0" i="1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 Science &amp; Technology</a:t>
            </a:r>
            <a:r>
              <a:rPr lang="en-US" sz="1700" b="0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0" i="1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lang="en-US" sz="1700" b="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(14), 7614-7620.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Flores </a:t>
            </a:r>
            <a:r>
              <a:rPr lang="en-US" sz="17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al., 2017.</a:t>
            </a:r>
            <a:r>
              <a:rPr lang="en-US" sz="17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Impact of storms and Stratification on Sediment Transport in the Rhine Region of Freshwater Influence. </a:t>
            </a:r>
            <a:r>
              <a:rPr lang="en-US" sz="1700" b="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Adv. Earth and Space Sci.</a:t>
            </a:r>
            <a:endParaRPr lang="en-US" sz="1700" b="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Ravichandran, 2004. Interactions between mercury and dissolved organic matter––a review, </a:t>
            </a:r>
            <a:r>
              <a:rPr lang="en-US" sz="17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Vol. 55, Issue 3, 2004, </a:t>
            </a: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</a:t>
            </a:r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319-331, ISSN 0045-6535.</a:t>
            </a:r>
            <a:endParaRPr lang="en-US" sz="17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7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7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WHO. 1990. Methylmercury. Environmental Health Criteria 101. International </a:t>
            </a:r>
            <a:r>
              <a:rPr lang="en-US" sz="17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7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Chemical Safety (IPCS). World Health Organization, Geneva.</a:t>
            </a:r>
            <a:endParaRPr lang="en-US" sz="1700" b="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427658" y="5433880"/>
            <a:ext cx="1352381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Estuary Toxicity Standards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US has no official limits on sediment Hg concentrations however, Canada, sets the </a:t>
            </a:r>
            <a:r>
              <a:rPr lang="en-US" sz="3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Interim Sediment Quality guidelines (ISQGs) for marine and estuarine sediments at 130 ppb and the probable effect levels (PELs) at 700 ppb</a:t>
            </a:r>
            <a:r>
              <a:rPr lang="en-US" sz="30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 the top 5 cm, we measured an average of 184 ppb across the 14 cores represented (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4).</a:t>
            </a:r>
          </a:p>
          <a:p>
            <a:pPr algn="l"/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 with storm surges.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Depending on sediment grain size,  water depth, wind direction, and the duration of the storm, consistent winds of 30-50 mph have the potential to disrupt sediment 15 cm below sediment surface</a:t>
            </a:r>
            <a:r>
              <a:rPr lang="en-US" sz="30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Hg levels above the ISQGs are found in the top 15 cm of 70% of the cores analyzed 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(Figure 5).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means storms with these strong winds have the potential to mobilize sediment Hg.</a:t>
            </a:r>
          </a:p>
          <a:p>
            <a:pPr algn="l"/>
            <a:endParaRPr lang="en-US" sz="30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Relationship with Organic Matter. </a:t>
            </a:r>
            <a:r>
              <a:rPr lang="en-US" sz="3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Organic matter can bind to Hg and promote  the formation of more toxic and </a:t>
            </a:r>
            <a:r>
              <a:rPr lang="en-US" sz="30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bioaccumulative</a:t>
            </a:r>
            <a:r>
              <a:rPr lang="en-US" sz="3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methylmercury species</a:t>
            </a:r>
            <a:r>
              <a:rPr lang="en-US" sz="30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(Figure1). </a:t>
            </a:r>
            <a:r>
              <a:rPr lang="en-US" sz="3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data show the positive relationship between percent organic matter and Hg in these sediments (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6). </a:t>
            </a:r>
            <a:endParaRPr lang="en-US" sz="33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6972" r="74616" b="1"/>
          <a:stretch/>
        </p:blipFill>
        <p:spPr>
          <a:xfrm>
            <a:off x="643121" y="56692"/>
            <a:ext cx="2938279" cy="359548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A4CB963-E52A-2FD0-D9ED-BA3EBBD07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023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Fahnestock</a:t>
            </a:r>
            <a:endParaRPr kumimoji="0" lang="en-US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F47307-C7EE-0BF3-5E4B-2B024D41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023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Fahnestock</a:t>
            </a:r>
            <a:endParaRPr kumimoji="0" lang="en-US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-64062" y="3723013"/>
            <a:ext cx="12833101" cy="136157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Introduction</a:t>
            </a:r>
            <a:endParaRPr lang="en-US" sz="3942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147290" y="13794224"/>
            <a:ext cx="1262174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fontAlgn="base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Mercury (Hg) cycling in the environment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Governed by biogeochemical processes </a:t>
            </a: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(Figure 1)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Influenced by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primary and secondary sources.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Natural reservoirs include minerals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cinnabar) and organic rich sedimentary rocks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Anthropogenetic activities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mining, coal burning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release Hg to atmosphere.</a:t>
            </a:r>
            <a:endParaRPr lang="en-US" sz="3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Hg is transported via the atmosphere and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bodies with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organic complexes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Hg is d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eposited onto the Earth’s soil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vegetation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water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bodies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Hg 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redistributed but never fully removed from the environment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850085-990C-B4F8-F1B8-598BD101796C}"/>
              </a:ext>
            </a:extLst>
          </p:cNvPr>
          <p:cNvGrpSpPr/>
          <p:nvPr/>
        </p:nvGrpSpPr>
        <p:grpSpPr>
          <a:xfrm>
            <a:off x="708903" y="5410200"/>
            <a:ext cx="11330697" cy="8232931"/>
            <a:chOff x="708377" y="18111673"/>
            <a:chExt cx="12119228" cy="94948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F6A3B6-8550-5272-2C3D-D618E7A86DB6}"/>
                </a:ext>
              </a:extLst>
            </p:cNvPr>
            <p:cNvSpPr txBox="1"/>
            <p:nvPr/>
          </p:nvSpPr>
          <p:spPr>
            <a:xfrm>
              <a:off x="708377" y="26654673"/>
              <a:ext cx="12119228" cy="95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</a:rPr>
                <a:t>Figure 1: </a:t>
              </a:r>
              <a:r>
                <a:rPr lang="en-US" sz="2400" b="0" dirty="0">
                  <a:solidFill>
                    <a:schemeClr val="tx1"/>
                  </a:solidFill>
                </a:rPr>
                <a:t>Conceptual diagram of Mercury (Hg) cycling showing the prominent local sources, pathways, and reservoirs.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CEE7367-806E-F0B6-C7B4-E73D8E961F84}"/>
                </a:ext>
              </a:extLst>
            </p:cNvPr>
            <p:cNvGrpSpPr/>
            <p:nvPr/>
          </p:nvGrpSpPr>
          <p:grpSpPr>
            <a:xfrm>
              <a:off x="708377" y="18111673"/>
              <a:ext cx="11963400" cy="8374380"/>
              <a:chOff x="708377" y="18149972"/>
              <a:chExt cx="11963400" cy="837438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9183CD8-B108-9C24-E581-42B9C56A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377" y="18149972"/>
                <a:ext cx="11963400" cy="837438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685613-73BF-9249-FE4A-44A514124715}"/>
                  </a:ext>
                </a:extLst>
              </p:cNvPr>
              <p:cNvSpPr/>
              <p:nvPr/>
            </p:nvSpPr>
            <p:spPr bwMode="auto">
              <a:xfrm>
                <a:off x="8915400" y="25984200"/>
                <a:ext cx="3756377" cy="54015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300" b="1" i="0" u="none" strike="noStrike" cap="none" normalizeH="0" baseline="0">
                  <a:ln>
                    <a:noFill/>
                  </a:ln>
                  <a:solidFill>
                    <a:srgbClr val="FF9900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0" y="19617023"/>
            <a:ext cx="25260802" cy="136157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chemeClr val="bg1"/>
                </a:solidFill>
              </a:rPr>
              <a:t>Study Site &amp; Methods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37786" y="21448752"/>
            <a:ext cx="14360614" cy="1148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Great Bay Estuary, New Hampshire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Oyster, Lamprey, and </a:t>
            </a:r>
            <a:r>
              <a:rPr lang="en-US" sz="3000" b="0" i="0" u="none" strike="noStrike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Squamscott</a:t>
            </a:r>
            <a:r>
              <a:rPr lang="en-US" sz="3000" b="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rivers </a:t>
            </a:r>
            <a:r>
              <a:rPr lang="en-US" sz="3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history </a:t>
            </a:r>
            <a:r>
              <a:rPr lang="en-US" sz="3000" b="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3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industrial activity.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b="0" dirty="0" err="1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Squamscott</a:t>
            </a:r>
            <a:r>
              <a:rPr lang="en-US" sz="3000" b="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River was a waste dumping ground in the early 1900s. 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Historica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actives such as early human developments and the expansion of mills 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activities such as the coal burning e.g., Granite shore Power in Southern NH</a:t>
            </a:r>
          </a:p>
          <a:p>
            <a:pPr lvl="1" algn="l" rtl="0" fontAlgn="base">
              <a:spcBef>
                <a:spcPts val="0"/>
              </a:spcBef>
              <a:spcAft>
                <a:spcPts val="1200"/>
              </a:spcAft>
            </a:pPr>
            <a:endParaRPr lang="en-US" sz="300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Sediment Sampling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Sediment cores were taken in 2019 aboard the Gulf Challenger by USDA Natural Resources Conservation (NRCS) soil scientists (</a:t>
            </a: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Vibracoring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allowed for longer sections of cores to be recovered ranging 1-3 m.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land,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cores were split, half analyzed by USDA NRCS for sediment characterization. The other half handled using trace element clean protocols and sub-sampled 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5cm intervals </a:t>
            </a: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(Figure 3). 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ediment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samples in plastic bags were frozen, freeze dried and homogenized. </a:t>
            </a:r>
          </a:p>
          <a:p>
            <a:pPr lvl="1" algn="l" rtl="0" fontAlgn="base">
              <a:spcBef>
                <a:spcPts val="0"/>
              </a:spcBef>
              <a:spcAft>
                <a:spcPts val="0"/>
              </a:spcAft>
            </a:pPr>
            <a:endParaRPr lang="en-US" sz="3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top 40 cm samples of 14 cores were prioritized.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Hg analyzed via Milestone Direct Mercury Analyzer (DMA-80) via thermal decomposition, amalgamation/atomic </a:t>
            </a:r>
            <a:r>
              <a:rPr lang="en-US" sz="30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abosorption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spectrophotometer (TDA/AAS) at UNH following EPA Method 747. 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Precision and Accuracy were assessed with QA/QC standards DORM-5 and NIST 1547. 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 on Ignition </a:t>
            </a:r>
            <a:r>
              <a:rPr lang="en-US" sz="3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(LOI) was used as proxy for % organic matter. </a:t>
            </a:r>
            <a:endParaRPr lang="en-US" sz="3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1F146D-4B7E-B5A0-CE1A-833BD50CD6F7}"/>
              </a:ext>
            </a:extLst>
          </p:cNvPr>
          <p:cNvGrpSpPr/>
          <p:nvPr/>
        </p:nvGrpSpPr>
        <p:grpSpPr>
          <a:xfrm>
            <a:off x="673601" y="21291581"/>
            <a:ext cx="10299199" cy="7342639"/>
            <a:chOff x="11974806" y="15654372"/>
            <a:chExt cx="11966466" cy="83836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7089EB-CB20-E9C2-6495-437A54CF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7628" y="15654372"/>
              <a:ext cx="11589502" cy="72758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9F9B7F-61B4-B12A-7FAB-762CE34B2CF1}"/>
                </a:ext>
              </a:extLst>
            </p:cNvPr>
            <p:cNvSpPr txBox="1"/>
            <p:nvPr/>
          </p:nvSpPr>
          <p:spPr>
            <a:xfrm>
              <a:off x="11974806" y="23089252"/>
              <a:ext cx="11966466" cy="948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</a:rPr>
                <a:t>Figure 2: </a:t>
              </a:r>
              <a:r>
                <a:rPr lang="en-US" sz="2400" b="0" dirty="0">
                  <a:solidFill>
                    <a:schemeClr val="tx1"/>
                  </a:solidFill>
                </a:rPr>
                <a:t>Map of 14 sediment cores taken by USDA NRCS soil scientists in August 2019.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0923C2-B726-BD8A-7D5B-D551573E9713}"/>
              </a:ext>
            </a:extLst>
          </p:cNvPr>
          <p:cNvGrpSpPr/>
          <p:nvPr/>
        </p:nvGrpSpPr>
        <p:grpSpPr>
          <a:xfrm>
            <a:off x="723096" y="28787558"/>
            <a:ext cx="9259104" cy="3882934"/>
            <a:chOff x="15240000" y="20895932"/>
            <a:chExt cx="13495684" cy="5320045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82A153A-AC88-B8E8-59F6-C0D38D4F6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0" y="20895932"/>
              <a:ext cx="8793864" cy="5320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250B14-260C-C007-42B4-DF1A88477F99}"/>
                </a:ext>
              </a:extLst>
            </p:cNvPr>
            <p:cNvSpPr txBox="1"/>
            <p:nvPr/>
          </p:nvSpPr>
          <p:spPr>
            <a:xfrm>
              <a:off x="24256090" y="21004124"/>
              <a:ext cx="4479594" cy="3162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</a:rPr>
                <a:t>Figure 3: </a:t>
              </a:r>
              <a:r>
                <a:rPr lang="en-US" sz="2400" b="0" dirty="0">
                  <a:solidFill>
                    <a:schemeClr val="tx1"/>
                  </a:solidFill>
                </a:rPr>
                <a:t>Photo depicting Great Bay Estuary sediment core being subsampled for trace element work.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B3B3BDD-15DC-6784-B2FC-F83414164D98}"/>
              </a:ext>
            </a:extLst>
          </p:cNvPr>
          <p:cNvSpPr txBox="1"/>
          <p:nvPr/>
        </p:nvSpPr>
        <p:spPr>
          <a:xfrm>
            <a:off x="3259170" y="32262538"/>
            <a:ext cx="32673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Photo Credit: </a:t>
            </a:r>
            <a:r>
              <a:rPr lang="en-US" sz="1400" dirty="0" err="1">
                <a:solidFill>
                  <a:schemeClr val="tx1"/>
                </a:solidFill>
              </a:rPr>
              <a:t>A.Culbertson</a:t>
            </a:r>
            <a:r>
              <a:rPr lang="en-US" sz="1400" dirty="0">
                <a:solidFill>
                  <a:schemeClr val="tx1"/>
                </a:solidFill>
              </a:rPr>
              <a:t> (2022)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8878B0-9F60-1340-4A39-BB1139C23526}"/>
              </a:ext>
            </a:extLst>
          </p:cNvPr>
          <p:cNvSpPr txBox="1"/>
          <p:nvPr/>
        </p:nvSpPr>
        <p:spPr>
          <a:xfrm>
            <a:off x="27128661" y="18743736"/>
            <a:ext cx="12266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Figure 6: </a:t>
            </a:r>
            <a:r>
              <a:rPr lang="en-US" sz="2400" b="0" dirty="0">
                <a:solidFill>
                  <a:schemeClr val="tx1"/>
                </a:solidFill>
              </a:rPr>
              <a:t>Comparison of [Hg] and percent LOI for all points. LOI represents the percent of organic mater present in the samples.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8BB220-BA7E-F75D-BD7E-43E7F3D59EC7}"/>
              </a:ext>
            </a:extLst>
          </p:cNvPr>
          <p:cNvSpPr txBox="1"/>
          <p:nvPr/>
        </p:nvSpPr>
        <p:spPr>
          <a:xfrm>
            <a:off x="14838141" y="18416695"/>
            <a:ext cx="10016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Figure 5</a:t>
            </a:r>
            <a:r>
              <a:rPr lang="en-US" sz="2400" b="0" dirty="0">
                <a:solidFill>
                  <a:schemeClr val="tx1"/>
                </a:solidFill>
              </a:rPr>
              <a:t>: Summarized depth profiles of [Hg] from multiple cores sampled at Nanny Island, the Lamprey River and the </a:t>
            </a:r>
            <a:r>
              <a:rPr lang="en-US" sz="2400" b="0" dirty="0" err="1">
                <a:solidFill>
                  <a:schemeClr val="tx1"/>
                </a:solidFill>
              </a:rPr>
              <a:t>Squamscott</a:t>
            </a:r>
            <a:r>
              <a:rPr lang="en-US" sz="2400" b="0" dirty="0">
                <a:solidFill>
                  <a:schemeClr val="tx1"/>
                </a:solidFill>
              </a:rPr>
              <a:t> River. Error bars denote the standard deviation.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F84373-2267-1A6F-6AB2-E7548D3C130E}"/>
              </a:ext>
            </a:extLst>
          </p:cNvPr>
          <p:cNvSpPr txBox="1"/>
          <p:nvPr/>
        </p:nvSpPr>
        <p:spPr>
          <a:xfrm>
            <a:off x="14487503" y="11695232"/>
            <a:ext cx="1125859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Figure 4: </a:t>
            </a:r>
            <a:r>
              <a:rPr lang="en-US" sz="2400" b="0" dirty="0">
                <a:solidFill>
                  <a:schemeClr val="tx1"/>
                </a:solidFill>
              </a:rPr>
              <a:t>Depth profile of [Hg] for all points. The orange dashed line represents the Interim sediment quality guidelines of 130 ppb, representing the threshold for toxicity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8129E1C-0972-9399-6B18-B7CC13A09F84}"/>
              </a:ext>
            </a:extLst>
          </p:cNvPr>
          <p:cNvCxnSpPr/>
          <p:nvPr/>
        </p:nvCxnSpPr>
        <p:spPr bwMode="auto">
          <a:xfrm>
            <a:off x="17068800" y="7315200"/>
            <a:ext cx="0" cy="3637123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38100" cap="flat" cmpd="sng" algn="ctr">
            <a:solidFill>
              <a:srgbClr val="FFC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7BEC78-B7EE-DAF5-1689-D1120EEC365F}"/>
              </a:ext>
            </a:extLst>
          </p:cNvPr>
          <p:cNvSpPr txBox="1"/>
          <p:nvPr/>
        </p:nvSpPr>
        <p:spPr>
          <a:xfrm>
            <a:off x="26025388" y="21500586"/>
            <a:ext cx="1397209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levels of Hg measured at the surface via grab sampling techniques could mask much higher concentrations found just beneath the surface. Coring techniques give us a much more complete understanding of legacy contaminants. </a:t>
            </a:r>
          </a:p>
          <a:p>
            <a:pPr algn="l"/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shown in previous studies, Hg was found to be positively correlated with organic matter, benthic organisms in these habitats or fauna can bioaccumulate Hg. </a:t>
            </a:r>
          </a:p>
          <a:p>
            <a:pPr algn="l"/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levels of Hg present within the top 15 cm of sediment surface in Great Bay merit further study as climate change driven increases in storm frequency/intensity can mobilize high levels of Hg &gt; 500 ppb to be released into the water column where it can be made more bioavailable.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622D1ED-4E8C-47C8-8895-8C2AD10442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57153"/>
              </p:ext>
            </p:extLst>
          </p:nvPr>
        </p:nvGraphicFramePr>
        <p:xfrm>
          <a:off x="29337000" y="12955143"/>
          <a:ext cx="7924800" cy="560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95631CF6-159D-2925-2EBB-A1C4759B0E78}"/>
              </a:ext>
            </a:extLst>
          </p:cNvPr>
          <p:cNvSpPr txBox="1"/>
          <p:nvPr/>
        </p:nvSpPr>
        <p:spPr>
          <a:xfrm>
            <a:off x="16459200" y="10952323"/>
            <a:ext cx="1247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ISQG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CD39DD0-C257-4D37-8FA4-249E2BF75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913705"/>
              </p:ext>
            </p:extLst>
          </p:nvPr>
        </p:nvGraphicFramePr>
        <p:xfrm>
          <a:off x="15773400" y="13004690"/>
          <a:ext cx="8145841" cy="516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15113</TotalTime>
  <Words>1226</Words>
  <Application>Microsoft Office PowerPoint</Application>
  <PresentationFormat>Custom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inherit</vt:lpstr>
      <vt:lpstr>Segoe UI</vt:lpstr>
      <vt:lpstr>Times New Roman</vt:lpstr>
      <vt:lpstr>Wingdings</vt:lpstr>
      <vt:lpstr>Default Design</vt:lpstr>
      <vt:lpstr>Mercury Concentrations in the Great Bay Estuary, New Hampshire Annika Culbertson | Advisor: Maria Florencia Fahnestock Department of Earth Science, University of New Hampshire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anniescul@gmail.com</cp:lastModifiedBy>
  <cp:revision>306</cp:revision>
  <cp:lastPrinted>2014-02-24T14:53:09Z</cp:lastPrinted>
  <dcterms:created xsi:type="dcterms:W3CDTF">2004-07-26T21:45:23Z</dcterms:created>
  <dcterms:modified xsi:type="dcterms:W3CDTF">2024-04-22T19:28:43Z</dcterms:modified>
  <cp:category>science research poster</cp:category>
</cp:coreProperties>
</file>