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9" r:id="rId5"/>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E65"/>
    <a:srgbClr val="000066"/>
    <a:srgbClr val="CCCCCC"/>
    <a:srgbClr val="999999"/>
    <a:srgbClr val="FF9900"/>
    <a:srgbClr val="990000"/>
    <a:srgbClr val="000050"/>
    <a:srgbClr val="00126A"/>
    <a:srgbClr val="0033CC"/>
    <a:srgbClr val="000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AF727A-41B3-ABD5-F768-40CAFC00F9AD}" v="2" dt="2024-04-20T19:50:13.109"/>
    <p1510:client id="{FB01A5B4-2069-B479-E92F-148321B368F5}" v="115" dt="2024-04-22T17:03:28.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264" y="118"/>
      </p:cViewPr>
      <p:guideLst>
        <p:guide orient="horz" pos="10368"/>
        <p:guide pos="15552"/>
        <p:guide pos="138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44805A60-8F39-44F3-B1C6-68D032F658A3}" type="datetimeFigureOut">
              <a:rPr lang="en-US" smtClean="0"/>
              <a:t>4/22/2024</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979D19CB-083E-48CC-A2B8-4B6046F8A3D1}" type="slidenum">
              <a:rPr lang="en-US" smtClean="0"/>
              <a:t>‹#›</a:t>
            </a:fld>
            <a:endParaRPr lang="en-US"/>
          </a:p>
        </p:txBody>
      </p:sp>
    </p:spTree>
    <p:extLst>
      <p:ext uri="{BB962C8B-B14F-4D97-AF65-F5344CB8AC3E}">
        <p14:creationId xmlns:p14="http://schemas.microsoft.com/office/powerpoint/2010/main" val="112262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9D19CB-083E-48CC-A2B8-4B6046F8A3D1}" type="slidenum">
              <a:rPr lang="en-US" smtClean="0"/>
              <a:t>1</a:t>
            </a:fld>
            <a:endParaRPr lang="en-US"/>
          </a:p>
        </p:txBody>
      </p:sp>
    </p:spTree>
    <p:extLst>
      <p:ext uri="{BB962C8B-B14F-4D97-AF65-F5344CB8AC3E}">
        <p14:creationId xmlns:p14="http://schemas.microsoft.com/office/powerpoint/2010/main" val="65528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jpg"/><Relationship Id="rId2" Type="http://schemas.openxmlformats.org/officeDocument/2006/relationships/notesSlide" Target="../notesSlides/notesSlide1.xml"/><Relationship Id="rId16" Type="http://schemas.openxmlformats.org/officeDocument/2006/relationships/image" Target="../media/image13.jpg"/><Relationship Id="rId20" Type="http://schemas.openxmlformats.org/officeDocument/2006/relationships/image" Target="../media/image17.png"/><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1"/>
            <a:ext cx="43891200" cy="3141165"/>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457200" algn="l" eaLnBrk="1" hangingPunct="1">
              <a:spcBef>
                <a:spcPts val="0"/>
              </a:spcBef>
              <a:spcAft>
                <a:spcPts val="0"/>
              </a:spcAft>
            </a:pPr>
            <a:r>
              <a:rPr lang="en-US" sz="8800" dirty="0" err="1">
                <a:solidFill>
                  <a:schemeClr val="bg1"/>
                </a:solidFill>
              </a:rPr>
              <a:t>Souhegan</a:t>
            </a:r>
            <a:r>
              <a:rPr lang="en-US" sz="8800" dirty="0">
                <a:solidFill>
                  <a:schemeClr val="bg1"/>
                </a:solidFill>
              </a:rPr>
              <a:t> River Pedestrian Trail: Merrimack, NH</a:t>
            </a:r>
            <a:br>
              <a:rPr lang="en-US" sz="8800" dirty="0">
                <a:solidFill>
                  <a:schemeClr val="bg1"/>
                </a:solidFill>
              </a:rPr>
            </a:br>
            <a:r>
              <a:rPr lang="en-US" sz="5400" i="1" dirty="0">
                <a:solidFill>
                  <a:srgbClr val="FFFFFF"/>
                </a:solidFill>
              </a:rPr>
              <a:t>Andrew Merenda, Will Paglia, Max Perreault, </a:t>
            </a:r>
            <a:r>
              <a:rPr lang="en-US" sz="5400" i="1" dirty="0" err="1">
                <a:solidFill>
                  <a:srgbClr val="FFFFFF"/>
                </a:solidFill>
              </a:rPr>
              <a:t>Catrin</a:t>
            </a:r>
            <a:r>
              <a:rPr lang="en-US" sz="5400" i="1" dirty="0">
                <a:solidFill>
                  <a:srgbClr val="FFFFFF"/>
                </a:solidFill>
              </a:rPr>
              <a:t> Herbert		</a:t>
            </a:r>
          </a:p>
        </p:txBody>
      </p:sp>
      <p:sp>
        <p:nvSpPr>
          <p:cNvPr id="2152" name="Rectangle 164"/>
          <p:cNvSpPr>
            <a:spLocks noChangeArrowheads="1"/>
          </p:cNvSpPr>
          <p:nvPr/>
        </p:nvSpPr>
        <p:spPr bwMode="auto">
          <a:xfrm>
            <a:off x="27394328" y="3665273"/>
            <a:ext cx="16139293" cy="100584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4600" dirty="0">
                <a:solidFill>
                  <a:schemeClr val="bg1"/>
                </a:solidFill>
                <a:latin typeface="+mj-lt"/>
                <a:cs typeface="Times New Roman" panose="02020603050405020304" pitchFamily="18" charset="0"/>
              </a:rPr>
              <a:t>Site Plan</a:t>
            </a:r>
          </a:p>
        </p:txBody>
      </p:sp>
      <p:sp>
        <p:nvSpPr>
          <p:cNvPr id="2154" name="Rectangle 166"/>
          <p:cNvSpPr>
            <a:spLocks noChangeArrowheads="1"/>
          </p:cNvSpPr>
          <p:nvPr/>
        </p:nvSpPr>
        <p:spPr bwMode="auto">
          <a:xfrm>
            <a:off x="11150616" y="3689478"/>
            <a:ext cx="16014845" cy="100584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4600" dirty="0">
                <a:solidFill>
                  <a:schemeClr val="bg1"/>
                </a:solidFill>
                <a:latin typeface="+mj-lt"/>
              </a:rPr>
              <a:t>Methods</a:t>
            </a:r>
          </a:p>
        </p:txBody>
      </p:sp>
      <p:sp>
        <p:nvSpPr>
          <p:cNvPr id="2155" name="Rectangle 167"/>
          <p:cNvSpPr>
            <a:spLocks noChangeArrowheads="1"/>
          </p:cNvSpPr>
          <p:nvPr/>
        </p:nvSpPr>
        <p:spPr bwMode="auto">
          <a:xfrm>
            <a:off x="403741" y="3672576"/>
            <a:ext cx="10492859" cy="1051824"/>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4600" dirty="0">
                <a:solidFill>
                  <a:schemeClr val="bg1"/>
                </a:solidFill>
                <a:latin typeface="+mj-lt"/>
                <a:cs typeface="Times New Roman" panose="02020603050405020304" pitchFamily="18" charset="0"/>
              </a:rPr>
              <a:t>Introduction</a:t>
            </a:r>
          </a:p>
        </p:txBody>
      </p:sp>
      <p:sp>
        <p:nvSpPr>
          <p:cNvPr id="19" name="Rectangle 165"/>
          <p:cNvSpPr>
            <a:spLocks noChangeArrowheads="1"/>
          </p:cNvSpPr>
          <p:nvPr/>
        </p:nvSpPr>
        <p:spPr bwMode="auto">
          <a:xfrm>
            <a:off x="37622541" y="28498014"/>
            <a:ext cx="5950722" cy="1173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4600" dirty="0">
                <a:solidFill>
                  <a:schemeClr val="bg1"/>
                </a:solidFill>
                <a:latin typeface="+mj-lt"/>
              </a:rPr>
              <a:t>References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2164" y="374031"/>
            <a:ext cx="7214986" cy="2159210"/>
          </a:xfrm>
          <a:prstGeom prst="rect">
            <a:avLst/>
          </a:prstGeom>
        </p:spPr>
      </p:pic>
      <p:sp>
        <p:nvSpPr>
          <p:cNvPr id="20" name="Text Box 2546"/>
          <p:cNvSpPr txBox="1">
            <a:spLocks noChangeArrowheads="1"/>
          </p:cNvSpPr>
          <p:nvPr/>
        </p:nvSpPr>
        <p:spPr bwMode="auto">
          <a:xfrm>
            <a:off x="586940" y="4851400"/>
            <a:ext cx="1030966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l" eaLnBrk="1" hangingPunct="1">
              <a:spcBef>
                <a:spcPts val="1200"/>
              </a:spcBef>
            </a:pPr>
            <a:r>
              <a:rPr lang="en-US" sz="3600" b="0" dirty="0">
                <a:latin typeface="Times New Roman"/>
                <a:ea typeface="ＭＳ Ｐゴシック"/>
                <a:cs typeface="Times New Roman"/>
              </a:rPr>
              <a:t>Concerns surrounding pedestrian accessibility in the town of Merrimack inspired the town center committee to introduce a new walking trail. By creating a pathway to connect the school district of Merrimack and the town center, pedestrians would have the ability to safely cross town. The difficulty of this crossing mainly results from environmental concerns surrounding the former dam impoundment area, and safety risks related to Route 3</a:t>
            </a:r>
            <a:r>
              <a:rPr lang="en-US" sz="3800" b="0" dirty="0">
                <a:latin typeface="Times New Roman"/>
                <a:ea typeface="ＭＳ Ｐゴシック"/>
                <a:cs typeface="Times New Roman"/>
              </a:rPr>
              <a:t>.  </a:t>
            </a:r>
          </a:p>
        </p:txBody>
      </p:sp>
      <p:sp>
        <p:nvSpPr>
          <p:cNvPr id="9" name="Rectangle 8"/>
          <p:cNvSpPr/>
          <p:nvPr/>
        </p:nvSpPr>
        <p:spPr>
          <a:xfrm>
            <a:off x="11526981" y="4851400"/>
            <a:ext cx="15699095" cy="5632311"/>
          </a:xfrm>
          <a:prstGeom prst="rect">
            <a:avLst/>
          </a:prstGeom>
        </p:spPr>
        <p:txBody>
          <a:bodyPr wrap="square" lIns="91440" tIns="45720" rIns="91440" bIns="45720" anchor="t">
            <a:spAutoFit/>
          </a:bodyPr>
          <a:lstStyle/>
          <a:p>
            <a:pPr algn="l"/>
            <a:r>
              <a:rPr lang="en-US" sz="3600" b="0" dirty="0">
                <a:solidFill>
                  <a:srgbClr val="000000"/>
                </a:solidFill>
                <a:latin typeface="Times New Roman"/>
                <a:cs typeface="Times New Roman"/>
              </a:rPr>
              <a:t>During the Preliminary phases of this project, our team used CAD and GIS to analyze existing conditions and get an overview of the site's layout. After a site visit was conduced the first stages of design were carried out, where a series of alternatives were evaluated for each section of the proposed trail. After evaluating a multitude of options, we selected a final design that offered the most safety and lowest impact to the environment and traffic of the site. Next, grading profiles were created to highlight potential areas of concern. When viewing the profile, it was evident that a reattaining wall would need to be implemented. Another unique challenge that we faced was repairing the deteriorated beams found on the Eastbound side of Route 3.</a:t>
            </a:r>
          </a:p>
        </p:txBody>
      </p:sp>
      <p:sp>
        <p:nvSpPr>
          <p:cNvPr id="29" name="Rectangle 28"/>
          <p:cNvSpPr/>
          <p:nvPr/>
        </p:nvSpPr>
        <p:spPr>
          <a:xfrm>
            <a:off x="17349264" y="22419844"/>
            <a:ext cx="11204646" cy="2308324"/>
          </a:xfrm>
          <a:prstGeom prst="rect">
            <a:avLst/>
          </a:prstGeom>
        </p:spPr>
        <p:txBody>
          <a:bodyPr wrap="square" lIns="91440" tIns="45720" rIns="91440" bIns="45720" anchor="t">
            <a:spAutoFit/>
          </a:bodyPr>
          <a:lstStyle/>
          <a:p>
            <a:pPr algn="l"/>
            <a:r>
              <a:rPr lang="en-US" sz="3600" b="0" dirty="0">
                <a:solidFill>
                  <a:srgbClr val="000000"/>
                </a:solidFill>
                <a:latin typeface="Times New Roman"/>
                <a:cs typeface="Times New Roman"/>
              </a:rPr>
              <a:t>Trail dimensions </a:t>
            </a:r>
          </a:p>
          <a:p>
            <a:pPr algn="l"/>
            <a:r>
              <a:rPr lang="en-US" sz="3600" b="0" dirty="0">
                <a:solidFill>
                  <a:srgbClr val="000000"/>
                </a:solidFill>
                <a:latin typeface="Times New Roman"/>
                <a:cs typeface="Times New Roman"/>
              </a:rPr>
              <a:t>5 ft. wide Gravel Path Length: 758 ft. </a:t>
            </a:r>
          </a:p>
          <a:p>
            <a:pPr algn="l"/>
            <a:r>
              <a:rPr lang="en-US" sz="3600" b="0" dirty="0">
                <a:solidFill>
                  <a:srgbClr val="000000"/>
                </a:solidFill>
                <a:latin typeface="Times New Roman"/>
                <a:cs typeface="Times New Roman"/>
              </a:rPr>
              <a:t>6 ft. wide Boardwalk Length: 142 ft.</a:t>
            </a:r>
          </a:p>
          <a:p>
            <a:pPr algn="l"/>
            <a:r>
              <a:rPr lang="en-US" sz="3600" b="0" dirty="0">
                <a:solidFill>
                  <a:srgbClr val="000000"/>
                </a:solidFill>
                <a:latin typeface="Times New Roman"/>
                <a:cs typeface="Times New Roman"/>
              </a:rPr>
              <a:t>Total Length of Project: 900 ft.</a:t>
            </a:r>
          </a:p>
        </p:txBody>
      </p:sp>
      <p:sp>
        <p:nvSpPr>
          <p:cNvPr id="25" name="TextBox 24">
            <a:extLst>
              <a:ext uri="{FF2B5EF4-FFF2-40B4-BE49-F238E27FC236}">
                <a16:creationId xmlns:a16="http://schemas.microsoft.com/office/drawing/2014/main" id="{563C3633-C329-CC45-F753-9FB4B9FBCA44}"/>
              </a:ext>
            </a:extLst>
          </p:cNvPr>
          <p:cNvSpPr txBox="1"/>
          <p:nvPr/>
        </p:nvSpPr>
        <p:spPr>
          <a:xfrm>
            <a:off x="37853684" y="29922802"/>
            <a:ext cx="6663950" cy="2862322"/>
          </a:xfrm>
          <a:prstGeom prst="rect">
            <a:avLst/>
          </a:prstGeom>
          <a:noFill/>
        </p:spPr>
        <p:txBody>
          <a:bodyPr wrap="square">
            <a:spAutoFit/>
          </a:bodyPr>
          <a:lstStyle/>
          <a:p>
            <a:pPr algn="l"/>
            <a:r>
              <a:rPr lang="en-US" sz="3000" dirty="0">
                <a:solidFill>
                  <a:schemeClr val="tx1"/>
                </a:solidFill>
                <a:effectLst/>
                <a:latin typeface="Times New Roman" panose="02020603050405020304" pitchFamily="18" charset="0"/>
                <a:cs typeface="Times New Roman" panose="02020603050405020304" pitchFamily="18" charset="0"/>
              </a:rPr>
              <a:t>Faculty Support </a:t>
            </a:r>
          </a:p>
          <a:p>
            <a:pPr algn="l"/>
            <a:r>
              <a:rPr lang="en-US" sz="3000" b="0" dirty="0">
                <a:solidFill>
                  <a:schemeClr val="tx1"/>
                </a:solidFill>
                <a:effectLst/>
                <a:latin typeface="Times New Roman" panose="02020603050405020304" pitchFamily="18" charset="0"/>
                <a:cs typeface="Times New Roman" panose="02020603050405020304" pitchFamily="18" charset="0"/>
              </a:rPr>
              <a:t>Anthony </a:t>
            </a:r>
            <a:r>
              <a:rPr lang="en-US" sz="3000" b="0" dirty="0" err="1">
                <a:solidFill>
                  <a:schemeClr val="tx1"/>
                </a:solidFill>
                <a:effectLst/>
                <a:latin typeface="Times New Roman" panose="02020603050405020304" pitchFamily="18" charset="0"/>
                <a:cs typeface="Times New Roman" panose="02020603050405020304" pitchFamily="18" charset="0"/>
              </a:rPr>
              <a:t>Puntin</a:t>
            </a:r>
            <a:r>
              <a:rPr lang="en-US" sz="3000" b="0" dirty="0">
                <a:solidFill>
                  <a:schemeClr val="tx1"/>
                </a:solidFill>
                <a:effectLst/>
                <a:latin typeface="Times New Roman" panose="02020603050405020304" pitchFamily="18" charset="0"/>
                <a:cs typeface="Times New Roman" panose="02020603050405020304" pitchFamily="18" charset="0"/>
              </a:rPr>
              <a:t>, PE</a:t>
            </a:r>
            <a:r>
              <a:rPr lang="en-US" sz="3000" b="0" dirty="0">
                <a:solidFill>
                  <a:schemeClr val="tx1"/>
                </a:solidFill>
                <a:latin typeface="Times New Roman" panose="02020603050405020304" pitchFamily="18" charset="0"/>
                <a:cs typeface="Times New Roman" panose="02020603050405020304" pitchFamily="18" charset="0"/>
              </a:rPr>
              <a:t>	</a:t>
            </a:r>
          </a:p>
          <a:p>
            <a:pPr algn="l"/>
            <a:r>
              <a:rPr lang="en-US" sz="3000" b="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Matt Lowe, PE</a:t>
            </a:r>
          </a:p>
          <a:p>
            <a:pPr algn="l"/>
            <a:r>
              <a:rPr lang="en-US" sz="3000" dirty="0">
                <a:solidFill>
                  <a:schemeClr val="tx1"/>
                </a:solidFill>
                <a:latin typeface="Times New Roman" panose="02020603050405020304" pitchFamily="18" charset="0"/>
                <a:ea typeface="Calibri" panose="020F0502020204030204" pitchFamily="34" charset="0"/>
                <a:cs typeface="Arial" panose="020B0604020202020204" pitchFamily="34" charset="0"/>
              </a:rPr>
              <a:t>The H.L. Turner Group inc.</a:t>
            </a:r>
            <a:endParaRPr lang="en-US" sz="3000" dirty="0">
              <a:solidFill>
                <a:schemeClr val="tx1"/>
              </a:solidFill>
              <a:effectLst/>
              <a:latin typeface="Times New Roman" panose="02020603050405020304" pitchFamily="18" charset="0"/>
              <a:cs typeface="Times New Roman" panose="02020603050405020304" pitchFamily="18" charset="0"/>
            </a:endParaRPr>
          </a:p>
          <a:p>
            <a:pPr algn="l"/>
            <a:r>
              <a:rPr lang="en-US" sz="3000" b="0" dirty="0">
                <a:solidFill>
                  <a:schemeClr val="tx1"/>
                </a:solidFill>
                <a:effectLst/>
                <a:latin typeface="Times New Roman" panose="02020603050405020304" pitchFamily="18" charset="0"/>
                <a:cs typeface="Times New Roman" panose="02020603050405020304" pitchFamily="18" charset="0"/>
              </a:rPr>
              <a:t>Sam Cheney</a:t>
            </a:r>
            <a:r>
              <a:rPr lang="en-US" sz="3000" b="0" dirty="0">
                <a:solidFill>
                  <a:schemeClr val="tx1"/>
                </a:solidFill>
                <a:latin typeface="Times New Roman" panose="02020603050405020304" pitchFamily="18" charset="0"/>
                <a:cs typeface="Times New Roman" panose="02020603050405020304" pitchFamily="18" charset="0"/>
              </a:rPr>
              <a:t>, EIT		</a:t>
            </a:r>
          </a:p>
          <a:p>
            <a:pPr algn="l"/>
            <a:r>
              <a:rPr lang="en-US" sz="3000" b="0" dirty="0">
                <a:solidFill>
                  <a:schemeClr val="tx1"/>
                </a:solidFill>
                <a:effectLst/>
                <a:latin typeface="Times New Roman" panose="02020603050405020304" pitchFamily="18" charset="0"/>
                <a:cs typeface="Times New Roman" panose="02020603050405020304" pitchFamily="18" charset="0"/>
              </a:rPr>
              <a:t>Jim Bouchard, PE</a:t>
            </a:r>
          </a:p>
        </p:txBody>
      </p:sp>
      <p:sp>
        <p:nvSpPr>
          <p:cNvPr id="4" name="TextBox 3">
            <a:extLst>
              <a:ext uri="{FF2B5EF4-FFF2-40B4-BE49-F238E27FC236}">
                <a16:creationId xmlns:a16="http://schemas.microsoft.com/office/drawing/2014/main" id="{26FDC485-16C8-911D-490E-FFEBE19560ED}"/>
              </a:ext>
            </a:extLst>
          </p:cNvPr>
          <p:cNvSpPr txBox="1"/>
          <p:nvPr/>
        </p:nvSpPr>
        <p:spPr>
          <a:xfrm>
            <a:off x="33656893" y="2031190"/>
            <a:ext cx="11075299" cy="769441"/>
          </a:xfrm>
          <a:prstGeom prst="rect">
            <a:avLst/>
          </a:prstGeom>
          <a:noFill/>
        </p:spPr>
        <p:txBody>
          <a:bodyPr wrap="square">
            <a:spAutoFit/>
          </a:bodyPr>
          <a:lstStyle/>
          <a:p>
            <a:r>
              <a:rPr lang="en-US" sz="4400" i="1" dirty="0">
                <a:solidFill>
                  <a:srgbClr val="FFFFFF"/>
                </a:solidFill>
              </a:rPr>
              <a:t>Department of Civil Engineering</a:t>
            </a:r>
            <a:endParaRPr lang="en-US" dirty="0"/>
          </a:p>
        </p:txBody>
      </p:sp>
      <p:pic>
        <p:nvPicPr>
          <p:cNvPr id="13" name="Picture 12" descr="A bridge with people walking on it&#10;&#10;Description automatically generated">
            <a:extLst>
              <a:ext uri="{FF2B5EF4-FFF2-40B4-BE49-F238E27FC236}">
                <a16:creationId xmlns:a16="http://schemas.microsoft.com/office/drawing/2014/main" id="{12FB0A04-0DEB-14AB-0AD6-C3FF10445571}"/>
              </a:ext>
            </a:extLst>
          </p:cNvPr>
          <p:cNvPicPr>
            <a:picLocks noChangeAspect="1"/>
          </p:cNvPicPr>
          <p:nvPr/>
        </p:nvPicPr>
        <p:blipFill rotWithShape="1">
          <a:blip r:embed="rId4">
            <a:extLst>
              <a:ext uri="{28A0092B-C50C-407E-A947-70E740481C1C}">
                <a14:useLocalDpi xmlns:a14="http://schemas.microsoft.com/office/drawing/2010/main" val="0"/>
              </a:ext>
            </a:extLst>
          </a:blip>
          <a:srcRect l="3" t="37337" r="15526" b="22580"/>
          <a:stretch/>
        </p:blipFill>
        <p:spPr>
          <a:xfrm>
            <a:off x="500892" y="28054812"/>
            <a:ext cx="16331308" cy="4507538"/>
          </a:xfrm>
          <a:prstGeom prst="rect">
            <a:avLst/>
          </a:prstGeom>
          <a:ln>
            <a:solidFill>
              <a:schemeClr val="tx1"/>
            </a:solidFill>
          </a:ln>
        </p:spPr>
      </p:pic>
      <p:sp>
        <p:nvSpPr>
          <p:cNvPr id="12" name="Rectangle 166">
            <a:extLst>
              <a:ext uri="{FF2B5EF4-FFF2-40B4-BE49-F238E27FC236}">
                <a16:creationId xmlns:a16="http://schemas.microsoft.com/office/drawing/2014/main" id="{D0616494-0F6D-3CAD-907B-C73F9064E58D}"/>
              </a:ext>
            </a:extLst>
          </p:cNvPr>
          <p:cNvSpPr>
            <a:spLocks noChangeArrowheads="1"/>
          </p:cNvSpPr>
          <p:nvPr/>
        </p:nvSpPr>
        <p:spPr bwMode="auto">
          <a:xfrm>
            <a:off x="17142957" y="21096637"/>
            <a:ext cx="10022504" cy="950598"/>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4600" dirty="0">
                <a:solidFill>
                  <a:schemeClr val="bg1"/>
                </a:solidFill>
                <a:latin typeface="+mj-lt"/>
              </a:rPr>
              <a:t>Results</a:t>
            </a:r>
          </a:p>
        </p:txBody>
      </p:sp>
      <p:sp>
        <p:nvSpPr>
          <p:cNvPr id="18" name="Rectangle 17">
            <a:extLst>
              <a:ext uri="{FF2B5EF4-FFF2-40B4-BE49-F238E27FC236}">
                <a16:creationId xmlns:a16="http://schemas.microsoft.com/office/drawing/2014/main" id="{03C07554-D2A0-3F30-DB50-CABCCFA2F2C1}"/>
              </a:ext>
            </a:extLst>
          </p:cNvPr>
          <p:cNvSpPr/>
          <p:nvPr/>
        </p:nvSpPr>
        <p:spPr>
          <a:xfrm>
            <a:off x="17157579" y="24906722"/>
            <a:ext cx="9812547" cy="6740307"/>
          </a:xfrm>
          <a:prstGeom prst="rect">
            <a:avLst/>
          </a:prstGeom>
        </p:spPr>
        <p:txBody>
          <a:bodyPr wrap="square" lIns="91440" tIns="45720" rIns="91440" bIns="45720" anchor="t">
            <a:spAutoFit/>
          </a:bodyPr>
          <a:lstStyle/>
          <a:p>
            <a:pPr algn="l"/>
            <a:r>
              <a:rPr lang="en-US" sz="3600" b="0" dirty="0">
                <a:solidFill>
                  <a:srgbClr val="000000"/>
                </a:solidFill>
                <a:latin typeface="Times New Roman"/>
                <a:cs typeface="Times New Roman"/>
              </a:rPr>
              <a:t>  Retaining wall:</a:t>
            </a:r>
          </a:p>
          <a:p>
            <a:pPr algn="l"/>
            <a:r>
              <a:rPr lang="en-US" sz="3600" b="0" dirty="0">
                <a:solidFill>
                  <a:srgbClr val="000000"/>
                </a:solidFill>
                <a:latin typeface="Times New Roman"/>
                <a:cs typeface="Times New Roman"/>
              </a:rPr>
              <a:t>  Height- 6ft; Length- 50ft</a:t>
            </a:r>
          </a:p>
          <a:p>
            <a:pPr algn="l"/>
            <a:endParaRPr lang="en-US" sz="3600" b="0" dirty="0">
              <a:solidFill>
                <a:srgbClr val="000000"/>
              </a:solidFill>
              <a:latin typeface="Times New Roman"/>
              <a:cs typeface="Times New Roman"/>
            </a:endParaRPr>
          </a:p>
          <a:p>
            <a:pPr algn="l"/>
            <a:r>
              <a:rPr lang="en-US" sz="3600" b="0" dirty="0">
                <a:solidFill>
                  <a:srgbClr val="000000"/>
                </a:solidFill>
                <a:latin typeface="Times New Roman"/>
                <a:cs typeface="Times New Roman"/>
              </a:rPr>
              <a:t>  Beam Design:</a:t>
            </a:r>
          </a:p>
          <a:p>
            <a:pPr algn="l"/>
            <a:r>
              <a:rPr lang="en-US" sz="3600" b="0" dirty="0">
                <a:solidFill>
                  <a:srgbClr val="000000"/>
                </a:solidFill>
                <a:latin typeface="Times New Roman"/>
                <a:cs typeface="Times New Roman"/>
              </a:rPr>
              <a:t>  Height- 3' 11½"; Width- 2'; Length- 26'</a:t>
            </a:r>
          </a:p>
          <a:p>
            <a:pPr algn="l"/>
            <a:r>
              <a:rPr lang="en-US" sz="3600" b="0">
                <a:solidFill>
                  <a:srgbClr val="000000"/>
                </a:solidFill>
                <a:latin typeface="Times New Roman"/>
                <a:cs typeface="Times New Roman"/>
              </a:rPr>
              <a:t>  Cover- 3 ½"</a:t>
            </a:r>
          </a:p>
          <a:p>
            <a:pPr algn="l"/>
            <a:r>
              <a:rPr lang="en-US" sz="3600" b="0">
                <a:solidFill>
                  <a:srgbClr val="000000"/>
                </a:solidFill>
                <a:latin typeface="Times New Roman"/>
                <a:cs typeface="Times New Roman"/>
              </a:rPr>
              <a:t>  Tension- 4 #4 Bars @ 4 ½" </a:t>
            </a:r>
          </a:p>
          <a:p>
            <a:pPr algn="l"/>
            <a:r>
              <a:rPr lang="en-US" sz="3600" b="0" dirty="0">
                <a:solidFill>
                  <a:srgbClr val="000000"/>
                </a:solidFill>
                <a:latin typeface="Times New Roman"/>
                <a:cs typeface="Times New Roman"/>
              </a:rPr>
              <a:t>  Shear- No additional reinforcement needed </a:t>
            </a:r>
          </a:p>
          <a:p>
            <a:pPr algn="l"/>
            <a:endParaRPr lang="en-US" sz="3600" b="0" dirty="0">
              <a:solidFill>
                <a:srgbClr val="000000"/>
              </a:solidFill>
              <a:latin typeface="Times New Roman"/>
              <a:cs typeface="Times New Roman"/>
            </a:endParaRPr>
          </a:p>
          <a:p>
            <a:pPr algn="l"/>
            <a:endParaRPr lang="en-US" sz="3600" b="0" dirty="0">
              <a:solidFill>
                <a:srgbClr val="000000"/>
              </a:solidFill>
              <a:latin typeface="Times New Roman"/>
              <a:cs typeface="Times New Roman"/>
            </a:endParaRPr>
          </a:p>
          <a:p>
            <a:pPr algn="l"/>
            <a:endParaRPr lang="en-US" sz="3600" b="0" dirty="0">
              <a:solidFill>
                <a:srgbClr val="000000"/>
              </a:solidFill>
              <a:latin typeface="Times New Roman"/>
              <a:cs typeface="Times New Roman"/>
            </a:endParaRPr>
          </a:p>
          <a:p>
            <a:pPr algn="l"/>
            <a:endParaRPr lang="en-US" sz="3600" b="0" dirty="0">
              <a:solidFill>
                <a:srgbClr val="000000"/>
              </a:solidFill>
              <a:latin typeface="Times New Roman"/>
              <a:cs typeface="Times New Roman"/>
            </a:endParaRPr>
          </a:p>
        </p:txBody>
      </p:sp>
      <p:pic>
        <p:nvPicPr>
          <p:cNvPr id="17" name="Picture 16" descr="A drawing of a bridge over a river&#10;&#10;Description automatically generated">
            <a:extLst>
              <a:ext uri="{FF2B5EF4-FFF2-40B4-BE49-F238E27FC236}">
                <a16:creationId xmlns:a16="http://schemas.microsoft.com/office/drawing/2014/main" id="{7A6C8DF3-6D15-C9F8-EF2C-FD3B1E17D450}"/>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27500" r="19383"/>
          <a:stretch/>
        </p:blipFill>
        <p:spPr>
          <a:xfrm>
            <a:off x="11250542" y="12100196"/>
            <a:ext cx="7217877" cy="5877274"/>
          </a:xfrm>
          <a:prstGeom prst="rect">
            <a:avLst/>
          </a:prstGeom>
          <a:ln>
            <a:solidFill>
              <a:schemeClr val="tx1"/>
            </a:solidFill>
          </a:ln>
        </p:spPr>
      </p:pic>
      <p:pic>
        <p:nvPicPr>
          <p:cNvPr id="22" name="Picture 21" descr="A road with a person walking on it&#10;&#10;Description automatically generated">
            <a:extLst>
              <a:ext uri="{FF2B5EF4-FFF2-40B4-BE49-F238E27FC236}">
                <a16:creationId xmlns:a16="http://schemas.microsoft.com/office/drawing/2014/main" id="{58E7EEAD-F7A2-CFE5-7FBD-E01C1F89CCA3}"/>
              </a:ext>
            </a:extLst>
          </p:cNvPr>
          <p:cNvPicPr>
            <a:picLocks noChangeAspect="1"/>
          </p:cNvPicPr>
          <p:nvPr/>
        </p:nvPicPr>
        <p:blipFill rotWithShape="1">
          <a:blip r:embed="rId7">
            <a:extLst>
              <a:ext uri="{28A0092B-C50C-407E-A947-70E740481C1C}">
                <a14:useLocalDpi xmlns:a14="http://schemas.microsoft.com/office/drawing/2010/main" val="0"/>
              </a:ext>
            </a:extLst>
          </a:blip>
          <a:srcRect l="16013"/>
          <a:stretch/>
        </p:blipFill>
        <p:spPr>
          <a:xfrm>
            <a:off x="18988700" y="12023259"/>
            <a:ext cx="8065563" cy="5923021"/>
          </a:xfrm>
          <a:prstGeom prst="rect">
            <a:avLst/>
          </a:prstGeom>
          <a:ln>
            <a:solidFill>
              <a:schemeClr val="tx1"/>
            </a:solidFill>
          </a:ln>
        </p:spPr>
      </p:pic>
      <p:grpSp>
        <p:nvGrpSpPr>
          <p:cNvPr id="7" name="Group 6">
            <a:extLst>
              <a:ext uri="{FF2B5EF4-FFF2-40B4-BE49-F238E27FC236}">
                <a16:creationId xmlns:a16="http://schemas.microsoft.com/office/drawing/2014/main" id="{E1FF2453-677D-2D67-C8F8-E149AD9763FC}"/>
              </a:ext>
            </a:extLst>
          </p:cNvPr>
          <p:cNvGrpSpPr/>
          <p:nvPr/>
        </p:nvGrpSpPr>
        <p:grpSpPr>
          <a:xfrm>
            <a:off x="27397884" y="4925290"/>
            <a:ext cx="16071905" cy="8618702"/>
            <a:chOff x="23254763" y="5065383"/>
            <a:chExt cx="20049497" cy="10716004"/>
          </a:xfrm>
        </p:grpSpPr>
        <p:pic>
          <p:nvPicPr>
            <p:cNvPr id="5" name="Picture 4" descr="A map of a road&#10;&#10;Description automatically generated">
              <a:extLst>
                <a:ext uri="{FF2B5EF4-FFF2-40B4-BE49-F238E27FC236}">
                  <a16:creationId xmlns:a16="http://schemas.microsoft.com/office/drawing/2014/main" id="{C20B1793-104E-C826-98A9-28D9C4AEF795}"/>
                </a:ext>
              </a:extLst>
            </p:cNvPr>
            <p:cNvPicPr>
              <a:picLocks noChangeAspect="1"/>
            </p:cNvPicPr>
            <p:nvPr/>
          </p:nvPicPr>
          <p:blipFill rotWithShape="1">
            <a:blip r:embed="rId8">
              <a:extLst>
                <a:ext uri="{28A0092B-C50C-407E-A947-70E740481C1C}">
                  <a14:useLocalDpi xmlns:a14="http://schemas.microsoft.com/office/drawing/2010/main" val="0"/>
                </a:ext>
              </a:extLst>
            </a:blip>
            <a:srcRect l="1461" t="5180" r="4393"/>
            <a:stretch/>
          </p:blipFill>
          <p:spPr>
            <a:xfrm>
              <a:off x="23254763" y="5065383"/>
              <a:ext cx="20049497" cy="10716004"/>
            </a:xfrm>
            <a:prstGeom prst="rect">
              <a:avLst/>
            </a:prstGeom>
            <a:ln>
              <a:solidFill>
                <a:schemeClr val="tx1"/>
              </a:solidFill>
            </a:ln>
          </p:spPr>
        </p:pic>
        <p:pic>
          <p:nvPicPr>
            <p:cNvPr id="26" name="Graphic 25" descr="Badge 1 with solid fill">
              <a:extLst>
                <a:ext uri="{FF2B5EF4-FFF2-40B4-BE49-F238E27FC236}">
                  <a16:creationId xmlns:a16="http://schemas.microsoft.com/office/drawing/2014/main" id="{159A9D69-076A-373B-AB2A-A6A6DD3D1F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1775" y="7981517"/>
              <a:ext cx="1005840" cy="1005840"/>
            </a:xfrm>
            <a:prstGeom prst="rect">
              <a:avLst/>
            </a:prstGeom>
          </p:spPr>
        </p:pic>
        <p:pic>
          <p:nvPicPr>
            <p:cNvPr id="28" name="Graphic 27" descr="Badge with solid fill">
              <a:extLst>
                <a:ext uri="{FF2B5EF4-FFF2-40B4-BE49-F238E27FC236}">
                  <a16:creationId xmlns:a16="http://schemas.microsoft.com/office/drawing/2014/main" id="{3A7725F9-9365-E8EB-98BC-12FC24005C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670440" y="10869580"/>
              <a:ext cx="1005840" cy="1005840"/>
            </a:xfrm>
            <a:prstGeom prst="rect">
              <a:avLst/>
            </a:prstGeom>
          </p:spPr>
        </p:pic>
        <p:pic>
          <p:nvPicPr>
            <p:cNvPr id="32" name="Graphic 31" descr="Badge 3 with solid fill">
              <a:extLst>
                <a:ext uri="{FF2B5EF4-FFF2-40B4-BE49-F238E27FC236}">
                  <a16:creationId xmlns:a16="http://schemas.microsoft.com/office/drawing/2014/main" id="{474391BC-1D54-A872-5E9A-A8BCE6127A4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198087" y="11455400"/>
              <a:ext cx="1005840" cy="1005840"/>
            </a:xfrm>
            <a:prstGeom prst="rect">
              <a:avLst/>
            </a:prstGeom>
          </p:spPr>
        </p:pic>
      </p:grpSp>
      <p:sp>
        <p:nvSpPr>
          <p:cNvPr id="33" name="Rectangle 165">
            <a:extLst>
              <a:ext uri="{FF2B5EF4-FFF2-40B4-BE49-F238E27FC236}">
                <a16:creationId xmlns:a16="http://schemas.microsoft.com/office/drawing/2014/main" id="{0DF5E6E6-70CF-1C70-B12D-257C38D48224}"/>
              </a:ext>
            </a:extLst>
          </p:cNvPr>
          <p:cNvSpPr>
            <a:spLocks noChangeArrowheads="1"/>
          </p:cNvSpPr>
          <p:nvPr/>
        </p:nvSpPr>
        <p:spPr bwMode="auto">
          <a:xfrm>
            <a:off x="27457574" y="28412645"/>
            <a:ext cx="9776152" cy="1173601"/>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4600" dirty="0">
                <a:solidFill>
                  <a:schemeClr val="bg1"/>
                </a:solidFill>
                <a:latin typeface="+mj-lt"/>
              </a:rPr>
              <a:t>Regulations &amp; Standards</a:t>
            </a:r>
          </a:p>
        </p:txBody>
      </p:sp>
      <p:sp>
        <p:nvSpPr>
          <p:cNvPr id="34" name="TextBox 33">
            <a:extLst>
              <a:ext uri="{FF2B5EF4-FFF2-40B4-BE49-F238E27FC236}">
                <a16:creationId xmlns:a16="http://schemas.microsoft.com/office/drawing/2014/main" id="{F0DDCAAA-F813-E8B2-6690-7856576050C6}"/>
              </a:ext>
            </a:extLst>
          </p:cNvPr>
          <p:cNvSpPr txBox="1"/>
          <p:nvPr/>
        </p:nvSpPr>
        <p:spPr>
          <a:xfrm>
            <a:off x="27711343" y="30056504"/>
            <a:ext cx="3479996" cy="2554545"/>
          </a:xfrm>
          <a:prstGeom prst="rect">
            <a:avLst/>
          </a:prstGeom>
          <a:noFill/>
        </p:spPr>
        <p:txBody>
          <a:bodyPr wrap="square" lIns="91440" tIns="45720" rIns="91440" bIns="45720" anchor="t">
            <a:spAutoFit/>
          </a:bodyPr>
          <a:lstStyle/>
          <a:p>
            <a:pPr algn="l"/>
            <a:r>
              <a:rPr lang="en-US" sz="4000" b="0" dirty="0">
                <a:solidFill>
                  <a:schemeClr val="tx1"/>
                </a:solidFill>
                <a:effectLst/>
                <a:latin typeface="Times New Roman" panose="02020603050405020304" pitchFamily="18" charset="0"/>
                <a:cs typeface="Times New Roman" panose="02020603050405020304" pitchFamily="18" charset="0"/>
              </a:rPr>
              <a:t>Regulations:</a:t>
            </a:r>
            <a:br>
              <a:rPr lang="en-US" sz="4000" b="0" dirty="0">
                <a:solidFill>
                  <a:schemeClr val="tx1"/>
                </a:solidFill>
                <a:effectLst/>
                <a:latin typeface="Times New Roman" panose="02020603050405020304" pitchFamily="18" charset="0"/>
                <a:cs typeface="Times New Roman" panose="02020603050405020304" pitchFamily="18" charset="0"/>
              </a:rPr>
            </a:br>
            <a:r>
              <a:rPr lang="en-US" sz="4000" b="0" dirty="0">
                <a:solidFill>
                  <a:schemeClr val="tx1"/>
                </a:solidFill>
                <a:effectLst/>
                <a:latin typeface="Times New Roman" panose="02020603050405020304" pitchFamily="18" charset="0"/>
                <a:cs typeface="Times New Roman" panose="02020603050405020304" pitchFamily="18" charset="0"/>
              </a:rPr>
              <a:t>-ADA</a:t>
            </a:r>
          </a:p>
          <a:p>
            <a:pPr algn="l"/>
            <a:r>
              <a:rPr lang="en-US" sz="4000" b="0" dirty="0">
                <a:solidFill>
                  <a:schemeClr val="tx1"/>
                </a:solidFill>
                <a:latin typeface="Times New Roman" panose="02020603050405020304" pitchFamily="18" charset="0"/>
                <a:cs typeface="Times New Roman" panose="02020603050405020304" pitchFamily="18" charset="0"/>
              </a:rPr>
              <a:t>-Wetland </a:t>
            </a:r>
          </a:p>
          <a:p>
            <a:pPr algn="l"/>
            <a:endParaRPr lang="en-US" sz="4000" b="0" dirty="0">
              <a:solidFill>
                <a:schemeClr val="tx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0107D5E-C2CD-1E7A-7B20-315672BB44A6}"/>
              </a:ext>
            </a:extLst>
          </p:cNvPr>
          <p:cNvSpPr txBox="1"/>
          <p:nvPr/>
        </p:nvSpPr>
        <p:spPr>
          <a:xfrm>
            <a:off x="31270982" y="29972427"/>
            <a:ext cx="6290589" cy="2554545"/>
          </a:xfrm>
          <a:prstGeom prst="rect">
            <a:avLst/>
          </a:prstGeom>
          <a:noFill/>
        </p:spPr>
        <p:txBody>
          <a:bodyPr wrap="square">
            <a:spAutoFit/>
          </a:bodyPr>
          <a:lstStyle/>
          <a:p>
            <a:pPr algn="l"/>
            <a:r>
              <a:rPr lang="en-US" sz="4000" b="0" dirty="0">
                <a:solidFill>
                  <a:schemeClr val="tx1"/>
                </a:solidFill>
                <a:effectLst/>
                <a:latin typeface="Times New Roman" panose="02020603050405020304" pitchFamily="18" charset="0"/>
                <a:cs typeface="Times New Roman" panose="02020603050405020304" pitchFamily="18" charset="0"/>
              </a:rPr>
              <a:t>Standards:</a:t>
            </a:r>
          </a:p>
          <a:p>
            <a:pPr algn="l"/>
            <a:r>
              <a:rPr lang="en-US" sz="4000" b="0" dirty="0">
                <a:solidFill>
                  <a:schemeClr val="tx1"/>
                </a:solidFill>
                <a:effectLst/>
                <a:latin typeface="Times New Roman" panose="02020603050405020304" pitchFamily="18" charset="0"/>
                <a:cs typeface="Times New Roman" panose="02020603050405020304" pitchFamily="18" charset="0"/>
              </a:rPr>
              <a:t>-ASTM- (for retaining Wall)</a:t>
            </a:r>
          </a:p>
          <a:p>
            <a:pPr algn="l"/>
            <a:r>
              <a:rPr lang="en-US" sz="4000" b="0" dirty="0">
                <a:solidFill>
                  <a:schemeClr val="tx1"/>
                </a:solidFill>
                <a:latin typeface="Times New Roman" panose="02020603050405020304" pitchFamily="18" charset="0"/>
                <a:cs typeface="Times New Roman" panose="02020603050405020304" pitchFamily="18" charset="0"/>
              </a:rPr>
              <a:t>-ACI (for Beam Repair Calcs)</a:t>
            </a:r>
          </a:p>
        </p:txBody>
      </p:sp>
      <p:sp>
        <p:nvSpPr>
          <p:cNvPr id="2" name="Rectangle 167">
            <a:extLst>
              <a:ext uri="{FF2B5EF4-FFF2-40B4-BE49-F238E27FC236}">
                <a16:creationId xmlns:a16="http://schemas.microsoft.com/office/drawing/2014/main" id="{84340ED1-160E-6A0C-6612-CF228ADF1EFC}"/>
              </a:ext>
            </a:extLst>
          </p:cNvPr>
          <p:cNvSpPr>
            <a:spLocks noChangeArrowheads="1"/>
          </p:cNvSpPr>
          <p:nvPr/>
        </p:nvSpPr>
        <p:spPr bwMode="auto">
          <a:xfrm>
            <a:off x="27367146" y="20292533"/>
            <a:ext cx="16120312" cy="1009119"/>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4600" dirty="0">
                <a:solidFill>
                  <a:schemeClr val="bg1"/>
                </a:solidFill>
                <a:latin typeface="+mj-lt"/>
                <a:cs typeface="Times New Roman" panose="02020603050405020304" pitchFamily="18" charset="0"/>
              </a:rPr>
              <a:t>Trail Profiles</a:t>
            </a:r>
          </a:p>
        </p:txBody>
      </p:sp>
      <p:pic>
        <p:nvPicPr>
          <p:cNvPr id="1028" name="Picture 4" descr="A drawing of a bridge&#10;&#10;Description automatically generated">
            <a:extLst>
              <a:ext uri="{FF2B5EF4-FFF2-40B4-BE49-F238E27FC236}">
                <a16:creationId xmlns:a16="http://schemas.microsoft.com/office/drawing/2014/main" id="{71809560-681C-5316-4941-B7D1F71FA3E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18593"/>
          <a:stretch/>
        </p:blipFill>
        <p:spPr bwMode="auto">
          <a:xfrm>
            <a:off x="27415136" y="15081845"/>
            <a:ext cx="16072322" cy="50261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67">
            <a:extLst>
              <a:ext uri="{FF2B5EF4-FFF2-40B4-BE49-F238E27FC236}">
                <a16:creationId xmlns:a16="http://schemas.microsoft.com/office/drawing/2014/main" id="{72AE23CC-D84B-1D4B-30E8-D44F33FC8341}"/>
              </a:ext>
            </a:extLst>
          </p:cNvPr>
          <p:cNvSpPr>
            <a:spLocks noChangeArrowheads="1"/>
          </p:cNvSpPr>
          <p:nvPr/>
        </p:nvSpPr>
        <p:spPr bwMode="auto">
          <a:xfrm>
            <a:off x="370381" y="21096637"/>
            <a:ext cx="16601436" cy="100584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4600" dirty="0">
                <a:solidFill>
                  <a:schemeClr val="bg1"/>
                </a:solidFill>
                <a:latin typeface="+mj-lt"/>
                <a:cs typeface="Times New Roman" panose="02020603050405020304" pitchFamily="18" charset="0"/>
              </a:rPr>
              <a:t>Section</a:t>
            </a:r>
            <a:r>
              <a:rPr lang="en-US" sz="4600" dirty="0">
                <a:solidFill>
                  <a:srgbClr val="999999"/>
                </a:solidFill>
                <a:latin typeface="+mj-lt"/>
                <a:cs typeface="Times New Roman" panose="02020603050405020304" pitchFamily="18" charset="0"/>
              </a:rPr>
              <a:t> </a:t>
            </a:r>
            <a:r>
              <a:rPr lang="en-US" sz="4600" dirty="0">
                <a:solidFill>
                  <a:schemeClr val="bg1"/>
                </a:solidFill>
                <a:latin typeface="+mj-lt"/>
                <a:cs typeface="Times New Roman" panose="02020603050405020304" pitchFamily="18" charset="0"/>
              </a:rPr>
              <a:t>3</a:t>
            </a:r>
          </a:p>
        </p:txBody>
      </p:sp>
      <p:pic>
        <p:nvPicPr>
          <p:cNvPr id="14" name="Picture 13" descr="A diagram of a block wall&#10;&#10;Description automatically generated">
            <a:extLst>
              <a:ext uri="{FF2B5EF4-FFF2-40B4-BE49-F238E27FC236}">
                <a16:creationId xmlns:a16="http://schemas.microsoft.com/office/drawing/2014/main" id="{4D6D20C3-86C6-52EC-1691-F1C3037D0B8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77723" y="22260644"/>
            <a:ext cx="9363368" cy="5636000"/>
          </a:xfrm>
          <a:prstGeom prst="rect">
            <a:avLst/>
          </a:prstGeom>
        </p:spPr>
      </p:pic>
      <p:sp>
        <p:nvSpPr>
          <p:cNvPr id="16" name="Rectangle 167">
            <a:extLst>
              <a:ext uri="{FF2B5EF4-FFF2-40B4-BE49-F238E27FC236}">
                <a16:creationId xmlns:a16="http://schemas.microsoft.com/office/drawing/2014/main" id="{E5508A2C-C934-411E-1717-E918FE1650E8}"/>
              </a:ext>
            </a:extLst>
          </p:cNvPr>
          <p:cNvSpPr>
            <a:spLocks noChangeArrowheads="1"/>
          </p:cNvSpPr>
          <p:nvPr/>
        </p:nvSpPr>
        <p:spPr bwMode="auto">
          <a:xfrm>
            <a:off x="11191900" y="10754240"/>
            <a:ext cx="15973562" cy="980219"/>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4600" dirty="0">
                <a:solidFill>
                  <a:schemeClr val="bg1"/>
                </a:solidFill>
                <a:latin typeface="+mj-lt"/>
                <a:cs typeface="Times New Roman" panose="02020603050405020304" pitchFamily="18" charset="0"/>
              </a:rPr>
              <a:t>Section 2</a:t>
            </a:r>
          </a:p>
        </p:txBody>
      </p:sp>
      <p:pic>
        <p:nvPicPr>
          <p:cNvPr id="23" name="Picture 22" descr="A group of people running on a path in a grassy field">
            <a:extLst>
              <a:ext uri="{FF2B5EF4-FFF2-40B4-BE49-F238E27FC236}">
                <a16:creationId xmlns:a16="http://schemas.microsoft.com/office/drawing/2014/main" id="{DE7A31D5-0114-E7F9-ABE9-83D7536E6CC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0892" y="11410785"/>
            <a:ext cx="10303482" cy="6406770"/>
          </a:xfrm>
          <a:prstGeom prst="rect">
            <a:avLst/>
          </a:prstGeom>
        </p:spPr>
      </p:pic>
      <p:sp>
        <p:nvSpPr>
          <p:cNvPr id="24" name="TextBox 23">
            <a:extLst>
              <a:ext uri="{FF2B5EF4-FFF2-40B4-BE49-F238E27FC236}">
                <a16:creationId xmlns:a16="http://schemas.microsoft.com/office/drawing/2014/main" id="{15AE33DB-1AA1-CBC0-AF05-4876E6D313B9}"/>
              </a:ext>
            </a:extLst>
          </p:cNvPr>
          <p:cNvSpPr txBox="1"/>
          <p:nvPr/>
        </p:nvSpPr>
        <p:spPr>
          <a:xfrm>
            <a:off x="403742" y="17923614"/>
            <a:ext cx="10289346" cy="3524042"/>
          </a:xfrm>
          <a:prstGeom prst="rect">
            <a:avLst/>
          </a:prstGeom>
          <a:noFill/>
        </p:spPr>
        <p:txBody>
          <a:bodyPr wrap="square" rtlCol="0">
            <a:spAutoFit/>
          </a:bodyPr>
          <a:lstStyle/>
          <a:p>
            <a:pPr algn="l"/>
            <a:r>
              <a:rPr lang="en-US" sz="3600" dirty="0">
                <a:solidFill>
                  <a:srgbClr val="000000"/>
                </a:solidFill>
                <a:latin typeface="Times New Roman" panose="02020603050405020304" pitchFamily="18" charset="0"/>
                <a:cs typeface="Times New Roman" panose="02020603050405020304" pitchFamily="18" charset="0"/>
              </a:rPr>
              <a:t>Section 1: Watson Park Crossing: </a:t>
            </a:r>
          </a:p>
          <a:p>
            <a:pPr algn="l"/>
            <a:r>
              <a:rPr lang="en-US" sz="3600" b="0" dirty="0">
                <a:solidFill>
                  <a:srgbClr val="000000"/>
                </a:solidFill>
                <a:latin typeface="Times New Roman" panose="02020603050405020304" pitchFamily="18" charset="0"/>
                <a:cs typeface="Times New Roman" panose="02020603050405020304" pitchFamily="18" charset="0"/>
              </a:rPr>
              <a:t>Watson Park acted as a home base for us when designing this project. The park features a smoothly graded landscape which a trail could easily be adapted to with minimal interference to the flow of the park. </a:t>
            </a:r>
          </a:p>
          <a:p>
            <a:endParaRPr lang="en-US" dirty="0"/>
          </a:p>
        </p:txBody>
      </p:sp>
      <p:sp>
        <p:nvSpPr>
          <p:cNvPr id="31" name="TextBox 30">
            <a:extLst>
              <a:ext uri="{FF2B5EF4-FFF2-40B4-BE49-F238E27FC236}">
                <a16:creationId xmlns:a16="http://schemas.microsoft.com/office/drawing/2014/main" id="{8FDDE706-5AAF-A13B-E991-EE221A2BCA59}"/>
              </a:ext>
            </a:extLst>
          </p:cNvPr>
          <p:cNvSpPr txBox="1"/>
          <p:nvPr/>
        </p:nvSpPr>
        <p:spPr>
          <a:xfrm>
            <a:off x="11250542" y="18360375"/>
            <a:ext cx="15703797" cy="2308324"/>
          </a:xfrm>
          <a:prstGeom prst="rect">
            <a:avLst/>
          </a:prstGeom>
          <a:noFill/>
        </p:spPr>
        <p:txBody>
          <a:bodyPr wrap="square" lIns="91440" tIns="45720" rIns="91440" bIns="45720" anchor="t">
            <a:spAutoFit/>
          </a:bodyPr>
          <a:lstStyle/>
          <a:p>
            <a:pPr algn="l"/>
            <a:r>
              <a:rPr lang="en-US" sz="3600" dirty="0">
                <a:solidFill>
                  <a:srgbClr val="000000"/>
                </a:solidFill>
                <a:latin typeface="Times New Roman" panose="02020603050405020304" pitchFamily="18" charset="0"/>
                <a:cs typeface="Times New Roman" panose="02020603050405020304" pitchFamily="18" charset="0"/>
              </a:rPr>
              <a:t>Section 2: Route 3 Underpass: </a:t>
            </a:r>
          </a:p>
          <a:p>
            <a:pPr algn="l"/>
            <a:r>
              <a:rPr lang="en-US" sz="3600" b="0" dirty="0">
                <a:solidFill>
                  <a:srgbClr val="000000"/>
                </a:solidFill>
                <a:latin typeface="Times New Roman"/>
                <a:cs typeface="Times New Roman"/>
              </a:rPr>
              <a:t>The former headgate below route 3 offered a unique solution to crossing The busy road. It was important for us to avoid an at grade crossing, because of the high traffic levels (1800 Vehicles/day) and safety risks. </a:t>
            </a:r>
            <a:endParaRPr lang="en-US" sz="3600" b="0" dirty="0">
              <a:solidFill>
                <a:srgbClr val="00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F03C8C1-CF54-EDA0-87C7-C0EBDD9A18A6}"/>
              </a:ext>
            </a:extLst>
          </p:cNvPr>
          <p:cNvSpPr txBox="1"/>
          <p:nvPr/>
        </p:nvSpPr>
        <p:spPr>
          <a:xfrm>
            <a:off x="426540" y="22559418"/>
            <a:ext cx="6663950" cy="6294031"/>
          </a:xfrm>
          <a:prstGeom prst="rect">
            <a:avLst/>
          </a:prstGeom>
          <a:noFill/>
        </p:spPr>
        <p:txBody>
          <a:bodyPr wrap="square" rtlCol="0">
            <a:spAutoFit/>
          </a:bodyPr>
          <a:lstStyle/>
          <a:p>
            <a:pPr algn="l"/>
            <a:r>
              <a:rPr lang="en-US" sz="3600" dirty="0">
                <a:solidFill>
                  <a:srgbClr val="000000"/>
                </a:solidFill>
                <a:latin typeface="Times New Roman" panose="02020603050405020304" pitchFamily="18" charset="0"/>
                <a:cs typeface="Times New Roman" panose="02020603050405020304" pitchFamily="18" charset="0"/>
              </a:rPr>
              <a:t>Section 3: Wetland Boardwalk: </a:t>
            </a:r>
          </a:p>
          <a:p>
            <a:pPr algn="l"/>
            <a:r>
              <a:rPr lang="en-US" sz="3600" b="0" dirty="0">
                <a:solidFill>
                  <a:srgbClr val="000000"/>
                </a:solidFill>
                <a:latin typeface="Times New Roman" panose="02020603050405020304" pitchFamily="18" charset="0"/>
                <a:cs typeface="Times New Roman" panose="02020603050405020304" pitchFamily="18" charset="0"/>
              </a:rPr>
              <a:t>This section of the project offered some difficult challenges relating to environmental impacts and wetland regulations. Another concern was the slope stability behind the Merrimack Fire Department, where a retaining wall design had to be implemented</a:t>
            </a:r>
          </a:p>
          <a:p>
            <a:pPr algn="l"/>
            <a:endParaRPr lang="en-US" sz="3600" b="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15" name="Rectangle 167">
            <a:extLst>
              <a:ext uri="{FF2B5EF4-FFF2-40B4-BE49-F238E27FC236}">
                <a16:creationId xmlns:a16="http://schemas.microsoft.com/office/drawing/2014/main" id="{E10E78C5-362F-0238-B5DD-C002DCCED4F5}"/>
              </a:ext>
            </a:extLst>
          </p:cNvPr>
          <p:cNvSpPr>
            <a:spLocks noChangeArrowheads="1"/>
          </p:cNvSpPr>
          <p:nvPr/>
        </p:nvSpPr>
        <p:spPr bwMode="auto">
          <a:xfrm>
            <a:off x="370381" y="10754240"/>
            <a:ext cx="10526219" cy="1005841"/>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4600" dirty="0">
                <a:solidFill>
                  <a:schemeClr val="bg1"/>
                </a:solidFill>
                <a:latin typeface="+mj-lt"/>
                <a:cs typeface="Times New Roman" panose="02020603050405020304" pitchFamily="18" charset="0"/>
              </a:rPr>
              <a:t>Section 1</a:t>
            </a:r>
          </a:p>
        </p:txBody>
      </p:sp>
      <p:pic>
        <p:nvPicPr>
          <p:cNvPr id="1045" name="Picture 21" descr="A graph with lines and text&#10;&#10;Description automatically generated">
            <a:extLst>
              <a:ext uri="{FF2B5EF4-FFF2-40B4-BE49-F238E27FC236}">
                <a16:creationId xmlns:a16="http://schemas.microsoft.com/office/drawing/2014/main" id="{3629B7D5-361E-3570-9A7D-A75E2880DE9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394328" y="21510685"/>
            <a:ext cx="16075461" cy="314116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 diagram of a profile&#10;&#10;Description automatically generated">
            <a:extLst>
              <a:ext uri="{FF2B5EF4-FFF2-40B4-BE49-F238E27FC236}">
                <a16:creationId xmlns:a16="http://schemas.microsoft.com/office/drawing/2014/main" id="{7F103141-86C5-A756-70DC-A07751BD5A9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361204" y="24893478"/>
            <a:ext cx="16120312" cy="3259076"/>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167">
            <a:extLst>
              <a:ext uri="{FF2B5EF4-FFF2-40B4-BE49-F238E27FC236}">
                <a16:creationId xmlns:a16="http://schemas.microsoft.com/office/drawing/2014/main" id="{8258275E-E6DD-3447-3A2F-3608AA553686}"/>
              </a:ext>
            </a:extLst>
          </p:cNvPr>
          <p:cNvSpPr>
            <a:spLocks noChangeArrowheads="1"/>
          </p:cNvSpPr>
          <p:nvPr/>
        </p:nvSpPr>
        <p:spPr bwMode="auto">
          <a:xfrm>
            <a:off x="27394328" y="13891462"/>
            <a:ext cx="16139291" cy="100584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4600" dirty="0">
                <a:solidFill>
                  <a:schemeClr val="bg1"/>
                </a:solidFill>
                <a:latin typeface="+mj-lt"/>
                <a:cs typeface="Times New Roman" panose="02020603050405020304" pitchFamily="18" charset="0"/>
              </a:rPr>
              <a:t>Trail Cros Section </a:t>
            </a:r>
          </a:p>
        </p:txBody>
      </p:sp>
      <p:sp>
        <p:nvSpPr>
          <p:cNvPr id="8" name="TextBox 7">
            <a:extLst>
              <a:ext uri="{FF2B5EF4-FFF2-40B4-BE49-F238E27FC236}">
                <a16:creationId xmlns:a16="http://schemas.microsoft.com/office/drawing/2014/main" id="{E8B529FA-CE59-DD42-2CE6-B6D6871CB90F}"/>
              </a:ext>
            </a:extLst>
          </p:cNvPr>
          <p:cNvSpPr txBox="1"/>
          <p:nvPr/>
        </p:nvSpPr>
        <p:spPr>
          <a:xfrm>
            <a:off x="8078224" y="15081845"/>
            <a:ext cx="369012" cy="754053"/>
          </a:xfrm>
          <a:prstGeom prst="rect">
            <a:avLst/>
          </a:prstGeom>
          <a:noFill/>
        </p:spPr>
        <p:txBody>
          <a:bodyPr wrap="none" rtlCol="0">
            <a:spAutoFit/>
          </a:bodyPr>
          <a:lstStyle/>
          <a:p>
            <a:r>
              <a:rPr lang="en-US"/>
              <a:t>`</a:t>
            </a:r>
          </a:p>
        </p:txBody>
      </p:sp>
      <p:sp>
        <p:nvSpPr>
          <p:cNvPr id="21" name="Rectangle 20">
            <a:extLst>
              <a:ext uri="{FF2B5EF4-FFF2-40B4-BE49-F238E27FC236}">
                <a16:creationId xmlns:a16="http://schemas.microsoft.com/office/drawing/2014/main" id="{F037294B-9109-0A7F-4830-BC16165CF453}"/>
              </a:ext>
            </a:extLst>
          </p:cNvPr>
          <p:cNvSpPr/>
          <p:nvPr/>
        </p:nvSpPr>
        <p:spPr bwMode="auto">
          <a:xfrm>
            <a:off x="403741" y="11860696"/>
            <a:ext cx="10491031" cy="8918713"/>
          </a:xfrm>
          <a:prstGeom prst="rect">
            <a:avLst/>
          </a:prstGeom>
          <a:noFill/>
          <a:ln w="6667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27" name="Rectangle 26">
            <a:extLst>
              <a:ext uri="{FF2B5EF4-FFF2-40B4-BE49-F238E27FC236}">
                <a16:creationId xmlns:a16="http://schemas.microsoft.com/office/drawing/2014/main" id="{D73EAD5A-BDC6-F85D-54C2-A975F75E3970}"/>
              </a:ext>
            </a:extLst>
          </p:cNvPr>
          <p:cNvSpPr/>
          <p:nvPr/>
        </p:nvSpPr>
        <p:spPr bwMode="auto">
          <a:xfrm>
            <a:off x="435636" y="4851400"/>
            <a:ext cx="10433993" cy="5557120"/>
          </a:xfrm>
          <a:prstGeom prst="rect">
            <a:avLst/>
          </a:prstGeom>
          <a:noFill/>
          <a:ln w="6667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30" name="Rectangle 29">
            <a:extLst>
              <a:ext uri="{FF2B5EF4-FFF2-40B4-BE49-F238E27FC236}">
                <a16:creationId xmlns:a16="http://schemas.microsoft.com/office/drawing/2014/main" id="{C224CD48-DB7C-BB83-48E9-0F219B3EFE3F}"/>
              </a:ext>
            </a:extLst>
          </p:cNvPr>
          <p:cNvSpPr/>
          <p:nvPr/>
        </p:nvSpPr>
        <p:spPr bwMode="auto">
          <a:xfrm>
            <a:off x="11191900" y="4874194"/>
            <a:ext cx="15973562" cy="5557120"/>
          </a:xfrm>
          <a:prstGeom prst="rect">
            <a:avLst/>
          </a:prstGeom>
          <a:noFill/>
          <a:ln w="6667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37" name="Rectangle 36">
            <a:extLst>
              <a:ext uri="{FF2B5EF4-FFF2-40B4-BE49-F238E27FC236}">
                <a16:creationId xmlns:a16="http://schemas.microsoft.com/office/drawing/2014/main" id="{09EBB4E0-7807-15D8-90E5-FB11385F6D26}"/>
              </a:ext>
            </a:extLst>
          </p:cNvPr>
          <p:cNvSpPr/>
          <p:nvPr/>
        </p:nvSpPr>
        <p:spPr bwMode="auto">
          <a:xfrm>
            <a:off x="11213369" y="11860696"/>
            <a:ext cx="15952093" cy="8905011"/>
          </a:xfrm>
          <a:prstGeom prst="rect">
            <a:avLst/>
          </a:prstGeom>
          <a:noFill/>
          <a:ln w="6667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38" name="Rectangle 37">
            <a:extLst>
              <a:ext uri="{FF2B5EF4-FFF2-40B4-BE49-F238E27FC236}">
                <a16:creationId xmlns:a16="http://schemas.microsoft.com/office/drawing/2014/main" id="{17C50FD6-44D1-86B1-65AB-C2BFA81737B6}"/>
              </a:ext>
            </a:extLst>
          </p:cNvPr>
          <p:cNvSpPr/>
          <p:nvPr/>
        </p:nvSpPr>
        <p:spPr bwMode="auto">
          <a:xfrm>
            <a:off x="370380" y="22219060"/>
            <a:ext cx="16601437" cy="10548740"/>
          </a:xfrm>
          <a:prstGeom prst="rect">
            <a:avLst/>
          </a:prstGeom>
          <a:noFill/>
          <a:ln w="6667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39" name="Rectangle 38">
            <a:extLst>
              <a:ext uri="{FF2B5EF4-FFF2-40B4-BE49-F238E27FC236}">
                <a16:creationId xmlns:a16="http://schemas.microsoft.com/office/drawing/2014/main" id="{B127BC64-E63B-A09E-1BB6-A798A1150DF0}"/>
              </a:ext>
            </a:extLst>
          </p:cNvPr>
          <p:cNvSpPr/>
          <p:nvPr/>
        </p:nvSpPr>
        <p:spPr bwMode="auto">
          <a:xfrm>
            <a:off x="17185793" y="22162014"/>
            <a:ext cx="9979667" cy="10605786"/>
          </a:xfrm>
          <a:prstGeom prst="rect">
            <a:avLst/>
          </a:prstGeom>
          <a:noFill/>
          <a:ln w="6667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40" name="Rectangle 39">
            <a:extLst>
              <a:ext uri="{FF2B5EF4-FFF2-40B4-BE49-F238E27FC236}">
                <a16:creationId xmlns:a16="http://schemas.microsoft.com/office/drawing/2014/main" id="{2B8B9FC6-8169-ABD6-020F-4991A297A56E}"/>
              </a:ext>
            </a:extLst>
          </p:cNvPr>
          <p:cNvSpPr/>
          <p:nvPr/>
        </p:nvSpPr>
        <p:spPr bwMode="auto">
          <a:xfrm>
            <a:off x="27417695" y="14961912"/>
            <a:ext cx="16115925" cy="5196487"/>
          </a:xfrm>
          <a:prstGeom prst="rect">
            <a:avLst/>
          </a:prstGeom>
          <a:noFill/>
          <a:ln w="6667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42" name="Rectangle 41">
            <a:extLst>
              <a:ext uri="{FF2B5EF4-FFF2-40B4-BE49-F238E27FC236}">
                <a16:creationId xmlns:a16="http://schemas.microsoft.com/office/drawing/2014/main" id="{2695F394-0DDE-5FFF-DB74-8D5156AD241E}"/>
              </a:ext>
            </a:extLst>
          </p:cNvPr>
          <p:cNvSpPr/>
          <p:nvPr/>
        </p:nvSpPr>
        <p:spPr bwMode="auto">
          <a:xfrm>
            <a:off x="27413309" y="4928943"/>
            <a:ext cx="16068208" cy="8632301"/>
          </a:xfrm>
          <a:prstGeom prst="rect">
            <a:avLst/>
          </a:prstGeom>
          <a:noFill/>
          <a:ln w="6667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44" name="Rectangle 43">
            <a:extLst>
              <a:ext uri="{FF2B5EF4-FFF2-40B4-BE49-F238E27FC236}">
                <a16:creationId xmlns:a16="http://schemas.microsoft.com/office/drawing/2014/main" id="{0EC63B8C-9EE0-0D27-A859-0B3FAC624D3C}"/>
              </a:ext>
            </a:extLst>
          </p:cNvPr>
          <p:cNvSpPr/>
          <p:nvPr/>
        </p:nvSpPr>
        <p:spPr bwMode="auto">
          <a:xfrm>
            <a:off x="27417929" y="21510685"/>
            <a:ext cx="16115690" cy="6641869"/>
          </a:xfrm>
          <a:prstGeom prst="rect">
            <a:avLst/>
          </a:prstGeom>
          <a:noFill/>
          <a:ln w="6667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45" name="Rectangle 44">
            <a:extLst>
              <a:ext uri="{FF2B5EF4-FFF2-40B4-BE49-F238E27FC236}">
                <a16:creationId xmlns:a16="http://schemas.microsoft.com/office/drawing/2014/main" id="{E2754CB7-C0BB-FBB3-6854-4AEC021DA2B5}"/>
              </a:ext>
            </a:extLst>
          </p:cNvPr>
          <p:cNvSpPr/>
          <p:nvPr/>
        </p:nvSpPr>
        <p:spPr bwMode="auto">
          <a:xfrm>
            <a:off x="27457573" y="29905478"/>
            <a:ext cx="9776153" cy="2862322"/>
          </a:xfrm>
          <a:prstGeom prst="rect">
            <a:avLst/>
          </a:prstGeom>
          <a:noFill/>
          <a:ln w="6667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47" name="Rectangle 46">
            <a:extLst>
              <a:ext uri="{FF2B5EF4-FFF2-40B4-BE49-F238E27FC236}">
                <a16:creationId xmlns:a16="http://schemas.microsoft.com/office/drawing/2014/main" id="{4D4615DD-8CCC-C20D-646D-BA1A8EDB23BE}"/>
              </a:ext>
            </a:extLst>
          </p:cNvPr>
          <p:cNvSpPr/>
          <p:nvPr/>
        </p:nvSpPr>
        <p:spPr bwMode="auto">
          <a:xfrm>
            <a:off x="37642627" y="29905478"/>
            <a:ext cx="5950722" cy="2862322"/>
          </a:xfrm>
          <a:prstGeom prst="rect">
            <a:avLst/>
          </a:prstGeom>
          <a:noFill/>
          <a:ln w="6667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pic>
        <p:nvPicPr>
          <p:cNvPr id="6" name="Picture 5">
            <a:extLst>
              <a:ext uri="{FF2B5EF4-FFF2-40B4-BE49-F238E27FC236}">
                <a16:creationId xmlns:a16="http://schemas.microsoft.com/office/drawing/2014/main" id="{0496B7B6-2F48-B5BB-9996-64616ED98AB6}"/>
              </a:ext>
            </a:extLst>
          </p:cNvPr>
          <p:cNvPicPr>
            <a:picLocks noChangeAspect="1"/>
          </p:cNvPicPr>
          <p:nvPr/>
        </p:nvPicPr>
        <p:blipFill>
          <a:blip r:embed="rId20"/>
          <a:stretch>
            <a:fillRect/>
          </a:stretch>
        </p:blipFill>
        <p:spPr>
          <a:xfrm>
            <a:off x="17353580" y="29440612"/>
            <a:ext cx="5810176" cy="3235222"/>
          </a:xfrm>
          <a:prstGeom prst="rect">
            <a:avLst/>
          </a:prstGeom>
        </p:spPr>
      </p:pic>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EE81D23D6C84A99556B171F594373" ma:contentTypeVersion="14" ma:contentTypeDescription="Create a new document." ma:contentTypeScope="" ma:versionID="6553989a0ea33d06ccc1d317572e1cbe">
  <xsd:schema xmlns:xsd="http://www.w3.org/2001/XMLSchema" xmlns:xs="http://www.w3.org/2001/XMLSchema" xmlns:p="http://schemas.microsoft.com/office/2006/metadata/properties" xmlns:ns2="4f10b248-eee5-446d-acd7-1a5f890fb147" xmlns:ns3="df50c02c-928b-4faa-b25a-bbea23910f8f" targetNamespace="http://schemas.microsoft.com/office/2006/metadata/properties" ma:root="true" ma:fieldsID="5d355f156bb740d2f4daf3e52099eef8" ns2:_="" ns3:_="">
    <xsd:import namespace="4f10b248-eee5-446d-acd7-1a5f890fb147"/>
    <xsd:import namespace="df50c02c-928b-4faa-b25a-bbea23910f8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0b248-eee5-446d-acd7-1a5f890fb1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0c02c-928b-4faa-b25a-bbea23910f8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2868561-ed5f-4892-972c-67b80951c884}" ma:internalName="TaxCatchAll" ma:showField="CatchAllData" ma:web="df50c02c-928b-4faa-b25a-bbea23910f8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10b248-eee5-446d-acd7-1a5f890fb147">
      <Terms xmlns="http://schemas.microsoft.com/office/infopath/2007/PartnerControls"/>
    </lcf76f155ced4ddcb4097134ff3c332f>
    <TaxCatchAll xmlns="df50c02c-928b-4faa-b25a-bbea23910f8f" xsi:nil="true"/>
    <SharedWithUsers xmlns="df50c02c-928b-4faa-b25a-bbea23910f8f">
      <UserInfo>
        <DisplayName>William Paglia</DisplayName>
        <AccountId>9</AccountId>
        <AccountType/>
      </UserInfo>
      <UserInfo>
        <DisplayName>Max Perreault</DisplayName>
        <AccountId>13</AccountId>
        <AccountType/>
      </UserInfo>
      <UserInfo>
        <DisplayName>Catrin Herbert</DisplayName>
        <AccountId>21</AccountId>
        <AccountType/>
      </UserInfo>
    </SharedWithUsers>
  </documentManagement>
</p:properties>
</file>

<file path=customXml/itemProps1.xml><?xml version="1.0" encoding="utf-8"?>
<ds:datastoreItem xmlns:ds="http://schemas.openxmlformats.org/officeDocument/2006/customXml" ds:itemID="{B69F82F7-5E44-4916-B1B8-CE1DC2E1BFED}">
  <ds:schemaRefs>
    <ds:schemaRef ds:uri="4f10b248-eee5-446d-acd7-1a5f890fb147"/>
    <ds:schemaRef ds:uri="df50c02c-928b-4faa-b25a-bbea23910f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0E77F1-72D3-4A2D-9DD3-697F78F33DC7}">
  <ds:schemaRefs>
    <ds:schemaRef ds:uri="http://schemas.microsoft.com/sharepoint/v3/contenttype/forms"/>
  </ds:schemaRefs>
</ds:datastoreItem>
</file>

<file path=customXml/itemProps3.xml><?xml version="1.0" encoding="utf-8"?>
<ds:datastoreItem xmlns:ds="http://schemas.openxmlformats.org/officeDocument/2006/customXml" ds:itemID="{F74893B4-92E7-4DBB-804A-77C601F0AEF3}">
  <ds:schemaRefs>
    <ds:schemaRef ds:uri="http://purl.org/dc/terms/"/>
    <ds:schemaRef ds:uri="http://schemas.microsoft.com/office/2006/documentManagement/types"/>
    <ds:schemaRef ds:uri="df50c02c-928b-4faa-b25a-bbea23910f8f"/>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4f10b248-eee5-446d-acd7-1a5f890fb147"/>
  </ds:schemaRefs>
</ds:datastoreItem>
</file>

<file path=docProps/app.xml><?xml version="1.0" encoding="utf-8"?>
<Properties xmlns="http://schemas.openxmlformats.org/officeDocument/2006/extended-properties" xmlns:vt="http://schemas.openxmlformats.org/officeDocument/2006/docPropsVTypes">
  <TotalTime>1442</TotalTime>
  <Words>528</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Times New Roman</vt:lpstr>
      <vt:lpstr>Default Design</vt:lpstr>
      <vt:lpstr>Souhegan River Pedestrian Trail: Merrimack, NH Andrew Merenda, Will Paglia, Max Perreault, Catrin Herbert  </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Andrew Merenda</cp:lastModifiedBy>
  <cp:revision>103</cp:revision>
  <cp:lastPrinted>2014-02-24T14:53:09Z</cp:lastPrinted>
  <dcterms:created xsi:type="dcterms:W3CDTF">2004-07-26T21:45:23Z</dcterms:created>
  <dcterms:modified xsi:type="dcterms:W3CDTF">2024-04-22T18:58:21Z</dcterms:modified>
  <cp:category>science research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0x010100C41EE81D23D6C84A99556B171F594373</vt:lpwstr>
  </property>
  <property fmtid="{D5CDD505-2E9C-101B-9397-08002B2CF9AE}" pid="3" name="MediaServiceImageTags">
    <vt:lpwstr/>
  </property>
</Properties>
</file>