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68" userDrawn="1">
          <p15:clr>
            <a:srgbClr val="A4A3A4"/>
          </p15:clr>
        </p15:guide>
        <p15:guide id="2" pos="87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e Hermann" initials="NH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008" autoAdjust="0"/>
    <p:restoredTop sz="96357" autoAdjust="0"/>
  </p:normalViewPr>
  <p:slideViewPr>
    <p:cSldViewPr snapToGrid="0">
      <p:cViewPr varScale="1">
        <p:scale>
          <a:sx n="23" d="100"/>
          <a:sy n="23" d="100"/>
        </p:scale>
        <p:origin x="2328" y="96"/>
      </p:cViewPr>
      <p:guideLst>
        <p:guide orient="horz" pos="19968"/>
        <p:guide pos="87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7A86D-9231-5B4B-B254-973897E6891B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7DBD1-5799-5C41-92D1-BE60EA482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74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7DBD1-5799-5C41-92D1-BE60EA482D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5387975"/>
            <a:ext cx="32918400" cy="114601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463"/>
            <a:ext cx="32918400" cy="79486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8F11D-C563-8247-92C0-E39C035FC6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47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BE594-7C32-E049-BFDF-35ABDD42F8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708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272163" y="2925763"/>
            <a:ext cx="9326562" cy="26335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92475" y="2925763"/>
            <a:ext cx="27827288" cy="263350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394A2-0CD2-3844-8785-D1A9053CB6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089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549AD-C3EF-B44B-B719-C165F33347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85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025" y="8207375"/>
            <a:ext cx="37857113" cy="136921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025" y="22029738"/>
            <a:ext cx="37857113" cy="72009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B06E11-A420-0846-B1BE-BC90BCF88B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518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2475" y="9509125"/>
            <a:ext cx="18576925" cy="1975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0" y="9509125"/>
            <a:ext cx="18576925" cy="1975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F1415-0D21-9A41-BC16-701501B112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37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0" y="1752600"/>
            <a:ext cx="37857113" cy="6362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0" y="8069263"/>
            <a:ext cx="18568988" cy="39544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2600" y="12023725"/>
            <a:ext cx="18568988" cy="17686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20238" y="8069263"/>
            <a:ext cx="18659475" cy="39544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20238" y="12023725"/>
            <a:ext cx="18659475" cy="17686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F7CD4-E394-2646-8C4D-8EBF48671B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87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E3228-9A07-5D47-A2D9-C0A96C1D1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36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ADD0E-0315-8F49-A638-3BD6395458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424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0" y="2193925"/>
            <a:ext cx="14157325" cy="76819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5" y="4740275"/>
            <a:ext cx="22220238" cy="23393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2600" y="9875838"/>
            <a:ext cx="14157325" cy="182959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391A9-9896-1A43-820B-78D377CF06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0" y="2193925"/>
            <a:ext cx="14157325" cy="76819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659475" y="4740275"/>
            <a:ext cx="22220238" cy="23393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2600" y="9875838"/>
            <a:ext cx="14157325" cy="182959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E4F0E-6FBE-B74E-9B6A-247E780FD8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461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92475" y="2925763"/>
            <a:ext cx="373062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38912" tIns="219456" rIns="438912" bIns="2194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92475" y="9509125"/>
            <a:ext cx="37306250" cy="197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92475" y="29992638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defTabSz="4389438">
              <a:defRPr sz="67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525" y="29992638"/>
            <a:ext cx="1390015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algn="ctr" defTabSz="4389438">
              <a:defRPr sz="67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4725" y="29992638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algn="r" defTabSz="4389438">
              <a:defRPr sz="6700"/>
            </a:lvl1pPr>
          </a:lstStyle>
          <a:p>
            <a:fld id="{1FC1E84B-78D8-F042-9FCB-9BB2183A527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89438" rtl="0" fontAlgn="base">
        <a:spcBef>
          <a:spcPct val="0"/>
        </a:spcBef>
        <a:spcAft>
          <a:spcPct val="0"/>
        </a:spcAft>
        <a:defRPr sz="211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  <a:ea typeface="ＭＳ Ｐゴシック" charset="-128"/>
        </a:defRPr>
      </a:lvl2pPr>
      <a:lvl3pPr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  <a:ea typeface="ＭＳ Ｐゴシック" charset="-128"/>
        </a:defRPr>
      </a:lvl3pPr>
      <a:lvl4pPr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  <a:ea typeface="ＭＳ Ｐゴシック" charset="-128"/>
        </a:defRPr>
      </a:lvl4pPr>
      <a:lvl5pPr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1646238" indent="-1646238" algn="l" defTabSz="4389438" rtl="0" fontAlgn="base">
        <a:spcBef>
          <a:spcPct val="20000"/>
        </a:spcBef>
        <a:spcAft>
          <a:spcPct val="0"/>
        </a:spcAft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25" indent="-1371600" algn="l" defTabSz="4389438" rtl="0" fontAlgn="base">
        <a:spcBef>
          <a:spcPct val="20000"/>
        </a:spcBef>
        <a:spcAft>
          <a:spcPct val="0"/>
        </a:spcAft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6963" algn="l" defTabSz="4389438" rtl="0" fontAlgn="base">
        <a:spcBef>
          <a:spcPct val="20000"/>
        </a:spcBef>
        <a:spcAft>
          <a:spcPct val="0"/>
        </a:spcAft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325" indent="-1096963" algn="l" defTabSz="4389438" rtl="0" fontAlgn="base">
        <a:spcBef>
          <a:spcPct val="20000"/>
        </a:spcBef>
        <a:spcAft>
          <a:spcPct val="0"/>
        </a:spcAft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838" indent="-1096963" algn="l" defTabSz="4389438" rtl="0" fontAlgn="base">
        <a:spcBef>
          <a:spcPct val="20000"/>
        </a:spcBef>
        <a:spcAft>
          <a:spcPct val="0"/>
        </a:spcAft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tiff"/><Relationship Id="rId18" Type="http://schemas.openxmlformats.org/officeDocument/2006/relationships/image" Target="../media/image17.JPG"/><Relationship Id="rId3" Type="http://schemas.openxmlformats.org/officeDocument/2006/relationships/image" Target="../media/image2.png"/><Relationship Id="rId21" Type="http://schemas.openxmlformats.org/officeDocument/2006/relationships/image" Target="../media/image20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1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856930" y="7552868"/>
            <a:ext cx="42177337" cy="24625317"/>
          </a:xfrm>
          <a:prstGeom prst="rect">
            <a:avLst/>
          </a:prstGeom>
          <a:solidFill>
            <a:schemeClr val="bg1">
              <a:alpha val="8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48640" tIns="274320" rIns="548640" bIns="274320"/>
          <a:lstStyle>
            <a:lvl1pPr algn="ctr" defTabSz="4389438">
              <a:spcBef>
                <a:spcPct val="20000"/>
              </a:spcBef>
              <a:defRPr sz="15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2193925" algn="ctr" defTabSz="4389438">
              <a:spcBef>
                <a:spcPct val="20000"/>
              </a:spcBef>
              <a:defRPr sz="1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4389438" algn="ctr" defTabSz="4389438">
              <a:spcBef>
                <a:spcPct val="20000"/>
              </a:spcBef>
              <a:defRPr sz="11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6583363" algn="ctr" defTabSz="4389438">
              <a:spcBef>
                <a:spcPct val="20000"/>
              </a:spcBef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8778875" algn="ctr" defTabSz="4389438">
              <a:spcBef>
                <a:spcPct val="20000"/>
              </a:spcBef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9236075" algn="ctr" defTabSz="4389438" fontAlgn="base">
              <a:spcBef>
                <a:spcPct val="2000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693275" algn="ctr" defTabSz="4389438" fontAlgn="base">
              <a:spcBef>
                <a:spcPct val="2000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0150475" algn="ctr" defTabSz="4389438" fontAlgn="base">
              <a:spcBef>
                <a:spcPct val="2000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0607675" algn="ctr" defTabSz="4389438" fontAlgn="base">
              <a:spcBef>
                <a:spcPct val="2000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57200" indent="-457200" algn="l">
              <a:lnSpc>
                <a:spcPts val="39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3000" i="1" dirty="0">
              <a:latin typeface="PT Serif" panose="020A0603040505020204" pitchFamily="18" charset="77"/>
              <a:ea typeface="Times New Roman" charset="0"/>
              <a:cs typeface="Times New Roman" charset="0"/>
            </a:endParaRPr>
          </a:p>
          <a:p>
            <a:pPr marL="457200" indent="-457200" algn="l">
              <a:lnSpc>
                <a:spcPts val="39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3000" dirty="0">
              <a:latin typeface="PT Serif" panose="020A0603040505020204" pitchFamily="18" charset="77"/>
              <a:ea typeface="Times New Roman" charset="0"/>
              <a:cs typeface="Times New Roman" charset="0"/>
            </a:endParaRPr>
          </a:p>
          <a:p>
            <a:pPr algn="l">
              <a:lnSpc>
                <a:spcPts val="3900"/>
              </a:lnSpc>
              <a:spcBef>
                <a:spcPts val="1200"/>
              </a:spcBef>
            </a:pPr>
            <a:endParaRPr lang="en-US" sz="3000" dirty="0">
              <a:latin typeface="PT Sans" panose="020B0503020203020204" pitchFamily="34" charset="77"/>
              <a:ea typeface="Times New Roman" charset="0"/>
              <a:cs typeface="Times New Roman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00801" y="825095"/>
            <a:ext cx="31089600" cy="3142275"/>
          </a:xfrm>
          <a:solidFill>
            <a:schemeClr val="bg1">
              <a:alpha val="87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8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Sculpin exhibit intense and flexible feeding during an Arctic summer pulse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00799" y="4225053"/>
            <a:ext cx="31089600" cy="3070132"/>
          </a:xfrm>
          <a:solidFill>
            <a:schemeClr val="bg1">
              <a:alpha val="87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6300" b="1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Nathan T. Hermann</a:t>
            </a:r>
            <a:r>
              <a:rPr lang="en-US" altLang="en-US" sz="6300" b="1" baseline="30000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1</a:t>
            </a:r>
            <a:r>
              <a:rPr lang="en-US" altLang="en-US" sz="6300" b="1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, Lars J. Hammer</a:t>
            </a:r>
            <a:r>
              <a:rPr lang="en-US" altLang="en-US" sz="6300" b="1" baseline="30000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1</a:t>
            </a:r>
            <a:r>
              <a:rPr lang="en-US" altLang="en-US" sz="6300" b="1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, Nigel E. Hussey</a:t>
            </a:r>
            <a:r>
              <a:rPr lang="en-US" altLang="en-US" sz="6300" b="1" baseline="30000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2</a:t>
            </a:r>
            <a:r>
              <a:rPr lang="en-US" altLang="en-US" sz="6300" b="1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,</a:t>
            </a:r>
            <a:r>
              <a:rPr lang="en-US" altLang="en-US" sz="6300" b="1" baseline="30000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 </a:t>
            </a:r>
            <a:r>
              <a:rPr lang="en-US" altLang="en-US" sz="6300" b="1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and Nathan B. Furey</a:t>
            </a:r>
            <a:r>
              <a:rPr lang="en-US" altLang="en-US" sz="6300" b="1" baseline="30000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1</a:t>
            </a:r>
            <a:r>
              <a:rPr lang="en-US" altLang="en-US" sz="6300" b="1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 </a:t>
            </a:r>
          </a:p>
          <a:p>
            <a:r>
              <a:rPr lang="en-US" altLang="en-US" sz="4500" baseline="30000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1</a:t>
            </a:r>
            <a:r>
              <a:rPr lang="en-US" altLang="en-US" sz="4500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Department of Biological Sciences, University of New Hampshire</a:t>
            </a:r>
          </a:p>
          <a:p>
            <a:r>
              <a:rPr lang="en-US" altLang="en-US" sz="4500" baseline="30000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2</a:t>
            </a:r>
            <a:r>
              <a:rPr lang="en-US" altLang="en-US" sz="4500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Department of Biological Sciences, University of Windsor</a:t>
            </a:r>
            <a:endParaRPr lang="en-US" altLang="en-US" sz="4500" baseline="30000" dirty="0">
              <a:latin typeface="Leelawadee UI" panose="020B0502040204020203" pitchFamily="34" charset="-34"/>
              <a:ea typeface="PT Sans" charset="-52"/>
              <a:cs typeface="Leelawadee UI" panose="020B0502040204020203" pitchFamily="34" charset="-34"/>
            </a:endParaRPr>
          </a:p>
        </p:txBody>
      </p:sp>
      <p:pic>
        <p:nvPicPr>
          <p:cNvPr id="26" name="Picture 25"/>
          <p:cNvPicPr>
            <a:picLocks/>
          </p:cNvPicPr>
          <p:nvPr/>
        </p:nvPicPr>
        <p:blipFill>
          <a:blip r:embed="rId3"/>
          <a:srcRect/>
          <a:stretch/>
        </p:blipFill>
        <p:spPr>
          <a:xfrm rot="10800000" flipH="1" flipV="1">
            <a:off x="912239" y="1921061"/>
            <a:ext cx="4572000" cy="444747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B0EB09-4DE1-3041-9306-EE472216A830}"/>
              </a:ext>
            </a:extLst>
          </p:cNvPr>
          <p:cNvSpPr txBox="1"/>
          <p:nvPr/>
        </p:nvSpPr>
        <p:spPr>
          <a:xfrm>
            <a:off x="20810457" y="7524570"/>
            <a:ext cx="23183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Results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983089" y="14681173"/>
            <a:ext cx="7279840" cy="147732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3000" dirty="0"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Sculpin (</a:t>
            </a:r>
            <a:r>
              <a:rPr lang="en-US" sz="3000" i="1" dirty="0"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Myoxocephalus quadricornis</a:t>
            </a:r>
            <a:r>
              <a:rPr lang="en-US" sz="3000" dirty="0"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) are an Arctic fish adapted to feeding in their seasonal environment.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E9AB7E-1A62-E741-8C57-730423DEE5E3}"/>
              </a:ext>
            </a:extLst>
          </p:cNvPr>
          <p:cNvSpPr txBox="1"/>
          <p:nvPr/>
        </p:nvSpPr>
        <p:spPr>
          <a:xfrm>
            <a:off x="7001436" y="25164096"/>
            <a:ext cx="6829035" cy="101566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3000" dirty="0"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Location of Tremblay Sound, Nunavut, Canada </a:t>
            </a:r>
            <a:r>
              <a:rPr lang="en-US" sz="30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(72.4°N, 81.0°W).</a:t>
            </a:r>
            <a:endParaRPr lang="en-US" sz="3000" dirty="0">
              <a:latin typeface="Leelawadee UI" panose="020B0502040204020203" pitchFamily="34" charset="-34"/>
              <a:ea typeface="Times New Roman" charset="0"/>
              <a:cs typeface="Leelawadee UI" panose="020B0502040204020203" pitchFamily="34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A282A4-9B29-3744-8516-2161AF8FBB76}"/>
              </a:ext>
            </a:extLst>
          </p:cNvPr>
          <p:cNvSpPr txBox="1"/>
          <p:nvPr/>
        </p:nvSpPr>
        <p:spPr>
          <a:xfrm>
            <a:off x="7000474" y="30731554"/>
            <a:ext cx="7046472" cy="101566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3000" dirty="0"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A fyke net sampling the nearshore was emptied twice daily at each low tide.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B50024-62B3-4E46-958B-03BBEF23C1AD}"/>
              </a:ext>
            </a:extLst>
          </p:cNvPr>
          <p:cNvSpPr txBox="1"/>
          <p:nvPr/>
        </p:nvSpPr>
        <p:spPr>
          <a:xfrm>
            <a:off x="5444030" y="7524570"/>
            <a:ext cx="42787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Introduction</a:t>
            </a:r>
            <a:endParaRPr lang="en-US" sz="5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34A14A-3A54-654A-86AB-910488652103}"/>
              </a:ext>
            </a:extLst>
          </p:cNvPr>
          <p:cNvSpPr txBox="1"/>
          <p:nvPr/>
        </p:nvSpPr>
        <p:spPr>
          <a:xfrm>
            <a:off x="5966863" y="16963786"/>
            <a:ext cx="3233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Methods</a:t>
            </a:r>
            <a:endParaRPr lang="en-US" sz="5000" dirty="0">
              <a:latin typeface="Leelawadee UI" panose="020B0502040204020203" pitchFamily="34" charset="-34"/>
              <a:ea typeface="PT Sans" charset="-52"/>
              <a:cs typeface="Leelawadee UI" panose="020B05020402040202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AE7B88-0912-C64C-9F74-BF1E3256C283}"/>
              </a:ext>
            </a:extLst>
          </p:cNvPr>
          <p:cNvSpPr txBox="1"/>
          <p:nvPr/>
        </p:nvSpPr>
        <p:spPr>
          <a:xfrm>
            <a:off x="32000095" y="14506822"/>
            <a:ext cx="88848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Conclusions</a:t>
            </a:r>
            <a:endParaRPr lang="en-US" sz="5000" dirty="0">
              <a:latin typeface="Leelawadee UI" panose="020B0502040204020203" pitchFamily="34" charset="-34"/>
              <a:ea typeface="PT Sans" charset="-52"/>
              <a:cs typeface="Leelawadee UI" panose="020B0502040204020203" pitchFamily="34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A29AC5-5E53-4C48-8783-11DFEF782FB5}"/>
              </a:ext>
            </a:extLst>
          </p:cNvPr>
          <p:cNvSpPr txBox="1"/>
          <p:nvPr/>
        </p:nvSpPr>
        <p:spPr>
          <a:xfrm>
            <a:off x="33699308" y="19142103"/>
            <a:ext cx="5486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Further Research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DA7F47-9555-704D-B90E-76CCB356CF4A}"/>
              </a:ext>
            </a:extLst>
          </p:cNvPr>
          <p:cNvSpPr txBox="1"/>
          <p:nvPr/>
        </p:nvSpPr>
        <p:spPr>
          <a:xfrm>
            <a:off x="32998630" y="25604582"/>
            <a:ext cx="68158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Acknowledgements</a:t>
            </a:r>
            <a:endParaRPr lang="en-US" sz="5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6A55D26-5CBC-C64B-B4F8-E9A19AB6473D}"/>
              </a:ext>
            </a:extLst>
          </p:cNvPr>
          <p:cNvSpPr txBox="1"/>
          <p:nvPr/>
        </p:nvSpPr>
        <p:spPr>
          <a:xfrm>
            <a:off x="26612370" y="25117138"/>
            <a:ext cx="2973207" cy="5724644"/>
          </a:xfrm>
          <a:prstGeom prst="rect">
            <a:avLst/>
          </a:prstGeom>
          <a:noFill/>
        </p:spPr>
        <p:txBody>
          <a:bodyPr wrap="square" tIns="137160" rIns="0" rtlCol="0">
            <a:spAutoFit/>
          </a:bodyPr>
          <a:lstStyle/>
          <a:p>
            <a:r>
              <a:rPr lang="en-US" sz="4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Years differ by NMDS with 2017 showing more diet variation (MRPP, p&lt;0.001).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D055343-1C13-0747-93E3-A79EF67930DB}"/>
              </a:ext>
            </a:extLst>
          </p:cNvPr>
          <p:cNvSpPr txBox="1"/>
          <p:nvPr/>
        </p:nvSpPr>
        <p:spPr>
          <a:xfrm>
            <a:off x="14542346" y="16363607"/>
            <a:ext cx="3744064" cy="7109639"/>
          </a:xfrm>
          <a:prstGeom prst="rect">
            <a:avLst/>
          </a:prstGeom>
          <a:noFill/>
        </p:spPr>
        <p:txBody>
          <a:bodyPr wrap="square" tIns="137160" rtlCol="0">
            <a:spAutoFit/>
          </a:bodyPr>
          <a:lstStyle/>
          <a:p>
            <a:r>
              <a:rPr lang="en-US" sz="4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(a) Frequency of occurrence, (b) percent contribution by number, and (c) mass show krill and amphipods as key prey of a broad diet.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8FBCF8-EF86-9B41-B15A-F6AF28C4C1DB}"/>
              </a:ext>
            </a:extLst>
          </p:cNvPr>
          <p:cNvSpPr txBox="1"/>
          <p:nvPr/>
        </p:nvSpPr>
        <p:spPr>
          <a:xfrm>
            <a:off x="30041201" y="20032175"/>
            <a:ext cx="1270699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2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500" dirty="0"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Relate consumption with seasonal movements that provide feeding opportunities.</a:t>
            </a:r>
          </a:p>
          <a:p>
            <a:pPr marL="457200" indent="-457200">
              <a:lnSpc>
                <a:spcPts val="42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4500" dirty="0"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Perform respirometry experiments to measure the metabolic investment to digestion during intense feeding.</a:t>
            </a:r>
          </a:p>
        </p:txBody>
      </p:sp>
      <p:pic>
        <p:nvPicPr>
          <p:cNvPr id="30" name="Picture 29" descr="A close up of a sign&#10;&#10;Description automatically generated">
            <a:extLst>
              <a:ext uri="{FF2B5EF4-FFF2-40B4-BE49-F238E27FC236}">
                <a16:creationId xmlns:a16="http://schemas.microsoft.com/office/drawing/2014/main" id="{E1552EB2-004E-4E63-8A7F-09577FB8F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8313" y="1551948"/>
            <a:ext cx="5107871" cy="5107871"/>
          </a:xfrm>
          <a:prstGeom prst="rect">
            <a:avLst/>
          </a:prstGeom>
        </p:spPr>
      </p:pic>
      <p:pic>
        <p:nvPicPr>
          <p:cNvPr id="2066" name="Picture 2065">
            <a:extLst>
              <a:ext uri="{FF2B5EF4-FFF2-40B4-BE49-F238E27FC236}">
                <a16:creationId xmlns:a16="http://schemas.microsoft.com/office/drawing/2014/main" id="{E04F52A7-CDBA-4387-A41E-56504D307A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633682" y="25200523"/>
            <a:ext cx="11888973" cy="65123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 descr="A body of water&#10;&#10;Description automatically generated">
            <a:extLst>
              <a:ext uri="{FF2B5EF4-FFF2-40B4-BE49-F238E27FC236}">
                <a16:creationId xmlns:a16="http://schemas.microsoft.com/office/drawing/2014/main" id="{FA636CB0-2EB4-4772-97F4-0F9979EF30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36"/>
          <a:stretch/>
        </p:blipFill>
        <p:spPr>
          <a:xfrm>
            <a:off x="7000474" y="26220163"/>
            <a:ext cx="6973085" cy="456596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77D7A62-EE63-47E6-B2AD-5E783B1609DB}"/>
              </a:ext>
            </a:extLst>
          </p:cNvPr>
          <p:cNvSpPr txBox="1"/>
          <p:nvPr/>
        </p:nvSpPr>
        <p:spPr>
          <a:xfrm>
            <a:off x="30041201" y="15450983"/>
            <a:ext cx="1273267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lvl="0" indent="-463550">
              <a:lnSpc>
                <a:spcPts val="42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Feeding intensity is high and likely represents binge-feeding.</a:t>
            </a:r>
            <a:r>
              <a:rPr lang="en-US" sz="4500" baseline="300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1</a:t>
            </a:r>
            <a:endParaRPr lang="en-US" sz="4500" dirty="0">
              <a:solidFill>
                <a:srgbClr val="000000"/>
              </a:solidFill>
              <a:latin typeface="Leelawadee UI" panose="020B0502040204020203" pitchFamily="34" charset="-34"/>
              <a:ea typeface="Times New Roman" charset="0"/>
              <a:cs typeface="Leelawadee UI" panose="020B0502040204020203" pitchFamily="34" charset="-34"/>
            </a:endParaRPr>
          </a:p>
          <a:p>
            <a:pPr marL="457200" lvl="0" indent="-457200">
              <a:lnSpc>
                <a:spcPts val="42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45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Diet composition is flexible to the environment but dominated by krill and amphipods.</a:t>
            </a:r>
          </a:p>
          <a:p>
            <a:pPr marL="457200" indent="-457200">
              <a:lnSpc>
                <a:spcPts val="42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45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Binge-feeding and diet flexibility are adaptations to the seasonality of the Arctic.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31AF481-09FD-48E0-9CEA-C7334A3CE540}"/>
              </a:ext>
            </a:extLst>
          </p:cNvPr>
          <p:cNvGrpSpPr/>
          <p:nvPr/>
        </p:nvGrpSpPr>
        <p:grpSpPr>
          <a:xfrm>
            <a:off x="18238525" y="16363607"/>
            <a:ext cx="11291991" cy="8734269"/>
            <a:chOff x="20615534" y="18322034"/>
            <a:chExt cx="7913908" cy="673183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6B7BD6A-870A-484F-9451-DF6EB263DE75}"/>
                </a:ext>
              </a:extLst>
            </p:cNvPr>
            <p:cNvSpPr/>
            <p:nvPr/>
          </p:nvSpPr>
          <p:spPr bwMode="auto">
            <a:xfrm>
              <a:off x="20615534" y="18322034"/>
              <a:ext cx="7913908" cy="673183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70" name="Picture 6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6909176-D97C-4BEA-AADC-9C919B91A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645224" y="18443529"/>
              <a:ext cx="1336756" cy="6568076"/>
            </a:xfrm>
            <a:prstGeom prst="rect">
              <a:avLst/>
            </a:prstGeom>
          </p:spPr>
        </p:pic>
        <p:pic>
          <p:nvPicPr>
            <p:cNvPr id="68" name="Picture 6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057DBB4-4510-4CB5-B595-AA93242C9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667405" y="18443529"/>
              <a:ext cx="3024523" cy="6568075"/>
            </a:xfrm>
            <a:prstGeom prst="rect">
              <a:avLst/>
            </a:prstGeom>
          </p:spPr>
        </p:pic>
        <p:pic>
          <p:nvPicPr>
            <p:cNvPr id="72" name="Picture 71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0C5E2691-4A78-48B3-A0CF-1B4C3F424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968629" y="18443529"/>
              <a:ext cx="1328654" cy="6568076"/>
            </a:xfrm>
            <a:prstGeom prst="rect">
              <a:avLst/>
            </a:prstGeom>
          </p:spPr>
        </p:pic>
        <p:pic>
          <p:nvPicPr>
            <p:cNvPr id="75" name="Picture 7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C42B3116-8CD2-458D-A6C0-22D5EE3BB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262883" y="18783693"/>
              <a:ext cx="2252033" cy="4325458"/>
            </a:xfrm>
            <a:prstGeom prst="rect">
              <a:avLst/>
            </a:prstGeom>
          </p:spPr>
        </p:pic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3EB0EB3C-25C5-4A6B-81DD-B9E850F88B14}"/>
              </a:ext>
            </a:extLst>
          </p:cNvPr>
          <p:cNvSpPr txBox="1"/>
          <p:nvPr/>
        </p:nvSpPr>
        <p:spPr>
          <a:xfrm>
            <a:off x="23680700" y="12364373"/>
            <a:ext cx="5870757" cy="3647152"/>
          </a:xfrm>
          <a:prstGeom prst="rect">
            <a:avLst/>
          </a:prstGeom>
          <a:noFill/>
          <a:ln>
            <a:noFill/>
          </a:ln>
        </p:spPr>
        <p:txBody>
          <a:bodyPr wrap="square" tIns="137160" rtlCol="0">
            <a:spAutoFit/>
          </a:bodyPr>
          <a:lstStyle/>
          <a:p>
            <a:r>
              <a:rPr lang="en-US" sz="4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(a) Feeding intensity ranges from 0-12.1% body weight (ANOVA, p&lt;0.001). (b) A sculpin that had binge-fed.</a:t>
            </a:r>
            <a:r>
              <a:rPr lang="en-US" sz="4500" baseline="30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</a:t>
            </a:r>
            <a:endParaRPr lang="en-US" sz="4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88DBCFE-889F-473F-BD40-0B879E98D169}"/>
              </a:ext>
            </a:extLst>
          </p:cNvPr>
          <p:cNvSpPr txBox="1"/>
          <p:nvPr/>
        </p:nvSpPr>
        <p:spPr>
          <a:xfrm>
            <a:off x="1161130" y="8603349"/>
            <a:ext cx="5797536" cy="686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ts val="42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000000"/>
                </a:solidFill>
                <a:latin typeface="Leelawadee UI" panose="020B0502040204020203" pitchFamily="34" charset="-34"/>
                <a:ea typeface="Baskerville" panose="02020502070401020303" pitchFamily="18" charset="0"/>
                <a:cs typeface="Leelawadee UI" panose="020B0502040204020203" pitchFamily="34" charset="-34"/>
              </a:rPr>
              <a:t>Seasonal change is universal and provides resources animals exploit. </a:t>
            </a:r>
          </a:p>
          <a:p>
            <a:pPr marL="457200" lvl="0" indent="-457200">
              <a:lnSpc>
                <a:spcPts val="42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000000"/>
                </a:solidFill>
                <a:latin typeface="Leelawadee UI" panose="020B0502040204020203" pitchFamily="34" charset="-34"/>
                <a:ea typeface="Baskerville" panose="02020502070401020303" pitchFamily="18" charset="0"/>
                <a:cs typeface="Leelawadee UI" panose="020B0502040204020203" pitchFamily="34" charset="-34"/>
              </a:rPr>
              <a:t>The Arctic is highly seasonal and threatened by climate change.</a:t>
            </a:r>
          </a:p>
          <a:p>
            <a:pPr marL="457200" lvl="0" indent="-457200">
              <a:lnSpc>
                <a:spcPts val="42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4500" dirty="0">
                <a:solidFill>
                  <a:srgbClr val="000000"/>
                </a:solidFill>
                <a:latin typeface="Leelawadee UI" panose="020B0502040204020203" pitchFamily="34" charset="-34"/>
                <a:ea typeface="Baskerville" panose="02020502070401020303" pitchFamily="18" charset="0"/>
                <a:cs typeface="Leelawadee UI" panose="020B0502040204020203" pitchFamily="34" charset="-34"/>
              </a:rPr>
              <a:t>Sculpin are small, benthic, year-round resident fishes in the Arctic.</a:t>
            </a:r>
            <a:endParaRPr lang="en-US" sz="4500" dirty="0">
              <a:solidFill>
                <a:srgbClr val="000000"/>
              </a:solidFill>
              <a:latin typeface="Gill Sans MT" panose="020B0502020104020203" pitchFamily="34" charset="0"/>
              <a:ea typeface="Baskerville" panose="02020502070401020303" pitchFamily="18" charset="0"/>
              <a:cs typeface="Arial Narrow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87D6B0F-087D-472B-8B4F-E089F7555278}"/>
              </a:ext>
            </a:extLst>
          </p:cNvPr>
          <p:cNvSpPr txBox="1"/>
          <p:nvPr/>
        </p:nvSpPr>
        <p:spPr>
          <a:xfrm>
            <a:off x="1161130" y="15484209"/>
            <a:ext cx="129122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200"/>
              </a:lnSpc>
              <a:spcBef>
                <a:spcPts val="1200"/>
              </a:spcBef>
            </a:pPr>
            <a:r>
              <a:rPr lang="en-US" sz="4500" u="sng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Objective</a:t>
            </a:r>
            <a:r>
              <a:rPr lang="en-US" sz="4500" i="1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 </a:t>
            </a:r>
          </a:p>
          <a:p>
            <a:pPr marL="457200" lvl="0" indent="-457200">
              <a:lnSpc>
                <a:spcPts val="42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Characterize sculpin seasonal feeding behaviors.</a:t>
            </a:r>
            <a:endParaRPr lang="en-US" sz="4500" i="1" dirty="0">
              <a:solidFill>
                <a:srgbClr val="000000"/>
              </a:solidFill>
              <a:latin typeface="Leelawadee UI" panose="020B0502040204020203" pitchFamily="34" charset="-34"/>
              <a:ea typeface="Times New Roman" charset="0"/>
              <a:cs typeface="Leelawadee UI" panose="020B0502040204020203" pitchFamily="34" charset="-34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90764D7-C0CA-4FDD-AB81-41CF478A3A7D}"/>
              </a:ext>
            </a:extLst>
          </p:cNvPr>
          <p:cNvSpPr txBox="1"/>
          <p:nvPr/>
        </p:nvSpPr>
        <p:spPr>
          <a:xfrm>
            <a:off x="1161130" y="17876694"/>
            <a:ext cx="5895288" cy="1448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200"/>
              </a:lnSpc>
              <a:spcBef>
                <a:spcPts val="1200"/>
              </a:spcBef>
            </a:pPr>
            <a:r>
              <a:rPr lang="en-US" sz="4500" u="sng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Field Sampling</a:t>
            </a:r>
          </a:p>
          <a:p>
            <a:pPr marL="457200" lvl="0" indent="-457200">
              <a:lnSpc>
                <a:spcPts val="42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45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Summer sampling in 2017-2019.</a:t>
            </a:r>
          </a:p>
          <a:p>
            <a:pPr marL="457200" lvl="0" indent="-457200">
              <a:lnSpc>
                <a:spcPts val="42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45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Dissected sculpin stomachs were massed and their contents identified.</a:t>
            </a:r>
          </a:p>
          <a:p>
            <a:pPr lvl="0">
              <a:lnSpc>
                <a:spcPts val="4200"/>
              </a:lnSpc>
              <a:spcBef>
                <a:spcPts val="1200"/>
              </a:spcBef>
            </a:pPr>
            <a:r>
              <a:rPr lang="en-US" sz="4500" u="sng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Analyses</a:t>
            </a:r>
          </a:p>
          <a:p>
            <a:pPr marL="457200" lvl="0" indent="-457200">
              <a:lnSpc>
                <a:spcPts val="42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Consumption relative to fish mass (g/g) to measure feeding intensity.</a:t>
            </a:r>
          </a:p>
          <a:p>
            <a:pPr marL="457200" lvl="0" indent="-457200">
              <a:lnSpc>
                <a:spcPts val="42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Frequency and percent contribution metrics to evaluate prey importance.</a:t>
            </a:r>
          </a:p>
          <a:p>
            <a:pPr marL="457200" lvl="0" indent="-457200">
              <a:lnSpc>
                <a:spcPts val="42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Non-metric multidimensional scaling (NMDS) with year, date, total length (mm), mass (g), sex, and species overlays to detect diet drivers.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7635A00D-0CCC-45D6-B0CA-FAA167AF6CC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865" t="30118" r="14404" b="11453"/>
          <a:stretch/>
        </p:blipFill>
        <p:spPr>
          <a:xfrm>
            <a:off x="6992785" y="17940838"/>
            <a:ext cx="6973085" cy="7261869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398A2F5B-7FED-40D2-8F46-666564195578}"/>
              </a:ext>
            </a:extLst>
          </p:cNvPr>
          <p:cNvSpPr/>
          <p:nvPr/>
        </p:nvSpPr>
        <p:spPr bwMode="auto">
          <a:xfrm>
            <a:off x="30099002" y="29798879"/>
            <a:ext cx="12687012" cy="19139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B92F83ED-B161-4171-9E33-47B9D20A7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7" r="2701"/>
          <a:stretch/>
        </p:blipFill>
        <p:spPr bwMode="auto">
          <a:xfrm>
            <a:off x="30128266" y="29805606"/>
            <a:ext cx="4058466" cy="191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37CBC5B1-21CD-48BC-B197-95685E2BB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389378" y="29878686"/>
            <a:ext cx="3432316" cy="1836288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982A3E4B-7662-40AA-AAD7-02317FA8A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4340" y="29837632"/>
            <a:ext cx="2344343" cy="188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2E38A3A9-F9E0-47D6-B5F4-E18E6A26F9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0292" y="29798879"/>
            <a:ext cx="2110299" cy="1908581"/>
          </a:xfrm>
          <a:prstGeom prst="rect">
            <a:avLst/>
          </a:prstGeom>
        </p:spPr>
      </p:pic>
      <p:pic>
        <p:nvPicPr>
          <p:cNvPr id="95" name="Picture 94" descr="A pile of rocks&#10;&#10;Description automatically generated">
            <a:extLst>
              <a:ext uri="{FF2B5EF4-FFF2-40B4-BE49-F238E27FC236}">
                <a16:creationId xmlns:a16="http://schemas.microsoft.com/office/drawing/2014/main" id="{B407EE37-C59A-41D3-8220-F1BC26B2387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26" t="12404" r="344" b="16471"/>
          <a:stretch/>
        </p:blipFill>
        <p:spPr>
          <a:xfrm>
            <a:off x="6992785" y="8393835"/>
            <a:ext cx="6982518" cy="3664340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4A5F4489-FA76-41F7-B66F-A374C29A40EF}"/>
              </a:ext>
            </a:extLst>
          </p:cNvPr>
          <p:cNvSpPr txBox="1"/>
          <p:nvPr/>
        </p:nvSpPr>
        <p:spPr>
          <a:xfrm>
            <a:off x="33659773" y="22996529"/>
            <a:ext cx="5486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Leelawadee UI" panose="020B0502040204020203" pitchFamily="34" charset="-34"/>
                <a:ea typeface="PT Sans" charset="-52"/>
                <a:cs typeface="Leelawadee UI" panose="020B0502040204020203" pitchFamily="34" charset="-34"/>
              </a:rPr>
              <a:t>References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D31F208-D5A8-489A-8B40-3BC627B95120}"/>
              </a:ext>
            </a:extLst>
          </p:cNvPr>
          <p:cNvSpPr txBox="1"/>
          <p:nvPr/>
        </p:nvSpPr>
        <p:spPr>
          <a:xfrm>
            <a:off x="30041201" y="23864490"/>
            <a:ext cx="1266939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96875"/>
            <a:r>
              <a:rPr lang="en-US" sz="3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1. Furey, N. B., et al. Piscivorous fish exhibit temperature-influenced binge feeding during an annual prey pulse. </a:t>
            </a:r>
            <a:r>
              <a:rPr lang="en-US" sz="3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J. Anim. Ecol.</a:t>
            </a:r>
            <a:r>
              <a:rPr lang="en-US" sz="3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3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85</a:t>
            </a:r>
            <a:r>
              <a:rPr lang="en-US" sz="3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, 1307–1317 (2016).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827EC76-3D6A-472D-AD55-2B2DB4ECCF58}"/>
              </a:ext>
            </a:extLst>
          </p:cNvPr>
          <p:cNvSpPr txBox="1"/>
          <p:nvPr/>
        </p:nvSpPr>
        <p:spPr>
          <a:xfrm>
            <a:off x="18261284" y="16378108"/>
            <a:ext cx="2941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72AA132-191F-46A9-83C8-F1B8BE0DD5FA}"/>
              </a:ext>
            </a:extLst>
          </p:cNvPr>
          <p:cNvSpPr txBox="1"/>
          <p:nvPr/>
        </p:nvSpPr>
        <p:spPr>
          <a:xfrm>
            <a:off x="22685706" y="16378108"/>
            <a:ext cx="2941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b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9E75114-6EB1-4588-ADBF-9D7B0FBD02BC}"/>
              </a:ext>
            </a:extLst>
          </p:cNvPr>
          <p:cNvSpPr txBox="1"/>
          <p:nvPr/>
        </p:nvSpPr>
        <p:spPr>
          <a:xfrm>
            <a:off x="24584049" y="16378108"/>
            <a:ext cx="2941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c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09D4486-B631-4F25-817D-543FF8E9A118}"/>
              </a:ext>
            </a:extLst>
          </p:cNvPr>
          <p:cNvCxnSpPr/>
          <p:nvPr/>
        </p:nvCxnSpPr>
        <p:spPr bwMode="auto">
          <a:xfrm>
            <a:off x="14262929" y="7759635"/>
            <a:ext cx="0" cy="24231600"/>
          </a:xfrm>
          <a:prstGeom prst="line">
            <a:avLst/>
          </a:prstGeom>
          <a:solidFill>
            <a:schemeClr val="accent1"/>
          </a:solidFill>
          <a:ln w="104775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C8787047-8F44-4FF0-A026-DB8A05098F80}"/>
              </a:ext>
            </a:extLst>
          </p:cNvPr>
          <p:cNvCxnSpPr/>
          <p:nvPr/>
        </p:nvCxnSpPr>
        <p:spPr bwMode="auto">
          <a:xfrm>
            <a:off x="29804395" y="7759635"/>
            <a:ext cx="0" cy="24231600"/>
          </a:xfrm>
          <a:prstGeom prst="line">
            <a:avLst/>
          </a:prstGeom>
          <a:solidFill>
            <a:schemeClr val="accent1"/>
          </a:solidFill>
          <a:ln w="104775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27" name="Picture 126">
            <a:extLst>
              <a:ext uri="{FF2B5EF4-FFF2-40B4-BE49-F238E27FC236}">
                <a16:creationId xmlns:a16="http://schemas.microsoft.com/office/drawing/2014/main" id="{DB79124F-7A09-467D-B146-D501464B213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-1" r="15593"/>
          <a:stretch/>
        </p:blipFill>
        <p:spPr>
          <a:xfrm>
            <a:off x="14629561" y="8385839"/>
            <a:ext cx="9049589" cy="79229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1" name="Picture 90" descr="A picture containing animal, table, sitting, piece&#10;&#10;Description automatically generated">
            <a:extLst>
              <a:ext uri="{FF2B5EF4-FFF2-40B4-BE49-F238E27FC236}">
                <a16:creationId xmlns:a16="http://schemas.microsoft.com/office/drawing/2014/main" id="{E8FE4085-D8C1-4E95-9127-7BC27282E06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7842" t="47891" r="519" b="5642"/>
          <a:stretch/>
        </p:blipFill>
        <p:spPr>
          <a:xfrm>
            <a:off x="23767556" y="8380908"/>
            <a:ext cx="5800034" cy="39642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91C52BD2-1D63-4CCB-8446-6107E3D5C550}"/>
              </a:ext>
            </a:extLst>
          </p:cNvPr>
          <p:cNvSpPr txBox="1"/>
          <p:nvPr/>
        </p:nvSpPr>
        <p:spPr>
          <a:xfrm>
            <a:off x="27905700" y="8368459"/>
            <a:ext cx="1596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</a:t>
            </a:r>
          </a:p>
        </p:txBody>
      </p:sp>
      <p:pic>
        <p:nvPicPr>
          <p:cNvPr id="2064" name="Picture 2063">
            <a:extLst>
              <a:ext uri="{FF2B5EF4-FFF2-40B4-BE49-F238E27FC236}">
                <a16:creationId xmlns:a16="http://schemas.microsoft.com/office/drawing/2014/main" id="{7D34AE4B-CA87-41AE-94DE-0E6392F45CB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30128266" y="8386344"/>
            <a:ext cx="10009727" cy="59549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68" name="Picture 2067" descr="A picture containing outdoor, dog, sitting, small&#10;&#10;Description automatically generated">
            <a:extLst>
              <a:ext uri="{FF2B5EF4-FFF2-40B4-BE49-F238E27FC236}">
                <a16:creationId xmlns:a16="http://schemas.microsoft.com/office/drawing/2014/main" id="{539F2D54-945E-4778-8804-5B421B9655A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0237" r="835" b="39690"/>
          <a:stretch/>
        </p:blipFill>
        <p:spPr>
          <a:xfrm>
            <a:off x="6992841" y="12114437"/>
            <a:ext cx="6982461" cy="2590507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96AB63DE-0FE6-4D9A-BCBF-04DA220C50CB}"/>
              </a:ext>
            </a:extLst>
          </p:cNvPr>
          <p:cNvSpPr txBox="1"/>
          <p:nvPr/>
        </p:nvSpPr>
        <p:spPr>
          <a:xfrm>
            <a:off x="35284363" y="7551575"/>
            <a:ext cx="23183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Results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F5AF8C-360F-431C-8D9F-C4B89452C4A4}"/>
              </a:ext>
            </a:extLst>
          </p:cNvPr>
          <p:cNvSpPr txBox="1"/>
          <p:nvPr/>
        </p:nvSpPr>
        <p:spPr>
          <a:xfrm>
            <a:off x="30078275" y="26469449"/>
            <a:ext cx="12620229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ts val="39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EAT field teams of 2017, 2018, and 2019 especially Inuit field guides Dan, Andrew, and </a:t>
            </a:r>
            <a:r>
              <a:rPr lang="en-US" sz="3500" dirty="0" err="1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Jobie</a:t>
            </a:r>
            <a:r>
              <a:rPr lang="en-US" sz="35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, and Bob Hodgson of DFO.</a:t>
            </a:r>
          </a:p>
          <a:p>
            <a:pPr marL="457200" lvl="0" indent="-457200">
              <a:lnSpc>
                <a:spcPts val="39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Funding was provided by the University of New Hampshire and Department of Fisheries and Oceans Canada. </a:t>
            </a:r>
          </a:p>
          <a:p>
            <a:pPr marL="457200" lvl="0" indent="-457200">
              <a:lnSpc>
                <a:spcPts val="39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charset="0"/>
                <a:cs typeface="Leelawadee UI" panose="020B0502040204020203" pitchFamily="34" charset="-34"/>
              </a:rPr>
              <a:t>Jennifer Dijkstra as a committee member and Maureen Madray, Tyler Parent, and Athena Ryan for poster feedback.</a:t>
            </a:r>
          </a:p>
        </p:txBody>
      </p:sp>
      <p:sp>
        <p:nvSpPr>
          <p:cNvPr id="2069" name="TextBox 2068">
            <a:extLst>
              <a:ext uri="{FF2B5EF4-FFF2-40B4-BE49-F238E27FC236}">
                <a16:creationId xmlns:a16="http://schemas.microsoft.com/office/drawing/2014/main" id="{42037545-2AE7-41B6-980D-83E0ED57FCE6}"/>
              </a:ext>
            </a:extLst>
          </p:cNvPr>
          <p:cNvSpPr txBox="1"/>
          <p:nvPr/>
        </p:nvSpPr>
        <p:spPr>
          <a:xfrm>
            <a:off x="14599415" y="15764380"/>
            <a:ext cx="4455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Tukey’s </a:t>
            </a:r>
            <a:r>
              <a:rPr lang="en-US" sz="30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post-hoc, </a:t>
            </a:r>
            <a:r>
              <a:rPr lang="el-GR" sz="3000" dirty="0">
                <a:cs typeface="Leelawadee UI" panose="020B0502040204020203" pitchFamily="34" charset="-34"/>
              </a:rPr>
              <a:t>α</a:t>
            </a:r>
            <a:r>
              <a:rPr lang="en-US" sz="3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=0.05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E2CD003-D0D0-4F87-B118-6FB8FD6FBB77}"/>
              </a:ext>
            </a:extLst>
          </p:cNvPr>
          <p:cNvSpPr txBox="1"/>
          <p:nvPr/>
        </p:nvSpPr>
        <p:spPr>
          <a:xfrm>
            <a:off x="40168473" y="8385839"/>
            <a:ext cx="2493490" cy="5632311"/>
          </a:xfrm>
          <a:prstGeom prst="rect">
            <a:avLst/>
          </a:prstGeom>
          <a:noFill/>
        </p:spPr>
        <p:txBody>
          <a:bodyPr wrap="square" lIns="91440" rIns="0" rtlCol="0">
            <a:spAutoFit/>
          </a:bodyPr>
          <a:lstStyle/>
          <a:p>
            <a:r>
              <a:rPr lang="en-US" sz="4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Diets shift over the summer feeding season (MRPP, p&lt;0.001).</a:t>
            </a:r>
          </a:p>
        </p:txBody>
      </p:sp>
      <p:sp>
        <p:nvSpPr>
          <p:cNvPr id="2071" name="TextBox 2070">
            <a:extLst>
              <a:ext uri="{FF2B5EF4-FFF2-40B4-BE49-F238E27FC236}">
                <a16:creationId xmlns:a16="http://schemas.microsoft.com/office/drawing/2014/main" id="{9328FA07-9946-4557-A011-348D496D29DB}"/>
              </a:ext>
            </a:extLst>
          </p:cNvPr>
          <p:cNvSpPr txBox="1"/>
          <p:nvPr/>
        </p:nvSpPr>
        <p:spPr>
          <a:xfrm>
            <a:off x="26318872" y="22602989"/>
            <a:ext cx="23988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Numbers in red indicate sample size.</a:t>
            </a:r>
            <a:endParaRPr lang="en-US" sz="3000" dirty="0"/>
          </a:p>
        </p:txBody>
      </p:sp>
      <p:pic>
        <p:nvPicPr>
          <p:cNvPr id="2073" name="Picture 207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100397-FC36-434E-89CF-793F1A15646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994840" y="10812947"/>
            <a:ext cx="1511272" cy="1043868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D2F2D213-17AD-4D11-9C41-B651F3E9D21A}"/>
              </a:ext>
            </a:extLst>
          </p:cNvPr>
          <p:cNvSpPr txBox="1"/>
          <p:nvPr/>
        </p:nvSpPr>
        <p:spPr>
          <a:xfrm>
            <a:off x="14635822" y="8403411"/>
            <a:ext cx="426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125CA-0292-48D3-8D7D-506B9D381C7D}"/>
              </a:ext>
            </a:extLst>
          </p:cNvPr>
          <p:cNvSpPr txBox="1"/>
          <p:nvPr/>
        </p:nvSpPr>
        <p:spPr>
          <a:xfrm>
            <a:off x="23349301" y="25358226"/>
            <a:ext cx="299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Stress = 0.148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80A5895-9725-4827-BC52-88401228E7DB}"/>
              </a:ext>
            </a:extLst>
          </p:cNvPr>
          <p:cNvSpPr txBox="1"/>
          <p:nvPr/>
        </p:nvSpPr>
        <p:spPr>
          <a:xfrm>
            <a:off x="36898415" y="8512322"/>
            <a:ext cx="312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Stress = 0.148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25915</TotalTime>
  <Words>496</Words>
  <Application>Microsoft Office PowerPoint</Application>
  <PresentationFormat>Custom</PresentationFormat>
  <Paragraphs>51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Gill Sans MT</vt:lpstr>
      <vt:lpstr>Leelawadee UI</vt:lpstr>
      <vt:lpstr>PT Sans</vt:lpstr>
      <vt:lpstr>PT Serif</vt:lpstr>
      <vt:lpstr>Blank Presentation</vt:lpstr>
      <vt:lpstr>Sculpin exhibit intense and flexible feeding during an Arctic summer pulse</vt:lpstr>
    </vt:vector>
  </TitlesOfParts>
  <Company>Dom Chaloner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Dom Chaloner</dc:creator>
  <cp:lastModifiedBy>Hermann, Nathan T</cp:lastModifiedBy>
  <cp:revision>400</cp:revision>
  <cp:lastPrinted>2019-03-08T04:28:47Z</cp:lastPrinted>
  <dcterms:created xsi:type="dcterms:W3CDTF">2008-03-10T21:15:06Z</dcterms:created>
  <dcterms:modified xsi:type="dcterms:W3CDTF">2020-04-16T00:02:31Z</dcterms:modified>
</cp:coreProperties>
</file>