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7" r:id="rId5"/>
  </p:sldIdLst>
  <p:sldSz cx="51206400" cy="36576000"/>
  <p:notesSz cx="7010400" cy="92964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FF7"/>
    <a:srgbClr val="2D82F3"/>
    <a:srgbClr val="17365F"/>
    <a:srgbClr val="D0D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0482B-89FA-CB6A-CCCC-307843A32984}" v="7" dt="2024-04-21T23:18:30.845"/>
    <p1510:client id="{8180D990-661C-0DBE-1176-0F2AF5B80C44}" v="225" dt="2024-04-21T17:02:51.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098" y="48"/>
      </p:cViewPr>
      <p:guideLst>
        <p:guide orient="horz" pos="11520"/>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24E755-96F4-4ED3-87A2-D2F951715912}" type="datetimeFigureOut">
              <a:rPr lang="en-US" smtClean="0"/>
              <a:pPr/>
              <a:t>4/22/2024</a:t>
            </a:fld>
            <a:endParaRPr lang="en-US"/>
          </a:p>
        </p:txBody>
      </p:sp>
      <p:sp>
        <p:nvSpPr>
          <p:cNvPr id="4" name="Slide Image Placeholder 3"/>
          <p:cNvSpPr>
            <a:spLocks noGrp="1" noRot="1" noChangeAspect="1"/>
          </p:cNvSpPr>
          <p:nvPr>
            <p:ph type="sldImg" idx="2"/>
          </p:nvPr>
        </p:nvSpPr>
        <p:spPr>
          <a:xfrm>
            <a:off x="1065213" y="696913"/>
            <a:ext cx="48799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2346F7-69A7-4ED4-8A11-E7BB76BEB018}" type="slidenum">
              <a:rPr lang="en-US" smtClean="0"/>
              <a:pPr/>
              <a:t>‹#›</a:t>
            </a:fld>
            <a:endParaRPr lang="en-US"/>
          </a:p>
        </p:txBody>
      </p:sp>
    </p:spTree>
    <p:extLst>
      <p:ext uri="{BB962C8B-B14F-4D97-AF65-F5344CB8AC3E}">
        <p14:creationId xmlns:p14="http://schemas.microsoft.com/office/powerpoint/2010/main" val="54174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96913"/>
            <a:ext cx="48799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346F7-69A7-4ED4-8A11-E7BB76BEB018}" type="slidenum">
              <a:rPr lang="en-US" smtClean="0"/>
              <a:pPr/>
              <a:t>1</a:t>
            </a:fld>
            <a:endParaRPr lang="en-US"/>
          </a:p>
        </p:txBody>
      </p:sp>
    </p:spTree>
    <p:extLst>
      <p:ext uri="{BB962C8B-B14F-4D97-AF65-F5344CB8AC3E}">
        <p14:creationId xmlns:p14="http://schemas.microsoft.com/office/powerpoint/2010/main" val="246912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87"/>
            <a:ext cx="43525440" cy="7840134"/>
          </a:xfrm>
        </p:spPr>
        <p:txBody>
          <a:bodyPr/>
          <a:lstStyle/>
          <a:p>
            <a:r>
              <a:rPr lang="en-US"/>
              <a:t>Click to edit Master title style</a:t>
            </a:r>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1879605" indent="0" algn="ctr">
              <a:buNone/>
              <a:defRPr>
                <a:solidFill>
                  <a:schemeClr val="tx1">
                    <a:tint val="75000"/>
                  </a:schemeClr>
                </a:solidFill>
              </a:defRPr>
            </a:lvl2pPr>
            <a:lvl3pPr marL="3759210" indent="0" algn="ctr">
              <a:buNone/>
              <a:defRPr>
                <a:solidFill>
                  <a:schemeClr val="tx1">
                    <a:tint val="75000"/>
                  </a:schemeClr>
                </a:solidFill>
              </a:defRPr>
            </a:lvl3pPr>
            <a:lvl4pPr marL="5638816" indent="0" algn="ctr">
              <a:buNone/>
              <a:defRPr>
                <a:solidFill>
                  <a:schemeClr val="tx1">
                    <a:tint val="75000"/>
                  </a:schemeClr>
                </a:solidFill>
              </a:defRPr>
            </a:lvl4pPr>
            <a:lvl5pPr marL="7518421" indent="0" algn="ctr">
              <a:buNone/>
              <a:defRPr>
                <a:solidFill>
                  <a:schemeClr val="tx1">
                    <a:tint val="75000"/>
                  </a:schemeClr>
                </a:solidFill>
              </a:defRPr>
            </a:lvl5pPr>
            <a:lvl6pPr marL="9398026" indent="0" algn="ctr">
              <a:buNone/>
              <a:defRPr>
                <a:solidFill>
                  <a:schemeClr val="tx1">
                    <a:tint val="75000"/>
                  </a:schemeClr>
                </a:solidFill>
              </a:defRPr>
            </a:lvl6pPr>
            <a:lvl7pPr marL="11277631" indent="0" algn="ctr">
              <a:buNone/>
              <a:defRPr>
                <a:solidFill>
                  <a:schemeClr val="tx1">
                    <a:tint val="75000"/>
                  </a:schemeClr>
                </a:solidFill>
              </a:defRPr>
            </a:lvl7pPr>
            <a:lvl8pPr marL="13157236" indent="0" algn="ctr">
              <a:buNone/>
              <a:defRPr>
                <a:solidFill>
                  <a:schemeClr val="tx1">
                    <a:tint val="75000"/>
                  </a:schemeClr>
                </a:solidFill>
              </a:defRPr>
            </a:lvl8pPr>
            <a:lvl9pPr marL="150368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D8A127-50F5-4FC7-B66A-B9D9794DAC14}"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40973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8A127-50F5-4FC7-B66A-B9D9794DAC14}"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47094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498560" y="6248421"/>
            <a:ext cx="46085760" cy="1331552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41280" y="6248421"/>
            <a:ext cx="137403840" cy="133155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8A127-50F5-4FC7-B66A-B9D9794DAC14}"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09957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8A127-50F5-4FC7-B66A-B9D9794DAC14}"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36303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3503469"/>
            <a:ext cx="43525440" cy="7264400"/>
          </a:xfrm>
        </p:spPr>
        <p:txBody>
          <a:bodyPr anchor="t"/>
          <a:lstStyle>
            <a:lvl1pPr algn="l">
              <a:defRPr sz="16500" b="1" cap="all"/>
            </a:lvl1pPr>
          </a:lstStyle>
          <a:p>
            <a:r>
              <a:rPr lang="en-US"/>
              <a:t>Click to edit Master title style</a:t>
            </a:r>
          </a:p>
        </p:txBody>
      </p:sp>
      <p:sp>
        <p:nvSpPr>
          <p:cNvPr id="3" name="Text Placeholder 2"/>
          <p:cNvSpPr>
            <a:spLocks noGrp="1"/>
          </p:cNvSpPr>
          <p:nvPr>
            <p:ph type="body" idx="1"/>
          </p:nvPr>
        </p:nvSpPr>
        <p:spPr>
          <a:xfrm>
            <a:off x="4044954" y="15502485"/>
            <a:ext cx="43525440" cy="8000998"/>
          </a:xfrm>
        </p:spPr>
        <p:txBody>
          <a:bodyPr anchor="b"/>
          <a:lstStyle>
            <a:lvl1pPr marL="0" indent="0">
              <a:buNone/>
              <a:defRPr sz="8200">
                <a:solidFill>
                  <a:schemeClr val="tx1">
                    <a:tint val="75000"/>
                  </a:schemeClr>
                </a:solidFill>
              </a:defRPr>
            </a:lvl1pPr>
            <a:lvl2pPr marL="1879605" indent="0">
              <a:buNone/>
              <a:defRPr sz="7400">
                <a:solidFill>
                  <a:schemeClr val="tx1">
                    <a:tint val="75000"/>
                  </a:schemeClr>
                </a:solidFill>
              </a:defRPr>
            </a:lvl2pPr>
            <a:lvl3pPr marL="3759210" indent="0">
              <a:buNone/>
              <a:defRPr sz="6600">
                <a:solidFill>
                  <a:schemeClr val="tx1">
                    <a:tint val="75000"/>
                  </a:schemeClr>
                </a:solidFill>
              </a:defRPr>
            </a:lvl3pPr>
            <a:lvl4pPr marL="5638816" indent="0">
              <a:buNone/>
              <a:defRPr sz="5800">
                <a:solidFill>
                  <a:schemeClr val="tx1">
                    <a:tint val="75000"/>
                  </a:schemeClr>
                </a:solidFill>
              </a:defRPr>
            </a:lvl4pPr>
            <a:lvl5pPr marL="7518421" indent="0">
              <a:buNone/>
              <a:defRPr sz="5800">
                <a:solidFill>
                  <a:schemeClr val="tx1">
                    <a:tint val="75000"/>
                  </a:schemeClr>
                </a:solidFill>
              </a:defRPr>
            </a:lvl5pPr>
            <a:lvl6pPr marL="9398026" indent="0">
              <a:buNone/>
              <a:defRPr sz="5800">
                <a:solidFill>
                  <a:schemeClr val="tx1">
                    <a:tint val="75000"/>
                  </a:schemeClr>
                </a:solidFill>
              </a:defRPr>
            </a:lvl6pPr>
            <a:lvl7pPr marL="11277631" indent="0">
              <a:buNone/>
              <a:defRPr sz="5800">
                <a:solidFill>
                  <a:schemeClr val="tx1">
                    <a:tint val="75000"/>
                  </a:schemeClr>
                </a:solidFill>
              </a:defRPr>
            </a:lvl7pPr>
            <a:lvl8pPr marL="13157236" indent="0">
              <a:buNone/>
              <a:defRPr sz="5800">
                <a:solidFill>
                  <a:schemeClr val="tx1">
                    <a:tint val="75000"/>
                  </a:schemeClr>
                </a:solidFill>
              </a:defRPr>
            </a:lvl8pPr>
            <a:lvl9pPr marL="15036841"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8A127-50F5-4FC7-B66A-B9D9794DAC14}"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58848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41280" y="36415140"/>
            <a:ext cx="91744800" cy="102988534"/>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2839520" y="36415140"/>
            <a:ext cx="91744800" cy="102988534"/>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8A127-50F5-4FC7-B66A-B9D9794DAC14}"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64467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2" y="8187275"/>
            <a:ext cx="22625054" cy="3412064"/>
          </a:xfrm>
        </p:spPr>
        <p:txBody>
          <a:bodyPr anchor="b"/>
          <a:lstStyle>
            <a:lvl1pPr marL="0" indent="0">
              <a:buNone/>
              <a:defRPr sz="9900" b="1"/>
            </a:lvl1pPr>
            <a:lvl2pPr marL="1879605" indent="0">
              <a:buNone/>
              <a:defRPr sz="8200" b="1"/>
            </a:lvl2pPr>
            <a:lvl3pPr marL="3759210" indent="0">
              <a:buNone/>
              <a:defRPr sz="7400" b="1"/>
            </a:lvl3pPr>
            <a:lvl4pPr marL="5638816" indent="0">
              <a:buNone/>
              <a:defRPr sz="6600" b="1"/>
            </a:lvl4pPr>
            <a:lvl5pPr marL="7518421" indent="0">
              <a:buNone/>
              <a:defRPr sz="6600" b="1"/>
            </a:lvl5pPr>
            <a:lvl6pPr marL="9398026" indent="0">
              <a:buNone/>
              <a:defRPr sz="6600" b="1"/>
            </a:lvl6pPr>
            <a:lvl7pPr marL="11277631" indent="0">
              <a:buNone/>
              <a:defRPr sz="6600" b="1"/>
            </a:lvl7pPr>
            <a:lvl8pPr marL="13157236" indent="0">
              <a:buNone/>
              <a:defRPr sz="6600" b="1"/>
            </a:lvl8pPr>
            <a:lvl9pPr marL="15036841" indent="0">
              <a:buNone/>
              <a:defRPr sz="6600" b="1"/>
            </a:lvl9pPr>
          </a:lstStyle>
          <a:p>
            <a:pPr lvl="0"/>
            <a:r>
              <a:rPr lang="en-US"/>
              <a:t>Click to edit Master text styles</a:t>
            </a:r>
          </a:p>
        </p:txBody>
      </p:sp>
      <p:sp>
        <p:nvSpPr>
          <p:cNvPr id="4" name="Content Placeholder 3"/>
          <p:cNvSpPr>
            <a:spLocks noGrp="1"/>
          </p:cNvSpPr>
          <p:nvPr>
            <p:ph sz="half" idx="2"/>
          </p:nvPr>
        </p:nvSpPr>
        <p:spPr>
          <a:xfrm>
            <a:off x="2560322" y="11599339"/>
            <a:ext cx="22625054" cy="21073536"/>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60" y="8187275"/>
            <a:ext cx="22633940" cy="3412064"/>
          </a:xfrm>
        </p:spPr>
        <p:txBody>
          <a:bodyPr anchor="b"/>
          <a:lstStyle>
            <a:lvl1pPr marL="0" indent="0">
              <a:buNone/>
              <a:defRPr sz="9900" b="1"/>
            </a:lvl1pPr>
            <a:lvl2pPr marL="1879605" indent="0">
              <a:buNone/>
              <a:defRPr sz="8200" b="1"/>
            </a:lvl2pPr>
            <a:lvl3pPr marL="3759210" indent="0">
              <a:buNone/>
              <a:defRPr sz="7400" b="1"/>
            </a:lvl3pPr>
            <a:lvl4pPr marL="5638816" indent="0">
              <a:buNone/>
              <a:defRPr sz="6600" b="1"/>
            </a:lvl4pPr>
            <a:lvl5pPr marL="7518421" indent="0">
              <a:buNone/>
              <a:defRPr sz="6600" b="1"/>
            </a:lvl5pPr>
            <a:lvl6pPr marL="9398026" indent="0">
              <a:buNone/>
              <a:defRPr sz="6600" b="1"/>
            </a:lvl6pPr>
            <a:lvl7pPr marL="11277631" indent="0">
              <a:buNone/>
              <a:defRPr sz="6600" b="1"/>
            </a:lvl7pPr>
            <a:lvl8pPr marL="13157236" indent="0">
              <a:buNone/>
              <a:defRPr sz="6600" b="1"/>
            </a:lvl8pPr>
            <a:lvl9pPr marL="15036841"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6012160" y="11599339"/>
            <a:ext cx="22633940" cy="21073536"/>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D8A127-50F5-4FC7-B66A-B9D9794DAC14}" type="datetimeFigureOut">
              <a:rPr lang="en-US" smtClean="0"/>
              <a:pPr/>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75690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8A127-50F5-4FC7-B66A-B9D9794DAC14}"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395956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8A127-50F5-4FC7-B66A-B9D9794DAC14}"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266361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43" y="1456266"/>
            <a:ext cx="16846554" cy="6197600"/>
          </a:xfrm>
        </p:spPr>
        <p:txBody>
          <a:bodyPr anchor="b"/>
          <a:lstStyle>
            <a:lvl1pPr algn="l">
              <a:defRPr sz="8200" b="1"/>
            </a:lvl1pPr>
          </a:lstStyle>
          <a:p>
            <a:r>
              <a:rPr lang="en-US"/>
              <a:t>Click to edit Master title style</a:t>
            </a:r>
          </a:p>
        </p:txBody>
      </p:sp>
      <p:sp>
        <p:nvSpPr>
          <p:cNvPr id="3" name="Content Placeholder 2"/>
          <p:cNvSpPr>
            <a:spLocks noGrp="1"/>
          </p:cNvSpPr>
          <p:nvPr>
            <p:ph idx="1"/>
          </p:nvPr>
        </p:nvSpPr>
        <p:spPr>
          <a:xfrm>
            <a:off x="20020280" y="1456283"/>
            <a:ext cx="28625800" cy="3121660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43" y="7653883"/>
            <a:ext cx="16846554" cy="25019002"/>
          </a:xfrm>
        </p:spPr>
        <p:txBody>
          <a:bodyPr/>
          <a:lstStyle>
            <a:lvl1pPr marL="0" indent="0">
              <a:buNone/>
              <a:defRPr sz="5800"/>
            </a:lvl1pPr>
            <a:lvl2pPr marL="1879605" indent="0">
              <a:buNone/>
              <a:defRPr sz="4900"/>
            </a:lvl2pPr>
            <a:lvl3pPr marL="3759210" indent="0">
              <a:buNone/>
              <a:defRPr sz="4100"/>
            </a:lvl3pPr>
            <a:lvl4pPr marL="5638816" indent="0">
              <a:buNone/>
              <a:defRPr sz="3700"/>
            </a:lvl4pPr>
            <a:lvl5pPr marL="7518421" indent="0">
              <a:buNone/>
              <a:defRPr sz="3700"/>
            </a:lvl5pPr>
            <a:lvl6pPr marL="9398026" indent="0">
              <a:buNone/>
              <a:defRPr sz="3700"/>
            </a:lvl6pPr>
            <a:lvl7pPr marL="11277631" indent="0">
              <a:buNone/>
              <a:defRPr sz="3700"/>
            </a:lvl7pPr>
            <a:lvl8pPr marL="13157236" indent="0">
              <a:buNone/>
              <a:defRPr sz="3700"/>
            </a:lvl8pPr>
            <a:lvl9pPr marL="15036841"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p>
            <a:fld id="{11D8A127-50F5-4FC7-B66A-B9D9794DAC14}"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41362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4" y="25603203"/>
            <a:ext cx="30723840" cy="3022602"/>
          </a:xfrm>
        </p:spPr>
        <p:txBody>
          <a:bodyPr anchor="b"/>
          <a:lstStyle>
            <a:lvl1pPr algn="l">
              <a:defRPr sz="8200" b="1"/>
            </a:lvl1pPr>
          </a:lstStyle>
          <a:p>
            <a:r>
              <a:rPr lang="en-US"/>
              <a:t>Click to edit Master title style</a:t>
            </a:r>
          </a:p>
        </p:txBody>
      </p:sp>
      <p:sp>
        <p:nvSpPr>
          <p:cNvPr id="3" name="Picture Placeholder 2"/>
          <p:cNvSpPr>
            <a:spLocks noGrp="1"/>
          </p:cNvSpPr>
          <p:nvPr>
            <p:ph type="pic" idx="1"/>
          </p:nvPr>
        </p:nvSpPr>
        <p:spPr>
          <a:xfrm>
            <a:off x="10036814" y="3268134"/>
            <a:ext cx="30723840" cy="21945600"/>
          </a:xfrm>
        </p:spPr>
        <p:txBody>
          <a:bodyPr/>
          <a:lstStyle>
            <a:lvl1pPr marL="0" indent="0">
              <a:buNone/>
              <a:defRPr sz="13200"/>
            </a:lvl1pPr>
            <a:lvl2pPr marL="1879605" indent="0">
              <a:buNone/>
              <a:defRPr sz="11500"/>
            </a:lvl2pPr>
            <a:lvl3pPr marL="3759210" indent="0">
              <a:buNone/>
              <a:defRPr sz="9900"/>
            </a:lvl3pPr>
            <a:lvl4pPr marL="5638816" indent="0">
              <a:buNone/>
              <a:defRPr sz="8200"/>
            </a:lvl4pPr>
            <a:lvl5pPr marL="7518421" indent="0">
              <a:buNone/>
              <a:defRPr sz="8200"/>
            </a:lvl5pPr>
            <a:lvl6pPr marL="9398026" indent="0">
              <a:buNone/>
              <a:defRPr sz="8200"/>
            </a:lvl6pPr>
            <a:lvl7pPr marL="11277631" indent="0">
              <a:buNone/>
              <a:defRPr sz="8200"/>
            </a:lvl7pPr>
            <a:lvl8pPr marL="13157236" indent="0">
              <a:buNone/>
              <a:defRPr sz="8200"/>
            </a:lvl8pPr>
            <a:lvl9pPr marL="15036841" indent="0">
              <a:buNone/>
              <a:defRPr sz="8200"/>
            </a:lvl9pPr>
          </a:lstStyle>
          <a:p>
            <a:endParaRPr lang="en-US"/>
          </a:p>
        </p:txBody>
      </p:sp>
      <p:sp>
        <p:nvSpPr>
          <p:cNvPr id="4" name="Text Placeholder 3"/>
          <p:cNvSpPr>
            <a:spLocks noGrp="1"/>
          </p:cNvSpPr>
          <p:nvPr>
            <p:ph type="body" sz="half" idx="2"/>
          </p:nvPr>
        </p:nvSpPr>
        <p:spPr>
          <a:xfrm>
            <a:off x="10036814" y="28625805"/>
            <a:ext cx="30723840" cy="4292598"/>
          </a:xfrm>
        </p:spPr>
        <p:txBody>
          <a:bodyPr/>
          <a:lstStyle>
            <a:lvl1pPr marL="0" indent="0">
              <a:buNone/>
              <a:defRPr sz="5800"/>
            </a:lvl1pPr>
            <a:lvl2pPr marL="1879605" indent="0">
              <a:buNone/>
              <a:defRPr sz="4900"/>
            </a:lvl2pPr>
            <a:lvl3pPr marL="3759210" indent="0">
              <a:buNone/>
              <a:defRPr sz="4100"/>
            </a:lvl3pPr>
            <a:lvl4pPr marL="5638816" indent="0">
              <a:buNone/>
              <a:defRPr sz="3700"/>
            </a:lvl4pPr>
            <a:lvl5pPr marL="7518421" indent="0">
              <a:buNone/>
              <a:defRPr sz="3700"/>
            </a:lvl5pPr>
            <a:lvl6pPr marL="9398026" indent="0">
              <a:buNone/>
              <a:defRPr sz="3700"/>
            </a:lvl6pPr>
            <a:lvl7pPr marL="11277631" indent="0">
              <a:buNone/>
              <a:defRPr sz="3700"/>
            </a:lvl7pPr>
            <a:lvl8pPr marL="13157236" indent="0">
              <a:buNone/>
              <a:defRPr sz="3700"/>
            </a:lvl8pPr>
            <a:lvl9pPr marL="15036841"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p>
            <a:fld id="{11D8A127-50F5-4FC7-B66A-B9D9794DAC14}"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7EA5-2D7A-4F82-B4DA-3301471C3D28}" type="slidenum">
              <a:rPr lang="en-US" smtClean="0"/>
              <a:pPr/>
              <a:t>‹#›</a:t>
            </a:fld>
            <a:endParaRPr lang="en-US"/>
          </a:p>
        </p:txBody>
      </p:sp>
    </p:spTree>
    <p:extLst>
      <p:ext uri="{BB962C8B-B14F-4D97-AF65-F5344CB8AC3E}">
        <p14:creationId xmlns:p14="http://schemas.microsoft.com/office/powerpoint/2010/main" val="21701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100000"/>
                <a:alpha val="0"/>
              </a:schemeClr>
            </a:gs>
            <a:gs pos="8000">
              <a:schemeClr val="bg2">
                <a:lumMod val="40000"/>
                <a:lumOff val="60000"/>
              </a:schemeClr>
            </a:gs>
            <a:gs pos="33000">
              <a:schemeClr val="bg2">
                <a:shade val="20000"/>
                <a:satMod val="255000"/>
                <a:alpha val="66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375919" tIns="187965" rIns="375919" bIns="187965" rtlCol="0" anchor="ctr">
            <a:normAutofit/>
          </a:bodyPr>
          <a:lstStyle/>
          <a:p>
            <a:r>
              <a:rPr lang="en-US"/>
              <a:t>Click to edit Master title style</a:t>
            </a:r>
          </a:p>
        </p:txBody>
      </p:sp>
      <p:sp>
        <p:nvSpPr>
          <p:cNvPr id="3" name="Text Placeholder 2"/>
          <p:cNvSpPr>
            <a:spLocks noGrp="1"/>
          </p:cNvSpPr>
          <p:nvPr>
            <p:ph type="body" idx="1"/>
          </p:nvPr>
        </p:nvSpPr>
        <p:spPr>
          <a:xfrm>
            <a:off x="2560320" y="8534421"/>
            <a:ext cx="46085760" cy="24138469"/>
          </a:xfrm>
          <a:prstGeom prst="rect">
            <a:avLst/>
          </a:prstGeom>
        </p:spPr>
        <p:txBody>
          <a:bodyPr vert="horz" lIns="375919" tIns="187965" rIns="375919" bIns="1879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3900554"/>
            <a:ext cx="11948160" cy="1947334"/>
          </a:xfrm>
          <a:prstGeom prst="rect">
            <a:avLst/>
          </a:prstGeom>
        </p:spPr>
        <p:txBody>
          <a:bodyPr vert="horz" lIns="375919" tIns="187965" rIns="375919" bIns="187965" rtlCol="0" anchor="ctr"/>
          <a:lstStyle>
            <a:lvl1pPr algn="l">
              <a:defRPr sz="4900">
                <a:solidFill>
                  <a:schemeClr val="tx1">
                    <a:tint val="75000"/>
                  </a:schemeClr>
                </a:solidFill>
              </a:defRPr>
            </a:lvl1pPr>
          </a:lstStyle>
          <a:p>
            <a:fld id="{11D8A127-50F5-4FC7-B66A-B9D9794DAC14}" type="datetimeFigureOut">
              <a:rPr lang="en-US" smtClean="0"/>
              <a:pPr/>
              <a:t>4/22/2024</a:t>
            </a:fld>
            <a:endParaRPr lang="en-US"/>
          </a:p>
        </p:txBody>
      </p:sp>
      <p:sp>
        <p:nvSpPr>
          <p:cNvPr id="5" name="Footer Placeholder 4"/>
          <p:cNvSpPr>
            <a:spLocks noGrp="1"/>
          </p:cNvSpPr>
          <p:nvPr>
            <p:ph type="ftr" sz="quarter" idx="3"/>
          </p:nvPr>
        </p:nvSpPr>
        <p:spPr>
          <a:xfrm>
            <a:off x="17495520" y="33900554"/>
            <a:ext cx="16215360" cy="1947334"/>
          </a:xfrm>
          <a:prstGeom prst="rect">
            <a:avLst/>
          </a:prstGeom>
        </p:spPr>
        <p:txBody>
          <a:bodyPr vert="horz" lIns="375919" tIns="187965" rIns="375919" bIns="187965"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900554"/>
            <a:ext cx="11948160" cy="1947334"/>
          </a:xfrm>
          <a:prstGeom prst="rect">
            <a:avLst/>
          </a:prstGeom>
        </p:spPr>
        <p:txBody>
          <a:bodyPr vert="horz" lIns="375919" tIns="187965" rIns="375919" bIns="187965" rtlCol="0" anchor="ctr"/>
          <a:lstStyle>
            <a:lvl1pPr algn="r">
              <a:defRPr sz="4900">
                <a:solidFill>
                  <a:schemeClr val="tx1">
                    <a:tint val="75000"/>
                  </a:schemeClr>
                </a:solidFill>
              </a:defRPr>
            </a:lvl1pPr>
          </a:lstStyle>
          <a:p>
            <a:fld id="{796B7EA5-2D7A-4F82-B4DA-3301471C3D28}" type="slidenum">
              <a:rPr lang="en-US" smtClean="0"/>
              <a:pPr/>
              <a:t>‹#›</a:t>
            </a:fld>
            <a:endParaRPr lang="en-US"/>
          </a:p>
        </p:txBody>
      </p:sp>
    </p:spTree>
    <p:extLst>
      <p:ext uri="{BB962C8B-B14F-4D97-AF65-F5344CB8AC3E}">
        <p14:creationId xmlns:p14="http://schemas.microsoft.com/office/powerpoint/2010/main" val="269493198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759210" rtl="0" eaLnBrk="1" latinLnBrk="0" hangingPunct="1">
        <a:spcBef>
          <a:spcPct val="0"/>
        </a:spcBef>
        <a:buNone/>
        <a:defRPr sz="18100" kern="1200">
          <a:solidFill>
            <a:schemeClr val="tx1"/>
          </a:solidFill>
          <a:latin typeface="+mj-lt"/>
          <a:ea typeface="+mj-ea"/>
          <a:cs typeface="+mj-cs"/>
        </a:defRPr>
      </a:lvl1pPr>
    </p:titleStyle>
    <p:bodyStyle>
      <a:lvl1pPr marL="1409702" indent="-1409702" algn="l" defTabSz="3759210"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4362" indent="-1174756" algn="l" defTabSz="3759210"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699013" indent="-939803" algn="l" defTabSz="3759210"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78618" indent="-939803" algn="l" defTabSz="3759210"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58223" indent="-939803" algn="l" defTabSz="3759210"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37829" indent="-939803" algn="l" defTabSz="3759210"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17434" indent="-939803" algn="l" defTabSz="3759210"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097039" indent="-939803" algn="l" defTabSz="3759210"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76644" indent="-939803" algn="l" defTabSz="3759210"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59210" rtl="0" eaLnBrk="1" latinLnBrk="0" hangingPunct="1">
        <a:defRPr sz="7400" kern="1200">
          <a:solidFill>
            <a:schemeClr val="tx1"/>
          </a:solidFill>
          <a:latin typeface="+mn-lt"/>
          <a:ea typeface="+mn-ea"/>
          <a:cs typeface="+mn-cs"/>
        </a:defRPr>
      </a:lvl1pPr>
      <a:lvl2pPr marL="1879605" algn="l" defTabSz="3759210" rtl="0" eaLnBrk="1" latinLnBrk="0" hangingPunct="1">
        <a:defRPr sz="7400" kern="1200">
          <a:solidFill>
            <a:schemeClr val="tx1"/>
          </a:solidFill>
          <a:latin typeface="+mn-lt"/>
          <a:ea typeface="+mn-ea"/>
          <a:cs typeface="+mn-cs"/>
        </a:defRPr>
      </a:lvl2pPr>
      <a:lvl3pPr marL="3759210" algn="l" defTabSz="3759210" rtl="0" eaLnBrk="1" latinLnBrk="0" hangingPunct="1">
        <a:defRPr sz="7400" kern="1200">
          <a:solidFill>
            <a:schemeClr val="tx1"/>
          </a:solidFill>
          <a:latin typeface="+mn-lt"/>
          <a:ea typeface="+mn-ea"/>
          <a:cs typeface="+mn-cs"/>
        </a:defRPr>
      </a:lvl3pPr>
      <a:lvl4pPr marL="5638816" algn="l" defTabSz="3759210" rtl="0" eaLnBrk="1" latinLnBrk="0" hangingPunct="1">
        <a:defRPr sz="7400" kern="1200">
          <a:solidFill>
            <a:schemeClr val="tx1"/>
          </a:solidFill>
          <a:latin typeface="+mn-lt"/>
          <a:ea typeface="+mn-ea"/>
          <a:cs typeface="+mn-cs"/>
        </a:defRPr>
      </a:lvl4pPr>
      <a:lvl5pPr marL="7518421" algn="l" defTabSz="3759210" rtl="0" eaLnBrk="1" latinLnBrk="0" hangingPunct="1">
        <a:defRPr sz="7400" kern="1200">
          <a:solidFill>
            <a:schemeClr val="tx1"/>
          </a:solidFill>
          <a:latin typeface="+mn-lt"/>
          <a:ea typeface="+mn-ea"/>
          <a:cs typeface="+mn-cs"/>
        </a:defRPr>
      </a:lvl5pPr>
      <a:lvl6pPr marL="9398026" algn="l" defTabSz="3759210" rtl="0" eaLnBrk="1" latinLnBrk="0" hangingPunct="1">
        <a:defRPr sz="7400" kern="1200">
          <a:solidFill>
            <a:schemeClr val="tx1"/>
          </a:solidFill>
          <a:latin typeface="+mn-lt"/>
          <a:ea typeface="+mn-ea"/>
          <a:cs typeface="+mn-cs"/>
        </a:defRPr>
      </a:lvl6pPr>
      <a:lvl7pPr marL="11277631" algn="l" defTabSz="3759210" rtl="0" eaLnBrk="1" latinLnBrk="0" hangingPunct="1">
        <a:defRPr sz="7400" kern="1200">
          <a:solidFill>
            <a:schemeClr val="tx1"/>
          </a:solidFill>
          <a:latin typeface="+mn-lt"/>
          <a:ea typeface="+mn-ea"/>
          <a:cs typeface="+mn-cs"/>
        </a:defRPr>
      </a:lvl7pPr>
      <a:lvl8pPr marL="13157236" algn="l" defTabSz="3759210" rtl="0" eaLnBrk="1" latinLnBrk="0" hangingPunct="1">
        <a:defRPr sz="7400" kern="1200">
          <a:solidFill>
            <a:schemeClr val="tx1"/>
          </a:solidFill>
          <a:latin typeface="+mn-lt"/>
          <a:ea typeface="+mn-ea"/>
          <a:cs typeface="+mn-cs"/>
        </a:defRPr>
      </a:lvl8pPr>
      <a:lvl9pPr marL="15036841" algn="l" defTabSz="3759210"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jp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8039605" y="5896031"/>
            <a:ext cx="15083838" cy="769440"/>
          </a:xfrm>
          <a:prstGeom prst="rect">
            <a:avLst/>
          </a:prstGeom>
          <a:noFill/>
        </p:spPr>
        <p:txBody>
          <a:bodyPr wrap="square" rtlCol="0">
            <a:spAutoFit/>
          </a:bodyPr>
          <a:lstStyle/>
          <a:p>
            <a:pPr algn="ctr"/>
            <a:endParaRPr lang="en-US" sz="4400">
              <a:solidFill>
                <a:schemeClr val="tx2"/>
              </a:solidFill>
              <a:latin typeface="Cambria" panose="02040503050406030204" pitchFamily="18" charset="0"/>
            </a:endParaRPr>
          </a:p>
        </p:txBody>
      </p:sp>
      <p:grpSp>
        <p:nvGrpSpPr>
          <p:cNvPr id="31" name="Group 30"/>
          <p:cNvGrpSpPr/>
          <p:nvPr/>
        </p:nvGrpSpPr>
        <p:grpSpPr>
          <a:xfrm>
            <a:off x="34726366" y="2893669"/>
            <a:ext cx="16018765" cy="15927731"/>
            <a:chOff x="34643817" y="362069"/>
            <a:chExt cx="16059149" cy="16554332"/>
          </a:xfrm>
        </p:grpSpPr>
        <p:sp>
          <p:nvSpPr>
            <p:cNvPr id="23" name="TextBox 22"/>
            <p:cNvSpPr txBox="1"/>
            <p:nvPr/>
          </p:nvSpPr>
          <p:spPr>
            <a:xfrm>
              <a:off x="37438943" y="570435"/>
              <a:ext cx="10035510" cy="1279538"/>
            </a:xfrm>
            <a:prstGeom prst="rect">
              <a:avLst/>
            </a:prstGeom>
            <a:ln w="12700">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atin typeface="Cambria" panose="02040503050406030204" pitchFamily="18" charset="0"/>
                </a:rPr>
                <a:t>Powertrain</a:t>
              </a:r>
            </a:p>
          </p:txBody>
        </p:sp>
        <p:sp>
          <p:nvSpPr>
            <p:cNvPr id="58" name="Rectangle 57"/>
            <p:cNvSpPr/>
            <p:nvPr/>
          </p:nvSpPr>
          <p:spPr>
            <a:xfrm>
              <a:off x="34643817" y="362069"/>
              <a:ext cx="16059149" cy="16554332"/>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4815" y="8265974"/>
            <a:ext cx="16344639" cy="14841878"/>
            <a:chOff x="34643817" y="17388906"/>
            <a:chExt cx="16059150" cy="18520363"/>
          </a:xfrm>
        </p:grpSpPr>
        <p:sp>
          <p:nvSpPr>
            <p:cNvPr id="29" name="TextBox 28"/>
            <p:cNvSpPr txBox="1"/>
            <p:nvPr/>
          </p:nvSpPr>
          <p:spPr>
            <a:xfrm>
              <a:off x="37192619" y="17587657"/>
              <a:ext cx="11429022" cy="22514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atin typeface="Cambria" panose="02040503050406030204" pitchFamily="18" charset="0"/>
                </a:rPr>
                <a:t>Frame</a:t>
              </a:r>
            </a:p>
          </p:txBody>
        </p:sp>
        <p:sp>
          <p:nvSpPr>
            <p:cNvPr id="57" name="Rectangle 56"/>
            <p:cNvSpPr/>
            <p:nvPr/>
          </p:nvSpPr>
          <p:spPr>
            <a:xfrm>
              <a:off x="34643817" y="17388906"/>
              <a:ext cx="16059150" cy="18520363"/>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7414399" y="25598709"/>
            <a:ext cx="16761329" cy="9910491"/>
            <a:chOff x="1079251" y="26074242"/>
            <a:chExt cx="17075478" cy="11620000"/>
          </a:xfrm>
        </p:grpSpPr>
        <p:sp>
          <p:nvSpPr>
            <p:cNvPr id="40" name="TextBox 39"/>
            <p:cNvSpPr txBox="1"/>
            <p:nvPr/>
          </p:nvSpPr>
          <p:spPr>
            <a:xfrm>
              <a:off x="4866393" y="26357864"/>
              <a:ext cx="9430210" cy="1272118"/>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rtlCol="0" anchor="t">
              <a:spAutoFit/>
            </a:bodyPr>
            <a:lstStyle/>
            <a:p>
              <a:pPr algn="ctr"/>
              <a:r>
                <a:rPr lang="en-US" dirty="0">
                  <a:latin typeface="Cambria"/>
                </a:rPr>
                <a:t>Sponsors</a:t>
              </a:r>
              <a:endParaRPr lang="en-US" dirty="0">
                <a:latin typeface="Cambria" panose="02040503050406030204" pitchFamily="18" charset="0"/>
              </a:endParaRPr>
            </a:p>
          </p:txBody>
        </p:sp>
        <p:sp>
          <p:nvSpPr>
            <p:cNvPr id="56" name="Rectangle 55"/>
            <p:cNvSpPr/>
            <p:nvPr/>
          </p:nvSpPr>
          <p:spPr>
            <a:xfrm>
              <a:off x="1079251" y="26074242"/>
              <a:ext cx="17075478" cy="11620000"/>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65874" y="23728760"/>
            <a:ext cx="16321115" cy="11780439"/>
            <a:chOff x="19936059" y="21350398"/>
            <a:chExt cx="14372843" cy="12673110"/>
          </a:xfrm>
        </p:grpSpPr>
        <p:sp>
          <p:nvSpPr>
            <p:cNvPr id="22" name="TextBox 21"/>
            <p:cNvSpPr txBox="1"/>
            <p:nvPr/>
          </p:nvSpPr>
          <p:spPr>
            <a:xfrm>
              <a:off x="20013662" y="23138519"/>
              <a:ext cx="9469389" cy="10694483"/>
            </a:xfrm>
            <a:prstGeom prst="rect">
              <a:avLst/>
            </a:prstGeom>
            <a:noFill/>
            <a:ln w="38100">
              <a:noFill/>
            </a:ln>
          </p:spPr>
          <p:txBody>
            <a:bodyPr wrap="square" lIns="91440" tIns="45720" rIns="91440" bIns="45720" rtlCol="0" anchor="t">
              <a:spAutoFit/>
            </a:bodyPr>
            <a:lstStyle/>
            <a:p>
              <a:pPr marL="571500" indent="-571500">
                <a:buFont typeface="Wingdings" pitchFamily="2" charset="2"/>
                <a:buChar char="§"/>
              </a:pPr>
              <a:r>
                <a:rPr lang="en-US" sz="3200" dirty="0">
                  <a:latin typeface="Cambria"/>
                </a:rPr>
                <a:t>Brake Assembly</a:t>
              </a:r>
            </a:p>
            <a:p>
              <a:pPr marL="2452370" lvl="1" indent="-571500">
                <a:buFont typeface="Wingdings" pitchFamily="2" charset="2"/>
                <a:buChar char="§"/>
              </a:pPr>
              <a:r>
                <a:rPr lang="en-US" sz="3200" dirty="0">
                  <a:latin typeface="Cambria"/>
                  <a:cs typeface="Calibri"/>
                </a:rPr>
                <a:t>6061-T6 Aluminum components withstand 2000N (450 </a:t>
              </a:r>
              <a:r>
                <a:rPr lang="en-US" sz="3200" dirty="0" err="1">
                  <a:latin typeface="Cambria"/>
                  <a:cs typeface="Calibri"/>
                </a:rPr>
                <a:t>lb</a:t>
              </a:r>
              <a:r>
                <a:rPr lang="en-US" sz="3200" dirty="0">
                  <a:latin typeface="Cambria"/>
                  <a:cs typeface="Calibri"/>
                </a:rPr>
                <a:t>-f) force from the driver.</a:t>
              </a:r>
            </a:p>
            <a:p>
              <a:pPr marL="2452370" lvl="1" indent="-571500">
                <a:buFont typeface="Wingdings" pitchFamily="2" charset="2"/>
                <a:buChar char="§"/>
              </a:pPr>
              <a:r>
                <a:rPr lang="en-US" sz="3200" dirty="0">
                  <a:latin typeface="Cambria"/>
                  <a:cs typeface="Calibri"/>
                </a:rPr>
                <a:t>Vertically mounted master cylinders optimize packaging, braking force, and pedal travel.</a:t>
              </a:r>
            </a:p>
            <a:p>
              <a:pPr marL="2452370" lvl="1" indent="-571500">
                <a:buFont typeface="Wingdings" pitchFamily="2" charset="2"/>
                <a:buChar char="§"/>
              </a:pPr>
              <a:r>
                <a:rPr lang="en-US" sz="3200" dirty="0">
                  <a:latin typeface="Cambria"/>
                  <a:cs typeface="Calibri"/>
                </a:rPr>
                <a:t>Wilwood Brake Calipers</a:t>
              </a:r>
            </a:p>
            <a:p>
              <a:pPr marL="2452370" lvl="1" indent="-571500">
                <a:buFont typeface="Wingdings" pitchFamily="2" charset="2"/>
                <a:buChar char="§"/>
              </a:pPr>
              <a:r>
                <a:rPr lang="en-US" sz="3200" dirty="0">
                  <a:latin typeface="Cambria"/>
                  <a:cs typeface="Calibri"/>
                </a:rPr>
                <a:t>Track Brake pads</a:t>
              </a:r>
            </a:p>
            <a:p>
              <a:pPr marL="571500" indent="-571500">
                <a:buFont typeface="Wingdings" pitchFamily="2" charset="2"/>
                <a:buChar char="§"/>
              </a:pPr>
              <a:r>
                <a:rPr lang="en-US" sz="3200" dirty="0">
                  <a:latin typeface="Cambria"/>
                  <a:cs typeface="Calibri"/>
                </a:rPr>
                <a:t>Safety Considerations</a:t>
              </a:r>
            </a:p>
            <a:p>
              <a:pPr marL="2452370" lvl="1" indent="-571500">
                <a:buFont typeface="Wingdings" pitchFamily="2" charset="2"/>
                <a:buChar char="§"/>
              </a:pPr>
              <a:r>
                <a:rPr lang="en-US" sz="3200" dirty="0">
                  <a:latin typeface="Cambria"/>
                  <a:cs typeface="Calibri"/>
                </a:rPr>
                <a:t>6-point </a:t>
              </a:r>
              <a:r>
                <a:rPr lang="en-US" sz="3200" dirty="0" err="1">
                  <a:latin typeface="Cambria"/>
                  <a:cs typeface="Calibri"/>
                </a:rPr>
                <a:t>RaceQuip</a:t>
              </a:r>
              <a:r>
                <a:rPr lang="en-US" sz="3200" dirty="0">
                  <a:latin typeface="Cambria"/>
                  <a:cs typeface="Calibri"/>
                </a:rPr>
                <a:t> harness holds driver securely in place.</a:t>
              </a:r>
            </a:p>
            <a:p>
              <a:pPr marL="2452370" lvl="1" indent="-571500">
                <a:buFont typeface="Wingdings" pitchFamily="2" charset="2"/>
                <a:buChar char="§"/>
              </a:pPr>
              <a:r>
                <a:rPr lang="en-US" sz="3200" dirty="0">
                  <a:latin typeface="Cambria"/>
                  <a:cs typeface="Calibri"/>
                </a:rPr>
                <a:t>Driver must be within the rollover protection envelope.</a:t>
              </a:r>
            </a:p>
            <a:p>
              <a:pPr marL="2452370" lvl="1" indent="-571500">
                <a:buFont typeface="Wingdings" pitchFamily="2" charset="2"/>
                <a:buChar char="§"/>
              </a:pPr>
              <a:r>
                <a:rPr lang="en-US" sz="3200" dirty="0">
                  <a:latin typeface="Cambria"/>
                  <a:cs typeface="Calibri"/>
                </a:rPr>
                <a:t>Impact attenuator on the front of the car absorbs impact forces. </a:t>
              </a:r>
            </a:p>
            <a:p>
              <a:pPr marL="571500" indent="-571500">
                <a:buFont typeface="Wingdings" pitchFamily="2" charset="2"/>
                <a:buChar char="§"/>
              </a:pPr>
              <a:r>
                <a:rPr lang="en-US" sz="3200" dirty="0">
                  <a:latin typeface="Cambria"/>
                  <a:cs typeface="Calibri"/>
                </a:rPr>
                <a:t>Steering Column</a:t>
              </a:r>
            </a:p>
            <a:p>
              <a:pPr marL="2452370" lvl="1" indent="-571500">
                <a:buFont typeface="Wingdings" pitchFamily="2" charset="2"/>
                <a:buChar char="§"/>
              </a:pPr>
              <a:r>
                <a:rPr lang="en-US" sz="3200" dirty="0">
                  <a:latin typeface="Cambria"/>
                  <a:cs typeface="Calibri"/>
                </a:rPr>
                <a:t>Utilizes double universal joint designed for automotive steering shafts</a:t>
              </a:r>
            </a:p>
            <a:p>
              <a:pPr marL="2452370" lvl="1" indent="-571500">
                <a:buFont typeface="Wingdings" pitchFamily="2" charset="2"/>
                <a:buChar char="§"/>
              </a:pPr>
              <a:r>
                <a:rPr lang="en-US" sz="3200" dirty="0">
                  <a:latin typeface="Cambria"/>
                  <a:cs typeface="Calibri"/>
                </a:rPr>
                <a:t>Rack mounted behind the front axle to improve Ackermann Steering..</a:t>
              </a:r>
            </a:p>
            <a:p>
              <a:endParaRPr lang="en-US" sz="3200" dirty="0">
                <a:latin typeface="Calibri"/>
                <a:cs typeface="Calibri"/>
              </a:endParaRPr>
            </a:p>
          </p:txBody>
        </p:sp>
        <p:sp>
          <p:nvSpPr>
            <p:cNvPr id="55" name="Rectangle 54"/>
            <p:cNvSpPr/>
            <p:nvPr/>
          </p:nvSpPr>
          <p:spPr>
            <a:xfrm>
              <a:off x="19936059" y="21350398"/>
              <a:ext cx="14372843" cy="12673110"/>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2937709" y="23895505"/>
            <a:ext cx="11503419"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atin typeface="Cambria" panose="02040503050406030204" pitchFamily="18" charset="0"/>
              </a:rPr>
              <a:t>Controls</a:t>
            </a:r>
          </a:p>
        </p:txBody>
      </p:sp>
      <p:sp>
        <p:nvSpPr>
          <p:cNvPr id="37" name="Rectangle 6"/>
          <p:cNvSpPr>
            <a:spLocks noChangeArrowheads="1"/>
          </p:cNvSpPr>
          <p:nvPr/>
        </p:nvSpPr>
        <p:spPr bwMode="auto">
          <a:xfrm>
            <a:off x="0" y="-45720"/>
            <a:ext cx="512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1" name="TextBox 100"/>
          <p:cNvSpPr txBox="1"/>
          <p:nvPr/>
        </p:nvSpPr>
        <p:spPr>
          <a:xfrm>
            <a:off x="17062122" y="2463484"/>
            <a:ext cx="1707547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6600" b="1" spc="-300">
                <a:solidFill>
                  <a:schemeClr val="bg1"/>
                </a:solidFill>
                <a:latin typeface="Cambria" panose="02040503050406030204" pitchFamily="18" charset="0"/>
              </a:rPr>
              <a:t>College of Engineering and Physical Sciences</a:t>
            </a:r>
          </a:p>
          <a:p>
            <a:pPr algn="ctr"/>
            <a:r>
              <a:rPr lang="en-US" sz="5400" spc="-300">
                <a:solidFill>
                  <a:schemeClr val="bg1"/>
                </a:solidFill>
                <a:latin typeface="Cambria" panose="02040503050406030204" pitchFamily="18" charset="0"/>
              </a:rPr>
              <a:t>Mechanical Engineering Department</a:t>
            </a:r>
          </a:p>
        </p:txBody>
      </p:sp>
      <p:pic>
        <p:nvPicPr>
          <p:cNvPr id="6" name="Picture 2" descr="http://www.sae.org/images/design13/sae-internatio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1549" y="374847"/>
            <a:ext cx="3477618" cy="219811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7013837" y="4930950"/>
            <a:ext cx="17147886" cy="6740307"/>
          </a:xfrm>
          <a:prstGeom prst="rect">
            <a:avLst/>
          </a:prstGeom>
          <a:noFill/>
        </p:spPr>
        <p:txBody>
          <a:bodyPr wrap="square" lIns="91440" tIns="45720" rIns="91440" bIns="45720" rtlCol="0" anchor="t">
            <a:spAutoFit/>
          </a:bodyPr>
          <a:lstStyle/>
          <a:p>
            <a:pPr algn="ctr"/>
            <a:r>
              <a:rPr lang="en-US" sz="3600" b="1" u="sng" dirty="0">
                <a:latin typeface="Cambria"/>
                <a:ea typeface="Cambria"/>
              </a:rPr>
              <a:t>Team Members</a:t>
            </a:r>
          </a:p>
          <a:p>
            <a:pPr algn="ctr"/>
            <a:r>
              <a:rPr lang="en-US" sz="3600" u="sng" dirty="0">
                <a:latin typeface="Cambria"/>
                <a:ea typeface="Cambria"/>
              </a:rPr>
              <a:t>Project Managers</a:t>
            </a:r>
            <a:r>
              <a:rPr lang="en-US" sz="3600" dirty="0">
                <a:latin typeface="Cambria"/>
                <a:ea typeface="Cambria"/>
              </a:rPr>
              <a:t>: Mathieu Champagne, Trevor Legros</a:t>
            </a:r>
          </a:p>
          <a:p>
            <a:pPr algn="ctr"/>
            <a:r>
              <a:rPr lang="en-US" sz="3600" dirty="0">
                <a:latin typeface="Cambria"/>
                <a:ea typeface="Cambria"/>
              </a:rPr>
              <a:t>Controls: Ryan Gervais, Owen Pratt</a:t>
            </a:r>
            <a:endParaRPr lang="en-US" dirty="0"/>
          </a:p>
          <a:p>
            <a:pPr algn="ctr"/>
            <a:r>
              <a:rPr lang="en-US" sz="3600" dirty="0">
                <a:latin typeface="Cambria"/>
                <a:ea typeface="Cambria"/>
              </a:rPr>
              <a:t>Frame: Mathieu Champagne, Todd Brown</a:t>
            </a:r>
          </a:p>
          <a:p>
            <a:pPr algn="ctr"/>
            <a:r>
              <a:rPr lang="en-US" sz="3600" dirty="0">
                <a:latin typeface="Cambria"/>
                <a:ea typeface="Cambria"/>
              </a:rPr>
              <a:t>Powertrain: Trevor Legros, Sam Osgood</a:t>
            </a:r>
          </a:p>
          <a:p>
            <a:pPr algn="ctr"/>
            <a:r>
              <a:rPr lang="en-US" sz="3600" dirty="0">
                <a:latin typeface="Cambria"/>
                <a:ea typeface="Cambria"/>
              </a:rPr>
              <a:t>Suspension: Ryan Gervais, Owen Pratt</a:t>
            </a:r>
          </a:p>
          <a:p>
            <a:pPr algn="ctr"/>
            <a:r>
              <a:rPr lang="en-US" sz="3600" dirty="0">
                <a:latin typeface="Cambria"/>
                <a:ea typeface="Cambria"/>
              </a:rPr>
              <a:t>Faculty Advisor: Juan Carlos Cuevas Bautista</a:t>
            </a:r>
            <a:endParaRPr lang="en-US" sz="3600">
              <a:latin typeface="Cambria"/>
              <a:ea typeface="Cambria"/>
            </a:endParaRPr>
          </a:p>
          <a:p>
            <a:pPr algn="ctr"/>
            <a:r>
              <a:rPr lang="en-US" sz="3600" dirty="0">
                <a:latin typeface="Cambria"/>
                <a:ea typeface="Cambria"/>
              </a:rPr>
              <a:t>									</a:t>
            </a:r>
          </a:p>
          <a:p>
            <a:pPr algn="ctr"/>
            <a:r>
              <a:rPr lang="en-US" sz="3600" dirty="0">
                <a:latin typeface="Cambria"/>
                <a:ea typeface="Cambria"/>
              </a:rPr>
              <a:t>				</a:t>
            </a:r>
          </a:p>
          <a:p>
            <a:r>
              <a:rPr lang="en-US" sz="3600" dirty="0">
                <a:latin typeface="Cambria"/>
                <a:ea typeface="Cambria"/>
              </a:rPr>
              <a:t>		</a:t>
            </a:r>
          </a:p>
        </p:txBody>
      </p:sp>
      <p:grpSp>
        <p:nvGrpSpPr>
          <p:cNvPr id="69" name="Group 68"/>
          <p:cNvGrpSpPr/>
          <p:nvPr/>
        </p:nvGrpSpPr>
        <p:grpSpPr>
          <a:xfrm>
            <a:off x="34726367" y="19546442"/>
            <a:ext cx="16171164" cy="15962758"/>
            <a:chOff x="34643817" y="17388906"/>
            <a:chExt cx="16059150" cy="18135600"/>
          </a:xfrm>
        </p:grpSpPr>
        <p:sp>
          <p:nvSpPr>
            <p:cNvPr id="72" name="TextBox 71"/>
            <p:cNvSpPr txBox="1"/>
            <p:nvPr/>
          </p:nvSpPr>
          <p:spPr>
            <a:xfrm>
              <a:off x="35009835" y="19141505"/>
              <a:ext cx="15164975" cy="12749002"/>
            </a:xfrm>
            <a:prstGeom prst="rect">
              <a:avLst/>
            </a:prstGeom>
            <a:noFill/>
            <a:ln w="38100">
              <a:noFill/>
            </a:ln>
          </p:spPr>
          <p:txBody>
            <a:bodyPr wrap="square" lIns="91440" tIns="45720" rIns="91440" bIns="45720" rtlCol="0" anchor="t">
              <a:spAutoFit/>
            </a:bodyPr>
            <a:lstStyle/>
            <a:p>
              <a:pPr marL="457200" indent="-457200">
                <a:buFont typeface="Wingdings" panose="05000000000000000000" pitchFamily="2" charset="2"/>
                <a:buChar char="§"/>
              </a:pPr>
              <a:r>
                <a:rPr lang="en-US" sz="3200" spc="-80">
                  <a:latin typeface="Cambria"/>
                  <a:cs typeface="Calibri"/>
                </a:rPr>
                <a:t>Purpose</a:t>
              </a:r>
            </a:p>
            <a:p>
              <a:pPr marL="2338070" lvl="1" indent="-457200">
                <a:buFont typeface="Wingdings" panose="05000000000000000000" pitchFamily="2" charset="2"/>
                <a:buChar char="§"/>
              </a:pPr>
              <a:r>
                <a:rPr lang="en-US" sz="3200" spc="-80">
                  <a:latin typeface="Cambria"/>
                  <a:cs typeface="Calibri"/>
                </a:rPr>
                <a:t>Resist chassis roll – maximize tire contact patch with road</a:t>
              </a:r>
            </a:p>
            <a:p>
              <a:pPr marL="2338070" lvl="1" indent="-457200">
                <a:buFont typeface="Wingdings" panose="05000000000000000000" pitchFamily="2" charset="2"/>
                <a:buChar char="§"/>
              </a:pPr>
              <a:r>
                <a:rPr lang="en-US" sz="3200" spc="-80">
                  <a:latin typeface="Cambria"/>
                  <a:cs typeface="Calibri"/>
                </a:rPr>
                <a:t>Roll center placement prioritizing responsiveness</a:t>
              </a:r>
            </a:p>
            <a:p>
              <a:pPr marL="2338070" lvl="1" indent="-457200">
                <a:buFont typeface="Wingdings" panose="05000000000000000000" pitchFamily="2" charset="2"/>
                <a:buChar char="§"/>
              </a:pPr>
              <a:r>
                <a:rPr lang="en-US" sz="3200" spc="-80">
                  <a:latin typeface="Cambria"/>
                  <a:cs typeface="Calibri"/>
                </a:rPr>
                <a:t>Minimize roll center migration, increase stability/predictability</a:t>
              </a:r>
            </a:p>
            <a:p>
              <a:pPr marL="2338070" lvl="1" indent="-457200">
                <a:buFont typeface="Wingdings" panose="05000000000000000000" pitchFamily="2" charset="2"/>
                <a:buChar char="§"/>
              </a:pPr>
              <a:r>
                <a:rPr lang="en-US" sz="3200" spc="-80">
                  <a:latin typeface="Cambria"/>
                  <a:cs typeface="Calibri"/>
                </a:rPr>
                <a:t>Select </a:t>
              </a:r>
              <a:r>
                <a:rPr lang="en-US" sz="3200" spc="-80" err="1">
                  <a:latin typeface="Cambria"/>
                  <a:cs typeface="Calibri"/>
                </a:rPr>
                <a:t>coilover</a:t>
              </a:r>
              <a:r>
                <a:rPr lang="en-US" sz="3200" spc="-80">
                  <a:latin typeface="Cambria"/>
                  <a:cs typeface="Calibri"/>
                </a:rPr>
                <a:t> to achieve desired ride frequency and roll rate</a:t>
              </a:r>
            </a:p>
            <a:p>
              <a:pPr marL="2338070" lvl="1" indent="-457200">
                <a:buFont typeface="Wingdings" panose="05000000000000000000" pitchFamily="2" charset="2"/>
                <a:buChar char="§"/>
              </a:pPr>
              <a:r>
                <a:rPr lang="en-US" sz="3200" spc="-80">
                  <a:latin typeface="Cambria"/>
                  <a:cs typeface="Calibri"/>
                </a:rPr>
                <a:t>Adjustability: static camber, ride height, toe angle</a:t>
              </a:r>
            </a:p>
            <a:p>
              <a:pPr marL="457200" indent="-457200">
                <a:buFont typeface="Wingdings" panose="05000000000000000000" pitchFamily="2" charset="2"/>
                <a:buChar char="§"/>
              </a:pPr>
              <a:r>
                <a:rPr lang="en-US" sz="3200" spc="-80">
                  <a:latin typeface="Cambria"/>
                  <a:cs typeface="Calibri"/>
                </a:rPr>
                <a:t>Geometry Selection</a:t>
              </a:r>
              <a:endParaRPr lang="en-US" spc="-80">
                <a:cs typeface="Calibri"/>
              </a:endParaRPr>
            </a:p>
            <a:p>
              <a:pPr marL="2338070" lvl="1" indent="-457200">
                <a:spcBef>
                  <a:spcPct val="20000"/>
                </a:spcBef>
                <a:buFont typeface="Wingdings,Sans-Serif"/>
                <a:buChar char="§"/>
              </a:pPr>
              <a:r>
                <a:rPr lang="en-US" sz="3200" spc="-80">
                  <a:latin typeface="Cambria"/>
                  <a:cs typeface="Calibri"/>
                </a:rPr>
                <a:t>Double wishbone, Short-Long Arm (SLA), pushrod actuated</a:t>
              </a:r>
            </a:p>
            <a:p>
              <a:pPr marL="2338070" lvl="1" indent="-457200">
                <a:spcBef>
                  <a:spcPct val="20000"/>
                </a:spcBef>
                <a:buFont typeface="Wingdings,Sans-Serif"/>
                <a:buChar char="§"/>
              </a:pPr>
              <a:r>
                <a:rPr lang="en-US" sz="3200" spc="-80">
                  <a:latin typeface="Cambria"/>
                  <a:cs typeface="Calibri"/>
                </a:rPr>
                <a:t>Rear bell-crank repositioned out-of-plane to improve packaging</a:t>
              </a:r>
            </a:p>
            <a:p>
              <a:pPr marL="457200" indent="-457200">
                <a:buFont typeface="Wingdings" panose="05000000000000000000" pitchFamily="2" charset="2"/>
                <a:buChar char="§"/>
              </a:pPr>
              <a:r>
                <a:rPr lang="en-US" sz="3200" spc="-80">
                  <a:latin typeface="Cambria"/>
                  <a:cs typeface="Calibri"/>
                </a:rPr>
                <a:t>Component Modeling &amp; FEA</a:t>
              </a:r>
            </a:p>
            <a:p>
              <a:pPr marL="2338070" lvl="1" indent="-457200">
                <a:buFont typeface="Wingdings" panose="05000000000000000000" pitchFamily="2" charset="2"/>
                <a:buChar char="§"/>
              </a:pPr>
              <a:r>
                <a:rPr lang="en-US" sz="3200" spc="-80">
                  <a:latin typeface="Cambria"/>
                  <a:cs typeface="Calibri"/>
                </a:rPr>
                <a:t>SolidWorks 3D modeling - FEA and kinematics in MSC Marc </a:t>
              </a:r>
              <a:r>
                <a:rPr lang="en-US" sz="3200" spc="-80" err="1">
                  <a:latin typeface="Cambria"/>
                  <a:cs typeface="Calibri"/>
                </a:rPr>
                <a:t>Mentat</a:t>
              </a:r>
              <a:r>
                <a:rPr lang="en-US" sz="3200" spc="-80">
                  <a:latin typeface="Cambria"/>
                  <a:cs typeface="Calibri"/>
                </a:rPr>
                <a:t>, MATLAB, &amp; LOTUS Shark</a:t>
              </a:r>
            </a:p>
            <a:p>
              <a:pPr marL="2338070" lvl="1" indent="-457200">
                <a:buFont typeface="Wingdings" panose="05000000000000000000" pitchFamily="2" charset="2"/>
                <a:buChar char="§"/>
              </a:pPr>
              <a:r>
                <a:rPr lang="en-US" sz="3200" spc="-80" err="1">
                  <a:latin typeface="Cambria"/>
                  <a:cs typeface="Calibri"/>
                </a:rPr>
                <a:t>Calspan</a:t>
              </a:r>
              <a:r>
                <a:rPr lang="en-US" sz="3200" spc="-80">
                  <a:latin typeface="Cambria"/>
                  <a:cs typeface="Calibri"/>
                </a:rPr>
                <a:t> tire data used to predict dynamic forces</a:t>
              </a:r>
            </a:p>
            <a:p>
              <a:pPr marL="457200" indent="-457200">
                <a:buFont typeface="Wingdings" panose="05000000000000000000" pitchFamily="2" charset="2"/>
                <a:buChar char="§"/>
              </a:pPr>
              <a:r>
                <a:rPr lang="en-US" sz="3200" spc="-80">
                  <a:latin typeface="Cambria"/>
                  <a:cs typeface="Calibri"/>
                </a:rPr>
                <a:t>Manufacturing</a:t>
              </a:r>
            </a:p>
            <a:p>
              <a:pPr marL="2338212" lvl="1" indent="-457200">
                <a:buFont typeface="Wingdings" panose="05000000000000000000" pitchFamily="2" charset="2"/>
                <a:buChar char="§"/>
              </a:pPr>
              <a:r>
                <a:rPr lang="en-US" sz="3200" spc="-80">
                  <a:latin typeface="Cambria"/>
                  <a:cs typeface="Calibri"/>
                </a:rPr>
                <a:t>Waterjet in Olson Center, finish machining in CEPS machine shop, TIG welding </a:t>
              </a:r>
              <a:endParaRPr lang="en-US" sz="3200" spc="-80">
                <a:latin typeface="Cambria"/>
                <a:ea typeface="+mn-lt"/>
                <a:cs typeface="+mn-lt"/>
              </a:endParaRPr>
            </a:p>
            <a:p>
              <a:pPr marL="1880870" lvl="1"/>
              <a:endParaRPr lang="en-US" sz="3200" spc="-80">
                <a:ea typeface="+mn-lt"/>
                <a:cs typeface="+mn-lt"/>
              </a:endParaRPr>
            </a:p>
            <a:p>
              <a:pPr marL="457200" indent="-457200">
                <a:buFont typeface="Arial,Sans-Serif"/>
                <a:buChar char="•"/>
              </a:pPr>
              <a:endParaRPr lang="en-US" sz="3200" spc="-80">
                <a:ea typeface="+mn-lt"/>
                <a:cs typeface="+mn-lt"/>
              </a:endParaRPr>
            </a:p>
            <a:p>
              <a:pPr marL="2338070" lvl="1" indent="-457200">
                <a:buFont typeface="Arial,Sans-Serif"/>
                <a:buChar char="•"/>
              </a:pPr>
              <a:endParaRPr lang="en-US" sz="3200" spc="-80">
                <a:ea typeface="+mn-lt"/>
                <a:cs typeface="+mn-lt"/>
              </a:endParaRPr>
            </a:p>
            <a:p>
              <a:pPr marL="2338070" lvl="1" indent="-457200">
                <a:buFont typeface="Arial,Sans-Serif"/>
                <a:buChar char="•"/>
              </a:pPr>
              <a:endParaRPr lang="en-US" sz="3200" spc="-80">
                <a:cs typeface="Calibri"/>
              </a:endParaRPr>
            </a:p>
            <a:p>
              <a:pPr marL="457200" indent="-457200">
                <a:buFont typeface="Arial,Sans-Serif"/>
                <a:buChar char="•"/>
              </a:pPr>
              <a:endParaRPr lang="en-US" sz="3200" spc="-80">
                <a:cs typeface="Calibri"/>
              </a:endParaRPr>
            </a:p>
            <a:p>
              <a:pPr marL="457200" indent="-457200">
                <a:buFont typeface="Arial,Sans-Serif"/>
                <a:buChar char="•"/>
              </a:pPr>
              <a:endParaRPr lang="en-US" sz="3200" spc="-80">
                <a:cs typeface="Calibri"/>
              </a:endParaRPr>
            </a:p>
            <a:p>
              <a:pPr marL="2338070" lvl="1" indent="-457200">
                <a:spcBef>
                  <a:spcPct val="20000"/>
                </a:spcBef>
                <a:buFont typeface="Wingdings"/>
                <a:buChar char="§"/>
              </a:pPr>
              <a:endParaRPr lang="en-US" sz="3200" spc="-80">
                <a:cs typeface="Calibri"/>
              </a:endParaRPr>
            </a:p>
          </p:txBody>
        </p:sp>
        <p:sp>
          <p:nvSpPr>
            <p:cNvPr id="73" name="TextBox 72"/>
            <p:cNvSpPr txBox="1"/>
            <p:nvPr/>
          </p:nvSpPr>
          <p:spPr>
            <a:xfrm>
              <a:off x="37412600" y="17587659"/>
              <a:ext cx="9940935" cy="14540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atin typeface="Cambria" panose="02040503050406030204" pitchFamily="18" charset="0"/>
                </a:rPr>
                <a:t>Suspension</a:t>
              </a:r>
            </a:p>
          </p:txBody>
        </p:sp>
        <p:sp>
          <p:nvSpPr>
            <p:cNvPr id="74" name="Rectangle 73"/>
            <p:cNvSpPr/>
            <p:nvPr/>
          </p:nvSpPr>
          <p:spPr>
            <a:xfrm>
              <a:off x="34643817" y="17388906"/>
              <a:ext cx="16059150" cy="18135600"/>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30" y="-117127"/>
            <a:ext cx="14965612" cy="3224473"/>
          </a:xfrm>
          <a:prstGeom prst="rect">
            <a:avLst/>
          </a:prstGeom>
        </p:spPr>
      </p:pic>
      <p:sp>
        <p:nvSpPr>
          <p:cNvPr id="3" name="TextBox 2">
            <a:extLst>
              <a:ext uri="{FF2B5EF4-FFF2-40B4-BE49-F238E27FC236}">
                <a16:creationId xmlns:a16="http://schemas.microsoft.com/office/drawing/2014/main" id="{CD618682-E2CE-48FA-87C9-ED9DAA747621}"/>
              </a:ext>
            </a:extLst>
          </p:cNvPr>
          <p:cNvSpPr txBox="1"/>
          <p:nvPr/>
        </p:nvSpPr>
        <p:spPr>
          <a:xfrm>
            <a:off x="16792337" y="492638"/>
            <a:ext cx="17743725" cy="1446550"/>
          </a:xfrm>
          <a:prstGeom prst="rect">
            <a:avLst/>
          </a:prstGeom>
          <a:noFill/>
        </p:spPr>
        <p:txBody>
          <a:bodyPr wrap="square" rtlCol="0">
            <a:spAutoFit/>
          </a:bodyPr>
          <a:lstStyle/>
          <a:p>
            <a:pPr algn="ctr"/>
            <a:r>
              <a:rPr lang="en-US" sz="8800" b="1">
                <a:latin typeface="Cambria" panose="02040503050406030204" pitchFamily="18" charset="0"/>
                <a:ea typeface="Cambria" panose="02040503050406030204" pitchFamily="18" charset="0"/>
                <a:cs typeface="Adobe Hebrew" panose="02040503050201020203" pitchFamily="18" charset="-79"/>
              </a:rPr>
              <a:t>UNH Precision Racing Team 2024</a:t>
            </a:r>
          </a:p>
        </p:txBody>
      </p:sp>
      <p:sp>
        <p:nvSpPr>
          <p:cNvPr id="59" name="TextBox 58">
            <a:extLst>
              <a:ext uri="{FF2B5EF4-FFF2-40B4-BE49-F238E27FC236}">
                <a16:creationId xmlns:a16="http://schemas.microsoft.com/office/drawing/2014/main" id="{08F4A3F6-E5D1-4013-96C0-24A568586442}"/>
              </a:ext>
            </a:extLst>
          </p:cNvPr>
          <p:cNvSpPr txBox="1"/>
          <p:nvPr/>
        </p:nvSpPr>
        <p:spPr>
          <a:xfrm>
            <a:off x="35094937" y="4875304"/>
            <a:ext cx="15270753" cy="9941183"/>
          </a:xfrm>
          <a:prstGeom prst="rect">
            <a:avLst/>
          </a:prstGeom>
          <a:noFill/>
          <a:ln w="38100">
            <a:noFill/>
          </a:ln>
        </p:spPr>
        <p:txBody>
          <a:bodyPr wrap="square" lIns="91440" tIns="45720" rIns="91440" bIns="45720" rtlCol="0" anchor="t">
            <a:spAutoFit/>
          </a:bodyPr>
          <a:lstStyle/>
          <a:p>
            <a:pPr marL="457200" indent="-457200">
              <a:buFont typeface="Wingdings" pitchFamily="2" charset="2"/>
              <a:buChar char="§"/>
            </a:pPr>
            <a:r>
              <a:rPr lang="en-US" sz="3200" spc="-80">
                <a:latin typeface="Cambria"/>
              </a:rPr>
              <a:t>Engine</a:t>
            </a:r>
          </a:p>
          <a:p>
            <a:pPr marL="2338070" lvl="1" indent="-457200">
              <a:buFont typeface="Wingdings" panose="05000000000000000000" pitchFamily="2" charset="2"/>
              <a:buChar char="§"/>
            </a:pPr>
            <a:r>
              <a:rPr lang="en-US" sz="3200" spc="-80">
                <a:latin typeface="Cambria"/>
              </a:rPr>
              <a:t>2016 KTM 450 SX-F</a:t>
            </a:r>
            <a:endParaRPr lang="en-US" sz="3200" spc="-80">
              <a:latin typeface="Cambria" panose="02040503050406030204" pitchFamily="18" charset="0"/>
            </a:endParaRPr>
          </a:p>
          <a:p>
            <a:pPr marL="2338070" lvl="1" indent="-457200">
              <a:buFont typeface="Wingdings" panose="05000000000000000000" pitchFamily="2" charset="2"/>
              <a:buChar char="§"/>
            </a:pPr>
            <a:r>
              <a:rPr lang="en-US" sz="3200" spc="-80">
                <a:latin typeface="Cambria"/>
              </a:rPr>
              <a:t>Max Torque : 34lb-ft @ 7000 RPM</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Max Power: 53 HP @ 9500 RPM</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Naturally aspirated, 100 Octane</a:t>
            </a:r>
            <a:endParaRPr lang="en-US" sz="3200" spc="-80">
              <a:latin typeface="Cambria" panose="02040503050406030204" pitchFamily="18" charset="0"/>
            </a:endParaRPr>
          </a:p>
          <a:p>
            <a:pPr marL="2338070" lvl="1" indent="-457200">
              <a:buFont typeface="Wingdings" panose="05000000000000000000" pitchFamily="2" charset="2"/>
              <a:buChar char="§"/>
            </a:pPr>
            <a:r>
              <a:rPr lang="en-US" sz="3200" spc="-80">
                <a:latin typeface="Cambria"/>
              </a:rPr>
              <a:t>High torque at low RPM's and linear power curve makes driving easier for inexperienced drivers</a:t>
            </a:r>
            <a:endParaRPr lang="en-US" sz="3200" spc="-80">
              <a:latin typeface="Cambria" panose="02040503050406030204" pitchFamily="18" charset="0"/>
            </a:endParaRPr>
          </a:p>
          <a:p>
            <a:pPr marL="457200" indent="-457200">
              <a:buFont typeface="Wingdings" panose="05000000000000000000" pitchFamily="2" charset="2"/>
              <a:buChar char="§"/>
            </a:pPr>
            <a:r>
              <a:rPr lang="en-US" sz="3200" spc="-80">
                <a:latin typeface="Cambria"/>
              </a:rPr>
              <a:t>Drivetrain</a:t>
            </a:r>
            <a:endParaRPr lang="en-US" sz="3200" spc="-80">
              <a:latin typeface="Cambria" panose="02040503050406030204" pitchFamily="18" charset="0"/>
            </a:endParaRPr>
          </a:p>
          <a:p>
            <a:pPr marL="2338070" lvl="1" indent="-457200">
              <a:buFont typeface="Wingdings" panose="05000000000000000000" pitchFamily="2" charset="2"/>
              <a:buChar char="§"/>
            </a:pPr>
            <a:r>
              <a:rPr lang="en-US" sz="3200" spc="-80">
                <a:latin typeface="Cambria"/>
              </a:rPr>
              <a:t>Chain Drive</a:t>
            </a:r>
            <a:endParaRPr lang="en-US" sz="3200" spc="-80">
              <a:latin typeface="Cambria" panose="02040503050406030204" pitchFamily="18" charset="0"/>
            </a:endParaRPr>
          </a:p>
          <a:p>
            <a:pPr marL="2338070" lvl="1" indent="-457200">
              <a:buFont typeface="Wingdings" panose="05000000000000000000" pitchFamily="2" charset="2"/>
              <a:buChar char="§"/>
            </a:pPr>
            <a:r>
              <a:rPr lang="en-US" sz="3200" spc="-80">
                <a:latin typeface="Cambria"/>
              </a:rPr>
              <a:t>Drexler Limited Slip Differential</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RCV Half-Shafts</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Aluminum differential designed to allow tightening of the chain using an eccentric disk concept, various locking points. </a:t>
            </a:r>
            <a:endParaRPr lang="en-US" sz="3200" spc="-80">
              <a:latin typeface="Cambria"/>
              <a:ea typeface="Cambria"/>
            </a:endParaRPr>
          </a:p>
          <a:p>
            <a:pPr marL="457200" indent="-457200">
              <a:buFont typeface="Wingdings" panose="05000000000000000000" pitchFamily="2" charset="2"/>
              <a:buChar char="§"/>
            </a:pPr>
            <a:r>
              <a:rPr lang="en-US" sz="3200" spc="-80">
                <a:latin typeface="Cambria"/>
              </a:rPr>
              <a:t>Intake Manifold</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3000 cc plenum</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Utilize AT Power's FSAE throttle body with built in restriction diameter</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Made from printed titanium, experimenting with ABS plastic printing.</a:t>
            </a:r>
            <a:endParaRPr lang="en-US" sz="3200" spc="-80">
              <a:latin typeface="Cambria"/>
              <a:ea typeface="Cambria"/>
            </a:endParaRPr>
          </a:p>
          <a:p>
            <a:pPr marL="2338070" lvl="1" indent="-457200">
              <a:buFont typeface="Wingdings" panose="05000000000000000000" pitchFamily="2" charset="2"/>
              <a:buChar char="§"/>
            </a:pPr>
            <a:r>
              <a:rPr lang="en-US" sz="3200" spc="-80">
                <a:latin typeface="Cambria"/>
              </a:rPr>
              <a:t>Runner length of 264 mm with a single 42 lb./hr. injector firing directly at the intake valves.</a:t>
            </a:r>
            <a:endParaRPr lang="en-US" sz="3200" spc="-80">
              <a:latin typeface="Cambria" panose="02040503050406030204" pitchFamily="18" charset="0"/>
              <a:ea typeface="Cambria" panose="02040503050406030204" pitchFamily="18" charset="0"/>
            </a:endParaRPr>
          </a:p>
          <a:p>
            <a:pPr marL="2338070" lvl="1" indent="-457200">
              <a:buFont typeface="Wingdings" panose="05000000000000000000" pitchFamily="2" charset="2"/>
              <a:buChar char="§"/>
            </a:pPr>
            <a:endParaRPr lang="en-US" sz="3200" spc="-80">
              <a:latin typeface="Cambria" panose="02040503050406030204" pitchFamily="18" charset="0"/>
              <a:ea typeface="Cambria" panose="02040503050406030204" pitchFamily="18" charset="0"/>
            </a:endParaRPr>
          </a:p>
        </p:txBody>
      </p:sp>
      <p:sp>
        <p:nvSpPr>
          <p:cNvPr id="64" name="TextBox 63">
            <a:extLst>
              <a:ext uri="{FF2B5EF4-FFF2-40B4-BE49-F238E27FC236}">
                <a16:creationId xmlns:a16="http://schemas.microsoft.com/office/drawing/2014/main" id="{9CE82369-7D47-4D2B-841C-4F417F882FEC}"/>
              </a:ext>
            </a:extLst>
          </p:cNvPr>
          <p:cNvSpPr txBox="1"/>
          <p:nvPr/>
        </p:nvSpPr>
        <p:spPr>
          <a:xfrm>
            <a:off x="612200" y="10967326"/>
            <a:ext cx="10366276" cy="13880723"/>
          </a:xfrm>
          <a:prstGeom prst="rect">
            <a:avLst/>
          </a:prstGeom>
          <a:noFill/>
          <a:ln w="38100">
            <a:noFill/>
          </a:ln>
        </p:spPr>
        <p:txBody>
          <a:bodyPr wrap="square" lIns="91440" tIns="45720" rIns="91440" bIns="45720" rtlCol="0" anchor="t">
            <a:spAutoFit/>
          </a:bodyPr>
          <a:lstStyle/>
          <a:p>
            <a:pPr marL="457200" indent="-457200">
              <a:buFont typeface="Wingdings" pitchFamily="2" charset="2"/>
              <a:buChar char="§"/>
            </a:pPr>
            <a:r>
              <a:rPr lang="en-US" sz="3200" spc="-80" dirty="0">
                <a:latin typeface="Cambria"/>
              </a:rPr>
              <a:t>Design Goals</a:t>
            </a:r>
          </a:p>
          <a:p>
            <a:pPr marL="2338070" lvl="1" indent="-457200">
              <a:buFont typeface="Wingdings" pitchFamily="2" charset="2"/>
              <a:buChar char="§"/>
            </a:pPr>
            <a:r>
              <a:rPr lang="en-US" sz="3200" spc="-80" dirty="0">
                <a:latin typeface="Cambria"/>
                <a:ea typeface="+mn-lt"/>
                <a:cs typeface="+mn-lt"/>
              </a:rPr>
              <a:t>Torsional stiffness greater than 1500 [Nm/deg]</a:t>
            </a:r>
          </a:p>
          <a:p>
            <a:pPr marL="2338070" lvl="1" indent="-457200">
              <a:buFont typeface="Wingdings" pitchFamily="2" charset="2"/>
              <a:buChar char="§"/>
            </a:pPr>
            <a:r>
              <a:rPr lang="en-US" sz="3200" spc="-80" dirty="0">
                <a:latin typeface="Cambria"/>
                <a:ea typeface="+mn-lt"/>
                <a:cs typeface="+mn-lt"/>
              </a:rPr>
              <a:t>Maintain weight less than 100 </a:t>
            </a:r>
            <a:r>
              <a:rPr lang="en-US" sz="3200" spc="-80" dirty="0" err="1">
                <a:latin typeface="Cambria"/>
                <a:ea typeface="+mn-lt"/>
                <a:cs typeface="+mn-lt"/>
              </a:rPr>
              <a:t>lbs</a:t>
            </a:r>
            <a:r>
              <a:rPr lang="en-US" sz="3200" spc="-80" dirty="0">
                <a:latin typeface="Cambria"/>
                <a:ea typeface="+mn-lt"/>
                <a:cs typeface="+mn-lt"/>
              </a:rPr>
              <a:t> </a:t>
            </a:r>
          </a:p>
          <a:p>
            <a:pPr marL="2338070" lvl="1" indent="-457200">
              <a:buFont typeface="Wingdings" pitchFamily="2" charset="2"/>
              <a:buChar char="§"/>
            </a:pPr>
            <a:r>
              <a:rPr lang="en-US" sz="3200" spc="-80" dirty="0">
                <a:latin typeface="Cambria"/>
                <a:ea typeface="+mn-lt"/>
                <a:cs typeface="+mn-lt"/>
              </a:rPr>
              <a:t>Effectively maximize space for the driver, powertrain, suspension, and controls </a:t>
            </a:r>
          </a:p>
          <a:p>
            <a:pPr marL="2338070" lvl="1" indent="-457200">
              <a:buFont typeface="Wingdings" pitchFamily="2" charset="2"/>
              <a:buChar char="§"/>
            </a:pPr>
            <a:r>
              <a:rPr lang="en-US" sz="3200" spc="-80" dirty="0">
                <a:latin typeface="Cambria"/>
                <a:ea typeface="+mn-lt"/>
                <a:cs typeface="+mn-lt"/>
              </a:rPr>
              <a:t>Meet all structural qualifications outlined by the SAE structural equivalency survey </a:t>
            </a:r>
          </a:p>
          <a:p>
            <a:pPr marL="2338070" lvl="1" indent="-457200">
              <a:buFont typeface="Wingdings" pitchFamily="2" charset="2"/>
              <a:buChar char="§"/>
            </a:pPr>
            <a:endParaRPr lang="en-US" sz="3200" spc="-80" dirty="0">
              <a:ea typeface="+mn-lt"/>
              <a:cs typeface="+mn-lt"/>
            </a:endParaRPr>
          </a:p>
          <a:p>
            <a:pPr marL="457200" indent="-457200">
              <a:buFont typeface="Wingdings" pitchFamily="2" charset="2"/>
              <a:buChar char="§"/>
            </a:pPr>
            <a:r>
              <a:rPr lang="en-US" sz="3200" spc="-80" dirty="0">
                <a:latin typeface="Cambria"/>
              </a:rPr>
              <a:t>Current design </a:t>
            </a:r>
            <a:endParaRPr lang="en-US" sz="3200" spc="-80" dirty="0">
              <a:latin typeface="Cambria"/>
              <a:ea typeface="Cambria"/>
            </a:endParaRPr>
          </a:p>
          <a:p>
            <a:pPr marL="2338070" lvl="1" indent="-457200">
              <a:buFont typeface="Wingdings,Sans-Serif" pitchFamily="2" charset="2"/>
              <a:buChar char="§"/>
            </a:pPr>
            <a:r>
              <a:rPr lang="en-US" sz="3200" spc="-80" dirty="0">
                <a:latin typeface="Cambria"/>
                <a:ea typeface="Cambria"/>
              </a:rPr>
              <a:t>TIG welded AISI 1020 steel tube members</a:t>
            </a:r>
          </a:p>
          <a:p>
            <a:pPr marL="2338070" lvl="1" indent="-457200">
              <a:buFont typeface="Wingdings,Sans-Serif" pitchFamily="2" charset="2"/>
              <a:buChar char="§"/>
            </a:pPr>
            <a:r>
              <a:rPr lang="en-US" sz="3200" spc="-80" dirty="0">
                <a:latin typeface="Cambria"/>
                <a:ea typeface="Cambria"/>
              </a:rPr>
              <a:t>Torsional stiffness equal to 1,831 [Nm/deg]</a:t>
            </a:r>
          </a:p>
          <a:p>
            <a:pPr marL="2338070" lvl="1" indent="-457200">
              <a:buFont typeface="Wingdings,Sans-Serif" pitchFamily="2" charset="2"/>
              <a:buChar char="§"/>
            </a:pPr>
            <a:r>
              <a:rPr lang="en-US" sz="3200" spc="-80" dirty="0">
                <a:latin typeface="Cambria"/>
                <a:ea typeface="Cambria"/>
              </a:rPr>
              <a:t>Weight of manufactured frame equal to 89lbs</a:t>
            </a:r>
          </a:p>
          <a:p>
            <a:pPr marL="2338070" lvl="1" indent="-457200">
              <a:buFont typeface="Wingdings,Sans-Serif" pitchFamily="2" charset="2"/>
              <a:buChar char="§"/>
            </a:pPr>
            <a:r>
              <a:rPr lang="en-US" sz="3200" spc="-80" dirty="0">
                <a:latin typeface="Cambria"/>
                <a:ea typeface="Cambria"/>
              </a:rPr>
              <a:t>Allows for optimal suspension attachment</a:t>
            </a:r>
          </a:p>
          <a:p>
            <a:pPr marL="2338070" lvl="1" indent="-457200">
              <a:buFont typeface="Wingdings,Sans-Serif" pitchFamily="2" charset="2"/>
              <a:buChar char="§"/>
            </a:pPr>
            <a:r>
              <a:rPr lang="en-US" sz="3200" spc="-80" dirty="0">
                <a:latin typeface="Cambria"/>
                <a:ea typeface="Cambria"/>
              </a:rPr>
              <a:t>Fits a driver of the 95th percentile</a:t>
            </a:r>
          </a:p>
          <a:p>
            <a:pPr marL="2338070" lvl="1" indent="-457200">
              <a:buFont typeface="Wingdings,Sans-Serif" pitchFamily="2" charset="2"/>
              <a:buChar char="§"/>
            </a:pPr>
            <a:r>
              <a:rPr lang="en-US" sz="3200" spc="-80" dirty="0">
                <a:latin typeface="Cambria"/>
                <a:ea typeface="Cambria"/>
              </a:rPr>
              <a:t>Adheres to SAE rules to ensure driver safety</a:t>
            </a:r>
            <a:endParaRPr lang="en-US" dirty="0">
              <a:latin typeface="Calibri"/>
              <a:ea typeface="Calibri"/>
              <a:cs typeface="Calibri"/>
            </a:endParaRPr>
          </a:p>
          <a:p>
            <a:pPr marL="2338070" lvl="1" indent="-457200">
              <a:buFont typeface="Wingdings,Sans-Serif" pitchFamily="2" charset="2"/>
              <a:buChar char="§"/>
            </a:pPr>
            <a:r>
              <a:rPr lang="en-US" sz="3200" spc="-80" dirty="0">
                <a:latin typeface="Cambria"/>
                <a:ea typeface="Cambria"/>
                <a:cs typeface="Calibri"/>
              </a:rPr>
              <a:t>Torsional stiffness test for simulation validation</a:t>
            </a:r>
          </a:p>
          <a:p>
            <a:pPr marL="457200" indent="-457200">
              <a:buFont typeface="Wingdings" pitchFamily="2" charset="2"/>
              <a:buChar char="§"/>
            </a:pPr>
            <a:endParaRPr lang="en-US" sz="3200" spc="-80" dirty="0">
              <a:latin typeface="Cambria"/>
              <a:ea typeface="Cambria"/>
              <a:cs typeface="Calibri"/>
            </a:endParaRPr>
          </a:p>
          <a:p>
            <a:pPr marL="457200" indent="-457200">
              <a:buFont typeface="Wingdings" pitchFamily="2" charset="2"/>
              <a:buChar char="§"/>
            </a:pPr>
            <a:r>
              <a:rPr lang="en-US" sz="3200" spc="-80" dirty="0">
                <a:latin typeface="Cambria"/>
                <a:ea typeface="Cambria"/>
                <a:cs typeface="Calibri"/>
              </a:rPr>
              <a:t>New design</a:t>
            </a:r>
          </a:p>
          <a:p>
            <a:pPr marL="2338070" lvl="1" indent="-457200">
              <a:buFont typeface="Wingdings" pitchFamily="2" charset="2"/>
              <a:buChar char="§"/>
            </a:pPr>
            <a:r>
              <a:rPr lang="en-US" sz="3200" spc="-80" dirty="0">
                <a:latin typeface="Cambria"/>
                <a:ea typeface="Cambria"/>
                <a:cs typeface="Calibri"/>
              </a:rPr>
              <a:t>Main goal of weight reduction</a:t>
            </a:r>
          </a:p>
          <a:p>
            <a:pPr marL="2338070" lvl="1" indent="-457200">
              <a:buFont typeface="Wingdings" pitchFamily="2" charset="2"/>
              <a:buChar char="§"/>
            </a:pPr>
            <a:r>
              <a:rPr lang="en-US" sz="3200" spc="-80" dirty="0">
                <a:latin typeface="Cambria"/>
                <a:ea typeface="Cambria"/>
                <a:cs typeface="Calibri"/>
              </a:rPr>
              <a:t>Efficient use of space</a:t>
            </a:r>
          </a:p>
          <a:p>
            <a:pPr marL="2338070" lvl="1" indent="-457200">
              <a:buFont typeface="Wingdings" pitchFamily="2" charset="2"/>
              <a:buChar char="§"/>
            </a:pPr>
            <a:r>
              <a:rPr lang="en-US" sz="3200" spc="-80" dirty="0">
                <a:latin typeface="Cambria"/>
                <a:ea typeface="Cambria"/>
                <a:cs typeface="Calibri"/>
              </a:rPr>
              <a:t>Increase engine bay volume</a:t>
            </a:r>
          </a:p>
          <a:p>
            <a:pPr marL="2338070" lvl="1" indent="-457200">
              <a:buFont typeface="Wingdings" pitchFamily="2" charset="2"/>
              <a:buChar char="§"/>
            </a:pPr>
            <a:r>
              <a:rPr lang="en-US" sz="3200" spc="-80" dirty="0">
                <a:latin typeface="Cambria"/>
                <a:ea typeface="Cambria"/>
                <a:cs typeface="Calibri"/>
              </a:rPr>
              <a:t>Shifted driver position</a:t>
            </a:r>
          </a:p>
          <a:p>
            <a:pPr marL="2338070" lvl="1" indent="-457200">
              <a:buFont typeface="Wingdings" pitchFamily="2" charset="2"/>
              <a:buChar char="§"/>
            </a:pPr>
            <a:r>
              <a:rPr lang="en-US" sz="3200" spc="-80" dirty="0">
                <a:latin typeface="Cambria"/>
                <a:ea typeface="Cambria"/>
                <a:cs typeface="Calibri"/>
              </a:rPr>
              <a:t>Increased manufacturability</a:t>
            </a:r>
          </a:p>
          <a:p>
            <a:pPr marL="2338070" lvl="1" indent="-457200">
              <a:buFont typeface="Wingdings" pitchFamily="2" charset="2"/>
              <a:buChar char="§"/>
            </a:pPr>
            <a:r>
              <a:rPr lang="en-US" sz="3200" spc="-80" dirty="0">
                <a:latin typeface="Cambria"/>
                <a:ea typeface="Cambria"/>
                <a:cs typeface="Calibri"/>
              </a:rPr>
              <a:t>Weight reduction of 10 </a:t>
            </a:r>
            <a:r>
              <a:rPr lang="en-US" sz="3200" spc="-80" dirty="0" err="1">
                <a:latin typeface="Cambria"/>
                <a:ea typeface="Cambria"/>
                <a:cs typeface="Calibri"/>
              </a:rPr>
              <a:t>lbs</a:t>
            </a:r>
            <a:endParaRPr lang="en-US" sz="3200" spc="-80" dirty="0">
              <a:latin typeface="Cambria"/>
              <a:ea typeface="Cambria"/>
              <a:cs typeface="Calibri"/>
            </a:endParaRPr>
          </a:p>
          <a:p>
            <a:pPr marL="2338070" lvl="1" indent="-457200">
              <a:buFont typeface="Wingdings" pitchFamily="2" charset="2"/>
              <a:buChar char="§"/>
            </a:pPr>
            <a:endParaRPr lang="en-US" sz="3200" spc="-80" dirty="0">
              <a:latin typeface="Cambria"/>
              <a:ea typeface="Cambria"/>
              <a:cs typeface="Calibri"/>
            </a:endParaRPr>
          </a:p>
          <a:p>
            <a:pPr marL="2338070" lvl="1" indent="-457200">
              <a:buFont typeface="Wingdings" pitchFamily="2" charset="2"/>
              <a:buChar char="§"/>
            </a:pPr>
            <a:endParaRPr lang="en-US" sz="3200" spc="-80" dirty="0">
              <a:latin typeface="Cambria"/>
              <a:ea typeface="Cambria"/>
              <a:cs typeface="Calibri"/>
            </a:endParaRPr>
          </a:p>
          <a:p>
            <a:pPr marL="2338070" lvl="1" indent="-457200">
              <a:buFont typeface="Wingdings" pitchFamily="2" charset="2"/>
              <a:buChar char="§"/>
            </a:pPr>
            <a:endParaRPr lang="en-US" sz="3200" spc="-80" dirty="0">
              <a:latin typeface="Cambria"/>
              <a:ea typeface="Cambria"/>
              <a:cs typeface="Calibri"/>
            </a:endParaRPr>
          </a:p>
          <a:p>
            <a:pPr marL="1880870" lvl="1"/>
            <a:endParaRPr lang="en-US" sz="3200" spc="-80" dirty="0">
              <a:latin typeface="Cambria"/>
              <a:ea typeface="Cambria"/>
              <a:cs typeface="Calibri"/>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18370" b="14471"/>
          <a:stretch/>
        </p:blipFill>
        <p:spPr>
          <a:xfrm>
            <a:off x="35286203" y="32360742"/>
            <a:ext cx="5555727" cy="2984942"/>
          </a:xfrm>
          <a:prstGeom prst="rect">
            <a:avLst/>
          </a:prstGeom>
          <a:ln>
            <a:solidFill>
              <a:schemeClr val="bg1"/>
            </a:solidFill>
          </a:ln>
        </p:spPr>
      </p:pic>
      <p:pic>
        <p:nvPicPr>
          <p:cNvPr id="24" name="Picture 23"/>
          <p:cNvPicPr>
            <a:picLocks noChangeAspect="1"/>
          </p:cNvPicPr>
          <p:nvPr/>
        </p:nvPicPr>
        <p:blipFill rotWithShape="1">
          <a:blip r:embed="rId6"/>
          <a:srcRect t="4236" b="2183"/>
          <a:stretch/>
        </p:blipFill>
        <p:spPr>
          <a:xfrm>
            <a:off x="35294682" y="29061139"/>
            <a:ext cx="5553229" cy="3303772"/>
          </a:xfrm>
          <a:prstGeom prst="rect">
            <a:avLst/>
          </a:prstGeom>
          <a:ln>
            <a:solidFill>
              <a:schemeClr val="bg1"/>
            </a:solidFill>
          </a:ln>
        </p:spPr>
      </p:pic>
      <p:pic>
        <p:nvPicPr>
          <p:cNvPr id="66" name="Picture 65"/>
          <p:cNvPicPr>
            <a:picLocks noChangeAspect="1"/>
          </p:cNvPicPr>
          <p:nvPr/>
        </p:nvPicPr>
        <p:blipFill rotWithShape="1">
          <a:blip r:embed="rId7" cstate="print">
            <a:extLst>
              <a:ext uri="{28A0092B-C50C-407E-A947-70E740481C1C}">
                <a14:useLocalDpi xmlns:a14="http://schemas.microsoft.com/office/drawing/2010/main" val="0"/>
              </a:ext>
            </a:extLst>
          </a:blip>
          <a:srcRect l="4101" r="10127" b="19342"/>
          <a:stretch/>
        </p:blipFill>
        <p:spPr>
          <a:xfrm>
            <a:off x="26005297" y="16950460"/>
            <a:ext cx="8142494" cy="5745876"/>
          </a:xfrm>
          <a:prstGeom prst="rect">
            <a:avLst/>
          </a:prstGeom>
          <a:ln>
            <a:solidFill>
              <a:schemeClr val="bg1"/>
            </a:solidFill>
          </a:ln>
        </p:spPr>
      </p:pic>
      <p:pic>
        <p:nvPicPr>
          <p:cNvPr id="67" name="Picture 66"/>
          <p:cNvPicPr>
            <a:picLocks noChangeAspect="1"/>
          </p:cNvPicPr>
          <p:nvPr/>
        </p:nvPicPr>
        <p:blipFill rotWithShape="1">
          <a:blip r:embed="rId8" cstate="print">
            <a:extLst>
              <a:ext uri="{28A0092B-C50C-407E-A947-70E740481C1C}">
                <a14:useLocalDpi xmlns:a14="http://schemas.microsoft.com/office/drawing/2010/main" val="0"/>
              </a:ext>
            </a:extLst>
          </a:blip>
          <a:srcRect l="3610" t="3240" r="5077" b="5789"/>
          <a:stretch/>
        </p:blipFill>
        <p:spPr>
          <a:xfrm>
            <a:off x="17403496" y="16935137"/>
            <a:ext cx="8050235" cy="5780622"/>
          </a:xfrm>
          <a:prstGeom prst="rect">
            <a:avLst/>
          </a:prstGeom>
          <a:ln>
            <a:solidFill>
              <a:schemeClr val="bg1"/>
            </a:solidFill>
          </a:ln>
        </p:spPr>
      </p:pic>
      <p:pic>
        <p:nvPicPr>
          <p:cNvPr id="16" name="Picture 4">
            <a:extLst>
              <a:ext uri="{FF2B5EF4-FFF2-40B4-BE49-F238E27FC236}">
                <a16:creationId xmlns:a16="http://schemas.microsoft.com/office/drawing/2014/main" id="{E69F85CB-351C-4031-8719-771DFEA73D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29969" y="14810103"/>
            <a:ext cx="6635721" cy="2867542"/>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71E6467-4774-4487-8078-7A30E1F533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97760" y="13874370"/>
            <a:ext cx="3272598" cy="47390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4FB93BC-A6CF-43FE-99F4-B16AAD7169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98864" y="14193971"/>
            <a:ext cx="3904513" cy="4027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98A1D4F-6EDD-48A9-B28F-3E828E903F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40909" y="11095540"/>
            <a:ext cx="4928433" cy="38894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6DD4718A-B578-4735-8770-13F9224658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31184" y="15282272"/>
            <a:ext cx="4928433" cy="3333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AE78C728-8446-42F0-B84B-5BC637FC4A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61307" y="15353587"/>
            <a:ext cx="994863" cy="31831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2842D78-2513-42E2-A0F5-F102ED03F6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3807" r="3807"/>
          <a:stretch/>
        </p:blipFill>
        <p:spPr bwMode="auto">
          <a:xfrm>
            <a:off x="9473381" y="19031660"/>
            <a:ext cx="6915037" cy="31980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10" descr="A picture containing toy&#10;&#10;Description automatically generated">
            <a:extLst>
              <a:ext uri="{FF2B5EF4-FFF2-40B4-BE49-F238E27FC236}">
                <a16:creationId xmlns:a16="http://schemas.microsoft.com/office/drawing/2014/main" id="{ABD8BEAD-9488-4872-F1E4-0F8BEBB1EA79}"/>
              </a:ext>
            </a:extLst>
          </p:cNvPr>
          <p:cNvPicPr>
            <a:picLocks noChangeAspect="1"/>
          </p:cNvPicPr>
          <p:nvPr/>
        </p:nvPicPr>
        <p:blipFill rotWithShape="1">
          <a:blip r:embed="rId16"/>
          <a:srcRect l="3052" t="1770" r="3756" b="5900"/>
          <a:stretch/>
        </p:blipFill>
        <p:spPr>
          <a:xfrm>
            <a:off x="17407967" y="10083932"/>
            <a:ext cx="8040893" cy="6144309"/>
          </a:xfrm>
          <a:prstGeom prst="rect">
            <a:avLst/>
          </a:prstGeom>
        </p:spPr>
      </p:pic>
      <p:pic>
        <p:nvPicPr>
          <p:cNvPr id="9" name="Picture 12">
            <a:extLst>
              <a:ext uri="{FF2B5EF4-FFF2-40B4-BE49-F238E27FC236}">
                <a16:creationId xmlns:a16="http://schemas.microsoft.com/office/drawing/2014/main" id="{F39A8F32-759E-A087-DA24-47EF6F6FE536}"/>
              </a:ext>
            </a:extLst>
          </p:cNvPr>
          <p:cNvPicPr>
            <a:picLocks noChangeAspect="1"/>
          </p:cNvPicPr>
          <p:nvPr/>
        </p:nvPicPr>
        <p:blipFill rotWithShape="1">
          <a:blip r:embed="rId17"/>
          <a:srcRect l="4869" t="2918" r="6861" b="395"/>
          <a:stretch/>
        </p:blipFill>
        <p:spPr>
          <a:xfrm>
            <a:off x="26022195" y="10081843"/>
            <a:ext cx="8117361" cy="6151783"/>
          </a:xfrm>
          <a:prstGeom prst="rect">
            <a:avLst/>
          </a:prstGeom>
        </p:spPr>
      </p:pic>
      <p:pic>
        <p:nvPicPr>
          <p:cNvPr id="14" name="Picture 34" descr="A picture containing microscope&#10;&#10;Description automatically generated">
            <a:extLst>
              <a:ext uri="{FF2B5EF4-FFF2-40B4-BE49-F238E27FC236}">
                <a16:creationId xmlns:a16="http://schemas.microsoft.com/office/drawing/2014/main" id="{928CB5FD-6DE1-9C2A-E22D-78A9BB77784A}"/>
              </a:ext>
            </a:extLst>
          </p:cNvPr>
          <p:cNvPicPr>
            <a:picLocks noChangeAspect="1"/>
          </p:cNvPicPr>
          <p:nvPr/>
        </p:nvPicPr>
        <p:blipFill rotWithShape="1">
          <a:blip r:embed="rId18"/>
          <a:srcRect l="-262" t="3409" r="4520" b="1106"/>
          <a:stretch/>
        </p:blipFill>
        <p:spPr>
          <a:xfrm>
            <a:off x="11782823" y="25642073"/>
            <a:ext cx="4099873" cy="4227995"/>
          </a:xfrm>
          <a:prstGeom prst="rect">
            <a:avLst/>
          </a:prstGeom>
        </p:spPr>
      </p:pic>
      <p:pic>
        <p:nvPicPr>
          <p:cNvPr id="19" name="Picture 33" descr="A picture containing indoor&#10;&#10;Description automatically generated">
            <a:extLst>
              <a:ext uri="{FF2B5EF4-FFF2-40B4-BE49-F238E27FC236}">
                <a16:creationId xmlns:a16="http://schemas.microsoft.com/office/drawing/2014/main" id="{1DCCF885-E3AC-BF65-2D50-34F45F8565A5}"/>
              </a:ext>
            </a:extLst>
          </p:cNvPr>
          <p:cNvPicPr>
            <a:picLocks noChangeAspect="1"/>
          </p:cNvPicPr>
          <p:nvPr/>
        </p:nvPicPr>
        <p:blipFill rotWithShape="1">
          <a:blip r:embed="rId19"/>
          <a:srcRect t="2222" r="3704" b="2871"/>
          <a:stretch/>
        </p:blipFill>
        <p:spPr>
          <a:xfrm>
            <a:off x="11767124" y="31169481"/>
            <a:ext cx="4256420" cy="3498632"/>
          </a:xfrm>
          <a:prstGeom prst="rect">
            <a:avLst/>
          </a:prstGeom>
        </p:spPr>
      </p:pic>
      <p:pic>
        <p:nvPicPr>
          <p:cNvPr id="25" name="Picture 24" descr="A vehicle in a garage&#10;&#10;Description automatically generated">
            <a:extLst>
              <a:ext uri="{FF2B5EF4-FFF2-40B4-BE49-F238E27FC236}">
                <a16:creationId xmlns:a16="http://schemas.microsoft.com/office/drawing/2014/main" id="{876995A5-F490-2799-3486-B88F4D1337D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40425728" y="29844310"/>
            <a:ext cx="5798506" cy="4348879"/>
          </a:xfrm>
          <a:prstGeom prst="rect">
            <a:avLst/>
          </a:prstGeom>
        </p:spPr>
      </p:pic>
      <p:pic>
        <p:nvPicPr>
          <p:cNvPr id="5" name="Picture 4" descr="A close-up of a red oval&#10;&#10;Description automatically generated">
            <a:extLst>
              <a:ext uri="{FF2B5EF4-FFF2-40B4-BE49-F238E27FC236}">
                <a16:creationId xmlns:a16="http://schemas.microsoft.com/office/drawing/2014/main" id="{A2FC2D8F-4F99-1D95-F2B8-AE555BB0B6F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6200000">
            <a:off x="44984377" y="29861913"/>
            <a:ext cx="5798506" cy="4313669"/>
          </a:xfrm>
          <a:prstGeom prst="rect">
            <a:avLst/>
          </a:prstGeom>
        </p:spPr>
      </p:pic>
      <p:pic>
        <p:nvPicPr>
          <p:cNvPr id="26" name="Picture 25" descr="A red line on a blue background&#10;&#10;Description automatically generated">
            <a:extLst>
              <a:ext uri="{FF2B5EF4-FFF2-40B4-BE49-F238E27FC236}">
                <a16:creationId xmlns:a16="http://schemas.microsoft.com/office/drawing/2014/main" id="{3F1C49C9-392D-3873-3A81-4FAF9BC2797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675903" y="29119493"/>
            <a:ext cx="1016020" cy="5798507"/>
          </a:xfrm>
          <a:prstGeom prst="rect">
            <a:avLst/>
          </a:prstGeom>
        </p:spPr>
      </p:pic>
      <p:pic>
        <p:nvPicPr>
          <p:cNvPr id="11" name="Picture 10" descr="A blue and orange text on a black background&#10;&#10;Description automatically generated">
            <a:extLst>
              <a:ext uri="{FF2B5EF4-FFF2-40B4-BE49-F238E27FC236}">
                <a16:creationId xmlns:a16="http://schemas.microsoft.com/office/drawing/2014/main" id="{440EBF11-20D5-3BB9-3CC9-B4520153C77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602868" y="25627019"/>
            <a:ext cx="6170654" cy="6170155"/>
          </a:xfrm>
          <a:prstGeom prst="rect">
            <a:avLst/>
          </a:prstGeom>
        </p:spPr>
      </p:pic>
      <p:pic>
        <p:nvPicPr>
          <p:cNvPr id="21" name="Picture 20" descr="A logo for a rental company&#10;&#10;Description automatically generated">
            <a:extLst>
              <a:ext uri="{FF2B5EF4-FFF2-40B4-BE49-F238E27FC236}">
                <a16:creationId xmlns:a16="http://schemas.microsoft.com/office/drawing/2014/main" id="{889DAAA4-B00A-C2C8-354D-FCD62F8978D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618991" y="29889912"/>
            <a:ext cx="6098577" cy="2532320"/>
          </a:xfrm>
          <a:prstGeom prst="rect">
            <a:avLst/>
          </a:prstGeom>
        </p:spPr>
      </p:pic>
      <p:pic>
        <p:nvPicPr>
          <p:cNvPr id="28" name="Picture 27" descr="A logo with white text&#10;&#10;Description automatically generated">
            <a:extLst>
              <a:ext uri="{FF2B5EF4-FFF2-40B4-BE49-F238E27FC236}">
                <a16:creationId xmlns:a16="http://schemas.microsoft.com/office/drawing/2014/main" id="{65FA9AB0-A127-C392-D52B-CABA595EFAE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7612908" y="27163746"/>
            <a:ext cx="4061796" cy="3946865"/>
          </a:xfrm>
          <a:prstGeom prst="rect">
            <a:avLst/>
          </a:prstGeom>
        </p:spPr>
      </p:pic>
      <p:sp>
        <p:nvSpPr>
          <p:cNvPr id="38" name="Rectangle 37">
            <a:extLst>
              <a:ext uri="{FF2B5EF4-FFF2-40B4-BE49-F238E27FC236}">
                <a16:creationId xmlns:a16="http://schemas.microsoft.com/office/drawing/2014/main" id="{C131D1FE-A43E-8756-450C-CA18065CC2B3}"/>
              </a:ext>
            </a:extLst>
          </p:cNvPr>
          <p:cNvSpPr/>
          <p:nvPr/>
        </p:nvSpPr>
        <p:spPr>
          <a:xfrm>
            <a:off x="365466" y="3054153"/>
            <a:ext cx="16344639" cy="4887057"/>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6DC1FBE-EBC6-7EE9-EA8F-2697AB797EA0}"/>
              </a:ext>
            </a:extLst>
          </p:cNvPr>
          <p:cNvSpPr txBox="1"/>
          <p:nvPr/>
        </p:nvSpPr>
        <p:spPr>
          <a:xfrm>
            <a:off x="3600822" y="3209310"/>
            <a:ext cx="10010274" cy="1231106"/>
          </a:xfrm>
          <a:prstGeom prst="rect">
            <a:avLst/>
          </a:prstGeom>
          <a:ln w="12700">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latin typeface="Cambria" panose="02040503050406030204" pitchFamily="18" charset="0"/>
              </a:rPr>
              <a:t>Abstract</a:t>
            </a:r>
          </a:p>
        </p:txBody>
      </p:sp>
      <p:sp>
        <p:nvSpPr>
          <p:cNvPr id="42" name="TextBox 41">
            <a:extLst>
              <a:ext uri="{FF2B5EF4-FFF2-40B4-BE49-F238E27FC236}">
                <a16:creationId xmlns:a16="http://schemas.microsoft.com/office/drawing/2014/main" id="{41425EDD-5BA2-4EF8-171A-0645AD72A350}"/>
              </a:ext>
            </a:extLst>
          </p:cNvPr>
          <p:cNvSpPr txBox="1"/>
          <p:nvPr/>
        </p:nvSpPr>
        <p:spPr>
          <a:xfrm>
            <a:off x="678172" y="4655883"/>
            <a:ext cx="15771022" cy="2554545"/>
          </a:xfrm>
          <a:prstGeom prst="rect">
            <a:avLst/>
          </a:prstGeom>
          <a:noFill/>
          <a:ln w="38100">
            <a:noFill/>
          </a:ln>
        </p:spPr>
        <p:txBody>
          <a:bodyPr wrap="square" lIns="91440" tIns="45720" rIns="91440" bIns="45720" rtlCol="0" anchor="t">
            <a:spAutoFit/>
          </a:bodyPr>
          <a:lstStyle/>
          <a:p>
            <a:pPr algn="ctr"/>
            <a:r>
              <a:rPr lang="en-US" sz="3200" spc="-80" dirty="0">
                <a:latin typeface="Cambria"/>
                <a:ea typeface="Cambria"/>
                <a:cs typeface="Calibri"/>
              </a:rPr>
              <a:t>UNH PRECISION RACING IS A STUDENT-PROJECT ORGANIZATION DEDICATED TO FOSTERING THE DEVELOPMENT OF YOUNG ENGINEERS THROUGH THE FORMULA SAE (FSAE) COMPETITION SERIES. THE FSAE PROGRAM EXPOSES STUDENTS TO ENGINEERING OUTSIDE THE CLASSROOM, INCLUDING DESIGNING, MANUFACTURING, PROJECT MANAGING, AND COMMUNICATING WITH THE WIDER COMMUNITY</a:t>
            </a:r>
          </a:p>
        </p:txBody>
      </p:sp>
      <p:sp>
        <p:nvSpPr>
          <p:cNvPr id="4" name="TextBox 3">
            <a:extLst>
              <a:ext uri="{FF2B5EF4-FFF2-40B4-BE49-F238E27FC236}">
                <a16:creationId xmlns:a16="http://schemas.microsoft.com/office/drawing/2014/main" id="{0F614787-4DE9-7158-1090-3A48317AE6F5}"/>
              </a:ext>
            </a:extLst>
          </p:cNvPr>
          <p:cNvSpPr txBox="1"/>
          <p:nvPr/>
        </p:nvSpPr>
        <p:spPr>
          <a:xfrm>
            <a:off x="18668999" y="33289875"/>
            <a:ext cx="130968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ea typeface="Calibri"/>
                <a:cs typeface="Calibri"/>
              </a:rPr>
              <a:t>Special Thanks to the UNH Alumni Association and UNH Dean's Allocation </a:t>
            </a:r>
          </a:p>
        </p:txBody>
      </p:sp>
      <p:sp>
        <p:nvSpPr>
          <p:cNvPr id="8" name="TextBox 7">
            <a:extLst>
              <a:ext uri="{FF2B5EF4-FFF2-40B4-BE49-F238E27FC236}">
                <a16:creationId xmlns:a16="http://schemas.microsoft.com/office/drawing/2014/main" id="{110F0CF7-F700-E324-0CC0-F6648CC7C304}"/>
              </a:ext>
            </a:extLst>
          </p:cNvPr>
          <p:cNvSpPr txBox="1"/>
          <p:nvPr/>
        </p:nvSpPr>
        <p:spPr>
          <a:xfrm>
            <a:off x="27088777" y="31147175"/>
            <a:ext cx="51435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ea typeface="Calibri"/>
                <a:cs typeface="Calibri"/>
              </a:rPr>
              <a:t>Todd Gross</a:t>
            </a:r>
          </a:p>
        </p:txBody>
      </p:sp>
    </p:spTree>
    <p:extLst>
      <p:ext uri="{BB962C8B-B14F-4D97-AF65-F5344CB8AC3E}">
        <p14:creationId xmlns:p14="http://schemas.microsoft.com/office/powerpoint/2010/main" val="1853305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aa6782-6559-4777-aeb3-432934e9e843" xsi:nil="true"/>
    <lcf76f155ced4ddcb4097134ff3c332f xmlns="1ef39ac2-67a9-4c14-a568-367930550e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829EDFBDD87546B8DA3FD3CD774E45" ma:contentTypeVersion="14" ma:contentTypeDescription="Create a new document." ma:contentTypeScope="" ma:versionID="e80ae86476e9bd9548b0daa3999800b5">
  <xsd:schema xmlns:xsd="http://www.w3.org/2001/XMLSchema" xmlns:xs="http://www.w3.org/2001/XMLSchema" xmlns:p="http://schemas.microsoft.com/office/2006/metadata/properties" xmlns:ns2="1ef39ac2-67a9-4c14-a568-367930550eac" xmlns:ns3="93aa6782-6559-4777-aeb3-432934e9e843" targetNamespace="http://schemas.microsoft.com/office/2006/metadata/properties" ma:root="true" ma:fieldsID="5eb5addff3f84451b4440a506278b437" ns2:_="" ns3:_="">
    <xsd:import namespace="1ef39ac2-67a9-4c14-a568-367930550eac"/>
    <xsd:import namespace="93aa6782-6559-4777-aeb3-432934e9e84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39ac2-67a9-4c14-a568-367930550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aa6782-6559-4777-aeb3-432934e9e84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259984-9b1c-4aa5-89ca-7bbcbbc111de}" ma:internalName="TaxCatchAll" ma:showField="CatchAllData" ma:web="93aa6782-6559-4777-aeb3-432934e9e84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18C658-2C45-4051-8993-610719AE83AD}">
  <ds:schemaRefs>
    <ds:schemaRef ds:uri="1ef39ac2-67a9-4c14-a568-367930550eac"/>
    <ds:schemaRef ds:uri="93aa6782-6559-4777-aeb3-432934e9e843"/>
    <ds:schemaRef ds:uri="b01a14b4-71ed-429e-b52f-a253cbad6d16"/>
    <ds:schemaRef ds:uri="c192702f-6334-46b2-81ab-7bb53f9eee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7C328A-538C-4CC4-B55B-9359F47875B8}">
  <ds:schemaRefs>
    <ds:schemaRef ds:uri="1ef39ac2-67a9-4c14-a568-367930550eac"/>
    <ds:schemaRef ds:uri="93aa6782-6559-4777-aeb3-432934e9e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2C425B-B80D-4D96-A109-FE11EE0B9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572</Words>
  <Application>Microsoft Office PowerPoint</Application>
  <PresentationFormat>Custom</PresentationFormat>
  <Paragraphs>94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L Black</dc:creator>
  <cp:lastModifiedBy>Todd Brown</cp:lastModifiedBy>
  <cp:revision>230</cp:revision>
  <cp:lastPrinted>2014-04-18T16:40:24Z</cp:lastPrinted>
  <dcterms:created xsi:type="dcterms:W3CDTF">2012-04-18T16:21:13Z</dcterms:created>
  <dcterms:modified xsi:type="dcterms:W3CDTF">2024-04-22T17:52:01Z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0x010100B4829EDFBDD87546B8DA3FD3CD774E45</vt:lpwstr>
  </property>
  <property fmtid="{D5CDD505-2E9C-101B-9397-08002B2CF9AE}" pid="3" name="MediaServiceImageTags">
    <vt:lpwstr/>
  </property>
</Properties>
</file>