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4"/>
  </p:sldMasterIdLst>
  <p:notesMasterIdLst>
    <p:notesMasterId r:id="rId6"/>
  </p:notesMasterIdLst>
  <p:sldIdLst>
    <p:sldId id="257" r:id="rId5"/>
  </p:sldIdLst>
  <p:sldSz cx="43891200" cy="3291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E7E6E6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A3A221-0148-D348-845B-14E28308FAF5}" v="45" dt="2024-04-21T23:47:27.020"/>
    <p1510:client id="{D98B399E-A9A9-BEE4-4BEF-070C5B660E8E}" v="24" dt="2024-04-21T21:27:08.822"/>
    <p1510:client id="{DC1ABD1A-8351-46D1-B6BF-42E4DDE2D78B}" v="4" dt="2024-04-22T16:28:42.002"/>
    <p1510:client id="{E576740A-D064-DEB5-135A-A851853CF056}" v="1699" dt="2024-04-21T21:32:07.508"/>
    <p1510:client id="{F5B3EB43-8263-4F44-A069-FAB6B0C8FDA8}" v="35" dt="2024-04-22T16:40:14.036"/>
  </p1510:revLst>
</p1510:revInfo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2" d="100"/>
          <a:sy n="22" d="100"/>
        </p:scale>
        <p:origin x="1770" y="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8BB67-81DD-4616-A31F-160BCB6A9237}" type="datetimeFigureOut">
              <a:t>4/22/2024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6B01F-74EB-4378-9675-8C87EDBCACE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384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707700" y="4447450"/>
            <a:ext cx="5661650" cy="42133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701675"/>
            <a:ext cx="4683125" cy="35115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550920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71071" y="9428482"/>
            <a:ext cx="27428294" cy="11623027"/>
          </a:xfrm>
        </p:spPr>
        <p:txBody>
          <a:bodyPr anchor="b">
            <a:normAutofit/>
          </a:bodyPr>
          <a:lstStyle>
            <a:lvl1pPr algn="r">
              <a:defRPr sz="5867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71071" y="21051521"/>
            <a:ext cx="27428294" cy="6746242"/>
          </a:xfrm>
        </p:spPr>
        <p:txBody>
          <a:bodyPr anchor="t">
            <a:normAutofit/>
          </a:bodyPr>
          <a:lstStyle>
            <a:lvl1pPr marL="0" indent="0" algn="r">
              <a:buNone/>
              <a:defRPr sz="2400" cap="all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411095" y="28178767"/>
            <a:ext cx="5818430" cy="181356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171073" y="28178767"/>
            <a:ext cx="18874258" cy="18135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595288" y="28178767"/>
            <a:ext cx="2004077" cy="181356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0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5" y="22717752"/>
            <a:ext cx="37307520" cy="2720342"/>
          </a:xfrm>
        </p:spPr>
        <p:txBody>
          <a:bodyPr anchor="b">
            <a:normAutofit/>
          </a:bodyPr>
          <a:lstStyle>
            <a:lvl1pPr algn="l">
              <a:defRPr sz="2667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89125" y="4474138"/>
            <a:ext cx="32918400" cy="15191885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133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5" y="25438094"/>
            <a:ext cx="37307520" cy="2369818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349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77" y="2926092"/>
            <a:ext cx="37307515" cy="14996155"/>
          </a:xfrm>
        </p:spPr>
        <p:txBody>
          <a:bodyPr anchor="ctr">
            <a:normAutofit/>
          </a:bodyPr>
          <a:lstStyle>
            <a:lvl1pPr algn="l">
              <a:defRPr sz="4267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72" y="20848320"/>
            <a:ext cx="37307515" cy="6949440"/>
          </a:xfrm>
        </p:spPr>
        <p:txBody>
          <a:bodyPr anchor="ctr">
            <a:normAutofit/>
          </a:bodyPr>
          <a:lstStyle>
            <a:lvl1pPr marL="0" indent="0" algn="l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024623" y="3446947"/>
            <a:ext cx="2195131" cy="28069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0666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131843" y="13208021"/>
            <a:ext cx="2195131" cy="28069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0666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9754" y="2926092"/>
            <a:ext cx="34038226" cy="13167355"/>
          </a:xfrm>
        </p:spPr>
        <p:txBody>
          <a:bodyPr anchor="ctr">
            <a:normAutofit/>
          </a:bodyPr>
          <a:lstStyle>
            <a:lvl1pPr algn="l">
              <a:defRPr sz="4267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745623" y="16093440"/>
            <a:ext cx="33005438" cy="18288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2133"/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8877" y="20848320"/>
            <a:ext cx="37307520" cy="6949440"/>
          </a:xfrm>
        </p:spPr>
        <p:txBody>
          <a:bodyPr anchor="ctr">
            <a:normAutofit/>
          </a:bodyPr>
          <a:lstStyle>
            <a:lvl1pPr marL="0" indent="0" algn="l">
              <a:buNone/>
              <a:defRPr sz="2667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63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7" y="15799910"/>
            <a:ext cx="37307525" cy="7050240"/>
          </a:xfrm>
        </p:spPr>
        <p:txBody>
          <a:bodyPr anchor="b">
            <a:normAutofit/>
          </a:bodyPr>
          <a:lstStyle>
            <a:lvl1pPr algn="l">
              <a:defRPr sz="3733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22850150"/>
            <a:ext cx="37307530" cy="412992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794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024623" y="3446947"/>
            <a:ext cx="2195131" cy="28069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10666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131843" y="13208021"/>
            <a:ext cx="2195131" cy="2806925"/>
          </a:xfrm>
          <a:prstGeom prst="rect">
            <a:avLst/>
          </a:prstGeom>
        </p:spPr>
        <p:txBody>
          <a:bodyPr vert="horz" lIns="121920" tIns="60960" rIns="121920" bIns="6096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10666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9754" y="2926092"/>
            <a:ext cx="34038226" cy="13167355"/>
          </a:xfrm>
        </p:spPr>
        <p:txBody>
          <a:bodyPr anchor="ctr">
            <a:normAutofit/>
          </a:bodyPr>
          <a:lstStyle>
            <a:lvl1pPr algn="l">
              <a:defRPr sz="4267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194562" y="18653760"/>
            <a:ext cx="37307525" cy="4267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667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2" y="22920960"/>
            <a:ext cx="37307525" cy="4876800"/>
          </a:xfrm>
        </p:spPr>
        <p:txBody>
          <a:bodyPr anchor="t">
            <a:normAutofit/>
          </a:bodyPr>
          <a:lstStyle>
            <a:lvl1pPr marL="0" indent="0" algn="l">
              <a:buNone/>
              <a:defRPr sz="2133">
                <a:solidFill>
                  <a:schemeClr val="tx1"/>
                </a:solidFill>
              </a:defRPr>
            </a:lvl1pPr>
            <a:lvl2pPr marL="60958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3331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9314" y="2926092"/>
            <a:ext cx="37307525" cy="1316735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733" b="0" dirty="0"/>
            </a:lvl1pPr>
          </a:lstStyle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229314" y="16824960"/>
            <a:ext cx="37307525" cy="402336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667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9310" y="20848320"/>
            <a:ext cx="37307525" cy="6949440"/>
          </a:xfrm>
        </p:spPr>
        <p:txBody>
          <a:bodyPr anchor="t">
            <a:normAutofit/>
          </a:bodyPr>
          <a:lstStyle>
            <a:lvl1pPr marL="0" indent="0" algn="l">
              <a:buNone/>
              <a:defRPr sz="2133">
                <a:solidFill>
                  <a:schemeClr val="tx1"/>
                </a:solidFill>
              </a:defRPr>
            </a:lvl1pPr>
            <a:lvl2pPr marL="609585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3868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194560" y="2926087"/>
            <a:ext cx="37307520" cy="6990082"/>
          </a:xfrm>
        </p:spPr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800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54297" y="2926082"/>
            <a:ext cx="8047781" cy="24871685"/>
          </a:xfrm>
        </p:spPr>
        <p:txBody>
          <a:bodyPr vert="eaVert">
            <a:normAutofit/>
          </a:bodyPr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2926080"/>
            <a:ext cx="28752883" cy="2487168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0169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4 Content" type="fourObj">
  <p:cSld name="Title and 4 Conten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>
            <a:spLocks noGrp="1"/>
          </p:cNvSpPr>
          <p:nvPr>
            <p:ph type="title"/>
          </p:nvPr>
        </p:nvSpPr>
        <p:spPr>
          <a:xfrm>
            <a:off x="2193929" y="1317624"/>
            <a:ext cx="39503352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6200" tIns="188100" rIns="376200" bIns="1881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"/>
          <p:cNvSpPr txBox="1">
            <a:spLocks noGrp="1"/>
          </p:cNvSpPr>
          <p:nvPr>
            <p:ph type="body" idx="1"/>
          </p:nvPr>
        </p:nvSpPr>
        <p:spPr>
          <a:xfrm>
            <a:off x="2193933" y="7680334"/>
            <a:ext cx="19675474" cy="1078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6200" tIns="188100" rIns="376200" bIns="188100" anchor="t" anchorCtr="0">
            <a:noAutofit/>
          </a:bodyPr>
          <a:lstStyle>
            <a:lvl1pPr marL="342845" lvl="0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4" lvl="1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534" lvl="2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79" lvl="3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229" lvl="4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074" lvl="5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2399914" lvl="6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2742763" lvl="7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3085608" lvl="8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4" name="Google Shape;14;p4"/>
          <p:cNvSpPr txBox="1">
            <a:spLocks noGrp="1"/>
          </p:cNvSpPr>
          <p:nvPr>
            <p:ph type="body" idx="2"/>
          </p:nvPr>
        </p:nvSpPr>
        <p:spPr>
          <a:xfrm>
            <a:off x="22021807" y="7680334"/>
            <a:ext cx="19675474" cy="1078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6200" tIns="188100" rIns="376200" bIns="188100" anchor="t" anchorCtr="0">
            <a:noAutofit/>
          </a:bodyPr>
          <a:lstStyle>
            <a:lvl1pPr marL="342845" lvl="0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4" lvl="1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534" lvl="2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79" lvl="3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229" lvl="4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074" lvl="5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2399914" lvl="6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2742763" lvl="7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3085608" lvl="8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5" name="Google Shape;15;p4"/>
          <p:cNvSpPr txBox="1">
            <a:spLocks noGrp="1"/>
          </p:cNvSpPr>
          <p:nvPr>
            <p:ph type="body" idx="3"/>
          </p:nvPr>
        </p:nvSpPr>
        <p:spPr>
          <a:xfrm>
            <a:off x="2193933" y="18619793"/>
            <a:ext cx="19675474" cy="1078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6200" tIns="188100" rIns="376200" bIns="188100" anchor="t" anchorCtr="0">
            <a:noAutofit/>
          </a:bodyPr>
          <a:lstStyle>
            <a:lvl1pPr marL="342845" lvl="0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4" lvl="1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534" lvl="2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79" lvl="3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229" lvl="4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074" lvl="5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2399914" lvl="6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2742763" lvl="7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3085608" lvl="8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body" idx="4"/>
          </p:nvPr>
        </p:nvSpPr>
        <p:spPr>
          <a:xfrm>
            <a:off x="22021807" y="18619793"/>
            <a:ext cx="19675474" cy="10787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6200" tIns="188100" rIns="376200" bIns="188100" anchor="t" anchorCtr="0">
            <a:noAutofit/>
          </a:bodyPr>
          <a:lstStyle>
            <a:lvl1pPr marL="342845" lvl="0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694" lvl="1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028534" lvl="2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379" lvl="3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714229" lvl="4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057074" lvl="5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2399914" lvl="6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2742763" lvl="7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3085608" lvl="8" indent="-257136" algn="l">
              <a:spcBef>
                <a:spcPts val="269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dt" idx="10"/>
          </p:nvPr>
        </p:nvSpPr>
        <p:spPr>
          <a:xfrm>
            <a:off x="2194282" y="29978352"/>
            <a:ext cx="10241846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6200" tIns="188100" rIns="376200" bIns="1881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ftr" idx="11"/>
          </p:nvPr>
        </p:nvSpPr>
        <p:spPr>
          <a:xfrm>
            <a:off x="14995882" y="29978352"/>
            <a:ext cx="13899446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6200" tIns="188100" rIns="376200" bIns="1881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31455082" y="29978352"/>
            <a:ext cx="10241846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76200" tIns="188100" rIns="376200" bIns="188100" anchor="t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42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42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42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42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42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42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42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42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4272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848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578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70" y="15881189"/>
            <a:ext cx="37307520" cy="7050240"/>
          </a:xfrm>
        </p:spPr>
        <p:txBody>
          <a:bodyPr anchor="b">
            <a:normAutofit/>
          </a:bodyPr>
          <a:lstStyle>
            <a:lvl1pPr algn="l">
              <a:defRPr sz="4267" b="0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5" y="22931429"/>
            <a:ext cx="37307520" cy="412992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 cap="all">
                <a:solidFill>
                  <a:schemeClr val="tx1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69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5" y="10281927"/>
            <a:ext cx="18302630" cy="1751584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199455" y="10281929"/>
            <a:ext cx="18302630" cy="1751583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608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68707" y="10647681"/>
            <a:ext cx="16994894" cy="2766058"/>
          </a:xfrm>
        </p:spPr>
        <p:txBody>
          <a:bodyPr anchor="b">
            <a:noAutofit/>
          </a:bodyPr>
          <a:lstStyle>
            <a:lvl1pPr marL="0" indent="0">
              <a:buNone/>
              <a:defRPr sz="3200" b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3776965"/>
            <a:ext cx="18302630" cy="1402079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613376" y="10647681"/>
            <a:ext cx="16888704" cy="2766058"/>
          </a:xfrm>
        </p:spPr>
        <p:txBody>
          <a:bodyPr anchor="b">
            <a:noAutofit/>
          </a:bodyPr>
          <a:lstStyle>
            <a:lvl1pPr marL="0" indent="0">
              <a:buNone/>
              <a:defRPr sz="3200" b="0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199450" y="13776965"/>
            <a:ext cx="18302630" cy="1402079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495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5" y="2926087"/>
            <a:ext cx="37307520" cy="6990082"/>
          </a:xfrm>
        </p:spPr>
        <p:txBody>
          <a:bodyPr>
            <a:normAutofit/>
          </a:bodyPr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97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106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6246" y="7477766"/>
            <a:ext cx="13741968" cy="6908794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09494" y="2926085"/>
            <a:ext cx="22214280" cy="2487168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16246" y="14386562"/>
            <a:ext cx="13741968" cy="8859528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5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9" y="0"/>
            <a:ext cx="43769280" cy="329184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8215" y="8331226"/>
            <a:ext cx="19666579" cy="658368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140160" y="4389120"/>
            <a:ext cx="15361920" cy="219456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133" dirty="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18215" y="14914906"/>
            <a:ext cx="19666579" cy="8778240"/>
          </a:xfrm>
        </p:spPr>
        <p:txBody>
          <a:bodyPr anchor="t">
            <a:normAutofit/>
          </a:bodyPr>
          <a:lstStyle>
            <a:lvl1pPr marL="0" indent="0">
              <a:buNone/>
              <a:defRPr sz="2133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39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2926087"/>
            <a:ext cx="37307520" cy="699008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10281929"/>
            <a:ext cx="37307520" cy="175158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1313820" y="28178767"/>
            <a:ext cx="5818430" cy="18135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94562" y="28178767"/>
            <a:ext cx="28753493" cy="18135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3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498008" y="28178767"/>
            <a:ext cx="2004077" cy="18135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33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2692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jpe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jpeg"/><Relationship Id="rId10" Type="http://schemas.openxmlformats.org/officeDocument/2006/relationships/image" Target="../media/image11.jpe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Relationship Id="rId14" Type="http://schemas.openxmlformats.org/officeDocument/2006/relationships/image" Target="../media/image15.png"/><Relationship Id="rId22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chemeClr val="lt2"/>
            </a:gs>
          </a:gsLst>
          <a:lin ang="5400000" scaled="0"/>
        </a:gra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3F3E0245-C5F2-83AF-1289-FD7C33A9CF1C}"/>
              </a:ext>
            </a:extLst>
          </p:cNvPr>
          <p:cNvSpPr/>
          <p:nvPr/>
        </p:nvSpPr>
        <p:spPr>
          <a:xfrm>
            <a:off x="29828434" y="6465636"/>
            <a:ext cx="13404202" cy="26461375"/>
          </a:xfrm>
          <a:prstGeom prst="rect">
            <a:avLst/>
          </a:prstGeom>
          <a:solidFill>
            <a:srgbClr val="E7E6E6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FCAE6E7-E3B7-7443-5346-495C1CF95532}"/>
              </a:ext>
            </a:extLst>
          </p:cNvPr>
          <p:cNvSpPr/>
          <p:nvPr/>
        </p:nvSpPr>
        <p:spPr>
          <a:xfrm>
            <a:off x="14754276" y="6516220"/>
            <a:ext cx="14506593" cy="26396017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7E0C352-1193-A6BA-F4E7-55B8A8099A35}"/>
              </a:ext>
            </a:extLst>
          </p:cNvPr>
          <p:cNvSpPr/>
          <p:nvPr/>
        </p:nvSpPr>
        <p:spPr>
          <a:xfrm>
            <a:off x="701177" y="6465636"/>
            <a:ext cx="13454282" cy="26425517"/>
          </a:xfrm>
          <a:prstGeom prst="rect">
            <a:avLst/>
          </a:prstGeom>
          <a:solidFill>
            <a:srgbClr val="E7E6E6"/>
          </a:solidFill>
          <a:ln>
            <a:solidFill>
              <a:srgbClr val="F2F2F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Google Shape;93;p1"/>
          <p:cNvSpPr txBox="1">
            <a:spLocks noGrp="1"/>
          </p:cNvSpPr>
          <p:nvPr>
            <p:ph type="title"/>
          </p:nvPr>
        </p:nvSpPr>
        <p:spPr>
          <a:xfrm>
            <a:off x="0" y="0"/>
            <a:ext cx="43891199" cy="54864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76200" tIns="188102" rIns="376200" bIns="188102" anchor="ctr" anchorCtr="0">
            <a:norm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500" dirty="0">
                <a:solidFill>
                  <a:schemeClr val="lt1"/>
                </a:solidFill>
              </a:rPr>
              <a:t>Electric Conversion of a Crosskart</a:t>
            </a:r>
            <a:br>
              <a:rPr lang="en-US" sz="9600" dirty="0"/>
            </a:br>
            <a:r>
              <a:rPr lang="en-US" sz="5250" i="1" dirty="0">
                <a:solidFill>
                  <a:srgbClr val="FFFFFF"/>
                </a:solidFill>
              </a:rPr>
              <a:t>Department of Mechanical Engineering, University of New Hampshire</a:t>
            </a:r>
            <a:br>
              <a:rPr lang="en-US" sz="5250" i="1" dirty="0">
                <a:ea typeface="Calibri"/>
                <a:cs typeface="Calibri"/>
              </a:rPr>
            </a:br>
            <a:r>
              <a:rPr lang="en-US" sz="5250" i="1" dirty="0">
                <a:ea typeface="Calibri"/>
                <a:cs typeface="Calibri"/>
              </a:rPr>
              <a:t>Faculty Advisor: Professor Ivaylo Nedyalkov</a:t>
            </a:r>
            <a:br>
              <a:rPr lang="en-US" sz="5250" i="1" dirty="0"/>
            </a:br>
            <a:r>
              <a:rPr lang="en-US" sz="5750" i="1" dirty="0">
                <a:solidFill>
                  <a:srgbClr val="FFFFFF"/>
                </a:solidFill>
              </a:rPr>
              <a:t>Daniel Ciarla, Emma </a:t>
            </a:r>
            <a:r>
              <a:rPr lang="en-US" sz="5750" i="1" dirty="0" err="1">
                <a:solidFill>
                  <a:srgbClr val="FFFFFF"/>
                </a:solidFill>
              </a:rPr>
              <a:t>Mikucki</a:t>
            </a:r>
            <a:r>
              <a:rPr lang="en-US" sz="5750" i="1" dirty="0">
                <a:solidFill>
                  <a:srgbClr val="FFFFFF"/>
                </a:solidFill>
              </a:rPr>
              <a:t>, Timothy Polychronopoulos, Adam </a:t>
            </a:r>
            <a:r>
              <a:rPr lang="en-US" sz="5750" i="1" dirty="0" err="1">
                <a:solidFill>
                  <a:srgbClr val="FFFFFF"/>
                </a:solidFill>
              </a:rPr>
              <a:t>Raffay</a:t>
            </a:r>
            <a:r>
              <a:rPr lang="en-US" sz="5750" i="1" dirty="0">
                <a:solidFill>
                  <a:srgbClr val="FFFFFF"/>
                </a:solidFill>
              </a:rPr>
              <a:t>, Isaac Tilbor</a:t>
            </a:r>
            <a:endParaRPr lang="en-US" sz="5760" i="1" dirty="0"/>
          </a:p>
        </p:txBody>
      </p:sp>
      <p:sp>
        <p:nvSpPr>
          <p:cNvPr id="95" name="Google Shape;95;p1"/>
          <p:cNvSpPr/>
          <p:nvPr/>
        </p:nvSpPr>
        <p:spPr>
          <a:xfrm>
            <a:off x="29825757" y="6105757"/>
            <a:ext cx="13411200" cy="13716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68573" rIns="137150" bIns="68573" anchor="ctr" anchorCtr="0">
            <a:no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>
                <a:solidFill>
                  <a:srgbClr val="CCCCCC"/>
                </a:solidFill>
                <a:latin typeface="Times New Roman"/>
                <a:ea typeface="Times New Roman"/>
                <a:cs typeface="Times New Roman"/>
              </a:rPr>
              <a:t>Vehicle Comparison</a:t>
            </a:r>
            <a:endParaRPr lang="en-US" sz="6000" b="1" i="0" u="none" strike="noStrike" cap="none">
              <a:solidFill>
                <a:srgbClr val="CCCCCC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700644" y="6096000"/>
            <a:ext cx="13437299" cy="1346498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68573" rIns="137150" bIns="68573" anchor="ctr" anchorCtr="0">
            <a:no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CCCC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Project Overview</a:t>
            </a:r>
            <a:endParaRPr lang="en-US" sz="4301" b="1" i="0" u="none" strike="noStrike" cap="none">
              <a:solidFill>
                <a:srgbClr val="9999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30181243" y="24679354"/>
            <a:ext cx="6204645" cy="286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6" tIns="45701" rIns="91426" bIns="45701" anchor="t" anchorCtr="0"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u="sng">
                <a:solidFill>
                  <a:schemeClr val="dk1"/>
                </a:solidFill>
                <a:latin typeface="Times New Roman"/>
                <a:cs typeface="Times New Roman"/>
                <a:sym typeface="Times New Roman"/>
              </a:rPr>
              <a:t>Motor Controller Specifications:</a:t>
            </a:r>
            <a:endParaRPr lang="en-US" sz="3000" u="sng">
              <a:solidFill>
                <a:schemeClr val="dk1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000">
                <a:solidFill>
                  <a:schemeClr val="dk1"/>
                </a:solidFill>
                <a:latin typeface="Times New Roman"/>
                <a:cs typeface="Times New Roman"/>
              </a:rPr>
              <a:t>Nominal Voltage: 360 V</a:t>
            </a:r>
          </a:p>
          <a:p>
            <a:pPr marL="571500" indent="-571500">
              <a:buFont typeface="Arial"/>
              <a:buChar char="•"/>
            </a:pPr>
            <a:r>
              <a:rPr lang="en-US" sz="3000">
                <a:solidFill>
                  <a:schemeClr val="dk1"/>
                </a:solidFill>
                <a:latin typeface="Times New Roman"/>
                <a:cs typeface="Times New Roman"/>
              </a:rPr>
              <a:t>Continuous Current: 350A</a:t>
            </a:r>
          </a:p>
          <a:p>
            <a:pPr marL="571500" indent="-571500">
              <a:buFont typeface="Arial"/>
              <a:buChar char="•"/>
            </a:pPr>
            <a:r>
              <a:rPr lang="en-US" sz="3000">
                <a:solidFill>
                  <a:schemeClr val="dk1"/>
                </a:solidFill>
                <a:latin typeface="Times New Roman"/>
                <a:cs typeface="Times New Roman"/>
              </a:rPr>
              <a:t>Hall Sensors</a:t>
            </a:r>
            <a:endParaRPr lang="en-US" sz="3000">
              <a:solidFill>
                <a:schemeClr val="dk1"/>
              </a:solidFill>
              <a:ea typeface="Calibri"/>
              <a:cs typeface="Calibri" panose="020F0502020204030204"/>
            </a:endParaRPr>
          </a:p>
          <a:p>
            <a:pPr marL="571500" indent="-571500">
              <a:buFont typeface="Arial"/>
              <a:buChar char="•"/>
            </a:pPr>
            <a:r>
              <a:rPr lang="en-US" sz="3000">
                <a:solidFill>
                  <a:schemeClr val="dk1"/>
                </a:solidFill>
                <a:latin typeface="Times New Roman"/>
                <a:cs typeface="Times New Roman"/>
              </a:rPr>
              <a:t>Water cooling</a:t>
            </a:r>
          </a:p>
          <a:p>
            <a:pPr marL="571500" indent="-571500">
              <a:buFont typeface="Arial"/>
              <a:buChar char="•"/>
            </a:pPr>
            <a:endParaRPr lang="en-US" sz="3000">
              <a:solidFill>
                <a:schemeClr val="dk1"/>
              </a:solidFill>
              <a:latin typeface="Times New Roman"/>
              <a:cs typeface="Times New Roman"/>
            </a:endParaRPr>
          </a:p>
        </p:txBody>
      </p:sp>
      <p:pic>
        <p:nvPicPr>
          <p:cNvPr id="100" name="Google Shape;10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554096" y="831919"/>
            <a:ext cx="12869333" cy="385137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"/>
          <p:cNvSpPr/>
          <p:nvPr/>
        </p:nvSpPr>
        <p:spPr>
          <a:xfrm>
            <a:off x="14768477" y="16780402"/>
            <a:ext cx="14482979" cy="1192307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rgbClr val="4472C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68573" rIns="137150" bIns="68573" anchor="ctr" anchorCtr="0">
            <a:no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>
                <a:solidFill>
                  <a:srgbClr val="CCCCCC"/>
                </a:solidFill>
                <a:latin typeface="Times New Roman"/>
                <a:ea typeface="Times New Roman"/>
                <a:cs typeface="Times New Roman"/>
              </a:rPr>
              <a:t>Battery</a:t>
            </a:r>
            <a:endParaRPr lang="en-US" sz="6000" b="1" i="0" u="none" strike="noStrike" cap="none">
              <a:solidFill>
                <a:srgbClr val="CCCCCC"/>
              </a:solidFill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3" name="Picture 2" descr="UNH EVO">
            <a:extLst>
              <a:ext uri="{FF2B5EF4-FFF2-40B4-BE49-F238E27FC236}">
                <a16:creationId xmlns:a16="http://schemas.microsoft.com/office/drawing/2014/main" id="{22FE1297-477A-2316-2B1D-B68E16AC6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08140" y="844454"/>
            <a:ext cx="3558830" cy="2310062"/>
          </a:xfrm>
          <a:prstGeom prst="rect">
            <a:avLst/>
          </a:prstGeom>
        </p:spPr>
      </p:pic>
      <p:sp>
        <p:nvSpPr>
          <p:cNvPr id="2" name="Google Shape;97;p1">
            <a:extLst>
              <a:ext uri="{FF2B5EF4-FFF2-40B4-BE49-F238E27FC236}">
                <a16:creationId xmlns:a16="http://schemas.microsoft.com/office/drawing/2014/main" id="{BF35E3EA-8AE2-720C-7D33-164A9AE77E9F}"/>
              </a:ext>
            </a:extLst>
          </p:cNvPr>
          <p:cNvSpPr/>
          <p:nvPr/>
        </p:nvSpPr>
        <p:spPr>
          <a:xfrm>
            <a:off x="685739" y="14838271"/>
            <a:ext cx="13412260" cy="1474888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68573" rIns="137150" bIns="68573" anchor="ctr" anchorCtr="0">
            <a:no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>
                <a:solidFill>
                  <a:srgbClr val="CCCCCC"/>
                </a:solidFill>
                <a:latin typeface="Times New Roman"/>
                <a:ea typeface="Times New Roman"/>
                <a:cs typeface="Times New Roman"/>
              </a:rPr>
              <a:t>Motor &amp; Drivetrain</a:t>
            </a:r>
            <a:endParaRPr lang="en-US" sz="6000" b="1" i="0" u="none" strike="noStrike" cap="none">
              <a:solidFill>
                <a:srgbClr val="CCCCCC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" name="Google Shape;97;p1">
            <a:extLst>
              <a:ext uri="{FF2B5EF4-FFF2-40B4-BE49-F238E27FC236}">
                <a16:creationId xmlns:a16="http://schemas.microsoft.com/office/drawing/2014/main" id="{0D6B7648-A3D8-2E9C-CACC-E48125B1E639}"/>
              </a:ext>
            </a:extLst>
          </p:cNvPr>
          <p:cNvSpPr/>
          <p:nvPr/>
        </p:nvSpPr>
        <p:spPr>
          <a:xfrm>
            <a:off x="14773893" y="6095995"/>
            <a:ext cx="14492507" cy="1407458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68573" rIns="137150" bIns="68573" anchor="ctr" anchorCtr="0">
            <a:no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>
                <a:solidFill>
                  <a:srgbClr val="CCCCCC"/>
                </a:solidFill>
                <a:latin typeface="Times New Roman"/>
                <a:ea typeface="Times New Roman"/>
                <a:cs typeface="Times New Roman"/>
              </a:rPr>
              <a:t>SolidWorks Model</a:t>
            </a:r>
            <a:endParaRPr lang="en-US" sz="6000" b="1" i="0" u="none" strike="noStrike" cap="none">
              <a:solidFill>
                <a:srgbClr val="CCCCCC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" name="Google Shape;97;p1">
            <a:extLst>
              <a:ext uri="{FF2B5EF4-FFF2-40B4-BE49-F238E27FC236}">
                <a16:creationId xmlns:a16="http://schemas.microsoft.com/office/drawing/2014/main" id="{EE15A209-40DA-9828-E04C-7D026DF577AD}"/>
              </a:ext>
            </a:extLst>
          </p:cNvPr>
          <p:cNvSpPr/>
          <p:nvPr/>
        </p:nvSpPr>
        <p:spPr>
          <a:xfrm>
            <a:off x="29817028" y="18861530"/>
            <a:ext cx="13411003" cy="1371600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68573" rIns="137150" bIns="68573" anchor="ctr" anchorCtr="0">
            <a:no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>
                <a:solidFill>
                  <a:srgbClr val="CCCCCC"/>
                </a:solidFill>
                <a:latin typeface="Times New Roman"/>
                <a:ea typeface="Times New Roman"/>
                <a:cs typeface="Times New Roman"/>
              </a:rPr>
              <a:t>Controls and Frame</a:t>
            </a:r>
            <a:endParaRPr lang="en-US" sz="6000" b="1" i="0" u="none" strike="noStrike" cap="none">
              <a:solidFill>
                <a:srgbClr val="CCCCCC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7581D8-CAB4-4A6F-F704-A72AEBD31917}"/>
              </a:ext>
            </a:extLst>
          </p:cNvPr>
          <p:cNvSpPr txBox="1"/>
          <p:nvPr/>
        </p:nvSpPr>
        <p:spPr>
          <a:xfrm>
            <a:off x="29795935" y="11079456"/>
            <a:ext cx="13382137" cy="782983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u="sng">
                <a:solidFill>
                  <a:schemeClr val="bg1"/>
                </a:solidFill>
                <a:latin typeface="Times New Roman"/>
                <a:cs typeface="Times New Roman"/>
              </a:rPr>
              <a:t>Why Electric?</a:t>
            </a:r>
            <a:endParaRPr lang="en-US" sz="8600">
              <a:solidFill>
                <a:schemeClr val="bg1"/>
              </a:solidFill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Maximum torque is delivered immediately allowing for instantaneous response from the vehicle.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ea typeface="Calibri" panose="020F0502020204030204"/>
                <a:cs typeface="Times New Roman"/>
              </a:rPr>
              <a:t>Regenerative braking capabilities enhance efficiency.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ea typeface="Calibri" panose="020F0502020204030204"/>
                <a:cs typeface="Times New Roman"/>
              </a:rPr>
              <a:t>Dual motor EVs improve dynamic handling</a:t>
            </a:r>
          </a:p>
          <a:p>
            <a:endParaRPr lang="en-US" sz="3000">
              <a:solidFill>
                <a:schemeClr val="bg1"/>
              </a:solidFill>
              <a:latin typeface="Times New Roman"/>
              <a:ea typeface="Calibri" panose="020F0502020204030204"/>
              <a:cs typeface="Times New Roman"/>
            </a:endParaRPr>
          </a:p>
          <a:p>
            <a:r>
              <a:rPr lang="en-US" sz="3000" u="sng">
                <a:solidFill>
                  <a:schemeClr val="bg1"/>
                </a:solidFill>
                <a:latin typeface="Times New Roman"/>
                <a:ea typeface="Calibri" panose="020F0502020204030204"/>
                <a:cs typeface="Times New Roman"/>
              </a:rPr>
              <a:t>Vehicle Overview: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ea typeface="Calibri" panose="020F0502020204030204"/>
                <a:cs typeface="Times New Roman"/>
              </a:rPr>
              <a:t>Dual Motor</a:t>
            </a:r>
            <a:endParaRPr lang="en-US" sz="3000" u="sng">
              <a:solidFill>
                <a:schemeClr val="bg1"/>
              </a:solidFill>
              <a:latin typeface="Times New Roman"/>
              <a:ea typeface="Calibri" panose="020F0502020204030204"/>
              <a:cs typeface="Times New Roman"/>
            </a:endParaRP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ea typeface="Calibri" panose="020F0502020204030204"/>
                <a:cs typeface="Times New Roman"/>
              </a:rPr>
              <a:t>Rear-Wheel Drive</a:t>
            </a:r>
            <a:endParaRPr lang="en-US" sz="8600">
              <a:solidFill>
                <a:schemeClr val="bg1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ea typeface="Calibri" panose="020F0502020204030204"/>
                <a:cs typeface="Times New Roman"/>
              </a:rPr>
              <a:t>Direct Drive</a:t>
            </a:r>
            <a:endParaRPr lang="en-US" sz="8600">
              <a:solidFill>
                <a:schemeClr val="bg1"/>
              </a:solidFill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ea typeface="Calibri" panose="020F0502020204030204"/>
                <a:cs typeface="Times New Roman"/>
              </a:rPr>
              <a:t>384V 9.3kWh</a:t>
            </a:r>
          </a:p>
          <a:p>
            <a:r>
              <a:rPr lang="en-US" sz="3000">
                <a:solidFill>
                  <a:schemeClr val="bg1"/>
                </a:solidFill>
                <a:latin typeface="Times New Roman"/>
                <a:ea typeface="Calibri" panose="020F0502020204030204"/>
                <a:cs typeface="Times New Roman"/>
              </a:rPr>
              <a:t>Battery system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ea typeface="Calibri" panose="020F0502020204030204"/>
                <a:cs typeface="Times New Roman"/>
              </a:rPr>
              <a:t>6 battery modules at</a:t>
            </a:r>
          </a:p>
          <a:p>
            <a:r>
              <a:rPr lang="en-US" sz="3000">
                <a:solidFill>
                  <a:schemeClr val="bg1"/>
                </a:solidFill>
                <a:latin typeface="Times New Roman"/>
                <a:ea typeface="Calibri" panose="020F0502020204030204"/>
                <a:cs typeface="Times New Roman"/>
              </a:rPr>
              <a:t>full power</a:t>
            </a:r>
          </a:p>
          <a:p>
            <a:pPr marL="457200" indent="-457200">
              <a:buFont typeface="Arial"/>
              <a:buChar char="•"/>
            </a:pPr>
            <a:endParaRPr lang="en-US" sz="3000">
              <a:solidFill>
                <a:schemeClr val="bg1"/>
              </a:solidFill>
              <a:latin typeface="Times New Roman"/>
              <a:ea typeface="Calibri" panose="020F0502020204030204"/>
              <a:cs typeface="Times New Roman"/>
            </a:endParaRPr>
          </a:p>
          <a:p>
            <a:pPr marL="457200" indent="-457200">
              <a:buFont typeface="Arial"/>
              <a:buChar char="•"/>
            </a:pPr>
            <a:endParaRPr lang="en-US" sz="3000">
              <a:solidFill>
                <a:schemeClr val="bg1"/>
              </a:solidFill>
              <a:latin typeface="Times New Roman"/>
              <a:ea typeface="Calibri" panose="020F0502020204030204"/>
              <a:cs typeface="Times New Roman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EDFEC9-164B-746D-BF07-793A97E9C943}"/>
              </a:ext>
            </a:extLst>
          </p:cNvPr>
          <p:cNvSpPr txBox="1"/>
          <p:nvPr/>
        </p:nvSpPr>
        <p:spPr>
          <a:xfrm>
            <a:off x="14760595" y="17913045"/>
            <a:ext cx="8371447" cy="1567813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u="sng">
                <a:solidFill>
                  <a:schemeClr val="bg1"/>
                </a:solidFill>
                <a:latin typeface="Times New Roman"/>
                <a:cs typeface="Segoe UI"/>
              </a:rPr>
              <a:t>Key Design Features:</a:t>
            </a:r>
            <a:endParaRPr lang="en-US" sz="3000">
              <a:solidFill>
                <a:schemeClr val="bg1"/>
              </a:solidFill>
              <a:latin typeface="Times New Roman"/>
              <a:cs typeface="Segoe UI"/>
            </a:endParaRPr>
          </a:p>
          <a:p>
            <a:endParaRPr lang="en-US" sz="3000" u="sng">
              <a:solidFill>
                <a:schemeClr val="bg1"/>
              </a:solidFill>
              <a:latin typeface="Times New Roman"/>
              <a:cs typeface="Segoe UI"/>
            </a:endParaRPr>
          </a:p>
          <a:p>
            <a:r>
              <a:rPr lang="en-US" sz="3000">
                <a:solidFill>
                  <a:schemeClr val="bg1"/>
                </a:solidFill>
                <a:latin typeface="Times New Roman"/>
                <a:cs typeface="Segoe UI"/>
              </a:rPr>
              <a:t>System Specifications</a:t>
            </a:r>
            <a:endParaRPr lang="en-US" sz="3000" u="sng">
              <a:solidFill>
                <a:schemeClr val="bg1"/>
              </a:solidFill>
              <a:latin typeface="Times New Roman"/>
              <a:cs typeface="Segoe UI"/>
            </a:endParaRP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384V nominal </a:t>
            </a:r>
            <a:endParaRPr lang="en-US" sz="3000">
              <a:solidFill>
                <a:schemeClr val="bg1"/>
              </a:solidFill>
              <a:latin typeface="Times New Roman"/>
              <a:ea typeface="Calibri" panose="020F0502020204030204"/>
              <a:cs typeface="Times New Roman"/>
            </a:endParaRP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9.3 kWh</a:t>
            </a:r>
            <a:endParaRPr lang="en-US">
              <a:solidFill>
                <a:schemeClr val="bg1"/>
              </a:solidFill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120S3P Configurations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6 modules in total</a:t>
            </a:r>
          </a:p>
          <a:p>
            <a:endParaRPr lang="en-US" sz="3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Rubber Lining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Shock absorption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Prevent possible shorts</a:t>
            </a:r>
            <a:endParaRPr lang="en-US">
              <a:solidFill>
                <a:schemeClr val="bg1"/>
              </a:solidFill>
            </a:endParaRPr>
          </a:p>
          <a:p>
            <a:endParaRPr lang="en-US" sz="3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Side Mounted Battery Modules 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Central location prevents the cart from being backloaded 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Modules lay within existing suspension to prevent racing impact damage</a:t>
            </a:r>
          </a:p>
          <a:p>
            <a:endParaRPr lang="en-US" sz="3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Aluminum Casing</a:t>
            </a:r>
            <a:endParaRPr lang="en-US">
              <a:solidFill>
                <a:schemeClr val="bg1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Provides puncture resistance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  <a:p>
            <a:endParaRPr lang="en-US" sz="3000" u="sng">
              <a:solidFill>
                <a:schemeClr val="bg1"/>
              </a:solidFill>
              <a:latin typeface="Times New Roman"/>
              <a:cs typeface="Times New Roman"/>
            </a:endParaRPr>
          </a:p>
          <a:p>
            <a:r>
              <a:rPr lang="en-US" sz="3000" u="sng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Cell Consideration:</a:t>
            </a:r>
            <a:endParaRPr lang="en-US" sz="300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 u="sng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>
              <a:solidFill>
                <a:srgbClr val="FFFFFF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>
              <a:solidFill>
                <a:srgbClr val="FFFFFF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>
              <a:solidFill>
                <a:srgbClr val="FFFFFF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>
              <a:solidFill>
                <a:srgbClr val="FFFFFF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>
              <a:solidFill>
                <a:srgbClr val="FFFFFF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>
              <a:solidFill>
                <a:srgbClr val="FFFFFF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>
              <a:solidFill>
                <a:srgbClr val="FFFFFF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>
              <a:solidFill>
                <a:srgbClr val="FFFFFF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  <a:p>
            <a:endParaRPr lang="en-US" sz="30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784D6B-9234-011B-BB27-72C2F241D8B1}"/>
              </a:ext>
            </a:extLst>
          </p:cNvPr>
          <p:cNvSpPr txBox="1"/>
          <p:nvPr/>
        </p:nvSpPr>
        <p:spPr>
          <a:xfrm>
            <a:off x="683900" y="20099947"/>
            <a:ext cx="12878230" cy="32685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u="sng">
                <a:solidFill>
                  <a:schemeClr val="bg1"/>
                </a:solidFill>
                <a:latin typeface="Times New Roman"/>
                <a:cs typeface="Segoe UI"/>
              </a:rPr>
              <a:t>Motor Selection:</a:t>
            </a:r>
            <a:endParaRPr lang="en-US" sz="3000">
              <a:solidFill>
                <a:schemeClr val="bg1"/>
              </a:solidFill>
              <a:latin typeface="Times New Roman"/>
              <a:cs typeface="Segoe UI"/>
            </a:endParaRPr>
          </a:p>
          <a:p>
            <a:endParaRPr lang="en-US" sz="3200">
              <a:solidFill>
                <a:schemeClr val="bg1"/>
              </a:solidFill>
              <a:latin typeface="Times New Roman"/>
              <a:cs typeface="Segoe UI"/>
            </a:endParaRPr>
          </a:p>
          <a:p>
            <a:endParaRPr lang="en-US" sz="4000">
              <a:solidFill>
                <a:schemeClr val="bg1"/>
              </a:solidFill>
              <a:latin typeface="Times New Roman"/>
              <a:cs typeface="Segoe U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320">
              <a:solidFill>
                <a:schemeClr val="bg1"/>
              </a:solidFill>
              <a:latin typeface="Times New Roman"/>
              <a:cs typeface="Segoe UI"/>
            </a:endParaRPr>
          </a:p>
          <a:p>
            <a:endParaRPr lang="en-US" sz="3840">
              <a:solidFill>
                <a:schemeClr val="bg1"/>
              </a:solidFill>
              <a:latin typeface="Times New Roman"/>
              <a:cs typeface="Segoe U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24AB1CE-375F-71A7-596F-292AB093EB2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615" t="-679" b="5679"/>
          <a:stretch/>
        </p:blipFill>
        <p:spPr>
          <a:xfrm>
            <a:off x="1263380" y="26892393"/>
            <a:ext cx="3947257" cy="269444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78B118-8A87-3C64-F799-57ECD7E22121}"/>
              </a:ext>
            </a:extLst>
          </p:cNvPr>
          <p:cNvSpPr txBox="1"/>
          <p:nvPr/>
        </p:nvSpPr>
        <p:spPr>
          <a:xfrm>
            <a:off x="36478117" y="24554956"/>
            <a:ext cx="6529493" cy="22898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u="sng">
                <a:solidFill>
                  <a:schemeClr val="bg1"/>
                </a:solidFill>
                <a:latin typeface="Times New Roman"/>
                <a:cs typeface="Times New Roman"/>
              </a:rPr>
              <a:t>Body panels:</a:t>
            </a:r>
            <a:endParaRPr lang="en-US" sz="3000" u="sng">
              <a:solidFill>
                <a:schemeClr val="bg1"/>
              </a:solidFill>
              <a:ea typeface="Calibri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Fabricated from 1/16" aluminum</a:t>
            </a:r>
            <a:endParaRPr lang="en-US" sz="3000">
              <a:solidFill>
                <a:schemeClr val="bg1"/>
              </a:solidFill>
              <a:ea typeface="Calibri"/>
              <a:cs typeface="Calibri" panose="020F0502020204030204"/>
            </a:endParaRPr>
          </a:p>
          <a:p>
            <a:pPr marL="571500" indent="-5715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Flat angular plate design</a:t>
            </a:r>
          </a:p>
          <a:p>
            <a:endParaRPr lang="en-US" sz="30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FF50AD-1975-FDFE-7877-3AD66EC4B200}"/>
              </a:ext>
            </a:extLst>
          </p:cNvPr>
          <p:cNvSpPr txBox="1"/>
          <p:nvPr/>
        </p:nvSpPr>
        <p:spPr>
          <a:xfrm>
            <a:off x="758349" y="7489538"/>
            <a:ext cx="8713340" cy="476745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>
                <a:solidFill>
                  <a:srgbClr val="292934"/>
                </a:solidFill>
                <a:latin typeface="Times New Roman"/>
                <a:ea typeface="+mn-lt"/>
                <a:cs typeface="+mn-lt"/>
              </a:rPr>
              <a:t>The original gas-powered Crosskart was equipped with a gsxr750 motor that produced 127 horsepower.</a:t>
            </a:r>
            <a:r>
              <a:rPr lang="en-US" sz="3000">
                <a:solidFill>
                  <a:srgbClr val="292934"/>
                </a:solidFill>
                <a:latin typeface="Times New Roman"/>
                <a:ea typeface="Calibri"/>
                <a:cs typeface="Calibri"/>
              </a:rPr>
              <a:t> The scope of this capstone project is to s</a:t>
            </a:r>
            <a:r>
              <a:rPr lang="en-US" sz="3000">
                <a:solidFill>
                  <a:srgbClr val="292934"/>
                </a:solidFill>
                <a:latin typeface="Times New Roman"/>
                <a:ea typeface="+mn-lt"/>
                <a:cs typeface="+mn-lt"/>
              </a:rPr>
              <a:t>how a proof of concept that a student team can create a low-cost high performance fair-weather electric vehicle that matches or exceeds the abilities of the gas-powered alternative. </a:t>
            </a:r>
            <a:endParaRPr lang="en-US" sz="3000">
              <a:solidFill>
                <a:srgbClr val="FFFFFF"/>
              </a:solidFill>
              <a:latin typeface="Calibri" panose="020F0502020204030204"/>
              <a:ea typeface="+mn-lt"/>
              <a:cs typeface="+mn-lt"/>
            </a:endParaRPr>
          </a:p>
          <a:p>
            <a:endParaRPr lang="en-US" sz="2800">
              <a:solidFill>
                <a:srgbClr val="292934"/>
              </a:solidFill>
              <a:latin typeface="Times New Roman"/>
              <a:ea typeface="Calibri"/>
              <a:cs typeface="Calibri"/>
            </a:endParaRPr>
          </a:p>
          <a:p>
            <a:endParaRPr lang="en-US" sz="430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19" name="Picture 18" descr="A red and grey object with many small objects&#10;&#10;Description automatically generated with medium confidence">
            <a:extLst>
              <a:ext uri="{FF2B5EF4-FFF2-40B4-BE49-F238E27FC236}">
                <a16:creationId xmlns:a16="http://schemas.microsoft.com/office/drawing/2014/main" id="{EDCC3D67-1A88-AF47-71F5-CF37453FFB0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9" r="8320"/>
          <a:stretch/>
        </p:blipFill>
        <p:spPr>
          <a:xfrm>
            <a:off x="24237977" y="23356524"/>
            <a:ext cx="3955837" cy="23820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6099945-5849-79C7-871D-0AD877D3B58B}"/>
              </a:ext>
            </a:extLst>
          </p:cNvPr>
          <p:cNvSpPr txBox="1"/>
          <p:nvPr/>
        </p:nvSpPr>
        <p:spPr>
          <a:xfrm>
            <a:off x="735312" y="25657598"/>
            <a:ext cx="13020181" cy="13973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u="sng">
                <a:solidFill>
                  <a:schemeClr val="bg1"/>
                </a:solidFill>
                <a:latin typeface="Times New Roman"/>
                <a:cs typeface="Segoe UI"/>
              </a:rPr>
              <a:t>Drivetrain Components:</a:t>
            </a:r>
            <a:endParaRPr lang="en-US" sz="3000">
              <a:solidFill>
                <a:schemeClr val="bg1"/>
              </a:solidFill>
              <a:latin typeface="Times New Roman"/>
              <a:cs typeface="Segoe UI"/>
            </a:endParaRPr>
          </a:p>
          <a:p>
            <a:r>
              <a:rPr lang="en-US" sz="3000">
                <a:solidFill>
                  <a:schemeClr val="bg1"/>
                </a:solidFill>
                <a:latin typeface="Times New Roman"/>
                <a:cs typeface="Segoe UI"/>
              </a:rPr>
              <a:t>Design Method – SolidWorks FEA under both static and fatigue loading.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AD7DAE0-1E25-FFFB-4DA2-1144BA8ACE61}"/>
              </a:ext>
            </a:extLst>
          </p:cNvPr>
          <p:cNvSpPr txBox="1"/>
          <p:nvPr/>
        </p:nvSpPr>
        <p:spPr>
          <a:xfrm>
            <a:off x="1595269" y="29437285"/>
            <a:ext cx="3979850" cy="15973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>
                <a:solidFill>
                  <a:schemeClr val="bg1"/>
                </a:solidFill>
                <a:latin typeface="Times New Roman"/>
                <a:cs typeface="Segoe UI"/>
              </a:rPr>
              <a:t>Motor Coupling</a:t>
            </a:r>
            <a:endParaRPr lang="en-US" sz="3200">
              <a:solidFill>
                <a:schemeClr val="bg1"/>
              </a:solidFill>
              <a:latin typeface="Times New Roman"/>
              <a:cs typeface="Segoe UI"/>
            </a:endParaRPr>
          </a:p>
          <a:p>
            <a:endParaRPr lang="en-US" sz="4300">
              <a:solidFill>
                <a:schemeClr val="bg1"/>
              </a:solidFill>
              <a:latin typeface="Times New Roman"/>
              <a:cs typeface="Segoe UI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C80279F-FFFE-F6E6-C696-A813417D2B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6009" t="2247" r="6470" b="11651"/>
          <a:stretch/>
        </p:blipFill>
        <p:spPr>
          <a:xfrm>
            <a:off x="10126705" y="26902474"/>
            <a:ext cx="3557248" cy="26441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AF5E10F-4298-B2AF-6729-D802576ADED7}"/>
              </a:ext>
            </a:extLst>
          </p:cNvPr>
          <p:cNvSpPr txBox="1"/>
          <p:nvPr/>
        </p:nvSpPr>
        <p:spPr>
          <a:xfrm>
            <a:off x="10114690" y="29445358"/>
            <a:ext cx="3382608" cy="21575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>
                <a:solidFill>
                  <a:schemeClr val="bg1"/>
                </a:solidFill>
                <a:latin typeface="Times New Roman"/>
                <a:cs typeface="Segoe UI"/>
              </a:rPr>
              <a:t>Motor Mount</a:t>
            </a:r>
          </a:p>
          <a:p>
            <a:endParaRPr lang="en-US" sz="4300">
              <a:solidFill>
                <a:schemeClr val="bg1"/>
              </a:solidFill>
              <a:latin typeface="Times New Roman"/>
              <a:cs typeface="Segoe UI"/>
            </a:endParaRPr>
          </a:p>
          <a:p>
            <a:endParaRPr lang="en-US" sz="3840">
              <a:solidFill>
                <a:schemeClr val="bg1"/>
              </a:solidFill>
              <a:latin typeface="Times New Roman"/>
              <a:cs typeface="Segoe U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FFD740-902D-6800-2E34-8A2C083ECA2F}"/>
              </a:ext>
            </a:extLst>
          </p:cNvPr>
          <p:cNvSpPr txBox="1"/>
          <p:nvPr/>
        </p:nvSpPr>
        <p:spPr>
          <a:xfrm>
            <a:off x="892770" y="30605067"/>
            <a:ext cx="8774571" cy="35425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u="sng">
                <a:solidFill>
                  <a:schemeClr val="bg1"/>
                </a:solidFill>
                <a:latin typeface="Times New Roman"/>
                <a:cs typeface="Segoe UI"/>
              </a:rPr>
              <a:t>Water Cooling System:</a:t>
            </a:r>
          </a:p>
          <a:p>
            <a:r>
              <a:rPr lang="en-US" sz="3000">
                <a:solidFill>
                  <a:schemeClr val="bg1"/>
                </a:solidFill>
                <a:latin typeface="Times New Roman"/>
                <a:cs typeface="Segoe UI"/>
              </a:rPr>
              <a:t>2 pumps for separate loops to ensure equal cooling</a:t>
            </a:r>
          </a:p>
          <a:p>
            <a:pPr marL="571500" indent="-5715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Segoe UI"/>
              </a:rPr>
              <a:t>Required cooling flow rate: 3.75 gal/min</a:t>
            </a:r>
          </a:p>
          <a:p>
            <a:pPr marL="571500" indent="-5715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Segoe UI"/>
              </a:rPr>
              <a:t>Sourced pumps: 12V, 60 psi, 5.5 GPM</a:t>
            </a:r>
          </a:p>
          <a:p>
            <a:endParaRPr lang="en-US" sz="4300">
              <a:solidFill>
                <a:schemeClr val="bg1"/>
              </a:solidFill>
              <a:latin typeface="Times New Roman"/>
              <a:cs typeface="Segoe UI"/>
            </a:endParaRPr>
          </a:p>
          <a:p>
            <a:endParaRPr lang="en-US" sz="3840">
              <a:solidFill>
                <a:schemeClr val="bg1"/>
              </a:solidFill>
              <a:latin typeface="Times New Roman"/>
              <a:cs typeface="Segoe UI"/>
            </a:endParaRPr>
          </a:p>
        </p:txBody>
      </p:sp>
      <p:sp>
        <p:nvSpPr>
          <p:cNvPr id="26" name="AutoShape 4">
            <a:extLst>
              <a:ext uri="{FF2B5EF4-FFF2-40B4-BE49-F238E27FC236}">
                <a16:creationId xmlns:a16="http://schemas.microsoft.com/office/drawing/2014/main" id="{94167F49-7EDB-D16C-6EB5-641C7B43C2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793200" y="16306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82FCC6-565C-3440-8BBE-D324887AAF74}"/>
              </a:ext>
            </a:extLst>
          </p:cNvPr>
          <p:cNvSpPr txBox="1"/>
          <p:nvPr/>
        </p:nvSpPr>
        <p:spPr>
          <a:xfrm>
            <a:off x="30179457" y="20644243"/>
            <a:ext cx="7413847" cy="332398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u="sng">
                <a:solidFill>
                  <a:schemeClr val="bg1"/>
                </a:solidFill>
                <a:latin typeface="Times New Roman"/>
                <a:cs typeface="Times New Roman"/>
              </a:rPr>
              <a:t>Braking System:</a:t>
            </a:r>
          </a:p>
          <a:p>
            <a:pPr marL="571500" indent="-5715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</a:rPr>
              <a:t>Electrical pedal system integrated with mechanical braking using potentiometers</a:t>
            </a:r>
            <a:endParaRPr lang="en-US" sz="3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028700" lvl="1" indent="-571500">
              <a:buFont typeface="Courier New"/>
              <a:buChar char="o"/>
            </a:pPr>
            <a:r>
              <a:rPr lang="en-US" sz="300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Mechanical braking on front wheels with simultaneous electrical braking from rear wheel motors. </a:t>
            </a:r>
          </a:p>
          <a:p>
            <a:pPr marL="571500" indent="-5715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Throttle and brake control ECU unit</a:t>
            </a:r>
            <a:endParaRPr lang="en-US" sz="3000">
              <a:solidFill>
                <a:schemeClr val="bg1"/>
              </a:solidFill>
              <a:ea typeface="Calibri"/>
              <a:cs typeface="Calibri" panose="020F0502020204030204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86F0882-653F-C961-8EFB-83F9605BFA3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605" r="15960"/>
          <a:stretch/>
        </p:blipFill>
        <p:spPr>
          <a:xfrm>
            <a:off x="9172734" y="7825930"/>
            <a:ext cx="4429012" cy="3561221"/>
          </a:xfrm>
          <a:prstGeom prst="rect">
            <a:avLst/>
          </a:prstGeom>
        </p:spPr>
      </p:pic>
      <p:pic>
        <p:nvPicPr>
          <p:cNvPr id="9" name="Picture 8" descr="A metal pedal with black and red metal parts&#10;&#10;Description automatically generated">
            <a:extLst>
              <a:ext uri="{FF2B5EF4-FFF2-40B4-BE49-F238E27FC236}">
                <a16:creationId xmlns:a16="http://schemas.microsoft.com/office/drawing/2014/main" id="{961E716E-BBD3-3DEC-6036-B8919DD98B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440526" y="20414841"/>
            <a:ext cx="3225171" cy="294766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B10D6F1-5A06-BA16-6D81-845D276E97EF}"/>
              </a:ext>
            </a:extLst>
          </p:cNvPr>
          <p:cNvSpPr txBox="1"/>
          <p:nvPr/>
        </p:nvSpPr>
        <p:spPr>
          <a:xfrm>
            <a:off x="1112945" y="25328299"/>
            <a:ext cx="12339187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>
                <a:solidFill>
                  <a:schemeClr val="bg1"/>
                </a:solidFill>
                <a:latin typeface="Times New Roman"/>
              </a:rPr>
              <a:t>Selected Motors:  FreeRChobby MP240150 Total</a:t>
            </a: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 Cost: $3,900</a:t>
            </a:r>
            <a:endParaRPr lang="en-US" sz="3000">
              <a:solidFill>
                <a:schemeClr val="bg1"/>
              </a:solidFill>
              <a:cs typeface="Calibri"/>
            </a:endParaRPr>
          </a:p>
        </p:txBody>
      </p:sp>
      <p:pic>
        <p:nvPicPr>
          <p:cNvPr id="25" name="Picture 24" descr="Aerial view of a parking lot&#10;&#10;Description automatically generated">
            <a:extLst>
              <a:ext uri="{FF2B5EF4-FFF2-40B4-BE49-F238E27FC236}">
                <a16:creationId xmlns:a16="http://schemas.microsoft.com/office/drawing/2014/main" id="{7D5F3D0B-EFE1-43EF-84F6-CC7067DDC6D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091" t="4878" r="6959" b="17997"/>
          <a:stretch/>
        </p:blipFill>
        <p:spPr>
          <a:xfrm>
            <a:off x="9069480" y="11640922"/>
            <a:ext cx="4634033" cy="2817204"/>
          </a:xfrm>
          <a:prstGeom prst="rect">
            <a:avLst/>
          </a:prstGeom>
        </p:spPr>
      </p:pic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09A18C5A-1E9D-DDEF-AA59-1BCD05422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871760"/>
              </p:ext>
            </p:extLst>
          </p:nvPr>
        </p:nvGraphicFramePr>
        <p:xfrm>
          <a:off x="1082864" y="11209626"/>
          <a:ext cx="7360210" cy="327676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123218">
                  <a:extLst>
                    <a:ext uri="{9D8B030D-6E8A-4147-A177-3AD203B41FA5}">
                      <a16:colId xmlns:a16="http://schemas.microsoft.com/office/drawing/2014/main" val="2150013502"/>
                    </a:ext>
                  </a:extLst>
                </a:gridCol>
                <a:gridCol w="2236992">
                  <a:extLst>
                    <a:ext uri="{9D8B030D-6E8A-4147-A177-3AD203B41FA5}">
                      <a16:colId xmlns:a16="http://schemas.microsoft.com/office/drawing/2014/main" val="264719848"/>
                    </a:ext>
                  </a:extLst>
                </a:gridCol>
              </a:tblGrid>
              <a:tr h="542376">
                <a:tc gridSpan="2">
                  <a:txBody>
                    <a:bodyPr/>
                    <a:lstStyle/>
                    <a:p>
                      <a:r>
                        <a:rPr lang="en-US" sz="3000" b="1" u="none">
                          <a:solidFill>
                            <a:schemeClr val="bg1"/>
                          </a:solidFill>
                          <a:latin typeface="Times New Roman"/>
                        </a:rPr>
                        <a:t>Baseline Testing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757608"/>
                  </a:ext>
                </a:extLst>
              </a:tr>
              <a:tr h="623454"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0-60 Acceleration Time 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4.53 seconds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286919"/>
                  </a:ext>
                </a:extLst>
              </a:tr>
              <a:tr h="503694"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60-0 Deceleration Distance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86'6"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509592"/>
                  </a:ext>
                </a:extLst>
              </a:tr>
              <a:tr h="503694"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Clockwise Lateral Acceleration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37.5 ft/s^2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014367"/>
                  </a:ext>
                </a:extLst>
              </a:tr>
              <a:tr h="1007389"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Counter-Clockwise Lateral Acceleration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46.4 ft/s^2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54048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2322A620-3C76-6DA7-C743-11FEF6F02CE2}"/>
              </a:ext>
            </a:extLst>
          </p:cNvPr>
          <p:cNvSpPr txBox="1"/>
          <p:nvPr/>
        </p:nvSpPr>
        <p:spPr>
          <a:xfrm>
            <a:off x="892111" y="30044599"/>
            <a:ext cx="13020181" cy="9356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>
                <a:solidFill>
                  <a:schemeClr val="bg1"/>
                </a:solidFill>
                <a:latin typeface="Times New Roman"/>
                <a:cs typeface="Segoe UI"/>
              </a:rPr>
              <a:t>Fabrication Method: Waterjet cut at the Olson Center.</a:t>
            </a: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AE912A7B-B7C5-2D16-D0A7-A8E94C0966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426350"/>
              </p:ext>
            </p:extLst>
          </p:nvPr>
        </p:nvGraphicFramePr>
        <p:xfrm>
          <a:off x="1086596" y="16458926"/>
          <a:ext cx="12803793" cy="37136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9780">
                  <a:extLst>
                    <a:ext uri="{9D8B030D-6E8A-4147-A177-3AD203B41FA5}">
                      <a16:colId xmlns:a16="http://schemas.microsoft.com/office/drawing/2014/main" val="2431488133"/>
                    </a:ext>
                  </a:extLst>
                </a:gridCol>
                <a:gridCol w="8774013">
                  <a:extLst>
                    <a:ext uri="{9D8B030D-6E8A-4147-A177-3AD203B41FA5}">
                      <a16:colId xmlns:a16="http://schemas.microsoft.com/office/drawing/2014/main" val="1546138180"/>
                    </a:ext>
                  </a:extLst>
                </a:gridCol>
              </a:tblGrid>
              <a:tr h="489304">
                <a:tc>
                  <a:txBody>
                    <a:bodyPr/>
                    <a:lstStyle/>
                    <a:p>
                      <a:r>
                        <a:rPr lang="en-US" sz="3000" b="1">
                          <a:solidFill>
                            <a:schemeClr val="bg1"/>
                          </a:solidFill>
                          <a:latin typeface="Times New Roman"/>
                        </a:rPr>
                        <a:t>Design Choice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b="1">
                          <a:solidFill>
                            <a:schemeClr val="bg1"/>
                          </a:solidFill>
                          <a:latin typeface="Times New Roman"/>
                        </a:rPr>
                        <a:t>Justification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47327"/>
                  </a:ext>
                </a:extLst>
              </a:tr>
              <a:tr h="908709"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Dual Motors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Better power distribution</a:t>
                      </a:r>
                    </a:p>
                    <a:p>
                      <a:pPr lvl="0">
                        <a:buNone/>
                      </a:pPr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Independent traction control and torque vectoring 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965457"/>
                  </a:ext>
                </a:extLst>
              </a:tr>
              <a:tr h="908709"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Rear-Wheel Drive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Required minor adjustments to existing frame</a:t>
                      </a:r>
                    </a:p>
                    <a:p>
                      <a:pPr lvl="0">
                        <a:buNone/>
                      </a:pPr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Allows for most direct comparison to gas-powered cart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499351"/>
                  </a:ext>
                </a:extLst>
              </a:tr>
              <a:tr h="115335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Direct Drive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Minimizes mechanical linkages in transmission</a:t>
                      </a:r>
                    </a:p>
                    <a:p>
                      <a:pPr lvl="0">
                        <a:buNone/>
                      </a:pPr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More immediate traction control and braking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482858"/>
                  </a:ext>
                </a:extLst>
              </a:tr>
            </a:tbl>
          </a:graphicData>
        </a:graphic>
      </p:graphicFrame>
      <p:pic>
        <p:nvPicPr>
          <p:cNvPr id="41" name="Picture 40" descr="A close-up of a grey electronic device&#10;&#10;Description automatically generated">
            <a:extLst>
              <a:ext uri="{FF2B5EF4-FFF2-40B4-BE49-F238E27FC236}">
                <a16:creationId xmlns:a16="http://schemas.microsoft.com/office/drawing/2014/main" id="{4C2F9DF3-793D-4500-8130-AC2CD9641A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9187" y="27071463"/>
            <a:ext cx="3230875" cy="2387101"/>
          </a:xfrm>
          <a:prstGeom prst="rect">
            <a:avLst/>
          </a:prstGeom>
        </p:spPr>
      </p:pic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7308AF7D-9F72-F33D-8908-6D3C703A9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412776"/>
              </p:ext>
            </p:extLst>
          </p:nvPr>
        </p:nvGraphicFramePr>
        <p:xfrm>
          <a:off x="15041550" y="28419638"/>
          <a:ext cx="9566410" cy="3706986"/>
        </p:xfrm>
        <a:graphic>
          <a:graphicData uri="http://schemas.openxmlformats.org/drawingml/2006/table">
            <a:tbl>
              <a:tblPr firstRow="1" bandRow="1" bandCol="1">
                <a:tableStyleId>{72833802-FEF1-4C79-8D5D-14CF1EAF98D9}</a:tableStyleId>
              </a:tblPr>
              <a:tblGrid>
                <a:gridCol w="2699720">
                  <a:extLst>
                    <a:ext uri="{9D8B030D-6E8A-4147-A177-3AD203B41FA5}">
                      <a16:colId xmlns:a16="http://schemas.microsoft.com/office/drawing/2014/main" val="832074681"/>
                    </a:ext>
                  </a:extLst>
                </a:gridCol>
                <a:gridCol w="2419724">
                  <a:extLst>
                    <a:ext uri="{9D8B030D-6E8A-4147-A177-3AD203B41FA5}">
                      <a16:colId xmlns:a16="http://schemas.microsoft.com/office/drawing/2014/main" val="354456913"/>
                    </a:ext>
                  </a:extLst>
                </a:gridCol>
                <a:gridCol w="2341475">
                  <a:extLst>
                    <a:ext uri="{9D8B030D-6E8A-4147-A177-3AD203B41FA5}">
                      <a16:colId xmlns:a16="http://schemas.microsoft.com/office/drawing/2014/main" val="906258318"/>
                    </a:ext>
                  </a:extLst>
                </a:gridCol>
                <a:gridCol w="2105491">
                  <a:extLst>
                    <a:ext uri="{9D8B030D-6E8A-4147-A177-3AD203B41FA5}">
                      <a16:colId xmlns:a16="http://schemas.microsoft.com/office/drawing/2014/main" val="2529530541"/>
                    </a:ext>
                  </a:extLst>
                </a:gridCol>
              </a:tblGrid>
              <a:tr h="537882"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Samsung 25R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Molicel P42A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Headway LFP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2560214"/>
                  </a:ext>
                </a:extLst>
              </a:tr>
              <a:tr h="537882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Nominal Voltage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3.6V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3.6V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3.2V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565508"/>
                  </a:ext>
                </a:extLst>
              </a:tr>
              <a:tr h="513433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Capacity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2.5Ah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4.2 Ah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 u="none" strike="noStrike" noProof="0">
                          <a:solidFill>
                            <a:schemeClr val="bg1"/>
                          </a:solidFill>
                          <a:latin typeface="Times New Roman"/>
                        </a:rPr>
                        <a:t>8Ah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268020"/>
                  </a:ext>
                </a:extLst>
              </a:tr>
              <a:tr h="797682"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Weight / Dimensions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47g/ </a:t>
                      </a:r>
                    </a:p>
                    <a:p>
                      <a:pPr lvl="0">
                        <a:buNone/>
                      </a:pPr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H=65mm d=18mm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70g/ </a:t>
                      </a:r>
                    </a:p>
                    <a:p>
                      <a:pPr lvl="0">
                        <a:buNone/>
                      </a:pPr>
                      <a:r>
                        <a:rPr lang="en-US" sz="2400" u="none" strike="noStrike" noProof="0">
                          <a:solidFill>
                            <a:schemeClr val="bg1"/>
                          </a:solidFill>
                          <a:latin typeface="Times New Roman"/>
                        </a:rPr>
                        <a:t>H=70mm d=21mm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330g/</a:t>
                      </a:r>
                    </a:p>
                    <a:p>
                      <a:pPr lvl="0">
                        <a:buNone/>
                      </a:pPr>
                      <a:r>
                        <a:rPr lang="en-US" sz="2400" u="none" strike="noStrike" noProof="0">
                          <a:solidFill>
                            <a:schemeClr val="bg1"/>
                          </a:solidFill>
                          <a:latin typeface="Times New Roman"/>
                        </a:rPr>
                        <a:t>H=136mm d=39mm</a:t>
                      </a:r>
                      <a:endParaRPr lang="en-US" sz="2400">
                        <a:solidFill>
                          <a:schemeClr val="bg1"/>
                        </a:solidFill>
                        <a:latin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2217869"/>
                  </a:ext>
                </a:extLst>
              </a:tr>
              <a:tr h="92906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Needed Cell Configuration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110S10P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110S8P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>
                          <a:solidFill>
                            <a:schemeClr val="bg1"/>
                          </a:solidFill>
                          <a:latin typeface="Times New Roman"/>
                        </a:rPr>
                        <a:t>120S3P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830615"/>
                  </a:ext>
                </a:extLst>
              </a:tr>
            </a:tbl>
          </a:graphicData>
        </a:graphic>
      </p:graphicFrame>
      <p:sp>
        <p:nvSpPr>
          <p:cNvPr id="52" name="Rectangle 51">
            <a:extLst>
              <a:ext uri="{FF2B5EF4-FFF2-40B4-BE49-F238E27FC236}">
                <a16:creationId xmlns:a16="http://schemas.microsoft.com/office/drawing/2014/main" id="{665B508D-AF6F-1CE6-1DB5-ABE64A09B8B9}"/>
              </a:ext>
            </a:extLst>
          </p:cNvPr>
          <p:cNvSpPr/>
          <p:nvPr/>
        </p:nvSpPr>
        <p:spPr>
          <a:xfrm>
            <a:off x="1436662" y="20907498"/>
            <a:ext cx="12126153" cy="2564096"/>
          </a:xfrm>
          <a:prstGeom prst="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1832A2D-7049-8489-596C-F69D5C95B6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34" y="20858394"/>
            <a:ext cx="2746860" cy="2735556"/>
          </a:xfrm>
          <a:prstGeom prst="rect">
            <a:avLst/>
          </a:prstGeom>
        </p:spPr>
      </p:pic>
      <p:pic>
        <p:nvPicPr>
          <p:cNvPr id="51" name="Picture 50" descr="A black and silver circular object&#10;&#10;Description automatically generated">
            <a:extLst>
              <a:ext uri="{FF2B5EF4-FFF2-40B4-BE49-F238E27FC236}">
                <a16:creationId xmlns:a16="http://schemas.microsoft.com/office/drawing/2014/main" id="{96961919-0DAC-5595-238C-7644173F8FE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939" y="21123451"/>
            <a:ext cx="2354877" cy="2354877"/>
          </a:xfrm>
          <a:prstGeom prst="rect">
            <a:avLst/>
          </a:prstGeom>
        </p:spPr>
      </p:pic>
      <p:pic>
        <p:nvPicPr>
          <p:cNvPr id="47" name="Picture 46" descr="A blue and silver machine&#10;&#10;Description automatically generated">
            <a:extLst>
              <a:ext uri="{FF2B5EF4-FFF2-40B4-BE49-F238E27FC236}">
                <a16:creationId xmlns:a16="http://schemas.microsoft.com/office/drawing/2014/main" id="{1FCF3FCC-885B-0BB4-E0EE-3C47D45426D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2" r="13616"/>
          <a:stretch/>
        </p:blipFill>
        <p:spPr>
          <a:xfrm>
            <a:off x="4780029" y="20853917"/>
            <a:ext cx="2764810" cy="2924184"/>
          </a:xfrm>
          <a:prstGeom prst="rect">
            <a:avLst/>
          </a:prstGeom>
        </p:spPr>
      </p:pic>
      <p:pic>
        <p:nvPicPr>
          <p:cNvPr id="49" name="Picture 48" descr="A close-up of a machine&#10;&#10;Description automatically generated">
            <a:extLst>
              <a:ext uri="{FF2B5EF4-FFF2-40B4-BE49-F238E27FC236}">
                <a16:creationId xmlns:a16="http://schemas.microsoft.com/office/drawing/2014/main" id="{6AF47A51-AA15-5EBA-DA77-CC9FDF61AB1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609" y="21131594"/>
            <a:ext cx="2864223" cy="2526654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8C730A9-82B5-DC44-8A86-5A8766B111D1}"/>
              </a:ext>
            </a:extLst>
          </p:cNvPr>
          <p:cNvSpPr txBox="1"/>
          <p:nvPr/>
        </p:nvSpPr>
        <p:spPr>
          <a:xfrm>
            <a:off x="23388482" y="18314232"/>
            <a:ext cx="5653519" cy="47089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u="sng">
                <a:solidFill>
                  <a:schemeClr val="bg1"/>
                </a:solidFill>
                <a:latin typeface="Times New Roman"/>
                <a:cs typeface="Times New Roman"/>
              </a:rPr>
              <a:t>Module Design:</a:t>
            </a:r>
            <a:endParaRPr lang="en-US" sz="3000">
              <a:solidFill>
                <a:schemeClr val="bg1"/>
              </a:solidFill>
              <a:latin typeface="Times New Roman"/>
              <a:cs typeface="Times New Roman"/>
            </a:endParaRPr>
          </a:p>
          <a:p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Module Specifications: </a:t>
            </a:r>
          </a:p>
          <a:p>
            <a:pPr marL="457200" indent="-457200">
              <a:buFont typeface="Arial,Sans-Serif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Hexagonal shape to ensure fit within existing bash bars</a:t>
            </a:r>
          </a:p>
          <a:p>
            <a:pPr marL="457200" indent="-457200">
              <a:buFont typeface="Arial,Sans-Serif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Air cooled from the flow of air going through the cells as it is being driven</a:t>
            </a:r>
          </a:p>
          <a:p>
            <a:pPr marL="457200" indent="-457200">
              <a:buFont typeface="Arial,Sans-Serif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60 cells in series </a:t>
            </a:r>
          </a:p>
          <a:p>
            <a:pPr marL="457200" indent="-457200">
              <a:buFont typeface="Arial,Sans-Serif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4 balancers </a:t>
            </a:r>
          </a:p>
          <a:p>
            <a:pPr marL="457200" indent="-457200">
              <a:buFont typeface="Arial,Sans-Serif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Weight of around 50 lbs.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8AA042-806E-DA7B-320C-323DFB1598A7}"/>
              </a:ext>
            </a:extLst>
          </p:cNvPr>
          <p:cNvSpPr txBox="1"/>
          <p:nvPr/>
        </p:nvSpPr>
        <p:spPr>
          <a:xfrm>
            <a:off x="19741225" y="22833159"/>
            <a:ext cx="3208535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>
                <a:solidFill>
                  <a:srgbClr val="000000"/>
                </a:solidFill>
                <a:latin typeface="Times New Roman"/>
                <a:ea typeface="Calibri"/>
                <a:cs typeface="Calibri"/>
              </a:rPr>
              <a:t>Mounting Design for Modules</a:t>
            </a:r>
            <a:endParaRPr lang="en-US" sz="300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DEC648-DEC2-9342-14D2-86684DD1E68D}"/>
              </a:ext>
            </a:extLst>
          </p:cNvPr>
          <p:cNvSpPr txBox="1"/>
          <p:nvPr/>
        </p:nvSpPr>
        <p:spPr>
          <a:xfrm>
            <a:off x="24607784" y="25846142"/>
            <a:ext cx="3208535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>
                <a:solidFill>
                  <a:srgbClr val="000000"/>
                </a:solidFill>
                <a:latin typeface="Times New Roman"/>
                <a:cs typeface="Calibri"/>
              </a:rPr>
              <a:t>Battery Module</a:t>
            </a:r>
            <a:endParaRPr lang="en-US" sz="300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0DCFBF-0DF1-3332-A1B2-B5E5B1D786FE}"/>
              </a:ext>
            </a:extLst>
          </p:cNvPr>
          <p:cNvSpPr txBox="1"/>
          <p:nvPr/>
        </p:nvSpPr>
        <p:spPr>
          <a:xfrm>
            <a:off x="24871766" y="26771893"/>
            <a:ext cx="4387538" cy="60939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000" u="sng">
                <a:solidFill>
                  <a:schemeClr val="bg1"/>
                </a:solidFill>
                <a:latin typeface="Times New Roman"/>
                <a:cs typeface="Calibri"/>
              </a:rPr>
              <a:t>Materials: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/>
              </a:rPr>
              <a:t>Headway LFP cells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/>
              </a:rPr>
              <a:t>PLA 3D printed end plates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/>
              </a:rPr>
              <a:t>Copper bridges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/>
              </a:rPr>
              <a:t>Screws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/>
              </a:rPr>
              <a:t>Steel support beams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/>
              </a:rPr>
              <a:t>Aluminum casings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/>
              </a:rPr>
              <a:t>150A fuse</a:t>
            </a:r>
          </a:p>
          <a:p>
            <a:pPr marL="457200" indent="-457200">
              <a:buFont typeface="Arial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/>
              </a:rPr>
              <a:t>Quick connectors</a:t>
            </a:r>
          </a:p>
          <a:p>
            <a:pPr marL="457200" indent="-457200">
              <a:buFont typeface="Arial"/>
              <a:buChar char="•"/>
            </a:pPr>
            <a:endParaRPr lang="en-US" sz="3000">
              <a:solidFill>
                <a:schemeClr val="bg1"/>
              </a:solidFill>
              <a:latin typeface="Times New Roman"/>
              <a:cs typeface="Calibri"/>
            </a:endParaRPr>
          </a:p>
          <a:p>
            <a:r>
              <a:rPr lang="en-US" sz="3000">
                <a:solidFill>
                  <a:schemeClr val="bg1"/>
                </a:solidFill>
                <a:latin typeface="Times New Roman"/>
                <a:cs typeface="Calibri"/>
              </a:rPr>
              <a:t>Total Cost: $3,800</a:t>
            </a:r>
          </a:p>
          <a:p>
            <a:pPr marL="457200" indent="-457200">
              <a:buFont typeface="Arial"/>
              <a:buChar char="•"/>
            </a:pPr>
            <a:endParaRPr lang="en-US" sz="3000">
              <a:solidFill>
                <a:schemeClr val="bg1"/>
              </a:solidFill>
              <a:latin typeface="Times New Roman"/>
              <a:cs typeface="Calibri"/>
            </a:endParaRPr>
          </a:p>
        </p:txBody>
      </p:sp>
      <p:pic>
        <p:nvPicPr>
          <p:cNvPr id="42" name="Picture 41" descr="A close-up of a machine&#10;&#10;Description automatically generated">
            <a:extLst>
              <a:ext uri="{FF2B5EF4-FFF2-40B4-BE49-F238E27FC236}">
                <a16:creationId xmlns:a16="http://schemas.microsoft.com/office/drawing/2014/main" id="{8BB24181-02AA-4459-6D3E-07DE9CB99936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-2100" r="18594" b="-2168"/>
          <a:stretch/>
        </p:blipFill>
        <p:spPr>
          <a:xfrm>
            <a:off x="5575495" y="26897967"/>
            <a:ext cx="4097480" cy="2552793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3691E167-F411-D792-4BC5-F7021DF4A3C1}"/>
              </a:ext>
            </a:extLst>
          </p:cNvPr>
          <p:cNvSpPr txBox="1"/>
          <p:nvPr/>
        </p:nvSpPr>
        <p:spPr>
          <a:xfrm>
            <a:off x="20550996" y="27410433"/>
            <a:ext cx="361734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>
                <a:solidFill>
                  <a:schemeClr val="bg1"/>
                </a:solidFill>
                <a:latin typeface="Times New Roman"/>
              </a:rPr>
              <a:t>Headway 38120 Lifepo4 Battery Cells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ACC0592-752A-0CD0-3BC3-4BE5BA568F05}"/>
              </a:ext>
            </a:extLst>
          </p:cNvPr>
          <p:cNvSpPr txBox="1"/>
          <p:nvPr/>
        </p:nvSpPr>
        <p:spPr>
          <a:xfrm>
            <a:off x="1142999" y="23488650"/>
            <a:ext cx="3143250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Zytek 75 kW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75 kW Peak Output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200-400V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50 Nm Peak Torque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16,500 max RPM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AD03B41-E303-A468-50CA-F864F2F0DBD3}"/>
              </a:ext>
            </a:extLst>
          </p:cNvPr>
          <p:cNvSpPr txBox="1"/>
          <p:nvPr/>
        </p:nvSpPr>
        <p:spPr>
          <a:xfrm>
            <a:off x="4593564" y="23454144"/>
            <a:ext cx="3143250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Compro REB 90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80 kW Peak Output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400-800V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300 Nm Peak Torque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1500-4000 max RPM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20F2A2C-DE94-7BF1-30E9-F7E897D0BA81}"/>
              </a:ext>
            </a:extLst>
          </p:cNvPr>
          <p:cNvSpPr txBox="1"/>
          <p:nvPr/>
        </p:nvSpPr>
        <p:spPr>
          <a:xfrm>
            <a:off x="7647314" y="23454143"/>
            <a:ext cx="3143250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Emrax 228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124 kW Peak Output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50-710V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230 Nm Peak Torque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6500 max RPM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443366F-C4BC-69CF-0E23-7011ECF25C4E}"/>
              </a:ext>
            </a:extLst>
          </p:cNvPr>
          <p:cNvSpPr txBox="1"/>
          <p:nvPr/>
        </p:nvSpPr>
        <p:spPr>
          <a:xfrm>
            <a:off x="10459527" y="23454143"/>
            <a:ext cx="3212261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200" b="1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FreeRCHobby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100 kW Peak Output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50 kW nominal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400V max</a:t>
            </a:r>
          </a:p>
          <a:p>
            <a:pPr algn="ctr"/>
            <a:r>
              <a:rPr lang="en-US" sz="2200">
                <a:solidFill>
                  <a:schemeClr val="bg1"/>
                </a:solidFill>
                <a:latin typeface="Times New Roman"/>
                <a:ea typeface="Calibri" panose="020F0502020204030204"/>
                <a:cs typeface="Calibri" panose="020F0502020204030204"/>
              </a:rPr>
              <a:t>180 Nm Peak Torque</a:t>
            </a:r>
          </a:p>
          <a:p>
            <a:pPr algn="ctr"/>
            <a:endParaRPr lang="en-US" sz="2200">
              <a:solidFill>
                <a:schemeClr val="bg1"/>
              </a:solidFill>
              <a:latin typeface="Times New Roman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A30F476-5F71-BA40-292A-EAD5675A46D5}"/>
              </a:ext>
            </a:extLst>
          </p:cNvPr>
          <p:cNvSpPr txBox="1"/>
          <p:nvPr/>
        </p:nvSpPr>
        <p:spPr>
          <a:xfrm>
            <a:off x="5824051" y="29591474"/>
            <a:ext cx="341866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Drivetrain Assembly</a:t>
            </a:r>
          </a:p>
        </p:txBody>
      </p:sp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5147539B-BE26-8134-0E2F-F75524206A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5928523"/>
              </p:ext>
            </p:extLst>
          </p:nvPr>
        </p:nvGraphicFramePr>
        <p:xfrm>
          <a:off x="30726897" y="8450156"/>
          <a:ext cx="11581283" cy="22907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3295">
                  <a:extLst>
                    <a:ext uri="{9D8B030D-6E8A-4147-A177-3AD203B41FA5}">
                      <a16:colId xmlns:a16="http://schemas.microsoft.com/office/drawing/2014/main" val="2431488133"/>
                    </a:ext>
                  </a:extLst>
                </a:gridCol>
                <a:gridCol w="6117988">
                  <a:extLst>
                    <a:ext uri="{9D8B030D-6E8A-4147-A177-3AD203B41FA5}">
                      <a16:colId xmlns:a16="http://schemas.microsoft.com/office/drawing/2014/main" val="1546138180"/>
                    </a:ext>
                  </a:extLst>
                </a:gridCol>
              </a:tblGrid>
              <a:tr h="489304">
                <a:tc>
                  <a:txBody>
                    <a:bodyPr/>
                    <a:lstStyle/>
                    <a:p>
                      <a:r>
                        <a:rPr lang="en-US" sz="3000" b="1">
                          <a:solidFill>
                            <a:schemeClr val="bg1"/>
                          </a:solidFill>
                          <a:latin typeface="Times New Roman"/>
                        </a:rPr>
                        <a:t>Battery Electric Crosskart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 b="1">
                          <a:solidFill>
                            <a:schemeClr val="bg1"/>
                          </a:solidFill>
                          <a:latin typeface="Times New Roman"/>
                        </a:rPr>
                        <a:t>Gas Powered Crosskart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747327"/>
                  </a:ext>
                </a:extLst>
              </a:tr>
              <a:tr h="588880"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Range: Approximately 37 miles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Range: Approximately 90 miles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7965457"/>
                  </a:ext>
                </a:extLst>
              </a:tr>
              <a:tr h="588880"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Top Speed: 120 mph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Top Speed: 110 mph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8499351"/>
                  </a:ext>
                </a:extLst>
              </a:tr>
              <a:tr h="564343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HP: 268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3000">
                          <a:solidFill>
                            <a:schemeClr val="bg1"/>
                          </a:solidFill>
                          <a:latin typeface="Times New Roman"/>
                        </a:rPr>
                        <a:t>HP: 127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</a:lnL>
                    <a:lnR w="12700" cmpd="sng">
                      <a:solidFill>
                        <a:schemeClr val="tx1"/>
                      </a:solidFill>
                    </a:lnR>
                    <a:lnT w="12700" cmpd="sng">
                      <a:solidFill>
                        <a:schemeClr val="tx1"/>
                      </a:solidFill>
                    </a:lnT>
                    <a:lnB w="12700" cmpd="sng">
                      <a:solidFill>
                        <a:schemeClr val="tx1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4482858"/>
                  </a:ext>
                </a:extLst>
              </a:tr>
            </a:tbl>
          </a:graphicData>
        </a:graphic>
      </p:graphicFrame>
      <p:sp>
        <p:nvSpPr>
          <p:cNvPr id="58" name="TextBox 57">
            <a:extLst>
              <a:ext uri="{FF2B5EF4-FFF2-40B4-BE49-F238E27FC236}">
                <a16:creationId xmlns:a16="http://schemas.microsoft.com/office/drawing/2014/main" id="{F9820F21-9DD6-1D3C-7A42-C3D10CAEC878}"/>
              </a:ext>
            </a:extLst>
          </p:cNvPr>
          <p:cNvSpPr txBox="1"/>
          <p:nvPr/>
        </p:nvSpPr>
        <p:spPr>
          <a:xfrm>
            <a:off x="29835926" y="7489866"/>
            <a:ext cx="10216604" cy="13665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u="sng">
                <a:solidFill>
                  <a:schemeClr val="bg1"/>
                </a:solidFill>
                <a:latin typeface="Times New Roman"/>
                <a:cs typeface="Segoe UI"/>
              </a:rPr>
              <a:t>Gas Power and Battery Electric Performance Comparison:</a:t>
            </a:r>
            <a:endParaRPr lang="en-US" sz="3000">
              <a:solidFill>
                <a:schemeClr val="bg1"/>
              </a:solidFill>
              <a:latin typeface="Times New Roman"/>
              <a:cs typeface="Segoe UI"/>
            </a:endParaRPr>
          </a:p>
          <a:p>
            <a:endParaRPr lang="en-US" sz="3000">
              <a:solidFill>
                <a:schemeClr val="bg1"/>
              </a:solidFill>
              <a:latin typeface="Times New Roman"/>
              <a:ea typeface="Calibri"/>
              <a:cs typeface="Times New Roman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861A61B-34E4-FD90-7320-AF88C30A3680}"/>
              </a:ext>
            </a:extLst>
          </p:cNvPr>
          <p:cNvSpPr txBox="1"/>
          <p:nvPr/>
        </p:nvSpPr>
        <p:spPr>
          <a:xfrm>
            <a:off x="14751040" y="32152824"/>
            <a:ext cx="8371447" cy="9048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438912" tIns="219456" rIns="438912" bIns="219456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Selected Cells: 360 Headway LiFePo4</a:t>
            </a:r>
            <a:endParaRPr lang="en-US" sz="8600">
              <a:solidFill>
                <a:schemeClr val="bg1"/>
              </a:solidFill>
              <a:ea typeface="Calibri"/>
              <a:cs typeface="Calibri"/>
            </a:endParaRPr>
          </a:p>
        </p:txBody>
      </p:sp>
      <p:pic>
        <p:nvPicPr>
          <p:cNvPr id="10" name="Picture 9" descr="A red and white frame with white glass&#10;&#10;Description automatically generated">
            <a:extLst>
              <a:ext uri="{FF2B5EF4-FFF2-40B4-BE49-F238E27FC236}">
                <a16:creationId xmlns:a16="http://schemas.microsoft.com/office/drawing/2014/main" id="{9A4BD625-C120-6F7C-6120-A1BB110DB9D3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7386" t="-3970" r="-568" b="-82"/>
          <a:stretch/>
        </p:blipFill>
        <p:spPr>
          <a:xfrm>
            <a:off x="38436193" y="26333267"/>
            <a:ext cx="4264921" cy="29042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531CC1-3752-51FE-21D1-9538EECFE026}"/>
              </a:ext>
            </a:extLst>
          </p:cNvPr>
          <p:cNvSpPr txBox="1"/>
          <p:nvPr/>
        </p:nvSpPr>
        <p:spPr>
          <a:xfrm>
            <a:off x="34738732" y="18034000"/>
            <a:ext cx="8043333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Crosskart Wiring Diagram</a:t>
            </a:r>
            <a:endParaRPr lang="en-US">
              <a:solidFill>
                <a:schemeClr val="bg1"/>
              </a:solidFill>
              <a:cs typeface="Calibri" panose="020F0502020204030204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587CABF-270B-6084-3DDA-03F1BD3913AF}"/>
              </a:ext>
            </a:extLst>
          </p:cNvPr>
          <p:cNvSpPr txBox="1"/>
          <p:nvPr/>
        </p:nvSpPr>
        <p:spPr>
          <a:xfrm>
            <a:off x="37718997" y="23520400"/>
            <a:ext cx="4690534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Electrical-Mechanical Braking System</a:t>
            </a:r>
          </a:p>
        </p:txBody>
      </p:sp>
      <p:sp>
        <p:nvSpPr>
          <p:cNvPr id="57" name="Google Shape;97;p1">
            <a:extLst>
              <a:ext uri="{FF2B5EF4-FFF2-40B4-BE49-F238E27FC236}">
                <a16:creationId xmlns:a16="http://schemas.microsoft.com/office/drawing/2014/main" id="{464D28CE-FB46-FF9F-4563-7C5FFE8CA321}"/>
              </a:ext>
            </a:extLst>
          </p:cNvPr>
          <p:cNvSpPr/>
          <p:nvPr/>
        </p:nvSpPr>
        <p:spPr>
          <a:xfrm>
            <a:off x="29783161" y="29834329"/>
            <a:ext cx="13411003" cy="1168401"/>
          </a:xfrm>
          <a:prstGeom prst="rect">
            <a:avLst/>
          </a:prstGeom>
          <a:solidFill>
            <a:srgbClr val="002060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37150" tIns="68573" rIns="137150" bIns="68573" anchor="ctr" anchorCtr="0">
            <a:noAutofit/>
          </a:bodyPr>
          <a:lstStyle>
            <a:defPPr>
              <a:defRPr lang="en-US"/>
            </a:defPPr>
            <a:lvl1pPr marL="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algn="l" defTabSz="4389120" rtl="0" eaLnBrk="1" latinLnBrk="0" hangingPunct="1"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>
                <a:solidFill>
                  <a:srgbClr val="CCCCCC"/>
                </a:solidFill>
                <a:latin typeface="Times New Roman"/>
                <a:ea typeface="Times New Roman"/>
                <a:cs typeface="Times New Roman"/>
              </a:rPr>
              <a:t>What's Next?</a:t>
            </a:r>
            <a:endParaRPr lang="en-US" sz="6000" b="1" i="0" u="none" strike="noStrike" cap="none">
              <a:solidFill>
                <a:srgbClr val="CCCCCC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8204CDD5-459D-8555-F607-5652A54D179A}"/>
              </a:ext>
            </a:extLst>
          </p:cNvPr>
          <p:cNvSpPr txBox="1"/>
          <p:nvPr/>
        </p:nvSpPr>
        <p:spPr>
          <a:xfrm>
            <a:off x="29878866" y="31148866"/>
            <a:ext cx="13301134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 panose="020F0502020204030204"/>
              </a:rPr>
              <a:t>Hot swappable battery pack redesign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 panose="020F0502020204030204"/>
              </a:rPr>
              <a:t>Replace rear suspension for improved stability and traction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>
                <a:solidFill>
                  <a:schemeClr val="bg1"/>
                </a:solidFill>
                <a:latin typeface="Times New Roman"/>
                <a:cs typeface="Calibri" panose="020F0502020204030204"/>
              </a:rPr>
              <a:t>Fabricate shortened axles for more efficient use of space in rear of frame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D176503-4174-7B3B-A56A-212CC3329E0D}"/>
              </a:ext>
            </a:extLst>
          </p:cNvPr>
          <p:cNvSpPr txBox="1"/>
          <p:nvPr/>
        </p:nvSpPr>
        <p:spPr>
          <a:xfrm>
            <a:off x="29624864" y="29311598"/>
            <a:ext cx="41148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Motor Controllers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8803E94-7F5D-DB6B-72B1-55B07FD11756}"/>
              </a:ext>
            </a:extLst>
          </p:cNvPr>
          <p:cNvSpPr txBox="1"/>
          <p:nvPr/>
        </p:nvSpPr>
        <p:spPr>
          <a:xfrm>
            <a:off x="38667263" y="29311598"/>
            <a:ext cx="41148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Body Panel Design</a:t>
            </a:r>
          </a:p>
        </p:txBody>
      </p:sp>
      <p:pic>
        <p:nvPicPr>
          <p:cNvPr id="61" name="Picture 60" descr="A close-up of a digital display&#10;&#10;Description automatically generated">
            <a:extLst>
              <a:ext uri="{FF2B5EF4-FFF2-40B4-BE49-F238E27FC236}">
                <a16:creationId xmlns:a16="http://schemas.microsoft.com/office/drawing/2014/main" id="{BCD2A242-00C7-412A-51D4-EF0415A3D50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3281730" y="26905524"/>
            <a:ext cx="4435798" cy="2058643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A997D1BE-2E95-EA13-9F56-86781DFACDE5}"/>
              </a:ext>
            </a:extLst>
          </p:cNvPr>
          <p:cNvSpPr txBox="1"/>
          <p:nvPr/>
        </p:nvSpPr>
        <p:spPr>
          <a:xfrm>
            <a:off x="33892063" y="29243864"/>
            <a:ext cx="4114800" cy="55399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000">
                <a:solidFill>
                  <a:schemeClr val="bg1"/>
                </a:solidFill>
                <a:latin typeface="Times New Roman"/>
                <a:cs typeface="Times New Roman"/>
              </a:rPr>
              <a:t>ECU Display</a:t>
            </a:r>
          </a:p>
        </p:txBody>
      </p:sp>
      <p:pic>
        <p:nvPicPr>
          <p:cNvPr id="66" name="Picture 65" descr="A close-up of two red batteries&#10;&#10;Description automatically generated">
            <a:extLst>
              <a:ext uri="{FF2B5EF4-FFF2-40B4-BE49-F238E27FC236}">
                <a16:creationId xmlns:a16="http://schemas.microsoft.com/office/drawing/2014/main" id="{638CEF62-5C3E-F3CF-0F43-62DC82C7456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16002" y="25755815"/>
            <a:ext cx="1994916" cy="1640679"/>
          </a:xfrm>
          <a:prstGeom prst="rect">
            <a:avLst/>
          </a:prstGeom>
        </p:spPr>
      </p:pic>
      <p:pic>
        <p:nvPicPr>
          <p:cNvPr id="68" name="Picture 67" descr="A black plastic pump with blue and black plastic fittings&#10;&#10;Description automatically generated">
            <a:extLst>
              <a:ext uri="{FF2B5EF4-FFF2-40B4-BE49-F238E27FC236}">
                <a16:creationId xmlns:a16="http://schemas.microsoft.com/office/drawing/2014/main" id="{B0FC0ABF-662D-6F31-4AA5-6021B75AD27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188" y="30305295"/>
            <a:ext cx="2667000" cy="2463800"/>
          </a:xfrm>
          <a:prstGeom prst="rect">
            <a:avLst/>
          </a:prstGeom>
        </p:spPr>
      </p:pic>
      <p:pic>
        <p:nvPicPr>
          <p:cNvPr id="74" name="Picture 73" descr="A diagram of a battery system&#10;&#10;Description automatically generated">
            <a:extLst>
              <a:ext uri="{FF2B5EF4-FFF2-40B4-BE49-F238E27FC236}">
                <a16:creationId xmlns:a16="http://schemas.microsoft.com/office/drawing/2014/main" id="{AF511555-8906-40B6-BE33-B51B591221C2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2507" y="13914886"/>
            <a:ext cx="8583956" cy="4149819"/>
          </a:xfrm>
          <a:prstGeom prst="rect">
            <a:avLst/>
          </a:prstGeom>
        </p:spPr>
      </p:pic>
      <p:pic>
        <p:nvPicPr>
          <p:cNvPr id="69" name="Picture 68" descr="A red and white frame with metal rods&#10;&#10;Description automatically generated with medium confidence">
            <a:extLst>
              <a:ext uri="{FF2B5EF4-FFF2-40B4-BE49-F238E27FC236}">
                <a16:creationId xmlns:a16="http://schemas.microsoft.com/office/drawing/2014/main" id="{CCD0BA84-8EEB-8F38-0528-8365E9547935}"/>
              </a:ext>
            </a:extLst>
          </p:cNvPr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 t="3467" r="22156" b="5037"/>
          <a:stretch/>
        </p:blipFill>
        <p:spPr>
          <a:xfrm>
            <a:off x="15369334" y="7864473"/>
            <a:ext cx="13293594" cy="8668954"/>
          </a:xfrm>
          <a:prstGeom prst="rect">
            <a:avLst/>
          </a:prstGeom>
        </p:spPr>
      </p:pic>
      <p:pic>
        <p:nvPicPr>
          <p:cNvPr id="73" name="Picture 72" descr="A red and white object with metal frame&#10;&#10;Description automatically generated">
            <a:extLst>
              <a:ext uri="{FF2B5EF4-FFF2-40B4-BE49-F238E27FC236}">
                <a16:creationId xmlns:a16="http://schemas.microsoft.com/office/drawing/2014/main" id="{E82854E2-B597-EB96-7495-1E38F1D48985}"/>
              </a:ext>
            </a:extLst>
          </p:cNvPr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05" r="46624"/>
          <a:stretch/>
        </p:blipFill>
        <p:spPr>
          <a:xfrm>
            <a:off x="19870621" y="18181972"/>
            <a:ext cx="2769583" cy="453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0986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D19F4D38E6564F84D95A7E1171F7EA" ma:contentTypeVersion="15" ma:contentTypeDescription="Create a new document." ma:contentTypeScope="" ma:versionID="2b187c4102148e67b864d77ec7171330">
  <xsd:schema xmlns:xsd="http://www.w3.org/2001/XMLSchema" xmlns:xs="http://www.w3.org/2001/XMLSchema" xmlns:p="http://schemas.microsoft.com/office/2006/metadata/properties" xmlns:ns2="5167c130-bfcf-4861-b1b0-0b0cab068bd3" xmlns:ns3="0ce35e8b-30dd-4653-a367-262f5f42594e" targetNamespace="http://schemas.microsoft.com/office/2006/metadata/properties" ma:root="true" ma:fieldsID="38a4d87172a811e5605cc2f5ee1818f0" ns2:_="" ns3:_="">
    <xsd:import namespace="5167c130-bfcf-4861-b1b0-0b0cab068bd3"/>
    <xsd:import namespace="0ce35e8b-30dd-4653-a367-262f5f4259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c130-bfcf-4861-b1b0-0b0cab068b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35e8b-30dd-4653-a367-262f5f42594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55af34ab-9d40-4e0f-8c9f-46c42373c870}" ma:internalName="TaxCatchAll" ma:showField="CatchAllData" ma:web="0ce35e8b-30dd-4653-a367-262f5f4259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67c130-bfcf-4861-b1b0-0b0cab068bd3">
      <Terms xmlns="http://schemas.microsoft.com/office/infopath/2007/PartnerControls"/>
    </lcf76f155ced4ddcb4097134ff3c332f>
    <TaxCatchAll xmlns="0ce35e8b-30dd-4653-a367-262f5f42594e" xsi:nil="true"/>
    <SharedWithUsers xmlns="0ce35e8b-30dd-4653-a367-262f5f42594e">
      <UserInfo>
        <DisplayName>Ivaylo Nedyalkov</DisplayName>
        <AccountId>49</AccountId>
        <AccountType/>
      </UserInfo>
      <UserInfo>
        <DisplayName>Adam Raffay</DisplayName>
        <AccountId>59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786AABA8-DDFD-4C8D-9C8B-1BEC4CF12A8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DF5DE7-3475-4513-B692-4356C77385CE}">
  <ds:schemaRefs>
    <ds:schemaRef ds:uri="0ce35e8b-30dd-4653-a367-262f5f42594e"/>
    <ds:schemaRef ds:uri="5167c130-bfcf-4861-b1b0-0b0cab068bd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6AFE9F44-8561-4837-B804-8E24D1003A73}">
  <ds:schemaRefs>
    <ds:schemaRef ds:uri="0ce35e8b-30dd-4653-a367-262f5f42594e"/>
    <ds:schemaRef ds:uri="http://purl.org/dc/dcmitype/"/>
    <ds:schemaRef ds:uri="http://schemas.microsoft.com/office/2006/documentManagement/types"/>
    <ds:schemaRef ds:uri="http://purl.org/dc/terms/"/>
    <ds:schemaRef ds:uri="5167c130-bfcf-4861-b1b0-0b0cab068bd3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purl.org/dc/elements/1.1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688</Words>
  <Application>Microsoft Office PowerPoint</Application>
  <PresentationFormat>Custom</PresentationFormat>
  <Paragraphs>178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Arial,Sans-Serif</vt:lpstr>
      <vt:lpstr>Calibri</vt:lpstr>
      <vt:lpstr>Calibri Light</vt:lpstr>
      <vt:lpstr>Courier New</vt:lpstr>
      <vt:lpstr>Times New Roman</vt:lpstr>
      <vt:lpstr>Celestial</vt:lpstr>
      <vt:lpstr>Electric Conversion of a Crosskart Department of Mechanical Engineering, University of New Hampshire Faculty Advisor: Professor Ivaylo Nedyalkov Daniel Ciarla, Emma Mikucki, Timothy Polychronopoulos, Adam Raffay, Isaac Tilbor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 C</dc:creator>
  <cp:lastModifiedBy>Daniel Ciarla</cp:lastModifiedBy>
  <cp:revision>1</cp:revision>
  <dcterms:created xsi:type="dcterms:W3CDTF">2013-07-15T20:26:40Z</dcterms:created>
  <dcterms:modified xsi:type="dcterms:W3CDTF">2024-04-22T17:38:45Z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0x01010066D19F4D38E6564F84D95A7E1171F7EA</vt:lpwstr>
  </property>
  <property fmtid="{D5CDD505-2E9C-101B-9397-08002B2CF9AE}" pid="3" name="MediaServiceImageTags">
    <vt:lpwstr/>
  </property>
</Properties>
</file>