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3A221-0148-D348-845B-14E28308FAF5}" v="45" dt="2024-04-21T23:47:27.020"/>
    <p1510:client id="{D98B399E-A9A9-BEE4-4BEF-070C5B660E8E}" v="24" dt="2024-04-21T21:27:08.822"/>
    <p1510:client id="{DC1ABD1A-8351-46D1-B6BF-42E4DDE2D78B}" v="4" dt="2024-04-22T16:28:42.002"/>
    <p1510:client id="{E576740A-D064-DEB5-135A-A851853CF056}" v="1699" dt="2024-04-21T21:32:07.508"/>
    <p1510:client id="{F5B3EB43-8263-4F44-A069-FAB6B0C8FDA8}" v="35" dt="2024-04-22T16:40:14.03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77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BB67-81DD-4616-A31F-160BCB6A9237}" type="datetimeFigureOut"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B01F-74EB-4378-9675-8C87EDBCAC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07700" y="4447450"/>
            <a:ext cx="5661650" cy="421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920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1071" y="9428482"/>
            <a:ext cx="27428294" cy="11623027"/>
          </a:xfrm>
        </p:spPr>
        <p:txBody>
          <a:bodyPr anchor="b">
            <a:normAutofit/>
          </a:bodyPr>
          <a:lstStyle>
            <a:lvl1pPr algn="r">
              <a:defRPr sz="5867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1071" y="21051521"/>
            <a:ext cx="27428294" cy="6746242"/>
          </a:xfrm>
        </p:spPr>
        <p:txBody>
          <a:bodyPr anchor="t">
            <a:normAutofit/>
          </a:bodyPr>
          <a:lstStyle>
            <a:lvl1pPr marL="0" indent="0" algn="r">
              <a:buNone/>
              <a:defRPr sz="2400" cap="all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411095" y="28178767"/>
            <a:ext cx="5818430" cy="181356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71073" y="28178767"/>
            <a:ext cx="18874258" cy="18135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595288" y="28178767"/>
            <a:ext cx="2004077" cy="181356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0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22717752"/>
            <a:ext cx="37307520" cy="2720342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89125" y="4474138"/>
            <a:ext cx="32918400" cy="151918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13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5" y="25438094"/>
            <a:ext cx="37307520" cy="2369818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7" y="2926092"/>
            <a:ext cx="37307515" cy="14996155"/>
          </a:xfrm>
        </p:spPr>
        <p:txBody>
          <a:bodyPr anchor="ctr">
            <a:normAutofit/>
          </a:bodyPr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72" y="20848320"/>
            <a:ext cx="37307515" cy="6949440"/>
          </a:xfrm>
        </p:spPr>
        <p:txBody>
          <a:bodyPr anchor="ctr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24623" y="3446947"/>
            <a:ext cx="2195131" cy="2806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31843" y="13208021"/>
            <a:ext cx="2195131" cy="2806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4" y="2926092"/>
            <a:ext cx="34038226" cy="13167355"/>
          </a:xfrm>
        </p:spPr>
        <p:txBody>
          <a:bodyPr anchor="ctr">
            <a:normAutofit/>
          </a:bodyPr>
          <a:lstStyle>
            <a:lvl1pPr algn="l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45623" y="16093440"/>
            <a:ext cx="33005438" cy="1828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33"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877" y="20848320"/>
            <a:ext cx="37307520" cy="6949440"/>
          </a:xfrm>
        </p:spPr>
        <p:txBody>
          <a:bodyPr anchor="ctr">
            <a:norm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3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5799910"/>
            <a:ext cx="37307525" cy="7050240"/>
          </a:xfrm>
        </p:spPr>
        <p:txBody>
          <a:bodyPr anchor="b">
            <a:normAutofit/>
          </a:bodyPr>
          <a:lstStyle>
            <a:lvl1pPr algn="l">
              <a:defRPr sz="3733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22850150"/>
            <a:ext cx="37307530" cy="41299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9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24623" y="3446947"/>
            <a:ext cx="2195131" cy="2806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31843" y="13208021"/>
            <a:ext cx="2195131" cy="2806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754" y="2926092"/>
            <a:ext cx="34038226" cy="13167355"/>
          </a:xfrm>
        </p:spPr>
        <p:txBody>
          <a:bodyPr anchor="ctr">
            <a:normAutofit/>
          </a:bodyPr>
          <a:lstStyle>
            <a:lvl1pPr algn="l">
              <a:defRPr sz="4267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94562" y="18653760"/>
            <a:ext cx="37307525" cy="4267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22920960"/>
            <a:ext cx="37307525" cy="4876800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3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314" y="2926092"/>
            <a:ext cx="37307525" cy="1316735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733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9314" y="16824960"/>
            <a:ext cx="37307525" cy="40233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67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310" y="20848320"/>
            <a:ext cx="37307525" cy="6949440"/>
          </a:xfrm>
        </p:spPr>
        <p:txBody>
          <a:bodyPr anchor="t">
            <a:normAutofit/>
          </a:bodyPr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6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4560" y="2926087"/>
            <a:ext cx="37307520" cy="6990082"/>
          </a:xfrm>
        </p:spPr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54297" y="2926082"/>
            <a:ext cx="8047781" cy="24871685"/>
          </a:xfrm>
        </p:spPr>
        <p:txBody>
          <a:bodyPr vert="eaVert"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2926080"/>
            <a:ext cx="28752883" cy="248716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Title and 4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2193929" y="1317624"/>
            <a:ext cx="39503352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2193933" y="7680334"/>
            <a:ext cx="19675474" cy="1078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marL="342845" lvl="0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694" lvl="1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534" lvl="2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379" lvl="3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229" lvl="4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074" lvl="5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399914" lvl="6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2763" lvl="7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608" lvl="8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2"/>
          </p:nvPr>
        </p:nvSpPr>
        <p:spPr>
          <a:xfrm>
            <a:off x="22021807" y="7680334"/>
            <a:ext cx="19675474" cy="1078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marL="342845" lvl="0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694" lvl="1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534" lvl="2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379" lvl="3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229" lvl="4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074" lvl="5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399914" lvl="6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2763" lvl="7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608" lvl="8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3"/>
          </p:nvPr>
        </p:nvSpPr>
        <p:spPr>
          <a:xfrm>
            <a:off x="2193933" y="18619793"/>
            <a:ext cx="19675474" cy="1078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marL="342845" lvl="0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694" lvl="1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534" lvl="2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379" lvl="3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229" lvl="4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074" lvl="5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399914" lvl="6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2763" lvl="7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608" lvl="8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4"/>
          </p:nvPr>
        </p:nvSpPr>
        <p:spPr>
          <a:xfrm>
            <a:off x="22021807" y="18619793"/>
            <a:ext cx="19675474" cy="10787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marL="342845" lvl="0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694" lvl="1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534" lvl="2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379" lvl="3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229" lvl="4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074" lvl="5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399914" lvl="6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2763" lvl="7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608" lvl="8" indent="-257136" algn="l">
              <a:spcBef>
                <a:spcPts val="26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2194282" y="29978352"/>
            <a:ext cx="102418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14995882" y="29978352"/>
            <a:ext cx="138994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1455082" y="29978352"/>
            <a:ext cx="10241846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6200" tIns="188100" rIns="376200" bIns="1881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427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5881189"/>
            <a:ext cx="37307520" cy="7050240"/>
          </a:xfrm>
        </p:spPr>
        <p:txBody>
          <a:bodyPr anchor="b">
            <a:normAutofit/>
          </a:bodyPr>
          <a:lstStyle>
            <a:lvl1pPr algn="l">
              <a:defRPr sz="4267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5" y="22931429"/>
            <a:ext cx="37307520" cy="41299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6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5" y="10281927"/>
            <a:ext cx="18302630" cy="1751584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99455" y="10281929"/>
            <a:ext cx="18302630" cy="1751583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8707" y="10647681"/>
            <a:ext cx="16994894" cy="2766058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3776965"/>
            <a:ext cx="18302630" cy="1402079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13376" y="10647681"/>
            <a:ext cx="16888704" cy="2766058"/>
          </a:xfrm>
        </p:spPr>
        <p:txBody>
          <a:bodyPr anchor="b">
            <a:noAutofit/>
          </a:bodyPr>
          <a:lstStyle>
            <a:lvl1pPr marL="0" indent="0">
              <a:buNone/>
              <a:defRPr sz="3200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199450" y="13776965"/>
            <a:ext cx="18302630" cy="1402079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5" y="2926087"/>
            <a:ext cx="37307520" cy="6990082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246" y="7477766"/>
            <a:ext cx="13741968" cy="6908794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09494" y="2926085"/>
            <a:ext cx="22214280" cy="248716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6246" y="14386562"/>
            <a:ext cx="13741968" cy="885952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" y="0"/>
            <a:ext cx="43769280" cy="3291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215" y="8331226"/>
            <a:ext cx="19666579" cy="658368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140160" y="4389120"/>
            <a:ext cx="15361920" cy="219456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133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8215" y="14914906"/>
            <a:ext cx="19666579" cy="8778240"/>
          </a:xfrm>
        </p:spPr>
        <p:txBody>
          <a:bodyPr anchor="t"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9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2926087"/>
            <a:ext cx="37307520" cy="69900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10281929"/>
            <a:ext cx="37307520" cy="1751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13820" y="28178767"/>
            <a:ext cx="5818430" cy="181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4562" y="28178767"/>
            <a:ext cx="28753493" cy="181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98008" y="28178767"/>
            <a:ext cx="2004077" cy="1813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F3E0245-C5F2-83AF-1289-FD7C33A9CF1C}"/>
              </a:ext>
            </a:extLst>
          </p:cNvPr>
          <p:cNvSpPr/>
          <p:nvPr/>
        </p:nvSpPr>
        <p:spPr>
          <a:xfrm>
            <a:off x="29828434" y="6465636"/>
            <a:ext cx="13404202" cy="26461375"/>
          </a:xfrm>
          <a:prstGeom prst="rect">
            <a:avLst/>
          </a:prstGeom>
          <a:solidFill>
            <a:srgbClr val="E7E6E6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CAE6E7-E3B7-7443-5346-495C1CF95532}"/>
              </a:ext>
            </a:extLst>
          </p:cNvPr>
          <p:cNvSpPr/>
          <p:nvPr/>
        </p:nvSpPr>
        <p:spPr>
          <a:xfrm>
            <a:off x="14754276" y="6516220"/>
            <a:ext cx="14506593" cy="26396017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E0C352-1193-A6BA-F4E7-55B8A8099A35}"/>
              </a:ext>
            </a:extLst>
          </p:cNvPr>
          <p:cNvSpPr/>
          <p:nvPr/>
        </p:nvSpPr>
        <p:spPr>
          <a:xfrm>
            <a:off x="701177" y="6465636"/>
            <a:ext cx="13454282" cy="26425517"/>
          </a:xfrm>
          <a:prstGeom prst="rect">
            <a:avLst/>
          </a:prstGeom>
          <a:solidFill>
            <a:srgbClr val="E7E6E6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93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891199" cy="54864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6200" tIns="188102" rIns="376200" bIns="188102" anchor="ctr" anchorCtr="0">
            <a:norm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dirty="0">
                <a:solidFill>
                  <a:schemeClr val="lt1"/>
                </a:solidFill>
              </a:rPr>
              <a:t>Electric Conversion of a Crosskart</a:t>
            </a:r>
            <a:br>
              <a:rPr lang="en-US" sz="9600" dirty="0"/>
            </a:br>
            <a:r>
              <a:rPr lang="en-US" sz="5250" i="1" dirty="0">
                <a:solidFill>
                  <a:srgbClr val="FFFFFF"/>
                </a:solidFill>
              </a:rPr>
              <a:t>Department of Mechanical Engineering, University of New Hampshire</a:t>
            </a:r>
            <a:br>
              <a:rPr lang="en-US" sz="5250" i="1" dirty="0">
                <a:ea typeface="Calibri"/>
                <a:cs typeface="Calibri"/>
              </a:rPr>
            </a:br>
            <a:r>
              <a:rPr lang="en-US" sz="5250" i="1" dirty="0">
                <a:ea typeface="Calibri"/>
                <a:cs typeface="Calibri"/>
              </a:rPr>
              <a:t>Faculty Advisor: Professor Ivaylo Nedyalkov</a:t>
            </a:r>
            <a:br>
              <a:rPr lang="en-US" sz="5250" i="1" dirty="0"/>
            </a:br>
            <a:r>
              <a:rPr lang="en-US" sz="5750" i="1" dirty="0">
                <a:solidFill>
                  <a:srgbClr val="FFFFFF"/>
                </a:solidFill>
              </a:rPr>
              <a:t>Daniel Ciarla, Emma </a:t>
            </a:r>
            <a:r>
              <a:rPr lang="en-US" sz="5750" i="1" dirty="0" err="1">
                <a:solidFill>
                  <a:srgbClr val="FFFFFF"/>
                </a:solidFill>
              </a:rPr>
              <a:t>Mikucki</a:t>
            </a:r>
            <a:r>
              <a:rPr lang="en-US" sz="5750" i="1" dirty="0">
                <a:solidFill>
                  <a:srgbClr val="FFFFFF"/>
                </a:solidFill>
              </a:rPr>
              <a:t>, Timothy Polychronopoulos, Adam </a:t>
            </a:r>
            <a:r>
              <a:rPr lang="en-US" sz="5750" i="1" dirty="0" err="1">
                <a:solidFill>
                  <a:srgbClr val="FFFFFF"/>
                </a:solidFill>
              </a:rPr>
              <a:t>Raffay</a:t>
            </a:r>
            <a:r>
              <a:rPr lang="en-US" sz="5750" i="1" dirty="0">
                <a:solidFill>
                  <a:srgbClr val="FFFFFF"/>
                </a:solidFill>
              </a:rPr>
              <a:t>, Isaac Tilbor</a:t>
            </a:r>
            <a:endParaRPr lang="en-US" sz="5760" i="1" dirty="0"/>
          </a:p>
        </p:txBody>
      </p:sp>
      <p:sp>
        <p:nvSpPr>
          <p:cNvPr id="95" name="Google Shape;95;p1"/>
          <p:cNvSpPr/>
          <p:nvPr/>
        </p:nvSpPr>
        <p:spPr>
          <a:xfrm>
            <a:off x="29825757" y="6105757"/>
            <a:ext cx="13411200" cy="13716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Vehicle Comparison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700644" y="6096000"/>
            <a:ext cx="13437299" cy="134649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Overview</a:t>
            </a:r>
            <a:endParaRPr lang="en-US" sz="4301" b="1" i="0" u="none" strike="noStrike" cap="none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181243" y="24679354"/>
            <a:ext cx="6204645" cy="286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701" rIns="91426" bIns="45701" anchor="t" anchorCtr="0"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Motor Controller Specifications:</a:t>
            </a:r>
            <a:endParaRPr lang="en-US" sz="3000" u="sng">
              <a:solidFill>
                <a:schemeClr val="dk1"/>
              </a:solidFill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Times New Roman"/>
                <a:cs typeface="Times New Roman"/>
              </a:rPr>
              <a:t>Nominal Voltage: 360 V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Times New Roman"/>
                <a:cs typeface="Times New Roman"/>
              </a:rPr>
              <a:t>Continuous Current: 350A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Times New Roman"/>
                <a:cs typeface="Times New Roman"/>
              </a:rPr>
              <a:t>Hall Sensors</a:t>
            </a:r>
            <a:endParaRPr lang="en-US" sz="3000">
              <a:solidFill>
                <a:schemeClr val="dk1"/>
              </a:solidFill>
              <a:ea typeface="Calibri"/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dk1"/>
                </a:solidFill>
                <a:latin typeface="Times New Roman"/>
                <a:cs typeface="Times New Roman"/>
              </a:rPr>
              <a:t>Water cooling</a:t>
            </a:r>
          </a:p>
          <a:p>
            <a:pPr marL="571500" indent="-571500">
              <a:buFont typeface="Arial"/>
              <a:buChar char="•"/>
            </a:pPr>
            <a:endParaRPr lang="en-US" sz="30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54096" y="831919"/>
            <a:ext cx="12869333" cy="385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14768477" y="16780402"/>
            <a:ext cx="14482979" cy="119230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4472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Battery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2" descr="UNH EVO">
            <a:extLst>
              <a:ext uri="{FF2B5EF4-FFF2-40B4-BE49-F238E27FC236}">
                <a16:creationId xmlns:a16="http://schemas.microsoft.com/office/drawing/2014/main" id="{22FE1297-477A-2316-2B1D-B68E16AC6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8140" y="844454"/>
            <a:ext cx="3558830" cy="2310062"/>
          </a:xfrm>
          <a:prstGeom prst="rect">
            <a:avLst/>
          </a:prstGeom>
        </p:spPr>
      </p:pic>
      <p:sp>
        <p:nvSpPr>
          <p:cNvPr id="2" name="Google Shape;97;p1">
            <a:extLst>
              <a:ext uri="{FF2B5EF4-FFF2-40B4-BE49-F238E27FC236}">
                <a16:creationId xmlns:a16="http://schemas.microsoft.com/office/drawing/2014/main" id="{BF35E3EA-8AE2-720C-7D33-164A9AE77E9F}"/>
              </a:ext>
            </a:extLst>
          </p:cNvPr>
          <p:cNvSpPr/>
          <p:nvPr/>
        </p:nvSpPr>
        <p:spPr>
          <a:xfrm>
            <a:off x="685739" y="14838271"/>
            <a:ext cx="13412260" cy="147488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Motor &amp; Drivetrain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0D6B7648-A3D8-2E9C-CACC-E48125B1E639}"/>
              </a:ext>
            </a:extLst>
          </p:cNvPr>
          <p:cNvSpPr/>
          <p:nvPr/>
        </p:nvSpPr>
        <p:spPr>
          <a:xfrm>
            <a:off x="14773893" y="6095995"/>
            <a:ext cx="14492507" cy="140745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SolidWorks Model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EE15A209-40DA-9828-E04C-7D026DF577AD}"/>
              </a:ext>
            </a:extLst>
          </p:cNvPr>
          <p:cNvSpPr/>
          <p:nvPr/>
        </p:nvSpPr>
        <p:spPr>
          <a:xfrm>
            <a:off x="29817028" y="18861530"/>
            <a:ext cx="13411003" cy="13716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Controls and Frame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581D8-CAB4-4A6F-F704-A72AEBD31917}"/>
              </a:ext>
            </a:extLst>
          </p:cNvPr>
          <p:cNvSpPr txBox="1"/>
          <p:nvPr/>
        </p:nvSpPr>
        <p:spPr>
          <a:xfrm>
            <a:off x="29795935" y="11079456"/>
            <a:ext cx="13382137" cy="7829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Times New Roman"/>
              </a:rPr>
              <a:t>Why Electric?</a:t>
            </a:r>
            <a:endParaRPr lang="en-US" sz="860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Maximum torque is delivered immediately allowing for instantaneous response from the vehicle.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Regenerative braking capabilities enhance efficiency.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Dual motor EVs improve dynamic handling</a:t>
            </a:r>
          </a:p>
          <a:p>
            <a:endParaRPr lang="en-US" sz="3000">
              <a:solidFill>
                <a:schemeClr val="bg1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r>
              <a:rPr lang="en-US" sz="3000" u="sng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Vehicle Overview: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Dual Motor</a:t>
            </a:r>
            <a:endParaRPr lang="en-US" sz="3000" u="sng">
              <a:solidFill>
                <a:schemeClr val="bg1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Rear-Wheel Drive</a:t>
            </a:r>
            <a:endParaRPr lang="en-US" sz="860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Direct Drive</a:t>
            </a:r>
            <a:endParaRPr lang="en-US" sz="860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384V 9.3kWh</a:t>
            </a:r>
          </a:p>
          <a:p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Battery system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6 battery modules at</a:t>
            </a:r>
          </a:p>
          <a:p>
            <a:r>
              <a:rPr lang="en-US" sz="3000">
                <a:solidFill>
                  <a:schemeClr val="bg1"/>
                </a:solidFill>
                <a:latin typeface="Times New Roman"/>
                <a:ea typeface="Calibri" panose="020F0502020204030204"/>
                <a:cs typeface="Times New Roman"/>
              </a:rPr>
              <a:t>full power</a:t>
            </a: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chemeClr val="bg1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chemeClr val="bg1"/>
              </a:solidFill>
              <a:latin typeface="Times New Roman"/>
              <a:ea typeface="Calibri" panose="020F0502020204030204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EDFEC9-164B-746D-BF07-793A97E9C943}"/>
              </a:ext>
            </a:extLst>
          </p:cNvPr>
          <p:cNvSpPr txBox="1"/>
          <p:nvPr/>
        </p:nvSpPr>
        <p:spPr>
          <a:xfrm>
            <a:off x="14760595" y="17913045"/>
            <a:ext cx="8371447" cy="15678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Segoe UI"/>
              </a:rPr>
              <a:t>Key Design Features:</a:t>
            </a:r>
            <a:endParaRPr lang="en-US" sz="30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000" u="sng">
              <a:solidFill>
                <a:schemeClr val="bg1"/>
              </a:solidFill>
              <a:latin typeface="Times New Roman"/>
              <a:cs typeface="Segoe UI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System Specifications</a:t>
            </a:r>
            <a:endParaRPr lang="en-US" sz="3000" u="sng">
              <a:solidFill>
                <a:schemeClr val="bg1"/>
              </a:solidFill>
              <a:latin typeface="Times New Roman"/>
              <a:cs typeface="Segoe UI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384V nominal </a:t>
            </a:r>
            <a:endParaRPr lang="en-US" sz="3000">
              <a:solidFill>
                <a:schemeClr val="bg1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9.3 kWh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120S3P Configurations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6 modules in total</a:t>
            </a:r>
          </a:p>
          <a:p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Rubber Lining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Shock absorption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Prevent possible shorts</a:t>
            </a:r>
            <a:endParaRPr lang="en-US">
              <a:solidFill>
                <a:schemeClr val="bg1"/>
              </a:solidFill>
            </a:endParaRPr>
          </a:p>
          <a:p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Side Mounted Battery Modules 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Central location prevents the cart from being backloaded 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Modules lay within existing suspension to prevent racing impact damage</a:t>
            </a:r>
          </a:p>
          <a:p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Aluminum Casing</a:t>
            </a:r>
            <a:endParaRPr lang="en-US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Provides puncture resistance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endParaRPr lang="en-US" sz="3000" u="sng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000" u="sng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Cell Consideration:</a:t>
            </a:r>
            <a:endParaRPr lang="en-US" sz="30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 u="sng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rgbClr val="FFFFFF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84D6B-9234-011B-BB27-72C2F241D8B1}"/>
              </a:ext>
            </a:extLst>
          </p:cNvPr>
          <p:cNvSpPr txBox="1"/>
          <p:nvPr/>
        </p:nvSpPr>
        <p:spPr>
          <a:xfrm>
            <a:off x="683900" y="20099947"/>
            <a:ext cx="12878230" cy="32685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Segoe UI"/>
              </a:rPr>
              <a:t>Motor Selection:</a:t>
            </a:r>
            <a:endParaRPr lang="en-US" sz="30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2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4000">
              <a:solidFill>
                <a:schemeClr val="bg1"/>
              </a:solidFill>
              <a:latin typeface="Times New Roman"/>
              <a:cs typeface="Segoe U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32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840">
              <a:solidFill>
                <a:schemeClr val="bg1"/>
              </a:solidFill>
              <a:latin typeface="Times New Roman"/>
              <a:cs typeface="Segoe U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AB1CE-375F-71A7-596F-292AB093EB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15" t="-679" b="5679"/>
          <a:stretch/>
        </p:blipFill>
        <p:spPr>
          <a:xfrm>
            <a:off x="1263380" y="26892393"/>
            <a:ext cx="3947257" cy="26944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78B118-8A87-3C64-F799-57ECD7E22121}"/>
              </a:ext>
            </a:extLst>
          </p:cNvPr>
          <p:cNvSpPr txBox="1"/>
          <p:nvPr/>
        </p:nvSpPr>
        <p:spPr>
          <a:xfrm>
            <a:off x="36478117" y="24554956"/>
            <a:ext cx="6529493" cy="2289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Times New Roman"/>
              </a:rPr>
              <a:t>Body panels:</a:t>
            </a:r>
            <a:endParaRPr lang="en-US" sz="3000" u="sng">
              <a:solidFill>
                <a:schemeClr val="bg1"/>
              </a:solidFill>
              <a:ea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Fabricated from 1/16" aluminum</a:t>
            </a:r>
            <a:endParaRPr lang="en-US" sz="3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Flat angular plate design</a:t>
            </a:r>
          </a:p>
          <a:p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F50AD-1975-FDFE-7877-3AD66EC4B200}"/>
              </a:ext>
            </a:extLst>
          </p:cNvPr>
          <p:cNvSpPr txBox="1"/>
          <p:nvPr/>
        </p:nvSpPr>
        <p:spPr>
          <a:xfrm>
            <a:off x="758349" y="7489538"/>
            <a:ext cx="8713340" cy="47674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rgbClr val="292934"/>
                </a:solidFill>
                <a:latin typeface="Times New Roman"/>
                <a:ea typeface="+mn-lt"/>
                <a:cs typeface="+mn-lt"/>
              </a:rPr>
              <a:t>The original gas-powered Crosskart was equipped with a gsxr750 motor that produced 127 horsepower.</a:t>
            </a:r>
            <a:r>
              <a:rPr lang="en-US" sz="3000">
                <a:solidFill>
                  <a:srgbClr val="292934"/>
                </a:solidFill>
                <a:latin typeface="Times New Roman"/>
                <a:ea typeface="Calibri"/>
                <a:cs typeface="Calibri"/>
              </a:rPr>
              <a:t> The scope of this capstone project is to s</a:t>
            </a:r>
            <a:r>
              <a:rPr lang="en-US" sz="3000">
                <a:solidFill>
                  <a:srgbClr val="292934"/>
                </a:solidFill>
                <a:latin typeface="Times New Roman"/>
                <a:ea typeface="+mn-lt"/>
                <a:cs typeface="+mn-lt"/>
              </a:rPr>
              <a:t>how a proof of concept that a student team can create a low-cost high performance fair-weather electric vehicle that matches or exceeds the abilities of the gas-powered alternative. </a:t>
            </a:r>
            <a:endParaRPr lang="en-US" sz="3000">
              <a:solidFill>
                <a:srgbClr val="FFFFFF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en-US" sz="2800">
              <a:solidFill>
                <a:srgbClr val="292934"/>
              </a:solidFill>
              <a:latin typeface="Times New Roman"/>
              <a:ea typeface="Calibri"/>
              <a:cs typeface="Calibri"/>
            </a:endParaRPr>
          </a:p>
          <a:p>
            <a:endParaRPr lang="en-US" sz="43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9" name="Picture 18" descr="A red and grey object with many small objects&#10;&#10;Description automatically generated with medium confidence">
            <a:extLst>
              <a:ext uri="{FF2B5EF4-FFF2-40B4-BE49-F238E27FC236}">
                <a16:creationId xmlns:a16="http://schemas.microsoft.com/office/drawing/2014/main" id="{EDCC3D67-1A88-AF47-71F5-CF37453FFB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9" r="8320"/>
          <a:stretch/>
        </p:blipFill>
        <p:spPr>
          <a:xfrm>
            <a:off x="24237977" y="23356524"/>
            <a:ext cx="3955837" cy="2382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099945-5849-79C7-871D-0AD877D3B58B}"/>
              </a:ext>
            </a:extLst>
          </p:cNvPr>
          <p:cNvSpPr txBox="1"/>
          <p:nvPr/>
        </p:nvSpPr>
        <p:spPr>
          <a:xfrm>
            <a:off x="735312" y="25657598"/>
            <a:ext cx="13020181" cy="13973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Segoe UI"/>
              </a:rPr>
              <a:t>Drivetrain Components:</a:t>
            </a:r>
            <a:endParaRPr lang="en-US" sz="3000">
              <a:solidFill>
                <a:schemeClr val="bg1"/>
              </a:solidFill>
              <a:latin typeface="Times New Roman"/>
              <a:cs typeface="Segoe UI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Design Method – SolidWorks FEA under both static and fatigue loading.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D7DAE0-1E25-FFFB-4DA2-1144BA8ACE61}"/>
              </a:ext>
            </a:extLst>
          </p:cNvPr>
          <p:cNvSpPr txBox="1"/>
          <p:nvPr/>
        </p:nvSpPr>
        <p:spPr>
          <a:xfrm>
            <a:off x="1595269" y="29437285"/>
            <a:ext cx="3979850" cy="15973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Motor Coupling</a:t>
            </a:r>
            <a:endParaRPr lang="en-US" sz="32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4300">
              <a:solidFill>
                <a:schemeClr val="bg1"/>
              </a:solidFill>
              <a:latin typeface="Times New Roman"/>
              <a:cs typeface="Segoe U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C80279F-FFFE-F6E6-C696-A813417D2B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09" t="2247" r="6470" b="11651"/>
          <a:stretch/>
        </p:blipFill>
        <p:spPr>
          <a:xfrm>
            <a:off x="10126705" y="26902474"/>
            <a:ext cx="3557248" cy="2644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5E10F-4298-B2AF-6729-D802576ADED7}"/>
              </a:ext>
            </a:extLst>
          </p:cNvPr>
          <p:cNvSpPr txBox="1"/>
          <p:nvPr/>
        </p:nvSpPr>
        <p:spPr>
          <a:xfrm>
            <a:off x="10114690" y="29445358"/>
            <a:ext cx="3382608" cy="21575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Motor Mount</a:t>
            </a:r>
          </a:p>
          <a:p>
            <a:endParaRPr lang="en-US" sz="43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840">
              <a:solidFill>
                <a:schemeClr val="bg1"/>
              </a:solidFill>
              <a:latin typeface="Times New Roman"/>
              <a:cs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FD740-902D-6800-2E34-8A2C083ECA2F}"/>
              </a:ext>
            </a:extLst>
          </p:cNvPr>
          <p:cNvSpPr txBox="1"/>
          <p:nvPr/>
        </p:nvSpPr>
        <p:spPr>
          <a:xfrm>
            <a:off x="892770" y="30605067"/>
            <a:ext cx="8774571" cy="35425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Segoe UI"/>
              </a:rPr>
              <a:t>Water Cooling System:</a:t>
            </a: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2 pumps for separate loops to ensure equal cooling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Required cooling flow rate: 3.75 gal/min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Sourced pumps: 12V, 60 psi, 5.5 GPM</a:t>
            </a:r>
          </a:p>
          <a:p>
            <a:endParaRPr lang="en-US" sz="43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840">
              <a:solidFill>
                <a:schemeClr val="bg1"/>
              </a:solidFill>
              <a:latin typeface="Times New Roman"/>
              <a:cs typeface="Segoe UI"/>
            </a:endParaRP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id="{94167F49-7EDB-D16C-6EB5-641C7B43C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932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2FCC6-565C-3440-8BBE-D324887AAF74}"/>
              </a:ext>
            </a:extLst>
          </p:cNvPr>
          <p:cNvSpPr txBox="1"/>
          <p:nvPr/>
        </p:nvSpPr>
        <p:spPr>
          <a:xfrm>
            <a:off x="30179457" y="20644243"/>
            <a:ext cx="741384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u="sng">
                <a:solidFill>
                  <a:schemeClr val="bg1"/>
                </a:solidFill>
                <a:latin typeface="Times New Roman"/>
                <a:cs typeface="Times New Roman"/>
              </a:rPr>
              <a:t>Braking System: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</a:rPr>
              <a:t>Electrical pedal system integrated with mechanical braking using potentiometers</a:t>
            </a:r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028700" lvl="1" indent="-571500">
              <a:buFont typeface="Courier New"/>
              <a:buChar char="o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Mechanical braking on front wheels with simultaneous electrical braking from rear wheel motors. </a:t>
            </a:r>
          </a:p>
          <a:p>
            <a:pPr marL="571500" indent="-5715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Throttle and brake control ECU unit</a:t>
            </a:r>
            <a:endParaRPr lang="en-US" sz="300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6F0882-653F-C961-8EFB-83F9605BFA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605" r="15960"/>
          <a:stretch/>
        </p:blipFill>
        <p:spPr>
          <a:xfrm>
            <a:off x="9172734" y="7825930"/>
            <a:ext cx="4429012" cy="3561221"/>
          </a:xfrm>
          <a:prstGeom prst="rect">
            <a:avLst/>
          </a:prstGeom>
        </p:spPr>
      </p:pic>
      <p:pic>
        <p:nvPicPr>
          <p:cNvPr id="9" name="Picture 8" descr="A metal pedal with black and red metal parts&#10;&#10;Description automatically generated">
            <a:extLst>
              <a:ext uri="{FF2B5EF4-FFF2-40B4-BE49-F238E27FC236}">
                <a16:creationId xmlns:a16="http://schemas.microsoft.com/office/drawing/2014/main" id="{961E716E-BBD3-3DEC-6036-B8919DD98B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40526" y="20414841"/>
            <a:ext cx="3225171" cy="29476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10D6F1-5A06-BA16-6D81-845D276E97EF}"/>
              </a:ext>
            </a:extLst>
          </p:cNvPr>
          <p:cNvSpPr txBox="1"/>
          <p:nvPr/>
        </p:nvSpPr>
        <p:spPr>
          <a:xfrm>
            <a:off x="1112945" y="25328299"/>
            <a:ext cx="1233918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Times New Roman"/>
              </a:rPr>
              <a:t>Selected Motors:  FreeRChobby MP240150 Total</a:t>
            </a: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 Cost: $3,900</a:t>
            </a:r>
            <a:endParaRPr lang="en-US" sz="3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5" name="Picture 24" descr="Aerial view of a parking lot&#10;&#10;Description automatically generated">
            <a:extLst>
              <a:ext uri="{FF2B5EF4-FFF2-40B4-BE49-F238E27FC236}">
                <a16:creationId xmlns:a16="http://schemas.microsoft.com/office/drawing/2014/main" id="{7D5F3D0B-EFE1-43EF-84F6-CC7067DDC6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91" t="4878" r="6959" b="17997"/>
          <a:stretch/>
        </p:blipFill>
        <p:spPr>
          <a:xfrm>
            <a:off x="9069480" y="11640922"/>
            <a:ext cx="4634033" cy="2817204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9A18C5A-1E9D-DDEF-AA59-1BCD05422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71760"/>
              </p:ext>
            </p:extLst>
          </p:nvPr>
        </p:nvGraphicFramePr>
        <p:xfrm>
          <a:off x="1082864" y="11209626"/>
          <a:ext cx="7360210" cy="32767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23218">
                  <a:extLst>
                    <a:ext uri="{9D8B030D-6E8A-4147-A177-3AD203B41FA5}">
                      <a16:colId xmlns:a16="http://schemas.microsoft.com/office/drawing/2014/main" val="2150013502"/>
                    </a:ext>
                  </a:extLst>
                </a:gridCol>
                <a:gridCol w="2236992">
                  <a:extLst>
                    <a:ext uri="{9D8B030D-6E8A-4147-A177-3AD203B41FA5}">
                      <a16:colId xmlns:a16="http://schemas.microsoft.com/office/drawing/2014/main" val="264719848"/>
                    </a:ext>
                  </a:extLst>
                </a:gridCol>
              </a:tblGrid>
              <a:tr h="542376">
                <a:tc gridSpan="2">
                  <a:txBody>
                    <a:bodyPr/>
                    <a:lstStyle/>
                    <a:p>
                      <a:r>
                        <a:rPr lang="en-US" sz="3000" b="1" u="none">
                          <a:solidFill>
                            <a:schemeClr val="bg1"/>
                          </a:solidFill>
                          <a:latin typeface="Times New Roman"/>
                        </a:rPr>
                        <a:t>Baseline Testing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5760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0-60 Acceleration Time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4.53 seconds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86919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60-0 Deceleration Distance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86'6"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509592"/>
                  </a:ext>
                </a:extLst>
              </a:tr>
              <a:tr h="503694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Clockwise Lateral Acceleration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37.5 ft/s^2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14367"/>
                  </a:ext>
                </a:extLst>
              </a:tr>
              <a:tr h="1007389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Counter-Clockwise Lateral Acceleration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46.4 ft/s^2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4048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322A620-3C76-6DA7-C743-11FEF6F02CE2}"/>
              </a:ext>
            </a:extLst>
          </p:cNvPr>
          <p:cNvSpPr txBox="1"/>
          <p:nvPr/>
        </p:nvSpPr>
        <p:spPr>
          <a:xfrm>
            <a:off x="892111" y="30044599"/>
            <a:ext cx="13020181" cy="93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  <a:latin typeface="Times New Roman"/>
                <a:cs typeface="Segoe UI"/>
              </a:rPr>
              <a:t>Fabrication Method: Waterjet cut at the Olson Center.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E912A7B-B7C5-2D16-D0A7-A8E94C09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426350"/>
              </p:ext>
            </p:extLst>
          </p:nvPr>
        </p:nvGraphicFramePr>
        <p:xfrm>
          <a:off x="1086596" y="16458926"/>
          <a:ext cx="12803793" cy="371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780">
                  <a:extLst>
                    <a:ext uri="{9D8B030D-6E8A-4147-A177-3AD203B41FA5}">
                      <a16:colId xmlns:a16="http://schemas.microsoft.com/office/drawing/2014/main" val="2431488133"/>
                    </a:ext>
                  </a:extLst>
                </a:gridCol>
                <a:gridCol w="8774013">
                  <a:extLst>
                    <a:ext uri="{9D8B030D-6E8A-4147-A177-3AD203B41FA5}">
                      <a16:colId xmlns:a16="http://schemas.microsoft.com/office/drawing/2014/main" val="1546138180"/>
                    </a:ext>
                  </a:extLst>
                </a:gridCol>
              </a:tblGrid>
              <a:tr h="489304"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chemeClr val="bg1"/>
                          </a:solidFill>
                          <a:latin typeface="Times New Roman"/>
                        </a:rPr>
                        <a:t>Design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chemeClr val="bg1"/>
                          </a:solidFill>
                          <a:latin typeface="Times New Roman"/>
                        </a:rPr>
                        <a:t>Justification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47327"/>
                  </a:ext>
                </a:extLst>
              </a:tr>
              <a:tr h="908709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Dual Motors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Better power distribution</a:t>
                      </a:r>
                    </a:p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Independent traction control and torque vectoring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65457"/>
                  </a:ext>
                </a:extLst>
              </a:tr>
              <a:tr h="908709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Rear-Wheel Drive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Required minor adjustments to existing frame</a:t>
                      </a:r>
                    </a:p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Allows for most direct comparison to gas-powered cart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99351"/>
                  </a:ext>
                </a:extLst>
              </a:tr>
              <a:tr h="115335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Direct Drive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Minimizes mechanical linkages in transmission</a:t>
                      </a:r>
                    </a:p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More immediate traction control and braking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82858"/>
                  </a:ext>
                </a:extLst>
              </a:tr>
            </a:tbl>
          </a:graphicData>
        </a:graphic>
      </p:graphicFrame>
      <p:pic>
        <p:nvPicPr>
          <p:cNvPr id="41" name="Picture 40" descr="A close-up of a grey electronic device&#10;&#10;Description automatically generated">
            <a:extLst>
              <a:ext uri="{FF2B5EF4-FFF2-40B4-BE49-F238E27FC236}">
                <a16:creationId xmlns:a16="http://schemas.microsoft.com/office/drawing/2014/main" id="{4C2F9DF3-793D-4500-8130-AC2CD9641A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187" y="27071463"/>
            <a:ext cx="3230875" cy="2387101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308AF7D-9F72-F33D-8908-6D3C703A9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12776"/>
              </p:ext>
            </p:extLst>
          </p:nvPr>
        </p:nvGraphicFramePr>
        <p:xfrm>
          <a:off x="15041550" y="28419638"/>
          <a:ext cx="9566410" cy="370698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2699720">
                  <a:extLst>
                    <a:ext uri="{9D8B030D-6E8A-4147-A177-3AD203B41FA5}">
                      <a16:colId xmlns:a16="http://schemas.microsoft.com/office/drawing/2014/main" val="832074681"/>
                    </a:ext>
                  </a:extLst>
                </a:gridCol>
                <a:gridCol w="2419724">
                  <a:extLst>
                    <a:ext uri="{9D8B030D-6E8A-4147-A177-3AD203B41FA5}">
                      <a16:colId xmlns:a16="http://schemas.microsoft.com/office/drawing/2014/main" val="354456913"/>
                    </a:ext>
                  </a:extLst>
                </a:gridCol>
                <a:gridCol w="2341475">
                  <a:extLst>
                    <a:ext uri="{9D8B030D-6E8A-4147-A177-3AD203B41FA5}">
                      <a16:colId xmlns:a16="http://schemas.microsoft.com/office/drawing/2014/main" val="906258318"/>
                    </a:ext>
                  </a:extLst>
                </a:gridCol>
                <a:gridCol w="2105491">
                  <a:extLst>
                    <a:ext uri="{9D8B030D-6E8A-4147-A177-3AD203B41FA5}">
                      <a16:colId xmlns:a16="http://schemas.microsoft.com/office/drawing/2014/main" val="2529530541"/>
                    </a:ext>
                  </a:extLst>
                </a:gridCol>
              </a:tblGrid>
              <a:tr h="537882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Samsung 25R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Molicel P42A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Headway LFP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560214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Nominal Voltage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3.6V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3.6V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3.2V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565508"/>
                  </a:ext>
                </a:extLst>
              </a:tr>
              <a:tr h="51343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Capacity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2.5Ah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4.2 Ah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u="none" strike="noStrike" noProof="0">
                          <a:solidFill>
                            <a:schemeClr val="bg1"/>
                          </a:solidFill>
                          <a:latin typeface="Times New Roman"/>
                        </a:rPr>
                        <a:t>8Ah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68020"/>
                  </a:ext>
                </a:extLst>
              </a:tr>
              <a:tr h="797682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Weight / Dimensions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47g/ </a:t>
                      </a:r>
                    </a:p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H=65mm d=18mm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70g/ </a:t>
                      </a:r>
                    </a:p>
                    <a:p>
                      <a:pPr lvl="0">
                        <a:buNone/>
                      </a:pPr>
                      <a:r>
                        <a:rPr lang="en-US" sz="2400" u="none" strike="noStrike" noProof="0">
                          <a:solidFill>
                            <a:schemeClr val="bg1"/>
                          </a:solidFill>
                          <a:latin typeface="Times New Roman"/>
                        </a:rPr>
                        <a:t>H=70mm d=21mm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330g/</a:t>
                      </a:r>
                    </a:p>
                    <a:p>
                      <a:pPr lvl="0">
                        <a:buNone/>
                      </a:pPr>
                      <a:r>
                        <a:rPr lang="en-US" sz="2400" u="none" strike="noStrike" noProof="0">
                          <a:solidFill>
                            <a:schemeClr val="bg1"/>
                          </a:solidFill>
                          <a:latin typeface="Times New Roman"/>
                        </a:rPr>
                        <a:t>H=136mm d=39mm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17869"/>
                  </a:ext>
                </a:extLst>
              </a:tr>
              <a:tr h="92906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Needed Cell Configuration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110S10P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110S8P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/>
                        </a:rPr>
                        <a:t>120S3P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30615"/>
                  </a:ext>
                </a:extLst>
              </a:tr>
            </a:tbl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665B508D-AF6F-1CE6-1DB5-ABE64A09B8B9}"/>
              </a:ext>
            </a:extLst>
          </p:cNvPr>
          <p:cNvSpPr/>
          <p:nvPr/>
        </p:nvSpPr>
        <p:spPr>
          <a:xfrm>
            <a:off x="1436662" y="20907498"/>
            <a:ext cx="12126153" cy="256409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1832A2D-7049-8489-596C-F69D5C95B6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34" y="20858394"/>
            <a:ext cx="2746860" cy="2735556"/>
          </a:xfrm>
          <a:prstGeom prst="rect">
            <a:avLst/>
          </a:prstGeom>
        </p:spPr>
      </p:pic>
      <p:pic>
        <p:nvPicPr>
          <p:cNvPr id="51" name="Picture 50" descr="A black and silver circular object&#10;&#10;Description automatically generated">
            <a:extLst>
              <a:ext uri="{FF2B5EF4-FFF2-40B4-BE49-F238E27FC236}">
                <a16:creationId xmlns:a16="http://schemas.microsoft.com/office/drawing/2014/main" id="{96961919-0DAC-5595-238C-7644173F8F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39" y="21123451"/>
            <a:ext cx="2354877" cy="2354877"/>
          </a:xfrm>
          <a:prstGeom prst="rect">
            <a:avLst/>
          </a:prstGeom>
        </p:spPr>
      </p:pic>
      <p:pic>
        <p:nvPicPr>
          <p:cNvPr id="47" name="Picture 46" descr="A blue and silver machine&#10;&#10;Description automatically generated">
            <a:extLst>
              <a:ext uri="{FF2B5EF4-FFF2-40B4-BE49-F238E27FC236}">
                <a16:creationId xmlns:a16="http://schemas.microsoft.com/office/drawing/2014/main" id="{1FCF3FCC-885B-0BB4-E0EE-3C47D45426D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2" r="13616"/>
          <a:stretch/>
        </p:blipFill>
        <p:spPr>
          <a:xfrm>
            <a:off x="4780029" y="20853917"/>
            <a:ext cx="2764810" cy="2924184"/>
          </a:xfrm>
          <a:prstGeom prst="rect">
            <a:avLst/>
          </a:prstGeom>
        </p:spPr>
      </p:pic>
      <p:pic>
        <p:nvPicPr>
          <p:cNvPr id="49" name="Picture 48" descr="A close-up of a machine&#10;&#10;Description automatically generated">
            <a:extLst>
              <a:ext uri="{FF2B5EF4-FFF2-40B4-BE49-F238E27FC236}">
                <a16:creationId xmlns:a16="http://schemas.microsoft.com/office/drawing/2014/main" id="{6AF47A51-AA15-5EBA-DA77-CC9FDF61AB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09" y="21131594"/>
            <a:ext cx="2864223" cy="25266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C730A9-82B5-DC44-8A86-5A8766B111D1}"/>
              </a:ext>
            </a:extLst>
          </p:cNvPr>
          <p:cNvSpPr txBox="1"/>
          <p:nvPr/>
        </p:nvSpPr>
        <p:spPr>
          <a:xfrm>
            <a:off x="23388482" y="18314232"/>
            <a:ext cx="565351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u="sng">
                <a:solidFill>
                  <a:schemeClr val="bg1"/>
                </a:solidFill>
                <a:latin typeface="Times New Roman"/>
                <a:cs typeface="Times New Roman"/>
              </a:rPr>
              <a:t>Module Design:</a:t>
            </a:r>
            <a:endParaRPr lang="en-US" sz="30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Module Specifications: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Hexagonal shape to ensure fit within existing bash bars</a:t>
            </a:r>
          </a:p>
          <a:p>
            <a:pPr marL="457200" indent="-457200">
              <a:buFont typeface="Arial,Sans-Serif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Air cooled from the flow of air going through the cells as it is being driven</a:t>
            </a:r>
          </a:p>
          <a:p>
            <a:pPr marL="457200" indent="-457200">
              <a:buFont typeface="Arial,Sans-Serif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60 cells in series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4 balancers </a:t>
            </a:r>
          </a:p>
          <a:p>
            <a:pPr marL="457200" indent="-457200">
              <a:buFont typeface="Arial,Sans-Serif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Weight of around 50 lbs.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8AA042-806E-DA7B-320C-323DFB1598A7}"/>
              </a:ext>
            </a:extLst>
          </p:cNvPr>
          <p:cNvSpPr txBox="1"/>
          <p:nvPr/>
        </p:nvSpPr>
        <p:spPr>
          <a:xfrm>
            <a:off x="19741225" y="22833159"/>
            <a:ext cx="320853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 New Roman"/>
                <a:ea typeface="Calibri"/>
                <a:cs typeface="Calibri"/>
              </a:rPr>
              <a:t>Mounting Design for Modules</a:t>
            </a:r>
            <a:endParaRPr lang="en-US" sz="30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DEC648-DEC2-9342-14D2-86684DD1E68D}"/>
              </a:ext>
            </a:extLst>
          </p:cNvPr>
          <p:cNvSpPr txBox="1"/>
          <p:nvPr/>
        </p:nvSpPr>
        <p:spPr>
          <a:xfrm>
            <a:off x="24607784" y="25846142"/>
            <a:ext cx="3208535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rgbClr val="000000"/>
                </a:solidFill>
                <a:latin typeface="Times New Roman"/>
                <a:cs typeface="Calibri"/>
              </a:rPr>
              <a:t>Battery Module</a:t>
            </a:r>
            <a:endParaRPr lang="en-US" sz="30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0DCFBF-0DF1-3332-A1B2-B5E5B1D786FE}"/>
              </a:ext>
            </a:extLst>
          </p:cNvPr>
          <p:cNvSpPr txBox="1"/>
          <p:nvPr/>
        </p:nvSpPr>
        <p:spPr>
          <a:xfrm>
            <a:off x="24871766" y="26771893"/>
            <a:ext cx="4387538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u="sng">
                <a:solidFill>
                  <a:schemeClr val="bg1"/>
                </a:solidFill>
                <a:latin typeface="Times New Roman"/>
                <a:cs typeface="Calibri"/>
              </a:rPr>
              <a:t>Materials: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Headway LFP cells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PLA 3D printed end plates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Copper bridges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Screws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Steel support beams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Aluminum casings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150A fuse</a:t>
            </a:r>
          </a:p>
          <a:p>
            <a:pPr marL="457200" indent="-457200">
              <a:buFont typeface="Arial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Quick connectors</a:t>
            </a: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chemeClr val="bg1"/>
              </a:solidFill>
              <a:latin typeface="Times New Roman"/>
              <a:cs typeface="Calibri"/>
            </a:endParaRPr>
          </a:p>
          <a:p>
            <a:r>
              <a:rPr lang="en-US" sz="3000">
                <a:solidFill>
                  <a:schemeClr val="bg1"/>
                </a:solidFill>
                <a:latin typeface="Times New Roman"/>
                <a:cs typeface="Calibri"/>
              </a:rPr>
              <a:t>Total Cost: $3,800</a:t>
            </a:r>
          </a:p>
          <a:p>
            <a:pPr marL="457200" indent="-457200">
              <a:buFont typeface="Arial"/>
              <a:buChar char="•"/>
            </a:pPr>
            <a:endParaRPr lang="en-US" sz="3000">
              <a:solidFill>
                <a:schemeClr val="bg1"/>
              </a:solidFill>
              <a:latin typeface="Times New Roman"/>
              <a:cs typeface="Calibri"/>
            </a:endParaRPr>
          </a:p>
        </p:txBody>
      </p:sp>
      <p:pic>
        <p:nvPicPr>
          <p:cNvPr id="42" name="Picture 41" descr="A close-up of a machine&#10;&#10;Description automatically generated">
            <a:extLst>
              <a:ext uri="{FF2B5EF4-FFF2-40B4-BE49-F238E27FC236}">
                <a16:creationId xmlns:a16="http://schemas.microsoft.com/office/drawing/2014/main" id="{8BB24181-02AA-4459-6D3E-07DE9CB9993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-2100" r="18594" b="-2168"/>
          <a:stretch/>
        </p:blipFill>
        <p:spPr>
          <a:xfrm>
            <a:off x="5575495" y="26897967"/>
            <a:ext cx="4097480" cy="255279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691E167-F411-D792-4BC5-F7021DF4A3C1}"/>
              </a:ext>
            </a:extLst>
          </p:cNvPr>
          <p:cNvSpPr txBox="1"/>
          <p:nvPr/>
        </p:nvSpPr>
        <p:spPr>
          <a:xfrm>
            <a:off x="20550996" y="27410433"/>
            <a:ext cx="36173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</a:rPr>
              <a:t>Headway 38120 Lifepo4 Battery Cells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CC0592-752A-0CD0-3BC3-4BE5BA568F05}"/>
              </a:ext>
            </a:extLst>
          </p:cNvPr>
          <p:cNvSpPr txBox="1"/>
          <p:nvPr/>
        </p:nvSpPr>
        <p:spPr>
          <a:xfrm>
            <a:off x="1142999" y="23488650"/>
            <a:ext cx="314325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Zytek 75 kW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75 kW Peak Output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200-400V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50 Nm Peak Torque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16,500 max RPM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D03B41-E303-A468-50CA-F864F2F0DBD3}"/>
              </a:ext>
            </a:extLst>
          </p:cNvPr>
          <p:cNvSpPr txBox="1"/>
          <p:nvPr/>
        </p:nvSpPr>
        <p:spPr>
          <a:xfrm>
            <a:off x="4593564" y="23454144"/>
            <a:ext cx="314325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Compro REB 90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80 kW Peak Output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400-800V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300 Nm Peak Torque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1500-4000 max RPM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20F2A2C-DE94-7BF1-30E9-F7E897D0BA81}"/>
              </a:ext>
            </a:extLst>
          </p:cNvPr>
          <p:cNvSpPr txBox="1"/>
          <p:nvPr/>
        </p:nvSpPr>
        <p:spPr>
          <a:xfrm>
            <a:off x="7647314" y="23454143"/>
            <a:ext cx="314325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Emrax 228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124 kW Peak Output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50-710V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230 Nm Peak Torque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6500 max RPM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43366F-C4BC-69CF-0E23-7011ECF25C4E}"/>
              </a:ext>
            </a:extLst>
          </p:cNvPr>
          <p:cNvSpPr txBox="1"/>
          <p:nvPr/>
        </p:nvSpPr>
        <p:spPr>
          <a:xfrm>
            <a:off x="10459527" y="23454143"/>
            <a:ext cx="3212261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FreeRCHobby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100 kW Peak Output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50 kW nominal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400V max</a:t>
            </a:r>
          </a:p>
          <a:p>
            <a:pPr algn="ctr"/>
            <a:r>
              <a:rPr lang="en-US" sz="2200">
                <a:solidFill>
                  <a:schemeClr val="bg1"/>
                </a:solidFill>
                <a:latin typeface="Times New Roman"/>
                <a:ea typeface="Calibri" panose="020F0502020204030204"/>
                <a:cs typeface="Calibri" panose="020F0502020204030204"/>
              </a:rPr>
              <a:t>180 Nm Peak Torque</a:t>
            </a:r>
          </a:p>
          <a:p>
            <a:pPr algn="ctr"/>
            <a:endParaRPr lang="en-US" sz="2200">
              <a:solidFill>
                <a:schemeClr val="bg1"/>
              </a:solidFill>
              <a:latin typeface="Times New Roman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30F476-5F71-BA40-292A-EAD5675A46D5}"/>
              </a:ext>
            </a:extLst>
          </p:cNvPr>
          <p:cNvSpPr txBox="1"/>
          <p:nvPr/>
        </p:nvSpPr>
        <p:spPr>
          <a:xfrm>
            <a:off x="5824051" y="29591474"/>
            <a:ext cx="341866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Drivetrain Assembly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147539B-BE26-8134-0E2F-F75524206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28523"/>
              </p:ext>
            </p:extLst>
          </p:nvPr>
        </p:nvGraphicFramePr>
        <p:xfrm>
          <a:off x="30726897" y="8450156"/>
          <a:ext cx="11581283" cy="2290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3295">
                  <a:extLst>
                    <a:ext uri="{9D8B030D-6E8A-4147-A177-3AD203B41FA5}">
                      <a16:colId xmlns:a16="http://schemas.microsoft.com/office/drawing/2014/main" val="2431488133"/>
                    </a:ext>
                  </a:extLst>
                </a:gridCol>
                <a:gridCol w="6117988">
                  <a:extLst>
                    <a:ext uri="{9D8B030D-6E8A-4147-A177-3AD203B41FA5}">
                      <a16:colId xmlns:a16="http://schemas.microsoft.com/office/drawing/2014/main" val="1546138180"/>
                    </a:ext>
                  </a:extLst>
                </a:gridCol>
              </a:tblGrid>
              <a:tr h="489304"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chemeClr val="bg1"/>
                          </a:solidFill>
                          <a:latin typeface="Times New Roman"/>
                        </a:rPr>
                        <a:t>Battery Electric Crosskart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chemeClr val="bg1"/>
                          </a:solidFill>
                          <a:latin typeface="Times New Roman"/>
                        </a:rPr>
                        <a:t>Gas Powered Crosskart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47327"/>
                  </a:ext>
                </a:extLst>
              </a:tr>
              <a:tr h="588880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Range: Approximately 37 miles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Range: Approximately 90 miles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65457"/>
                  </a:ext>
                </a:extLst>
              </a:tr>
              <a:tr h="588880"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Top Speed: 120 mph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Top Speed: 110 mph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499351"/>
                  </a:ext>
                </a:extLst>
              </a:tr>
              <a:tr h="5643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HP: 268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000">
                          <a:solidFill>
                            <a:schemeClr val="bg1"/>
                          </a:solidFill>
                          <a:latin typeface="Times New Roman"/>
                        </a:rPr>
                        <a:t>HP: 127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</a:lnL>
                    <a:lnR w="12700" cmpd="sng">
                      <a:solidFill>
                        <a:schemeClr val="tx1"/>
                      </a:solidFill>
                    </a:lnR>
                    <a:lnT w="12700" cmpd="sng">
                      <a:solidFill>
                        <a:schemeClr val="tx1"/>
                      </a:solidFill>
                    </a:lnT>
                    <a:lnB w="12700" cmpd="sng">
                      <a:solidFill>
                        <a:schemeClr val="tx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82858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F9820F21-9DD6-1D3C-7A42-C3D10CAEC878}"/>
              </a:ext>
            </a:extLst>
          </p:cNvPr>
          <p:cNvSpPr txBox="1"/>
          <p:nvPr/>
        </p:nvSpPr>
        <p:spPr>
          <a:xfrm>
            <a:off x="29835926" y="7489866"/>
            <a:ext cx="10216604" cy="136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u="sng">
                <a:solidFill>
                  <a:schemeClr val="bg1"/>
                </a:solidFill>
                <a:latin typeface="Times New Roman"/>
                <a:cs typeface="Segoe UI"/>
              </a:rPr>
              <a:t>Gas Power and Battery Electric Performance Comparison:</a:t>
            </a:r>
            <a:endParaRPr lang="en-US" sz="3000">
              <a:solidFill>
                <a:schemeClr val="bg1"/>
              </a:solidFill>
              <a:latin typeface="Times New Roman"/>
              <a:cs typeface="Segoe UI"/>
            </a:endParaRPr>
          </a:p>
          <a:p>
            <a:endParaRPr lang="en-US" sz="300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61A61B-34E4-FD90-7320-AF88C30A3680}"/>
              </a:ext>
            </a:extLst>
          </p:cNvPr>
          <p:cNvSpPr txBox="1"/>
          <p:nvPr/>
        </p:nvSpPr>
        <p:spPr>
          <a:xfrm>
            <a:off x="14751040" y="32152824"/>
            <a:ext cx="8371447" cy="90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38912" tIns="219456" rIns="438912" bIns="219456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Selected Cells: 360 Headway LiFePo4</a:t>
            </a:r>
            <a:endParaRPr lang="en-US" sz="86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Picture 9" descr="A red and white frame with white glass&#10;&#10;Description automatically generated">
            <a:extLst>
              <a:ext uri="{FF2B5EF4-FFF2-40B4-BE49-F238E27FC236}">
                <a16:creationId xmlns:a16="http://schemas.microsoft.com/office/drawing/2014/main" id="{9A4BD625-C120-6F7C-6120-A1BB110DB9D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386" t="-3970" r="-568" b="-82"/>
          <a:stretch/>
        </p:blipFill>
        <p:spPr>
          <a:xfrm>
            <a:off x="38436193" y="26333267"/>
            <a:ext cx="4264921" cy="290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31CC1-3752-51FE-21D1-9538EECFE026}"/>
              </a:ext>
            </a:extLst>
          </p:cNvPr>
          <p:cNvSpPr txBox="1"/>
          <p:nvPr/>
        </p:nvSpPr>
        <p:spPr>
          <a:xfrm>
            <a:off x="34738732" y="18034000"/>
            <a:ext cx="804333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Crosskart Wiring Diagram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87CABF-270B-6084-3DDA-03F1BD3913AF}"/>
              </a:ext>
            </a:extLst>
          </p:cNvPr>
          <p:cNvSpPr txBox="1"/>
          <p:nvPr/>
        </p:nvSpPr>
        <p:spPr>
          <a:xfrm>
            <a:off x="37718997" y="23520400"/>
            <a:ext cx="46905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Electrical-Mechanical Braking System</a:t>
            </a:r>
          </a:p>
        </p:txBody>
      </p:sp>
      <p:sp>
        <p:nvSpPr>
          <p:cNvPr id="57" name="Google Shape;97;p1">
            <a:extLst>
              <a:ext uri="{FF2B5EF4-FFF2-40B4-BE49-F238E27FC236}">
                <a16:creationId xmlns:a16="http://schemas.microsoft.com/office/drawing/2014/main" id="{464D28CE-FB46-FF9F-4563-7C5FFE8CA321}"/>
              </a:ext>
            </a:extLst>
          </p:cNvPr>
          <p:cNvSpPr/>
          <p:nvPr/>
        </p:nvSpPr>
        <p:spPr>
          <a:xfrm>
            <a:off x="29783161" y="29834329"/>
            <a:ext cx="13411003" cy="1168401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68573" rIns="137150" bIns="68573" anchor="ctr" anchorCtr="0">
            <a:noAutofit/>
          </a:bodyPr>
          <a:lstStyle>
            <a:defPPr>
              <a:defRPr lang="en-US"/>
            </a:defPPr>
            <a:lvl1pPr marL="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945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891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5836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7824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16736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6192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556480" algn="l" defTabSz="4389120" rtl="0" eaLnBrk="1" latinLnBrk="0" hangingPunct="1">
              <a:defRPr sz="8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CCCCCC"/>
                </a:solidFill>
                <a:latin typeface="Times New Roman"/>
                <a:ea typeface="Times New Roman"/>
                <a:cs typeface="Times New Roman"/>
              </a:rPr>
              <a:t>What's Next?</a:t>
            </a:r>
            <a:endParaRPr lang="en-US" sz="6000" b="1" i="0" u="none" strike="noStrike" cap="none">
              <a:solidFill>
                <a:srgbClr val="CCCCC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04CDD5-459D-8555-F607-5652A54D179A}"/>
              </a:ext>
            </a:extLst>
          </p:cNvPr>
          <p:cNvSpPr txBox="1"/>
          <p:nvPr/>
        </p:nvSpPr>
        <p:spPr>
          <a:xfrm>
            <a:off x="29878866" y="31148866"/>
            <a:ext cx="133011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 panose="020F0502020204030204"/>
              </a:rPr>
              <a:t>Hot swappable battery pack redesign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 panose="020F0502020204030204"/>
              </a:rPr>
              <a:t>Replace rear suspension for improved stability and 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Times New Roman"/>
                <a:cs typeface="Calibri" panose="020F0502020204030204"/>
              </a:rPr>
              <a:t>Fabricate shortened axles for more efficient use of space in rear of frame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176503-4174-7B3B-A56A-212CC3329E0D}"/>
              </a:ext>
            </a:extLst>
          </p:cNvPr>
          <p:cNvSpPr txBox="1"/>
          <p:nvPr/>
        </p:nvSpPr>
        <p:spPr>
          <a:xfrm>
            <a:off x="29624864" y="29311598"/>
            <a:ext cx="41148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Motor Controllers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8803E94-7F5D-DB6B-72B1-55B07FD11756}"/>
              </a:ext>
            </a:extLst>
          </p:cNvPr>
          <p:cNvSpPr txBox="1"/>
          <p:nvPr/>
        </p:nvSpPr>
        <p:spPr>
          <a:xfrm>
            <a:off x="38667263" y="29311598"/>
            <a:ext cx="41148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Body Panel Design</a:t>
            </a:r>
          </a:p>
        </p:txBody>
      </p:sp>
      <p:pic>
        <p:nvPicPr>
          <p:cNvPr id="61" name="Picture 60" descr="A close-up of a digital display&#10;&#10;Description automatically generated">
            <a:extLst>
              <a:ext uri="{FF2B5EF4-FFF2-40B4-BE49-F238E27FC236}">
                <a16:creationId xmlns:a16="http://schemas.microsoft.com/office/drawing/2014/main" id="{BCD2A242-00C7-412A-51D4-EF0415A3D5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81730" y="26905524"/>
            <a:ext cx="4435798" cy="205864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997D1BE-2E95-EA13-9F56-86781DFACDE5}"/>
              </a:ext>
            </a:extLst>
          </p:cNvPr>
          <p:cNvSpPr txBox="1"/>
          <p:nvPr/>
        </p:nvSpPr>
        <p:spPr>
          <a:xfrm>
            <a:off x="33892063" y="29243864"/>
            <a:ext cx="41148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>
                <a:solidFill>
                  <a:schemeClr val="bg1"/>
                </a:solidFill>
                <a:latin typeface="Times New Roman"/>
                <a:cs typeface="Times New Roman"/>
              </a:rPr>
              <a:t>ECU Display</a:t>
            </a:r>
          </a:p>
        </p:txBody>
      </p:sp>
      <p:pic>
        <p:nvPicPr>
          <p:cNvPr id="66" name="Picture 65" descr="A close-up of two red batteries&#10;&#10;Description automatically generated">
            <a:extLst>
              <a:ext uri="{FF2B5EF4-FFF2-40B4-BE49-F238E27FC236}">
                <a16:creationId xmlns:a16="http://schemas.microsoft.com/office/drawing/2014/main" id="{638CEF62-5C3E-F3CF-0F43-62DC82C745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002" y="25755815"/>
            <a:ext cx="1994916" cy="1640679"/>
          </a:xfrm>
          <a:prstGeom prst="rect">
            <a:avLst/>
          </a:prstGeom>
        </p:spPr>
      </p:pic>
      <p:pic>
        <p:nvPicPr>
          <p:cNvPr id="68" name="Picture 67" descr="A black plastic pump with blue and black plastic fittings&#10;&#10;Description automatically generated">
            <a:extLst>
              <a:ext uri="{FF2B5EF4-FFF2-40B4-BE49-F238E27FC236}">
                <a16:creationId xmlns:a16="http://schemas.microsoft.com/office/drawing/2014/main" id="{B0FC0ABF-662D-6F31-4AA5-6021B75AD2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88" y="30305295"/>
            <a:ext cx="2667000" cy="2463800"/>
          </a:xfrm>
          <a:prstGeom prst="rect">
            <a:avLst/>
          </a:prstGeom>
        </p:spPr>
      </p:pic>
      <p:pic>
        <p:nvPicPr>
          <p:cNvPr id="74" name="Picture 73" descr="A diagram of a battery system&#10;&#10;Description automatically generated">
            <a:extLst>
              <a:ext uri="{FF2B5EF4-FFF2-40B4-BE49-F238E27FC236}">
                <a16:creationId xmlns:a16="http://schemas.microsoft.com/office/drawing/2014/main" id="{AF511555-8906-40B6-BE33-B51B591221C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507" y="13914886"/>
            <a:ext cx="8583956" cy="4149819"/>
          </a:xfrm>
          <a:prstGeom prst="rect">
            <a:avLst/>
          </a:prstGeom>
        </p:spPr>
      </p:pic>
      <p:pic>
        <p:nvPicPr>
          <p:cNvPr id="69" name="Picture 68" descr="A red and white frame with metal rods&#10;&#10;Description automatically generated with medium confidence">
            <a:extLst>
              <a:ext uri="{FF2B5EF4-FFF2-40B4-BE49-F238E27FC236}">
                <a16:creationId xmlns:a16="http://schemas.microsoft.com/office/drawing/2014/main" id="{CCD0BA84-8EEB-8F38-0528-8365E954793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0" t="3467" r="22156" b="5037"/>
          <a:stretch/>
        </p:blipFill>
        <p:spPr>
          <a:xfrm>
            <a:off x="15369334" y="7864473"/>
            <a:ext cx="13293594" cy="8668954"/>
          </a:xfrm>
          <a:prstGeom prst="rect">
            <a:avLst/>
          </a:prstGeom>
        </p:spPr>
      </p:pic>
      <p:pic>
        <p:nvPicPr>
          <p:cNvPr id="73" name="Picture 72" descr="A red and white object with metal frame&#10;&#10;Description automatically generated">
            <a:extLst>
              <a:ext uri="{FF2B5EF4-FFF2-40B4-BE49-F238E27FC236}">
                <a16:creationId xmlns:a16="http://schemas.microsoft.com/office/drawing/2014/main" id="{E82854E2-B597-EB96-7495-1E38F1D4898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5" r="46624"/>
          <a:stretch/>
        </p:blipFill>
        <p:spPr>
          <a:xfrm>
            <a:off x="19870621" y="18181972"/>
            <a:ext cx="2769583" cy="4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98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19F4D38E6564F84D95A7E1171F7EA" ma:contentTypeVersion="15" ma:contentTypeDescription="Create a new document." ma:contentTypeScope="" ma:versionID="2b187c4102148e67b864d77ec7171330">
  <xsd:schema xmlns:xsd="http://www.w3.org/2001/XMLSchema" xmlns:xs="http://www.w3.org/2001/XMLSchema" xmlns:p="http://schemas.microsoft.com/office/2006/metadata/properties" xmlns:ns2="5167c130-bfcf-4861-b1b0-0b0cab068bd3" xmlns:ns3="0ce35e8b-30dd-4653-a367-262f5f42594e" targetNamespace="http://schemas.microsoft.com/office/2006/metadata/properties" ma:root="true" ma:fieldsID="38a4d87172a811e5605cc2f5ee1818f0" ns2:_="" ns3:_="">
    <xsd:import namespace="5167c130-bfcf-4861-b1b0-0b0cab068bd3"/>
    <xsd:import namespace="0ce35e8b-30dd-4653-a367-262f5f425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7c130-bfcf-4861-b1b0-0b0cab068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35e8b-30dd-4653-a367-262f5f425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5af34ab-9d40-4e0f-8c9f-46c42373c870}" ma:internalName="TaxCatchAll" ma:showField="CatchAllData" ma:web="0ce35e8b-30dd-4653-a367-262f5f4259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67c130-bfcf-4861-b1b0-0b0cab068bd3">
      <Terms xmlns="http://schemas.microsoft.com/office/infopath/2007/PartnerControls"/>
    </lcf76f155ced4ddcb4097134ff3c332f>
    <TaxCatchAll xmlns="0ce35e8b-30dd-4653-a367-262f5f42594e" xsi:nil="true"/>
    <SharedWithUsers xmlns="0ce35e8b-30dd-4653-a367-262f5f42594e">
      <UserInfo>
        <DisplayName>Ivaylo Nedyalkov</DisplayName>
        <AccountId>49</AccountId>
        <AccountType/>
      </UserInfo>
      <UserInfo>
        <DisplayName>Adam Raffay</DisplayName>
        <AccountId>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86AABA8-DDFD-4C8D-9C8B-1BEC4CF12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F5DE7-3475-4513-B692-4356C77385CE}">
  <ds:schemaRefs>
    <ds:schemaRef ds:uri="0ce35e8b-30dd-4653-a367-262f5f42594e"/>
    <ds:schemaRef ds:uri="5167c130-bfcf-4861-b1b0-0b0cab068b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AFE9F44-8561-4837-B804-8E24D1003A73}">
  <ds:schemaRefs>
    <ds:schemaRef ds:uri="0ce35e8b-30dd-4653-a367-262f5f42594e"/>
    <ds:schemaRef ds:uri="http://purl.org/dc/dcmitype/"/>
    <ds:schemaRef ds:uri="http://schemas.microsoft.com/office/2006/documentManagement/types"/>
    <ds:schemaRef ds:uri="http://purl.org/dc/terms/"/>
    <ds:schemaRef ds:uri="5167c130-bfcf-4861-b1b0-0b0cab068bd3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688</Words>
  <Application>Microsoft Office PowerPoint</Application>
  <PresentationFormat>Custom</PresentationFormat>
  <Paragraphs>178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Arial,Sans-Serif</vt:lpstr>
      <vt:lpstr>Calibri</vt:lpstr>
      <vt:lpstr>Calibri Light</vt:lpstr>
      <vt:lpstr>Courier New</vt:lpstr>
      <vt:lpstr>Times New Roman</vt:lpstr>
      <vt:lpstr>Celestial</vt:lpstr>
      <vt:lpstr>Electric Conversion of a Crosskart Department of Mechanical Engineering, University of New Hampshire Faculty Advisor: Professor Ivaylo Nedyalkov Daniel Ciarla, Emma Mikucki, Timothy Polychronopoulos, Adam Raffay, Isaac Tilbor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</dc:creator>
  <cp:lastModifiedBy>Daniel Ciarla</cp:lastModifiedBy>
  <cp:revision>1</cp:revision>
  <dcterms:created xsi:type="dcterms:W3CDTF">2013-07-15T20:26:40Z</dcterms:created>
  <dcterms:modified xsi:type="dcterms:W3CDTF">2024-04-22T17:38:45Z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0x01010066D19F4D38E6564F84D95A7E1171F7EA</vt:lpwstr>
  </property>
  <property fmtid="{D5CDD505-2E9C-101B-9397-08002B2CF9AE}" pid="3" name="MediaServiceImageTags">
    <vt:lpwstr/>
  </property>
</Properties>
</file>