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6" r:id="rId2"/>
  </p:sldIdLst>
  <p:sldSz cx="43891200" cy="32918400"/>
  <p:notesSz cx="32461200" cy="4343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B82"/>
    <a:srgbClr val="FBEBD5"/>
    <a:srgbClr val="DCEAF7"/>
    <a:srgbClr val="163E64"/>
    <a:srgbClr val="D9F2D0"/>
    <a:srgbClr val="F8DCB6"/>
    <a:srgbClr val="FFE0C1"/>
    <a:srgbClr val="DBD6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463F7E-38EF-63B1-C4F3-048344D4BCCC}" v="432" vWet="433" dt="2024-04-16T19:19:23.886"/>
    <p1510:client id="{4259B763-E764-384A-98DE-2888A52B87EB}" v="3" dt="2024-04-15T20:59:28.997"/>
    <p1510:client id="{5F221B35-78E1-41BE-8471-F635E6324E9D}" v="59" vWet="60" dt="2024-04-16T20:03:58.509"/>
    <p1510:client id="{90396A5F-1783-8283-3307-64C89B870473}" v="7" dt="2024-04-16T19:02:20.219"/>
    <p1510:client id="{D16FCAD1-2080-4DCF-998B-F46E352FDB8C}" v="26" dt="2024-04-15T16:12:30.545"/>
    <p1510:client id="{DC0B1FFC-EBAF-4880-827F-281B5DAF421B}" v="640" dt="2024-04-16T20:04:46.1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 d="100"/>
          <a:sy n="13" d="100"/>
        </p:scale>
        <p:origin x="113"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niversitysystemnh-my.sharepoint.com/personal/abg1022_usnh_edu/Documents/Solar%20Decathlon/Cost%20Estimating.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6109023743124044"/>
          <c:y val="3.3434672861470935E-2"/>
          <c:w val="0.53241313387007416"/>
          <c:h val="0.93436062901413508"/>
        </c:manualLayout>
      </c:layout>
      <c:pie3DChart>
        <c:varyColors val="1"/>
        <c:ser>
          <c:idx val="0"/>
          <c:order val="0"/>
          <c:explosion val="2"/>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8065-4315-898B-BFEA44802566}"/>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8065-4315-898B-BFEA44802566}"/>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8065-4315-898B-BFEA44802566}"/>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8065-4315-898B-BFEA44802566}"/>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8065-4315-898B-BFEA44802566}"/>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8065-4315-898B-BFEA44802566}"/>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8065-4315-898B-BFEA44802566}"/>
              </c:ext>
            </c:extLst>
          </c:dPt>
          <c:dLbls>
            <c:dLbl>
              <c:idx val="0"/>
              <c:layout>
                <c:manualLayout>
                  <c:x val="-6.3014537853743516E-2"/>
                  <c:y val="-9.0273616725971534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97955442388178"/>
                      <c:h val="0.22715516742083353"/>
                    </c:manualLayout>
                  </c15:layout>
                </c:ext>
                <c:ext xmlns:c16="http://schemas.microsoft.com/office/drawing/2014/chart" uri="{C3380CC4-5D6E-409C-BE32-E72D297353CC}">
                  <c16:uniqueId val="{00000001-8065-4315-898B-BFEA44802566}"/>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3-8065-4315-898B-BFEA44802566}"/>
                </c:ext>
              </c:extLst>
            </c:dLbl>
            <c:dLbl>
              <c:idx val="2"/>
              <c:layout>
                <c:manualLayout>
                  <c:x val="-5.0132520200657685E-2"/>
                  <c:y val="-1.2259238429437551E-16"/>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3"/>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065-4315-898B-BFEA44802566}"/>
                </c:ext>
              </c:extLst>
            </c:dLbl>
            <c:dLbl>
              <c:idx val="3"/>
              <c:layout>
                <c:manualLayout>
                  <c:x val="1.9281738538714465E-2"/>
                  <c:y val="2.6747738289176749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4"/>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065-4315-898B-BFEA44802566}"/>
                </c:ext>
              </c:extLst>
            </c:dLbl>
            <c:dLbl>
              <c:idx val="4"/>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5"/>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9-8065-4315-898B-BFEA44802566}"/>
                </c:ext>
              </c:extLst>
            </c:dLbl>
            <c:dLbl>
              <c:idx val="5"/>
              <c:layout>
                <c:manualLayout>
                  <c:x val="-1.7353564684843038E-2"/>
                  <c:y val="-7.3556280295236059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6"/>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065-4315-898B-BFEA44802566}"/>
                </c:ext>
              </c:extLst>
            </c:dLbl>
            <c:dLbl>
              <c:idx val="6"/>
              <c:layout>
                <c:manualLayout>
                  <c:x val="6.4867906614147708E-2"/>
                  <c:y val="-6.0182411150647701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lumMod val="6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065-4315-898B-BFEA4480256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Sheet1!$B$25:$D$31</c:f>
              <c:strCache>
                <c:ptCount val="7"/>
                <c:pt idx="0">
                  <c:v>Upgrading Services/Equipment</c:v>
                </c:pt>
                <c:pt idx="1">
                  <c:v>Wall Renovation</c:v>
                </c:pt>
                <c:pt idx="2">
                  <c:v>Heat Pump</c:v>
                </c:pt>
                <c:pt idx="3">
                  <c:v>Solar Panels</c:v>
                </c:pt>
                <c:pt idx="4">
                  <c:v>Solar Canopy</c:v>
                </c:pt>
                <c:pt idx="5">
                  <c:v>Greenhouse</c:v>
                </c:pt>
                <c:pt idx="6">
                  <c:v>Other Costs</c:v>
                </c:pt>
              </c:strCache>
            </c:strRef>
          </c:cat>
          <c:val>
            <c:numRef>
              <c:f>Sheet1!$E$25:$E$31</c:f>
              <c:numCache>
                <c:formatCode>"$"#,##0</c:formatCode>
                <c:ptCount val="7"/>
                <c:pt idx="0">
                  <c:v>5000000</c:v>
                </c:pt>
                <c:pt idx="1">
                  <c:v>350000</c:v>
                </c:pt>
                <c:pt idx="2">
                  <c:v>2750000</c:v>
                </c:pt>
                <c:pt idx="3">
                  <c:v>1200000</c:v>
                </c:pt>
                <c:pt idx="4">
                  <c:v>1500000</c:v>
                </c:pt>
                <c:pt idx="5">
                  <c:v>250000</c:v>
                </c:pt>
                <c:pt idx="6">
                  <c:v>3700000</c:v>
                </c:pt>
              </c:numCache>
            </c:numRef>
          </c:val>
          <c:extLst>
            <c:ext xmlns:c16="http://schemas.microsoft.com/office/drawing/2014/chart" uri="{C3380CC4-5D6E-409C-BE32-E72D297353CC}">
              <c16:uniqueId val="{0000000E-8065-4315-898B-BFEA44802566}"/>
            </c:ext>
          </c:extLst>
        </c:ser>
        <c:dLbls>
          <c:dLblPos val="outEnd"/>
          <c:showLegendKey val="0"/>
          <c:showVal val="1"/>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Total</a:t>
            </a:r>
            <a:r>
              <a:rPr lang="en-US" b="1" baseline="0"/>
              <a:t> Money Saved After Renovation</a:t>
            </a:r>
            <a:endParaRPr lang="en-US"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spPr>
            <a:solidFill>
              <a:schemeClr val="accent2"/>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0-F261-449D-900F-79E390456C1E}"/>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0-0BC1-46B6-9B1A-C584C93CA068}"/>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1-F261-449D-900F-79E390456C1E}"/>
              </c:ext>
            </c:extLst>
          </c:dPt>
          <c:dLbls>
            <c:dLbl>
              <c:idx val="0"/>
              <c:layout>
                <c:manualLayout>
                  <c:x val="0"/>
                  <c:y val="8.801136494883355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261-449D-900F-79E390456C1E}"/>
                </c:ext>
              </c:extLst>
            </c:dLbl>
            <c:dLbl>
              <c:idx val="2"/>
              <c:layout>
                <c:manualLayout>
                  <c:x val="0"/>
                  <c:y val="2.925609356052634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261-449D-900F-79E390456C1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Sitka Display"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3"/>
              <c:pt idx="0">
                <c:v>1</c:v>
              </c:pt>
              <c:pt idx="1">
                <c:v>10</c:v>
              </c:pt>
              <c:pt idx="2">
                <c:v>20</c:v>
              </c:pt>
              <c:extLst>
                <c:ext xmlns:c15="http://schemas.microsoft.com/office/drawing/2012/chart" uri="{02D57815-91ED-43cb-92C2-25804820EDAC}">
                  <c15:autoCat val="1"/>
                </c:ext>
              </c:extLst>
            </c:strLit>
          </c:cat>
          <c:val>
            <c:numRef>
              <c:f>'Renovation Cost Graph'!$D$2:$D$21</c:f>
              <c:numCache>
                <c:formatCode>_([$$-409]* #,##0.00_);_([$$-409]* \(#,##0.00\);_([$$-409]* "-"??_);_(@_)</c:formatCode>
                <c:ptCount val="3"/>
                <c:pt idx="0">
                  <c:v>-10950000</c:v>
                </c:pt>
                <c:pt idx="1">
                  <c:v>23250000</c:v>
                </c:pt>
                <c:pt idx="2">
                  <c:v>61250000</c:v>
                </c:pt>
              </c:numCache>
              <c:extLst/>
            </c:numRef>
          </c:val>
          <c:extLst>
            <c:ext xmlns:c16="http://schemas.microsoft.com/office/drawing/2014/chart" uri="{C3380CC4-5D6E-409C-BE32-E72D297353CC}">
              <c16:uniqueId val="{00000002-F261-449D-900F-79E390456C1E}"/>
            </c:ext>
          </c:extLst>
        </c:ser>
        <c:dLbls>
          <c:dLblPos val="outEnd"/>
          <c:showLegendKey val="0"/>
          <c:showVal val="1"/>
          <c:showCatName val="0"/>
          <c:showSerName val="0"/>
          <c:showPercent val="0"/>
          <c:showBubbleSize val="0"/>
        </c:dLbls>
        <c:gapWidth val="219"/>
        <c:overlap val="-27"/>
        <c:axId val="278265023"/>
        <c:axId val="278265503"/>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c:ext uri="{02D57815-91ED-43cb-92C2-25804820EDAC}">
                        <c15:formulaRef>
                          <c15:sqref>'Renovation Cost Graph'!$A$2:$A$21</c15:sqref>
                        </c15:formulaRef>
                      </c:ext>
                    </c:extLst>
                    <c:numCache>
                      <c:formatCode>General</c:formatCode>
                      <c:ptCount val="3"/>
                      <c:pt idx="0">
                        <c:v>1</c:v>
                      </c:pt>
                      <c:pt idx="1">
                        <c:v>10</c:v>
                      </c:pt>
                      <c:pt idx="2">
                        <c:v>20</c:v>
                      </c:pt>
                    </c:numCache>
                  </c:numRef>
                </c:val>
                <c:extLst>
                  <c:ext xmlns:c16="http://schemas.microsoft.com/office/drawing/2014/chart" uri="{C3380CC4-5D6E-409C-BE32-E72D297353CC}">
                    <c16:uniqueId val="{00000003-F261-449D-900F-79E390456C1E}"/>
                  </c:ext>
                </c:extLst>
              </c15:ser>
            </c15:filteredBarSeries>
          </c:ext>
        </c:extLst>
      </c:barChart>
      <c:catAx>
        <c:axId val="278265023"/>
        <c:scaling>
          <c:orientation val="minMax"/>
        </c:scaling>
        <c:delete val="0"/>
        <c:axPos val="b"/>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Sitka Display" pitchFamily="2" charset="0"/>
                    <a:ea typeface="+mn-ea"/>
                    <a:cs typeface="+mn-cs"/>
                  </a:defRPr>
                </a:pPr>
                <a:r>
                  <a:rPr lang="en-US" sz="1050">
                    <a:latin typeface="Sitka Display" pitchFamily="2" charset="0"/>
                  </a:rPr>
                  <a:t>Year</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Sitka Display" pitchFamily="2" charset="0"/>
                  <a:ea typeface="+mn-ea"/>
                  <a:cs typeface="+mn-cs"/>
                </a:defRPr>
              </a:pPr>
              <a:endParaRPr lang="en-US"/>
            </a:p>
          </c:txPr>
        </c:title>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Sitka Display" pitchFamily="2" charset="0"/>
                <a:ea typeface="+mn-ea"/>
                <a:cs typeface="+mn-cs"/>
              </a:defRPr>
            </a:pPr>
            <a:endParaRPr lang="en-US"/>
          </a:p>
        </c:txPr>
        <c:crossAx val="278265503"/>
        <c:crosses val="autoZero"/>
        <c:auto val="1"/>
        <c:lblAlgn val="ctr"/>
        <c:lblOffset val="100"/>
        <c:noMultiLvlLbl val="0"/>
      </c:catAx>
      <c:valAx>
        <c:axId val="2782655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chemeClr val="tx1">
                        <a:lumMod val="65000"/>
                        <a:lumOff val="35000"/>
                      </a:schemeClr>
                    </a:solidFill>
                    <a:latin typeface="Sitka Display" pitchFamily="2" charset="0"/>
                    <a:ea typeface="+mn-ea"/>
                    <a:cs typeface="+mn-cs"/>
                  </a:defRPr>
                </a:pPr>
                <a:r>
                  <a:rPr lang="en-US" sz="1050" b="1">
                    <a:latin typeface="Sitka Display" pitchFamily="2" charset="0"/>
                  </a:rPr>
                  <a:t>$</a:t>
                </a:r>
                <a:r>
                  <a:rPr lang="en-US" sz="1050" b="1" baseline="0">
                    <a:latin typeface="Sitka Display" pitchFamily="2" charset="0"/>
                  </a:rPr>
                  <a:t> Million</a:t>
                </a:r>
                <a:endParaRPr lang="en-US" sz="1050" b="1">
                  <a:latin typeface="Sitka Display" pitchFamily="2" charset="0"/>
                </a:endParaRPr>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tx1">
                      <a:lumMod val="65000"/>
                      <a:lumOff val="35000"/>
                    </a:schemeClr>
                  </a:solidFill>
                  <a:latin typeface="Sitka Display" pitchFamily="2" charset="0"/>
                  <a:ea typeface="+mn-ea"/>
                  <a:cs typeface="+mn-cs"/>
                </a:defRPr>
              </a:pPr>
              <a:endParaRPr lang="en-US"/>
            </a:p>
          </c:txPr>
        </c:title>
        <c:numFmt formatCode="_([$$-409]* #,##0.00_);_([$$-409]* \(#,##0.00\);_([$$-409]*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Sitka Display" pitchFamily="2" charset="0"/>
                <a:ea typeface="+mn-ea"/>
                <a:cs typeface="+mn-cs"/>
              </a:defRPr>
            </a:pPr>
            <a:endParaRPr lang="en-US"/>
          </a:p>
        </c:txPr>
        <c:crossAx val="278265023"/>
        <c:crosses val="autoZero"/>
        <c:crossBetween val="between"/>
        <c:dispUnits>
          <c:builtInUnit val="million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14066519" cy="2179244"/>
          </a:xfrm>
          <a:prstGeom prst="rect">
            <a:avLst/>
          </a:prstGeom>
        </p:spPr>
        <p:txBody>
          <a:bodyPr vert="horz" lIns="433680" tIns="216840" rIns="433680" bIns="216840" rtlCol="0"/>
          <a:lstStyle>
            <a:lvl1pPr algn="l">
              <a:defRPr sz="5600"/>
            </a:lvl1pPr>
          </a:lstStyle>
          <a:p>
            <a:endParaRPr lang="en-US"/>
          </a:p>
        </p:txBody>
      </p:sp>
      <p:sp>
        <p:nvSpPr>
          <p:cNvPr id="3" name="Date Placeholder 2"/>
          <p:cNvSpPr>
            <a:spLocks noGrp="1"/>
          </p:cNvSpPr>
          <p:nvPr>
            <p:ph type="dt" idx="1"/>
          </p:nvPr>
        </p:nvSpPr>
        <p:spPr>
          <a:xfrm>
            <a:off x="18387173" y="3"/>
            <a:ext cx="14066519" cy="2179244"/>
          </a:xfrm>
          <a:prstGeom prst="rect">
            <a:avLst/>
          </a:prstGeom>
        </p:spPr>
        <p:txBody>
          <a:bodyPr vert="horz" lIns="433680" tIns="216840" rIns="433680" bIns="216840" rtlCol="0"/>
          <a:lstStyle>
            <a:lvl1pPr algn="r">
              <a:defRPr sz="5600"/>
            </a:lvl1pPr>
          </a:lstStyle>
          <a:p>
            <a:fld id="{C01E75A4-C951-4E3C-BC84-DC1F66AA2628}" type="datetimeFigureOut">
              <a:rPr lang="en-US" smtClean="0"/>
              <a:t>4/22/2024</a:t>
            </a:fld>
            <a:endParaRPr lang="en-US"/>
          </a:p>
        </p:txBody>
      </p:sp>
      <p:sp>
        <p:nvSpPr>
          <p:cNvPr id="4" name="Slide Image Placeholder 3"/>
          <p:cNvSpPr>
            <a:spLocks noGrp="1" noRot="1" noChangeAspect="1"/>
          </p:cNvSpPr>
          <p:nvPr>
            <p:ph type="sldImg" idx="2"/>
          </p:nvPr>
        </p:nvSpPr>
        <p:spPr>
          <a:xfrm>
            <a:off x="6461125" y="5432425"/>
            <a:ext cx="19538950" cy="14654213"/>
          </a:xfrm>
          <a:prstGeom prst="rect">
            <a:avLst/>
          </a:prstGeom>
          <a:noFill/>
          <a:ln w="12700">
            <a:solidFill>
              <a:prstClr val="black"/>
            </a:solidFill>
          </a:ln>
        </p:spPr>
        <p:txBody>
          <a:bodyPr vert="horz" lIns="433680" tIns="216840" rIns="433680" bIns="216840" rtlCol="0" anchor="ctr"/>
          <a:lstStyle/>
          <a:p>
            <a:endParaRPr lang="en-US"/>
          </a:p>
        </p:txBody>
      </p:sp>
      <p:sp>
        <p:nvSpPr>
          <p:cNvPr id="5" name="Notes Placeholder 4"/>
          <p:cNvSpPr>
            <a:spLocks noGrp="1"/>
          </p:cNvSpPr>
          <p:nvPr>
            <p:ph type="body" sz="quarter" idx="3"/>
          </p:nvPr>
        </p:nvSpPr>
        <p:spPr>
          <a:xfrm>
            <a:off x="3246121" y="20902611"/>
            <a:ext cx="25968958" cy="17102138"/>
          </a:xfrm>
          <a:prstGeom prst="rect">
            <a:avLst/>
          </a:prstGeom>
        </p:spPr>
        <p:txBody>
          <a:bodyPr vert="horz" lIns="433680" tIns="216840" rIns="433680" bIns="21684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41254765"/>
            <a:ext cx="14066519" cy="2179240"/>
          </a:xfrm>
          <a:prstGeom prst="rect">
            <a:avLst/>
          </a:prstGeom>
        </p:spPr>
        <p:txBody>
          <a:bodyPr vert="horz" lIns="433680" tIns="216840" rIns="433680" bIns="216840" rtlCol="0" anchor="b"/>
          <a:lstStyle>
            <a:lvl1pPr algn="l">
              <a:defRPr sz="5600"/>
            </a:lvl1pPr>
          </a:lstStyle>
          <a:p>
            <a:endParaRPr lang="en-US"/>
          </a:p>
        </p:txBody>
      </p:sp>
      <p:sp>
        <p:nvSpPr>
          <p:cNvPr id="7" name="Slide Number Placeholder 6"/>
          <p:cNvSpPr>
            <a:spLocks noGrp="1"/>
          </p:cNvSpPr>
          <p:nvPr>
            <p:ph type="sldNum" sz="quarter" idx="5"/>
          </p:nvPr>
        </p:nvSpPr>
        <p:spPr>
          <a:xfrm>
            <a:off x="18387173" y="41254765"/>
            <a:ext cx="14066519" cy="2179240"/>
          </a:xfrm>
          <a:prstGeom prst="rect">
            <a:avLst/>
          </a:prstGeom>
        </p:spPr>
        <p:txBody>
          <a:bodyPr vert="horz" lIns="433680" tIns="216840" rIns="433680" bIns="216840" rtlCol="0" anchor="b"/>
          <a:lstStyle>
            <a:lvl1pPr algn="r">
              <a:defRPr sz="5600"/>
            </a:lvl1pPr>
          </a:lstStyle>
          <a:p>
            <a:fld id="{46D9630F-BC0E-4457-8059-01C4E0E965EB}" type="slidenum">
              <a:rPr lang="en-US" smtClean="0"/>
              <a:t>‹#›</a:t>
            </a:fld>
            <a:endParaRPr lang="en-US"/>
          </a:p>
        </p:txBody>
      </p:sp>
    </p:spTree>
    <p:extLst>
      <p:ext uri="{BB962C8B-B14F-4D97-AF65-F5344CB8AC3E}">
        <p14:creationId xmlns:p14="http://schemas.microsoft.com/office/powerpoint/2010/main" val="312270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D9630F-BC0E-4457-8059-01C4E0E965EB}" type="slidenum">
              <a:rPr lang="en-US" smtClean="0"/>
              <a:t>1</a:t>
            </a:fld>
            <a:endParaRPr lang="en-US"/>
          </a:p>
        </p:txBody>
      </p:sp>
    </p:spTree>
    <p:extLst>
      <p:ext uri="{BB962C8B-B14F-4D97-AF65-F5344CB8AC3E}">
        <p14:creationId xmlns:p14="http://schemas.microsoft.com/office/powerpoint/2010/main" val="108364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p>
        </p:txBody>
      </p:sp>
      <p:sp>
        <p:nvSpPr>
          <p:cNvPr id="4" name="Date Placeholder 3"/>
          <p:cNvSpPr>
            <a:spLocks noGrp="1"/>
          </p:cNvSpPr>
          <p:nvPr>
            <p:ph type="dt" sz="half" idx="10"/>
          </p:nvPr>
        </p:nvSpPr>
        <p:spPr/>
        <p:txBody>
          <a:bodyPr/>
          <a:lstStyle/>
          <a:p>
            <a:fld id="{D03F4E5F-43A4-4D3B-A833-E3AE578B0DE3}" type="datetimeFigureOut">
              <a:rPr lang="en-US" smtClean="0"/>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3EEBC-7054-4CC9-8683-0796BACBFECA}" type="slidenum">
              <a:rPr lang="en-US" smtClean="0"/>
              <a:t>‹#›</a:t>
            </a:fld>
            <a:endParaRPr lang="en-US"/>
          </a:p>
        </p:txBody>
      </p:sp>
    </p:spTree>
    <p:extLst>
      <p:ext uri="{BB962C8B-B14F-4D97-AF65-F5344CB8AC3E}">
        <p14:creationId xmlns:p14="http://schemas.microsoft.com/office/powerpoint/2010/main" val="2384834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3F4E5F-43A4-4D3B-A833-E3AE578B0DE3}" type="datetimeFigureOut">
              <a:rPr lang="en-US" smtClean="0"/>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3EEBC-7054-4CC9-8683-0796BACBFECA}" type="slidenum">
              <a:rPr lang="en-US" smtClean="0"/>
              <a:t>‹#›</a:t>
            </a:fld>
            <a:endParaRPr lang="en-US"/>
          </a:p>
        </p:txBody>
      </p:sp>
    </p:spTree>
    <p:extLst>
      <p:ext uri="{BB962C8B-B14F-4D97-AF65-F5344CB8AC3E}">
        <p14:creationId xmlns:p14="http://schemas.microsoft.com/office/powerpoint/2010/main" val="133189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3F4E5F-43A4-4D3B-A833-E3AE578B0DE3}" type="datetimeFigureOut">
              <a:rPr lang="en-US" smtClean="0"/>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3EEBC-7054-4CC9-8683-0796BACBFECA}" type="slidenum">
              <a:rPr lang="en-US" smtClean="0"/>
              <a:t>‹#›</a:t>
            </a:fld>
            <a:endParaRPr lang="en-US"/>
          </a:p>
        </p:txBody>
      </p:sp>
    </p:spTree>
    <p:extLst>
      <p:ext uri="{BB962C8B-B14F-4D97-AF65-F5344CB8AC3E}">
        <p14:creationId xmlns:p14="http://schemas.microsoft.com/office/powerpoint/2010/main" val="972018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3F4E5F-43A4-4D3B-A833-E3AE578B0DE3}" type="datetimeFigureOut">
              <a:rPr lang="en-US" smtClean="0"/>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3EEBC-7054-4CC9-8683-0796BACBFECA}" type="slidenum">
              <a:rPr lang="en-US" smtClean="0"/>
              <a:t>‹#›</a:t>
            </a:fld>
            <a:endParaRPr lang="en-US"/>
          </a:p>
        </p:txBody>
      </p:sp>
    </p:spTree>
    <p:extLst>
      <p:ext uri="{BB962C8B-B14F-4D97-AF65-F5344CB8AC3E}">
        <p14:creationId xmlns:p14="http://schemas.microsoft.com/office/powerpoint/2010/main" val="776884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tint val="82000"/>
                  </a:schemeClr>
                </a:solidFill>
              </a:defRPr>
            </a:lvl1pPr>
            <a:lvl2pPr marL="2194560" indent="0">
              <a:buNone/>
              <a:defRPr sz="9600">
                <a:solidFill>
                  <a:schemeClr val="tx1">
                    <a:tint val="82000"/>
                  </a:schemeClr>
                </a:solidFill>
              </a:defRPr>
            </a:lvl2pPr>
            <a:lvl3pPr marL="4389120" indent="0">
              <a:buNone/>
              <a:defRPr sz="8640">
                <a:solidFill>
                  <a:schemeClr val="tx1">
                    <a:tint val="82000"/>
                  </a:schemeClr>
                </a:solidFill>
              </a:defRPr>
            </a:lvl3pPr>
            <a:lvl4pPr marL="6583680" indent="0">
              <a:buNone/>
              <a:defRPr sz="7680">
                <a:solidFill>
                  <a:schemeClr val="tx1">
                    <a:tint val="82000"/>
                  </a:schemeClr>
                </a:solidFill>
              </a:defRPr>
            </a:lvl4pPr>
            <a:lvl5pPr marL="8778240" indent="0">
              <a:buNone/>
              <a:defRPr sz="7680">
                <a:solidFill>
                  <a:schemeClr val="tx1">
                    <a:tint val="82000"/>
                  </a:schemeClr>
                </a:solidFill>
              </a:defRPr>
            </a:lvl5pPr>
            <a:lvl6pPr marL="10972800" indent="0">
              <a:buNone/>
              <a:defRPr sz="7680">
                <a:solidFill>
                  <a:schemeClr val="tx1">
                    <a:tint val="82000"/>
                  </a:schemeClr>
                </a:solidFill>
              </a:defRPr>
            </a:lvl6pPr>
            <a:lvl7pPr marL="13167360" indent="0">
              <a:buNone/>
              <a:defRPr sz="7680">
                <a:solidFill>
                  <a:schemeClr val="tx1">
                    <a:tint val="82000"/>
                  </a:schemeClr>
                </a:solidFill>
              </a:defRPr>
            </a:lvl7pPr>
            <a:lvl8pPr marL="15361920" indent="0">
              <a:buNone/>
              <a:defRPr sz="7680">
                <a:solidFill>
                  <a:schemeClr val="tx1">
                    <a:tint val="82000"/>
                  </a:schemeClr>
                </a:solidFill>
              </a:defRPr>
            </a:lvl8pPr>
            <a:lvl9pPr marL="17556480" indent="0">
              <a:buNone/>
              <a:defRPr sz="768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3F4E5F-43A4-4D3B-A833-E3AE578B0DE3}" type="datetimeFigureOut">
              <a:rPr lang="en-US" smtClean="0"/>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3EEBC-7054-4CC9-8683-0796BACBFECA}" type="slidenum">
              <a:rPr lang="en-US" smtClean="0"/>
              <a:t>‹#›</a:t>
            </a:fld>
            <a:endParaRPr lang="en-US"/>
          </a:p>
        </p:txBody>
      </p:sp>
    </p:spTree>
    <p:extLst>
      <p:ext uri="{BB962C8B-B14F-4D97-AF65-F5344CB8AC3E}">
        <p14:creationId xmlns:p14="http://schemas.microsoft.com/office/powerpoint/2010/main" val="1076999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3F4E5F-43A4-4D3B-A833-E3AE578B0DE3}" type="datetimeFigureOut">
              <a:rPr lang="en-US" smtClean="0"/>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C3EEBC-7054-4CC9-8683-0796BACBFECA}" type="slidenum">
              <a:rPr lang="en-US" smtClean="0"/>
              <a:t>‹#›</a:t>
            </a:fld>
            <a:endParaRPr lang="en-US"/>
          </a:p>
        </p:txBody>
      </p:sp>
    </p:spTree>
    <p:extLst>
      <p:ext uri="{BB962C8B-B14F-4D97-AF65-F5344CB8AC3E}">
        <p14:creationId xmlns:p14="http://schemas.microsoft.com/office/powerpoint/2010/main" val="1958348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3F4E5F-43A4-4D3B-A833-E3AE578B0DE3}" type="datetimeFigureOut">
              <a:rPr lang="en-US" smtClean="0"/>
              <a:t>4/22/2024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C3EEBC-7054-4CC9-8683-0796BACBFECA}" type="slidenum">
              <a:rPr lang="en-US" smtClean="0"/>
              <a:t>‹#›</a:t>
            </a:fld>
            <a:endParaRPr lang="en-US"/>
          </a:p>
        </p:txBody>
      </p:sp>
    </p:spTree>
    <p:extLst>
      <p:ext uri="{BB962C8B-B14F-4D97-AF65-F5344CB8AC3E}">
        <p14:creationId xmlns:p14="http://schemas.microsoft.com/office/powerpoint/2010/main" val="1032737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3F4E5F-43A4-4D3B-A833-E3AE578B0DE3}" type="datetimeFigureOut">
              <a:rPr lang="en-US" smtClean="0"/>
              <a:t>4/22/2024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C3EEBC-7054-4CC9-8683-0796BACBFECA}" type="slidenum">
              <a:rPr lang="en-US" smtClean="0"/>
              <a:t>‹#›</a:t>
            </a:fld>
            <a:endParaRPr lang="en-US"/>
          </a:p>
        </p:txBody>
      </p:sp>
    </p:spTree>
    <p:extLst>
      <p:ext uri="{BB962C8B-B14F-4D97-AF65-F5344CB8AC3E}">
        <p14:creationId xmlns:p14="http://schemas.microsoft.com/office/powerpoint/2010/main" val="2431869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3F4E5F-43A4-4D3B-A833-E3AE578B0DE3}" type="datetimeFigureOut">
              <a:rPr lang="en-US" smtClean="0"/>
              <a:t>4/22/2024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C3EEBC-7054-4CC9-8683-0796BACBFECA}" type="slidenum">
              <a:rPr lang="en-US" smtClean="0"/>
              <a:t>‹#›</a:t>
            </a:fld>
            <a:endParaRPr lang="en-US"/>
          </a:p>
        </p:txBody>
      </p:sp>
    </p:spTree>
    <p:extLst>
      <p:ext uri="{BB962C8B-B14F-4D97-AF65-F5344CB8AC3E}">
        <p14:creationId xmlns:p14="http://schemas.microsoft.com/office/powerpoint/2010/main" val="520665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D03F4E5F-43A4-4D3B-A833-E3AE578B0DE3}" type="datetimeFigureOut">
              <a:rPr lang="en-US" smtClean="0"/>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C3EEBC-7054-4CC9-8683-0796BACBFECA}" type="slidenum">
              <a:rPr lang="en-US" smtClean="0"/>
              <a:t>‹#›</a:t>
            </a:fld>
            <a:endParaRPr lang="en-US"/>
          </a:p>
        </p:txBody>
      </p:sp>
    </p:spTree>
    <p:extLst>
      <p:ext uri="{BB962C8B-B14F-4D97-AF65-F5344CB8AC3E}">
        <p14:creationId xmlns:p14="http://schemas.microsoft.com/office/powerpoint/2010/main" val="2335334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D03F4E5F-43A4-4D3B-A833-E3AE578B0DE3}" type="datetimeFigureOut">
              <a:rPr lang="en-US" smtClean="0"/>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C3EEBC-7054-4CC9-8683-0796BACBFECA}" type="slidenum">
              <a:rPr lang="en-US" smtClean="0"/>
              <a:t>‹#›</a:t>
            </a:fld>
            <a:endParaRPr lang="en-US"/>
          </a:p>
        </p:txBody>
      </p:sp>
    </p:spTree>
    <p:extLst>
      <p:ext uri="{BB962C8B-B14F-4D97-AF65-F5344CB8AC3E}">
        <p14:creationId xmlns:p14="http://schemas.microsoft.com/office/powerpoint/2010/main" val="2410203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82000"/>
                  </a:schemeClr>
                </a:solidFill>
              </a:defRPr>
            </a:lvl1pPr>
          </a:lstStyle>
          <a:p>
            <a:fld id="{D03F4E5F-43A4-4D3B-A833-E3AE578B0DE3}" type="datetimeFigureOut">
              <a:rPr lang="en-US" smtClean="0"/>
              <a:t>4/22/2024</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82000"/>
                  </a:schemeClr>
                </a:solidFill>
              </a:defRPr>
            </a:lvl1pPr>
          </a:lstStyle>
          <a:p>
            <a:fld id="{7CC3EEBC-7054-4CC9-8683-0796BACBFECA}" type="slidenum">
              <a:rPr lang="en-US" smtClean="0"/>
              <a:t>‹#›</a:t>
            </a:fld>
            <a:endParaRPr lang="en-US"/>
          </a:p>
        </p:txBody>
      </p:sp>
    </p:spTree>
    <p:extLst>
      <p:ext uri="{BB962C8B-B14F-4D97-AF65-F5344CB8AC3E}">
        <p14:creationId xmlns:p14="http://schemas.microsoft.com/office/powerpoint/2010/main" val="24705711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chart" Target="../charts/chart1.xml"/><Relationship Id="rId3" Type="http://schemas.openxmlformats.org/officeDocument/2006/relationships/image" Target="../media/image1.png"/><Relationship Id="rId21" Type="http://schemas.microsoft.com/office/2007/relationships/hdphoto" Target="../media/hdphoto2.wdp"/><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png"/><Relationship Id="rId20"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19" Type="http://schemas.openxmlformats.org/officeDocument/2006/relationships/chart" Target="../charts/chart2.xml"/><Relationship Id="rId4" Type="http://schemas.microsoft.com/office/2007/relationships/hdphoto" Target="../media/hdphoto1.wdp"/><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7F6DC3-0D9D-8A6F-E4C5-11B8E8F82CD8}"/>
              </a:ext>
            </a:extLst>
          </p:cNvPr>
          <p:cNvSpPr/>
          <p:nvPr/>
        </p:nvSpPr>
        <p:spPr>
          <a:xfrm>
            <a:off x="0" y="0"/>
            <a:ext cx="43891200" cy="32918400"/>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 name="Rectangle 1166">
            <a:extLst>
              <a:ext uri="{FF2B5EF4-FFF2-40B4-BE49-F238E27FC236}">
                <a16:creationId xmlns:a16="http://schemas.microsoft.com/office/drawing/2014/main" id="{51283010-79D8-7CBC-6714-7F4A285AF5DD}"/>
              </a:ext>
            </a:extLst>
          </p:cNvPr>
          <p:cNvSpPr/>
          <p:nvPr/>
        </p:nvSpPr>
        <p:spPr>
          <a:xfrm>
            <a:off x="11178247" y="15471000"/>
            <a:ext cx="20813382" cy="5068540"/>
          </a:xfrm>
          <a:prstGeom prst="rect">
            <a:avLst/>
          </a:prstGeom>
          <a:solidFill>
            <a:schemeClr val="tx2">
              <a:lumMod val="10000"/>
              <a:lumOff val="90000"/>
            </a:schemeClr>
          </a:solidFill>
          <a:ln>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C00DC4A-582E-D769-BAFD-B883ADD8F0F6}"/>
              </a:ext>
            </a:extLst>
          </p:cNvPr>
          <p:cNvSpPr/>
          <p:nvPr/>
        </p:nvSpPr>
        <p:spPr>
          <a:xfrm>
            <a:off x="0" y="-3948"/>
            <a:ext cx="43891200" cy="1661315"/>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49F4D5E-0C6E-60F0-9153-7A0E60A872FF}"/>
              </a:ext>
            </a:extLst>
          </p:cNvPr>
          <p:cNvSpPr txBox="1"/>
          <p:nvPr/>
        </p:nvSpPr>
        <p:spPr>
          <a:xfrm>
            <a:off x="5580743" y="52596"/>
            <a:ext cx="32072580" cy="1446550"/>
          </a:xfrm>
          <a:prstGeom prst="rect">
            <a:avLst/>
          </a:prstGeom>
          <a:noFill/>
        </p:spPr>
        <p:txBody>
          <a:bodyPr wrap="square" rtlCol="0">
            <a:spAutoFit/>
          </a:bodyPr>
          <a:lstStyle/>
          <a:p>
            <a:pPr algn="ctr"/>
            <a:r>
              <a:rPr lang="en-US" sz="8800" b="1">
                <a:solidFill>
                  <a:schemeClr val="bg1"/>
                </a:solidFill>
                <a:latin typeface="Sitka Display" pitchFamily="2" charset="0"/>
              </a:rPr>
              <a:t>U.S. Department of Energy Solar Decathlon</a:t>
            </a:r>
          </a:p>
        </p:txBody>
      </p:sp>
      <p:sp>
        <p:nvSpPr>
          <p:cNvPr id="9" name="Rectangle 8">
            <a:extLst>
              <a:ext uri="{FF2B5EF4-FFF2-40B4-BE49-F238E27FC236}">
                <a16:creationId xmlns:a16="http://schemas.microsoft.com/office/drawing/2014/main" id="{4E951467-5692-E42E-F72C-40EFC5DF4954}"/>
              </a:ext>
            </a:extLst>
          </p:cNvPr>
          <p:cNvSpPr/>
          <p:nvPr/>
        </p:nvSpPr>
        <p:spPr>
          <a:xfrm>
            <a:off x="11184448" y="2056033"/>
            <a:ext cx="20825460" cy="3022351"/>
          </a:xfrm>
          <a:prstGeom prst="rect">
            <a:avLst/>
          </a:prstGeom>
          <a:solidFill>
            <a:srgbClr val="FBEB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E8650F8-6AEA-D087-706E-F5870C6BD2F0}"/>
              </a:ext>
            </a:extLst>
          </p:cNvPr>
          <p:cNvSpPr/>
          <p:nvPr/>
        </p:nvSpPr>
        <p:spPr>
          <a:xfrm>
            <a:off x="401855" y="2021663"/>
            <a:ext cx="9654075" cy="28840704"/>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D68A9BF-24CD-E26A-075D-BB2F12E096FB}"/>
              </a:ext>
            </a:extLst>
          </p:cNvPr>
          <p:cNvSpPr txBox="1"/>
          <p:nvPr/>
        </p:nvSpPr>
        <p:spPr>
          <a:xfrm>
            <a:off x="15386400" y="2307409"/>
            <a:ext cx="12444413" cy="1569660"/>
          </a:xfrm>
          <a:prstGeom prst="rect">
            <a:avLst/>
          </a:prstGeom>
          <a:noFill/>
        </p:spPr>
        <p:txBody>
          <a:bodyPr wrap="square" rtlCol="0">
            <a:spAutoFit/>
          </a:bodyPr>
          <a:lstStyle/>
          <a:p>
            <a:pPr algn="ctr"/>
            <a:r>
              <a:rPr lang="en-US" sz="4800" i="1">
                <a:latin typeface="Sitka Display" pitchFamily="2" charset="0"/>
              </a:rPr>
              <a:t>University of New Hampshire Departments of </a:t>
            </a:r>
          </a:p>
          <a:p>
            <a:pPr algn="ctr"/>
            <a:r>
              <a:rPr lang="en-US" sz="4800" i="1">
                <a:latin typeface="Sitka Display" pitchFamily="2" charset="0"/>
              </a:rPr>
              <a:t>Civil, Environmental, &amp; Mechanical Engineering</a:t>
            </a:r>
          </a:p>
        </p:txBody>
      </p:sp>
      <p:sp>
        <p:nvSpPr>
          <p:cNvPr id="13" name="TextBox 12">
            <a:extLst>
              <a:ext uri="{FF2B5EF4-FFF2-40B4-BE49-F238E27FC236}">
                <a16:creationId xmlns:a16="http://schemas.microsoft.com/office/drawing/2014/main" id="{E85985F7-F61B-798C-8442-638EE260D03A}"/>
              </a:ext>
            </a:extLst>
          </p:cNvPr>
          <p:cNvSpPr txBox="1"/>
          <p:nvPr/>
        </p:nvSpPr>
        <p:spPr>
          <a:xfrm>
            <a:off x="12566443" y="3959947"/>
            <a:ext cx="18084329" cy="523220"/>
          </a:xfrm>
          <a:prstGeom prst="rect">
            <a:avLst/>
          </a:prstGeom>
          <a:noFill/>
        </p:spPr>
        <p:txBody>
          <a:bodyPr wrap="square" rtlCol="0">
            <a:spAutoFit/>
          </a:bodyPr>
          <a:lstStyle/>
          <a:p>
            <a:pPr algn="ctr"/>
            <a:r>
              <a:rPr lang="en-US" sz="2800">
                <a:latin typeface="Sitka Display" pitchFamily="2" charset="0"/>
              </a:rPr>
              <a:t>Tanner Weeks, Anna Graham, Lilah Flynn, Gabriel Guertin, Timothy Barrett, Samuel Twarog, Brian Ascani</a:t>
            </a:r>
          </a:p>
        </p:txBody>
      </p:sp>
      <p:pic>
        <p:nvPicPr>
          <p:cNvPr id="1026" name="Picture 2" descr="University of New Hampshire | University of New Hampshire">
            <a:extLst>
              <a:ext uri="{FF2B5EF4-FFF2-40B4-BE49-F238E27FC236}">
                <a16:creationId xmlns:a16="http://schemas.microsoft.com/office/drawing/2014/main" id="{B279978C-C21E-0D19-D70D-2F6A5CBDF77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300"/>
                    </a14:imgEffect>
                    <a14:imgEffect>
                      <a14:saturation sat="66000"/>
                    </a14:imgEffect>
                  </a14:imgLayer>
                </a14:imgProps>
              </a:ext>
              <a:ext uri="{28A0092B-C50C-407E-A947-70E740481C1C}">
                <a14:useLocalDpi xmlns:a14="http://schemas.microsoft.com/office/drawing/2010/main" val="0"/>
              </a:ext>
            </a:extLst>
          </a:blip>
          <a:srcRect l="21892" r="20989" b="31605"/>
          <a:stretch/>
        </p:blipFill>
        <p:spPr bwMode="auto">
          <a:xfrm>
            <a:off x="11919797" y="2425652"/>
            <a:ext cx="1705072" cy="19589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udio26 Homes DESTINATION - Orange County, CA - U.S. Department of Energy Solar  Decathlon 2013 - Studio26 Homes">
            <a:extLst>
              <a:ext uri="{FF2B5EF4-FFF2-40B4-BE49-F238E27FC236}">
                <a16:creationId xmlns:a16="http://schemas.microsoft.com/office/drawing/2014/main" id="{89B30FA7-883F-63A6-E91A-69CD083BB7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0774"/>
          <a:stretch/>
        </p:blipFill>
        <p:spPr bwMode="auto">
          <a:xfrm>
            <a:off x="29524572" y="2284874"/>
            <a:ext cx="1859717" cy="224618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A map of a building&#10;&#10;Description automatically generated">
            <a:extLst>
              <a:ext uri="{FF2B5EF4-FFF2-40B4-BE49-F238E27FC236}">
                <a16:creationId xmlns:a16="http://schemas.microsoft.com/office/drawing/2014/main" id="{66E0C303-BAF3-DA12-93C9-EBC14AC1DC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92765" y="5090528"/>
            <a:ext cx="12914245" cy="5058079"/>
          </a:xfrm>
          <a:prstGeom prst="rect">
            <a:avLst/>
          </a:prstGeom>
        </p:spPr>
      </p:pic>
      <p:cxnSp>
        <p:nvCxnSpPr>
          <p:cNvPr id="14" name="Straight Connector 13">
            <a:extLst>
              <a:ext uri="{FF2B5EF4-FFF2-40B4-BE49-F238E27FC236}">
                <a16:creationId xmlns:a16="http://schemas.microsoft.com/office/drawing/2014/main" id="{D42C4267-39C7-4DAA-B2A3-F1BA829B2E1C}"/>
              </a:ext>
            </a:extLst>
          </p:cNvPr>
          <p:cNvCxnSpPr/>
          <p:nvPr/>
        </p:nvCxnSpPr>
        <p:spPr>
          <a:xfrm>
            <a:off x="12489859" y="5078384"/>
            <a:ext cx="18228458" cy="0"/>
          </a:xfrm>
          <a:prstGeom prst="line">
            <a:avLst/>
          </a:prstGeom>
          <a:ln w="76200">
            <a:solidFill>
              <a:schemeClr val="tx2">
                <a:lumMod val="50000"/>
                <a:lumOff val="50000"/>
              </a:schemeClr>
            </a:solidFill>
          </a:ln>
        </p:spPr>
        <p:style>
          <a:lnRef idx="3">
            <a:schemeClr val="accent1"/>
          </a:lnRef>
          <a:fillRef idx="0">
            <a:schemeClr val="accent1"/>
          </a:fillRef>
          <a:effectRef idx="2">
            <a:schemeClr val="accent1"/>
          </a:effectRef>
          <a:fontRef idx="minor">
            <a:schemeClr val="tx1"/>
          </a:fontRef>
        </p:style>
      </p:cxnSp>
      <p:pic>
        <p:nvPicPr>
          <p:cNvPr id="38" name="Picture 37" descr="A model of a building&#10;&#10;Description automatically generated with medium confidence">
            <a:extLst>
              <a:ext uri="{FF2B5EF4-FFF2-40B4-BE49-F238E27FC236}">
                <a16:creationId xmlns:a16="http://schemas.microsoft.com/office/drawing/2014/main" id="{41DE16AF-D62C-BBBB-E949-AD11F998FE74}"/>
              </a:ext>
            </a:extLst>
          </p:cNvPr>
          <p:cNvPicPr>
            <a:picLocks noChangeAspect="1"/>
          </p:cNvPicPr>
          <p:nvPr/>
        </p:nvPicPr>
        <p:blipFill rotWithShape="1">
          <a:blip r:embed="rId7">
            <a:extLst>
              <a:ext uri="{28A0092B-C50C-407E-A947-70E740481C1C}">
                <a14:useLocalDpi xmlns:a14="http://schemas.microsoft.com/office/drawing/2010/main" val="0"/>
              </a:ext>
            </a:extLst>
          </a:blip>
          <a:srcRect l="7691" t="9628" r="15624"/>
          <a:stretch/>
        </p:blipFill>
        <p:spPr bwMode="auto">
          <a:xfrm>
            <a:off x="22661343" y="5093458"/>
            <a:ext cx="9330286" cy="5055149"/>
          </a:xfrm>
          <a:prstGeom prst="rect">
            <a:avLst/>
          </a:prstGeom>
          <a:ln>
            <a:noFill/>
          </a:ln>
          <a:extLst>
            <a:ext uri="{53640926-AAD7-44D8-BBD7-CCE9431645EC}">
              <a14:shadowObscured xmlns:a14="http://schemas.microsoft.com/office/drawing/2010/main"/>
            </a:ext>
          </a:extLst>
        </p:spPr>
      </p:pic>
      <p:sp>
        <p:nvSpPr>
          <p:cNvPr id="4" name="Rectangle: Rounded Corners 3">
            <a:extLst>
              <a:ext uri="{FF2B5EF4-FFF2-40B4-BE49-F238E27FC236}">
                <a16:creationId xmlns:a16="http://schemas.microsoft.com/office/drawing/2014/main" id="{1598600C-1009-BD32-33FD-433629165DE0}"/>
              </a:ext>
            </a:extLst>
          </p:cNvPr>
          <p:cNvSpPr/>
          <p:nvPr/>
        </p:nvSpPr>
        <p:spPr>
          <a:xfrm>
            <a:off x="11186839" y="4645385"/>
            <a:ext cx="1885950" cy="887730"/>
          </a:xfrm>
          <a:prstGeom prst="round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E9F35B6E-8545-49A3-9546-52BBC9A4E86B}"/>
              </a:ext>
            </a:extLst>
          </p:cNvPr>
          <p:cNvSpPr/>
          <p:nvPr/>
        </p:nvSpPr>
        <p:spPr>
          <a:xfrm>
            <a:off x="13279542" y="4645385"/>
            <a:ext cx="1885950" cy="887730"/>
          </a:xfrm>
          <a:prstGeom prst="round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4B0A907E-D46F-36A9-CFC6-B21C0066763F}"/>
              </a:ext>
            </a:extLst>
          </p:cNvPr>
          <p:cNvSpPr/>
          <p:nvPr/>
        </p:nvSpPr>
        <p:spPr>
          <a:xfrm>
            <a:off x="15341765" y="4645385"/>
            <a:ext cx="1885950" cy="887730"/>
          </a:xfrm>
          <a:prstGeom prst="round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09882C10-0684-F9EB-6FDA-63CEBC26BC35}"/>
              </a:ext>
            </a:extLst>
          </p:cNvPr>
          <p:cNvSpPr/>
          <p:nvPr/>
        </p:nvSpPr>
        <p:spPr>
          <a:xfrm>
            <a:off x="17449241" y="4634519"/>
            <a:ext cx="1885950" cy="887730"/>
          </a:xfrm>
          <a:prstGeom prst="round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A35F4A3-E223-826A-2155-46E3C7830F1E}"/>
              </a:ext>
            </a:extLst>
          </p:cNvPr>
          <p:cNvSpPr/>
          <p:nvPr/>
        </p:nvSpPr>
        <p:spPr>
          <a:xfrm>
            <a:off x="19550343" y="4644638"/>
            <a:ext cx="1885950" cy="887730"/>
          </a:xfrm>
          <a:prstGeom prst="round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78A71477-7108-A329-9077-F67EB2235AD6}"/>
              </a:ext>
            </a:extLst>
          </p:cNvPr>
          <p:cNvSpPr/>
          <p:nvPr/>
        </p:nvSpPr>
        <p:spPr>
          <a:xfrm>
            <a:off x="21654398" y="4644638"/>
            <a:ext cx="1885950" cy="887730"/>
          </a:xfrm>
          <a:prstGeom prst="round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AB2E3377-595E-9B75-C0E3-735E6E132DF9}"/>
              </a:ext>
            </a:extLst>
          </p:cNvPr>
          <p:cNvSpPr/>
          <p:nvPr/>
        </p:nvSpPr>
        <p:spPr>
          <a:xfrm>
            <a:off x="23781313" y="4644638"/>
            <a:ext cx="1885950" cy="887730"/>
          </a:xfrm>
          <a:prstGeom prst="round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A095855C-B793-0FAC-D586-5C80B5109C5D}"/>
              </a:ext>
            </a:extLst>
          </p:cNvPr>
          <p:cNvSpPr/>
          <p:nvPr/>
        </p:nvSpPr>
        <p:spPr>
          <a:xfrm>
            <a:off x="25892988" y="4645385"/>
            <a:ext cx="1885950" cy="887730"/>
          </a:xfrm>
          <a:prstGeom prst="round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87C3671C-BC9B-7CA0-E09D-F78907183554}"/>
              </a:ext>
            </a:extLst>
          </p:cNvPr>
          <p:cNvSpPr/>
          <p:nvPr/>
        </p:nvSpPr>
        <p:spPr>
          <a:xfrm>
            <a:off x="28012283" y="4634519"/>
            <a:ext cx="1885950" cy="887730"/>
          </a:xfrm>
          <a:prstGeom prst="round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62BA7200-5DE0-AB8B-CA60-5FE3723DF7D9}"/>
              </a:ext>
            </a:extLst>
          </p:cNvPr>
          <p:cNvSpPr/>
          <p:nvPr/>
        </p:nvSpPr>
        <p:spPr>
          <a:xfrm>
            <a:off x="30123958" y="4640747"/>
            <a:ext cx="1885950" cy="887730"/>
          </a:xfrm>
          <a:prstGeom prst="round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591762A-4108-2989-1277-F23474F7B05E}"/>
              </a:ext>
            </a:extLst>
          </p:cNvPr>
          <p:cNvSpPr/>
          <p:nvPr/>
        </p:nvSpPr>
        <p:spPr>
          <a:xfrm>
            <a:off x="33117709" y="2056033"/>
            <a:ext cx="10336538" cy="28840704"/>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256D91B-E2F4-9465-1E12-E38B2CE9BD21}"/>
              </a:ext>
            </a:extLst>
          </p:cNvPr>
          <p:cNvSpPr/>
          <p:nvPr/>
        </p:nvSpPr>
        <p:spPr>
          <a:xfrm>
            <a:off x="0" y="31283695"/>
            <a:ext cx="43891200" cy="1634705"/>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FDBA7E9-F184-9471-8D7A-97089F243E41}"/>
              </a:ext>
            </a:extLst>
          </p:cNvPr>
          <p:cNvSpPr txBox="1"/>
          <p:nvPr/>
        </p:nvSpPr>
        <p:spPr>
          <a:xfrm>
            <a:off x="11110957" y="4841765"/>
            <a:ext cx="2037713" cy="461665"/>
          </a:xfrm>
          <a:prstGeom prst="rect">
            <a:avLst/>
          </a:prstGeom>
          <a:noFill/>
        </p:spPr>
        <p:txBody>
          <a:bodyPr wrap="square" rtlCol="0">
            <a:spAutoFit/>
          </a:bodyPr>
          <a:lstStyle/>
          <a:p>
            <a:pPr algn="ctr"/>
            <a:r>
              <a:rPr lang="en-US" sz="2400">
                <a:solidFill>
                  <a:schemeClr val="bg1"/>
                </a:solidFill>
                <a:latin typeface="Sitka Display" pitchFamily="2" charset="0"/>
              </a:rPr>
              <a:t>Architecture</a:t>
            </a:r>
            <a:endParaRPr lang="en-US" sz="2800">
              <a:solidFill>
                <a:schemeClr val="bg1"/>
              </a:solidFill>
              <a:latin typeface="Sitka Display" pitchFamily="2" charset="0"/>
            </a:endParaRPr>
          </a:p>
        </p:txBody>
      </p:sp>
      <p:sp>
        <p:nvSpPr>
          <p:cNvPr id="28" name="TextBox 27">
            <a:extLst>
              <a:ext uri="{FF2B5EF4-FFF2-40B4-BE49-F238E27FC236}">
                <a16:creationId xmlns:a16="http://schemas.microsoft.com/office/drawing/2014/main" id="{AB8B6550-E242-DB1B-FEF9-D925F19587A1}"/>
              </a:ext>
            </a:extLst>
          </p:cNvPr>
          <p:cNvSpPr txBox="1"/>
          <p:nvPr/>
        </p:nvSpPr>
        <p:spPr>
          <a:xfrm>
            <a:off x="13230090" y="4841764"/>
            <a:ext cx="2037713" cy="461665"/>
          </a:xfrm>
          <a:prstGeom prst="rect">
            <a:avLst/>
          </a:prstGeom>
          <a:noFill/>
        </p:spPr>
        <p:txBody>
          <a:bodyPr wrap="square" rtlCol="0">
            <a:spAutoFit/>
          </a:bodyPr>
          <a:lstStyle/>
          <a:p>
            <a:pPr algn="ctr"/>
            <a:r>
              <a:rPr lang="en-US" sz="2400">
                <a:solidFill>
                  <a:schemeClr val="bg1"/>
                </a:solidFill>
                <a:latin typeface="Sitka Display" pitchFamily="2" charset="0"/>
              </a:rPr>
              <a:t>Engineering</a:t>
            </a:r>
            <a:endParaRPr lang="en-US" sz="2800">
              <a:solidFill>
                <a:schemeClr val="bg1"/>
              </a:solidFill>
              <a:latin typeface="Sitka Display" pitchFamily="2" charset="0"/>
            </a:endParaRPr>
          </a:p>
        </p:txBody>
      </p:sp>
      <p:sp>
        <p:nvSpPr>
          <p:cNvPr id="29" name="TextBox 28">
            <a:extLst>
              <a:ext uri="{FF2B5EF4-FFF2-40B4-BE49-F238E27FC236}">
                <a16:creationId xmlns:a16="http://schemas.microsoft.com/office/drawing/2014/main" id="{587E85DE-0D5C-E14B-C3CF-C25B7DC76BEC}"/>
              </a:ext>
            </a:extLst>
          </p:cNvPr>
          <p:cNvSpPr txBox="1"/>
          <p:nvPr/>
        </p:nvSpPr>
        <p:spPr>
          <a:xfrm>
            <a:off x="15505157" y="4841449"/>
            <a:ext cx="1567011" cy="461665"/>
          </a:xfrm>
          <a:prstGeom prst="rect">
            <a:avLst/>
          </a:prstGeom>
          <a:noFill/>
        </p:spPr>
        <p:txBody>
          <a:bodyPr wrap="square" rtlCol="0">
            <a:spAutoFit/>
          </a:bodyPr>
          <a:lstStyle/>
          <a:p>
            <a:pPr algn="ctr"/>
            <a:r>
              <a:rPr lang="en-US" sz="2400">
                <a:solidFill>
                  <a:schemeClr val="bg1"/>
                </a:solidFill>
                <a:latin typeface="Sitka Display" pitchFamily="2" charset="0"/>
              </a:rPr>
              <a:t>Envelope</a:t>
            </a:r>
            <a:endParaRPr lang="en-US" sz="2800">
              <a:solidFill>
                <a:schemeClr val="bg1"/>
              </a:solidFill>
              <a:latin typeface="Sitka Display" pitchFamily="2" charset="0"/>
            </a:endParaRPr>
          </a:p>
        </p:txBody>
      </p:sp>
      <p:sp>
        <p:nvSpPr>
          <p:cNvPr id="30" name="TextBox 29">
            <a:extLst>
              <a:ext uri="{FF2B5EF4-FFF2-40B4-BE49-F238E27FC236}">
                <a16:creationId xmlns:a16="http://schemas.microsoft.com/office/drawing/2014/main" id="{5CE7AEC5-6A0C-C497-0B71-8E419A1D2F84}"/>
              </a:ext>
            </a:extLst>
          </p:cNvPr>
          <p:cNvSpPr txBox="1"/>
          <p:nvPr/>
        </p:nvSpPr>
        <p:spPr>
          <a:xfrm>
            <a:off x="17612823" y="4853779"/>
            <a:ext cx="1567011" cy="461665"/>
          </a:xfrm>
          <a:prstGeom prst="rect">
            <a:avLst/>
          </a:prstGeom>
          <a:noFill/>
        </p:spPr>
        <p:txBody>
          <a:bodyPr wrap="square" rtlCol="0">
            <a:spAutoFit/>
          </a:bodyPr>
          <a:lstStyle/>
          <a:p>
            <a:pPr algn="ctr"/>
            <a:r>
              <a:rPr lang="en-US" sz="2400">
                <a:solidFill>
                  <a:schemeClr val="bg1"/>
                </a:solidFill>
                <a:latin typeface="Sitka Display" pitchFamily="2" charset="0"/>
              </a:rPr>
              <a:t>Efficiency</a:t>
            </a:r>
            <a:endParaRPr lang="en-US" sz="2800">
              <a:solidFill>
                <a:schemeClr val="bg1"/>
              </a:solidFill>
              <a:latin typeface="Sitka Display" pitchFamily="2" charset="0"/>
            </a:endParaRPr>
          </a:p>
        </p:txBody>
      </p:sp>
      <p:sp>
        <p:nvSpPr>
          <p:cNvPr id="31" name="TextBox 30">
            <a:extLst>
              <a:ext uri="{FF2B5EF4-FFF2-40B4-BE49-F238E27FC236}">
                <a16:creationId xmlns:a16="http://schemas.microsoft.com/office/drawing/2014/main" id="{F82C7FE0-1B90-8612-00AA-BC17BC0941DE}"/>
              </a:ext>
            </a:extLst>
          </p:cNvPr>
          <p:cNvSpPr txBox="1"/>
          <p:nvPr/>
        </p:nvSpPr>
        <p:spPr>
          <a:xfrm>
            <a:off x="19647105" y="4656782"/>
            <a:ext cx="1692425" cy="830997"/>
          </a:xfrm>
          <a:prstGeom prst="rect">
            <a:avLst/>
          </a:prstGeom>
          <a:noFill/>
        </p:spPr>
        <p:txBody>
          <a:bodyPr wrap="square" rtlCol="0">
            <a:spAutoFit/>
          </a:bodyPr>
          <a:lstStyle/>
          <a:p>
            <a:pPr algn="ctr"/>
            <a:r>
              <a:rPr lang="en-US" sz="2400">
                <a:solidFill>
                  <a:schemeClr val="bg1"/>
                </a:solidFill>
                <a:latin typeface="Sitka Display" pitchFamily="2" charset="0"/>
              </a:rPr>
              <a:t>Grid Interactivity</a:t>
            </a:r>
            <a:endParaRPr lang="en-US" sz="2800">
              <a:solidFill>
                <a:schemeClr val="bg1"/>
              </a:solidFill>
              <a:latin typeface="Sitka Display" pitchFamily="2" charset="0"/>
            </a:endParaRPr>
          </a:p>
        </p:txBody>
      </p:sp>
      <p:sp>
        <p:nvSpPr>
          <p:cNvPr id="32" name="TextBox 31">
            <a:extLst>
              <a:ext uri="{FF2B5EF4-FFF2-40B4-BE49-F238E27FC236}">
                <a16:creationId xmlns:a16="http://schemas.microsoft.com/office/drawing/2014/main" id="{0D0049E8-B2CC-80E8-71B7-382E54E6213F}"/>
              </a:ext>
            </a:extLst>
          </p:cNvPr>
          <p:cNvSpPr txBox="1"/>
          <p:nvPr/>
        </p:nvSpPr>
        <p:spPr>
          <a:xfrm>
            <a:off x="21813867" y="4853779"/>
            <a:ext cx="1567011" cy="461665"/>
          </a:xfrm>
          <a:prstGeom prst="rect">
            <a:avLst/>
          </a:prstGeom>
          <a:noFill/>
        </p:spPr>
        <p:txBody>
          <a:bodyPr wrap="square" rtlCol="0">
            <a:spAutoFit/>
          </a:bodyPr>
          <a:lstStyle/>
          <a:p>
            <a:pPr algn="ctr"/>
            <a:r>
              <a:rPr lang="en-US" sz="2400">
                <a:solidFill>
                  <a:schemeClr val="bg1"/>
                </a:solidFill>
                <a:latin typeface="Sitka Display" pitchFamily="2" charset="0"/>
              </a:rPr>
              <a:t>Life Cycle</a:t>
            </a:r>
            <a:endParaRPr lang="en-US" sz="2800">
              <a:solidFill>
                <a:schemeClr val="bg1"/>
              </a:solidFill>
              <a:latin typeface="Sitka Display" pitchFamily="2" charset="0"/>
            </a:endParaRPr>
          </a:p>
        </p:txBody>
      </p:sp>
      <p:sp>
        <p:nvSpPr>
          <p:cNvPr id="33" name="TextBox 32">
            <a:extLst>
              <a:ext uri="{FF2B5EF4-FFF2-40B4-BE49-F238E27FC236}">
                <a16:creationId xmlns:a16="http://schemas.microsoft.com/office/drawing/2014/main" id="{DD29B5CC-675D-6F89-0E3F-6262E4136ABE}"/>
              </a:ext>
            </a:extLst>
          </p:cNvPr>
          <p:cNvSpPr txBox="1"/>
          <p:nvPr/>
        </p:nvSpPr>
        <p:spPr>
          <a:xfrm>
            <a:off x="23936973" y="4841447"/>
            <a:ext cx="1567011" cy="461665"/>
          </a:xfrm>
          <a:prstGeom prst="rect">
            <a:avLst/>
          </a:prstGeom>
          <a:noFill/>
        </p:spPr>
        <p:txBody>
          <a:bodyPr wrap="square" rtlCol="0">
            <a:spAutoFit/>
          </a:bodyPr>
          <a:lstStyle/>
          <a:p>
            <a:pPr algn="ctr"/>
            <a:r>
              <a:rPr lang="en-US" sz="2400">
                <a:solidFill>
                  <a:schemeClr val="bg1"/>
                </a:solidFill>
                <a:latin typeface="Sitka Display" pitchFamily="2" charset="0"/>
              </a:rPr>
              <a:t>Health</a:t>
            </a:r>
            <a:endParaRPr lang="en-US" sz="2800">
              <a:solidFill>
                <a:schemeClr val="bg1"/>
              </a:solidFill>
              <a:latin typeface="Sitka Display" pitchFamily="2" charset="0"/>
            </a:endParaRPr>
          </a:p>
        </p:txBody>
      </p:sp>
      <p:sp>
        <p:nvSpPr>
          <p:cNvPr id="34" name="TextBox 33">
            <a:extLst>
              <a:ext uri="{FF2B5EF4-FFF2-40B4-BE49-F238E27FC236}">
                <a16:creationId xmlns:a16="http://schemas.microsoft.com/office/drawing/2014/main" id="{0F994636-851E-1AB5-12AA-63538089B95B}"/>
              </a:ext>
            </a:extLst>
          </p:cNvPr>
          <p:cNvSpPr txBox="1"/>
          <p:nvPr/>
        </p:nvSpPr>
        <p:spPr>
          <a:xfrm>
            <a:off x="26061867" y="4847048"/>
            <a:ext cx="1567011" cy="461665"/>
          </a:xfrm>
          <a:prstGeom prst="rect">
            <a:avLst/>
          </a:prstGeom>
          <a:noFill/>
        </p:spPr>
        <p:txBody>
          <a:bodyPr wrap="square" rtlCol="0">
            <a:spAutoFit/>
          </a:bodyPr>
          <a:lstStyle/>
          <a:p>
            <a:pPr algn="ctr"/>
            <a:r>
              <a:rPr lang="en-US" sz="2400">
                <a:solidFill>
                  <a:schemeClr val="bg1"/>
                </a:solidFill>
                <a:latin typeface="Sitka Display" pitchFamily="2" charset="0"/>
              </a:rPr>
              <a:t>Market</a:t>
            </a:r>
            <a:endParaRPr lang="en-US" sz="2800">
              <a:solidFill>
                <a:schemeClr val="bg1"/>
              </a:solidFill>
              <a:latin typeface="Sitka Display" pitchFamily="2" charset="0"/>
            </a:endParaRPr>
          </a:p>
        </p:txBody>
      </p:sp>
      <p:sp>
        <p:nvSpPr>
          <p:cNvPr id="35" name="TextBox 34">
            <a:extLst>
              <a:ext uri="{FF2B5EF4-FFF2-40B4-BE49-F238E27FC236}">
                <a16:creationId xmlns:a16="http://schemas.microsoft.com/office/drawing/2014/main" id="{0ECBE20B-24E2-BC01-DEB1-CEF7F9CF7B53}"/>
              </a:ext>
            </a:extLst>
          </p:cNvPr>
          <p:cNvSpPr txBox="1"/>
          <p:nvPr/>
        </p:nvSpPr>
        <p:spPr>
          <a:xfrm>
            <a:off x="28160322" y="4841446"/>
            <a:ext cx="1616926" cy="461665"/>
          </a:xfrm>
          <a:prstGeom prst="rect">
            <a:avLst/>
          </a:prstGeom>
          <a:noFill/>
        </p:spPr>
        <p:txBody>
          <a:bodyPr wrap="square" rtlCol="0">
            <a:spAutoFit/>
          </a:bodyPr>
          <a:lstStyle/>
          <a:p>
            <a:pPr algn="ctr"/>
            <a:r>
              <a:rPr lang="en-US" sz="2400">
                <a:solidFill>
                  <a:schemeClr val="bg1"/>
                </a:solidFill>
                <a:latin typeface="Sitka Display" pitchFamily="2" charset="0"/>
              </a:rPr>
              <a:t>Community</a:t>
            </a:r>
            <a:endParaRPr lang="en-US" sz="2800">
              <a:solidFill>
                <a:schemeClr val="bg1"/>
              </a:solidFill>
              <a:latin typeface="Sitka Display" pitchFamily="2" charset="0"/>
            </a:endParaRPr>
          </a:p>
        </p:txBody>
      </p:sp>
      <p:sp>
        <p:nvSpPr>
          <p:cNvPr id="37" name="TextBox 36">
            <a:extLst>
              <a:ext uri="{FF2B5EF4-FFF2-40B4-BE49-F238E27FC236}">
                <a16:creationId xmlns:a16="http://schemas.microsoft.com/office/drawing/2014/main" id="{0DCF7AFC-1327-7024-BE28-E9DBF2F0E29F}"/>
              </a:ext>
            </a:extLst>
          </p:cNvPr>
          <p:cNvSpPr txBox="1"/>
          <p:nvPr/>
        </p:nvSpPr>
        <p:spPr>
          <a:xfrm>
            <a:off x="30206454" y="4841445"/>
            <a:ext cx="1720958" cy="461665"/>
          </a:xfrm>
          <a:prstGeom prst="rect">
            <a:avLst/>
          </a:prstGeom>
          <a:noFill/>
        </p:spPr>
        <p:txBody>
          <a:bodyPr wrap="square" rtlCol="0">
            <a:spAutoFit/>
          </a:bodyPr>
          <a:lstStyle/>
          <a:p>
            <a:pPr algn="ctr"/>
            <a:r>
              <a:rPr lang="en-US" sz="2400">
                <a:solidFill>
                  <a:schemeClr val="bg1"/>
                </a:solidFill>
                <a:latin typeface="Sitka Display" pitchFamily="2" charset="0"/>
              </a:rPr>
              <a:t>Presentation</a:t>
            </a:r>
            <a:endParaRPr lang="en-US" sz="2800">
              <a:solidFill>
                <a:schemeClr val="bg1"/>
              </a:solidFill>
              <a:latin typeface="Sitka Display" pitchFamily="2" charset="0"/>
            </a:endParaRPr>
          </a:p>
        </p:txBody>
      </p:sp>
      <p:sp>
        <p:nvSpPr>
          <p:cNvPr id="42" name="Rectangle 41">
            <a:extLst>
              <a:ext uri="{FF2B5EF4-FFF2-40B4-BE49-F238E27FC236}">
                <a16:creationId xmlns:a16="http://schemas.microsoft.com/office/drawing/2014/main" id="{D5F614CC-E104-FC13-5BD7-AD250C813B7A}"/>
              </a:ext>
            </a:extLst>
          </p:cNvPr>
          <p:cNvSpPr/>
          <p:nvPr/>
        </p:nvSpPr>
        <p:spPr>
          <a:xfrm>
            <a:off x="397075" y="2011804"/>
            <a:ext cx="9654075" cy="883651"/>
          </a:xfrm>
          <a:prstGeom prst="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671BFFC1-1272-C326-696B-557467E0A3F2}"/>
              </a:ext>
            </a:extLst>
          </p:cNvPr>
          <p:cNvSpPr txBox="1"/>
          <p:nvPr/>
        </p:nvSpPr>
        <p:spPr>
          <a:xfrm>
            <a:off x="3489254" y="2044459"/>
            <a:ext cx="3285631" cy="769441"/>
          </a:xfrm>
          <a:prstGeom prst="rect">
            <a:avLst/>
          </a:prstGeom>
          <a:noFill/>
        </p:spPr>
        <p:txBody>
          <a:bodyPr wrap="square" rtlCol="0">
            <a:spAutoFit/>
          </a:bodyPr>
          <a:lstStyle/>
          <a:p>
            <a:pPr algn="ctr"/>
            <a:r>
              <a:rPr lang="en-US" sz="4400" b="1">
                <a:solidFill>
                  <a:schemeClr val="bg1"/>
                </a:solidFill>
                <a:latin typeface="Sitka Display" pitchFamily="2" charset="0"/>
              </a:rPr>
              <a:t>Introduction</a:t>
            </a:r>
            <a:endParaRPr lang="en-US" sz="3200" b="1">
              <a:solidFill>
                <a:schemeClr val="bg1"/>
              </a:solidFill>
              <a:latin typeface="Sitka Display" pitchFamily="2" charset="0"/>
            </a:endParaRPr>
          </a:p>
        </p:txBody>
      </p:sp>
      <p:sp>
        <p:nvSpPr>
          <p:cNvPr id="47" name="Rectangle 46">
            <a:extLst>
              <a:ext uri="{FF2B5EF4-FFF2-40B4-BE49-F238E27FC236}">
                <a16:creationId xmlns:a16="http://schemas.microsoft.com/office/drawing/2014/main" id="{1EB66E44-70DC-3970-E58A-018B9D02C78B}"/>
              </a:ext>
            </a:extLst>
          </p:cNvPr>
          <p:cNvSpPr/>
          <p:nvPr/>
        </p:nvSpPr>
        <p:spPr>
          <a:xfrm>
            <a:off x="397074" y="12166476"/>
            <a:ext cx="9654075" cy="883651"/>
          </a:xfrm>
          <a:prstGeom prst="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6EE7CE7C-815B-7EBE-1330-1FE972F80A35}"/>
              </a:ext>
            </a:extLst>
          </p:cNvPr>
          <p:cNvSpPr txBox="1"/>
          <p:nvPr/>
        </p:nvSpPr>
        <p:spPr>
          <a:xfrm>
            <a:off x="1107445" y="12205642"/>
            <a:ext cx="8140260" cy="769441"/>
          </a:xfrm>
          <a:prstGeom prst="rect">
            <a:avLst/>
          </a:prstGeom>
          <a:noFill/>
        </p:spPr>
        <p:txBody>
          <a:bodyPr wrap="square" rtlCol="0">
            <a:spAutoFit/>
          </a:bodyPr>
          <a:lstStyle/>
          <a:p>
            <a:pPr algn="ctr"/>
            <a:r>
              <a:rPr lang="en-US" sz="4400" b="1">
                <a:solidFill>
                  <a:schemeClr val="bg1"/>
                </a:solidFill>
                <a:latin typeface="Sitka Display" pitchFamily="2" charset="0"/>
              </a:rPr>
              <a:t>Architecture &amp; Building Envelope</a:t>
            </a:r>
            <a:endParaRPr lang="en-US" sz="3200" b="1">
              <a:solidFill>
                <a:schemeClr val="bg1"/>
              </a:solidFill>
              <a:latin typeface="Sitka Display" pitchFamily="2" charset="0"/>
            </a:endParaRPr>
          </a:p>
        </p:txBody>
      </p:sp>
      <p:pic>
        <p:nvPicPr>
          <p:cNvPr id="56" name="Picture 55">
            <a:extLst>
              <a:ext uri="{FF2B5EF4-FFF2-40B4-BE49-F238E27FC236}">
                <a16:creationId xmlns:a16="http://schemas.microsoft.com/office/drawing/2014/main" id="{37C23C19-1F32-7B17-8BCB-E2DF033E5974}"/>
              </a:ext>
            </a:extLst>
          </p:cNvPr>
          <p:cNvPicPr>
            <a:picLocks noChangeAspect="1"/>
          </p:cNvPicPr>
          <p:nvPr/>
        </p:nvPicPr>
        <p:blipFill>
          <a:blip r:embed="rId8"/>
          <a:stretch>
            <a:fillRect/>
          </a:stretch>
        </p:blipFill>
        <p:spPr>
          <a:xfrm>
            <a:off x="18588539" y="10992064"/>
            <a:ext cx="4512520" cy="4101833"/>
          </a:xfrm>
          <a:prstGeom prst="rect">
            <a:avLst/>
          </a:prstGeom>
          <a:ln w="57150">
            <a:solidFill>
              <a:schemeClr val="tx2">
                <a:lumMod val="90000"/>
                <a:lumOff val="10000"/>
              </a:schemeClr>
            </a:solidFill>
          </a:ln>
        </p:spPr>
      </p:pic>
      <p:pic>
        <p:nvPicPr>
          <p:cNvPr id="57" name="Picture 56">
            <a:extLst>
              <a:ext uri="{FF2B5EF4-FFF2-40B4-BE49-F238E27FC236}">
                <a16:creationId xmlns:a16="http://schemas.microsoft.com/office/drawing/2014/main" id="{DFFE02E5-1A65-88A3-6D01-2D90B4349FE6}"/>
              </a:ext>
            </a:extLst>
          </p:cNvPr>
          <p:cNvPicPr>
            <a:picLocks noChangeAspect="1"/>
          </p:cNvPicPr>
          <p:nvPr/>
        </p:nvPicPr>
        <p:blipFill>
          <a:blip r:embed="rId9"/>
          <a:stretch>
            <a:fillRect/>
          </a:stretch>
        </p:blipFill>
        <p:spPr>
          <a:xfrm>
            <a:off x="5628869" y="22977026"/>
            <a:ext cx="4179253" cy="2683579"/>
          </a:xfrm>
          <a:prstGeom prst="rect">
            <a:avLst/>
          </a:prstGeom>
          <a:ln w="57150">
            <a:solidFill>
              <a:schemeClr val="tx2">
                <a:lumMod val="90000"/>
                <a:lumOff val="10000"/>
              </a:schemeClr>
            </a:solidFill>
          </a:ln>
        </p:spPr>
      </p:pic>
      <p:sp>
        <p:nvSpPr>
          <p:cNvPr id="60" name="Rectangle 59">
            <a:extLst>
              <a:ext uri="{FF2B5EF4-FFF2-40B4-BE49-F238E27FC236}">
                <a16:creationId xmlns:a16="http://schemas.microsoft.com/office/drawing/2014/main" id="{EA685081-A445-A5AF-B282-064CA72BE61C}"/>
              </a:ext>
            </a:extLst>
          </p:cNvPr>
          <p:cNvSpPr/>
          <p:nvPr/>
        </p:nvSpPr>
        <p:spPr>
          <a:xfrm>
            <a:off x="11178247" y="21483886"/>
            <a:ext cx="20813382" cy="9378481"/>
          </a:xfrm>
          <a:prstGeom prst="rect">
            <a:avLst/>
          </a:prstGeom>
          <a:solidFill>
            <a:srgbClr val="FBEBD5"/>
          </a:solidFill>
          <a:ln>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6B9BFAD-C084-889D-179D-48E43194923F}"/>
              </a:ext>
            </a:extLst>
          </p:cNvPr>
          <p:cNvSpPr txBox="1"/>
          <p:nvPr/>
        </p:nvSpPr>
        <p:spPr>
          <a:xfrm>
            <a:off x="547028" y="2899816"/>
            <a:ext cx="9261094" cy="9510296"/>
          </a:xfrm>
          <a:prstGeom prst="rect">
            <a:avLst/>
          </a:prstGeom>
          <a:noFill/>
        </p:spPr>
        <p:txBody>
          <a:bodyPr wrap="square" rtlCol="0">
            <a:spAutoFit/>
          </a:bodyPr>
          <a:lstStyle/>
          <a:p>
            <a:r>
              <a:rPr lang="en-US" sz="3200" b="1">
                <a:latin typeface="Sitka Display" pitchFamily="2" charset="0"/>
              </a:rPr>
              <a:t>Overview</a:t>
            </a:r>
          </a:p>
          <a:p>
            <a:pPr marL="457200" indent="-457200" algn="just">
              <a:buFont typeface="Arial" panose="020B0604020202020204" pitchFamily="34" charset="0"/>
              <a:buChar char="•"/>
            </a:pPr>
            <a:r>
              <a:rPr lang="en-US" sz="2800">
                <a:latin typeface="Sitka Display" pitchFamily="2" charset="0"/>
              </a:rPr>
              <a:t>The Sununu Youth Services Center currently houses 10 individuals on average but has plans to be relocated to another site. The redesign of this facility will minimize both embodied and operational carbon by utilizing local materials within the surrounding economy. The team presented this design in the 2024 DOE Solar Decathlon Design Challenge in Golden, C0lorado.</a:t>
            </a:r>
          </a:p>
          <a:p>
            <a:pPr algn="just"/>
            <a:endParaRPr lang="en-US" sz="1200">
              <a:latin typeface="Sitka Display" pitchFamily="2" charset="0"/>
            </a:endParaRPr>
          </a:p>
          <a:p>
            <a:r>
              <a:rPr lang="en-US" sz="3200" b="1">
                <a:latin typeface="Sitka Display" pitchFamily="2" charset="0"/>
              </a:rPr>
              <a:t>Solar Decathlon Design Challenge</a:t>
            </a:r>
          </a:p>
          <a:p>
            <a:pPr marL="457200" indent="-457200" algn="just">
              <a:buFont typeface="Arial" panose="020B0604020202020204" pitchFamily="34" charset="0"/>
              <a:buChar char="•"/>
            </a:pPr>
            <a:r>
              <a:rPr lang="en-US" sz="2800">
                <a:latin typeface="Sitka Display" pitchFamily="2" charset="0"/>
              </a:rPr>
              <a:t>Annual collegiate competition, sponsored by the U.S. DOE, where teams from around the world are challenged to design high-performance, sustainable, low-carbon buildings that are powered by renewables. Each team is judged based off 10 contests addressing real word issues.</a:t>
            </a:r>
          </a:p>
          <a:p>
            <a:pPr algn="just"/>
            <a:endParaRPr lang="en-US" sz="1200" b="1">
              <a:latin typeface="Sitka Display" pitchFamily="2" charset="0"/>
            </a:endParaRPr>
          </a:p>
          <a:p>
            <a:r>
              <a:rPr lang="en-US" sz="3200" b="1">
                <a:latin typeface="Sitka Display" pitchFamily="2" charset="0"/>
              </a:rPr>
              <a:t>Design Goals</a:t>
            </a:r>
          </a:p>
          <a:p>
            <a:pPr marL="571500" indent="-571500" algn="just">
              <a:buFont typeface="Arial" panose="020B0604020202020204" pitchFamily="34" charset="0"/>
              <a:buChar char="•"/>
            </a:pPr>
            <a:r>
              <a:rPr lang="en-US" sz="2800">
                <a:latin typeface="Sitka Display" pitchFamily="2" charset="0"/>
              </a:rPr>
              <a:t>Net Zero Energy</a:t>
            </a:r>
          </a:p>
          <a:p>
            <a:pPr marL="571500" indent="-571500" algn="just">
              <a:buFont typeface="Arial" panose="020B0604020202020204" pitchFamily="34" charset="0"/>
              <a:buChar char="•"/>
            </a:pPr>
            <a:r>
              <a:rPr lang="en-US" sz="2800">
                <a:latin typeface="Sitka Display" pitchFamily="2" charset="0"/>
              </a:rPr>
              <a:t>Use photovoltaics and a geothermal system to maximize energy efficiency</a:t>
            </a:r>
          </a:p>
          <a:p>
            <a:pPr marL="571500" indent="-571500" algn="just">
              <a:buFont typeface="Arial" panose="020B0604020202020204" pitchFamily="34" charset="0"/>
              <a:buChar char="•"/>
            </a:pPr>
            <a:r>
              <a:rPr lang="en-US" sz="2800">
                <a:latin typeface="Sitka Display" pitchFamily="2" charset="0"/>
              </a:rPr>
              <a:t>Address educational, poverty, and mental health concerns</a:t>
            </a:r>
          </a:p>
          <a:p>
            <a:pPr marL="571500" indent="-571500" algn="just">
              <a:buFont typeface="Arial" panose="020B0604020202020204" pitchFamily="34" charset="0"/>
              <a:buChar char="•"/>
            </a:pPr>
            <a:r>
              <a:rPr lang="en-US" sz="2800">
                <a:latin typeface="Sitka Display" pitchFamily="2" charset="0"/>
              </a:rPr>
              <a:t>Set precedence for future retrofits of this scale</a:t>
            </a:r>
          </a:p>
        </p:txBody>
      </p:sp>
      <p:pic>
        <p:nvPicPr>
          <p:cNvPr id="8" name="Picture 7">
            <a:extLst>
              <a:ext uri="{FF2B5EF4-FFF2-40B4-BE49-F238E27FC236}">
                <a16:creationId xmlns:a16="http://schemas.microsoft.com/office/drawing/2014/main" id="{1A5A26AD-0F37-45E8-CECC-7696DAE810B8}"/>
              </a:ext>
            </a:extLst>
          </p:cNvPr>
          <p:cNvPicPr>
            <a:picLocks noChangeAspect="1"/>
          </p:cNvPicPr>
          <p:nvPr/>
        </p:nvPicPr>
        <p:blipFill rotWithShape="1">
          <a:blip r:embed="rId10">
            <a:extLst>
              <a:ext uri="{28A0092B-C50C-407E-A947-70E740481C1C}">
                <a14:useLocalDpi xmlns:a14="http://schemas.microsoft.com/office/drawing/2010/main" val="0"/>
              </a:ext>
            </a:extLst>
          </a:blip>
          <a:srcRect l="2132" r="2132"/>
          <a:stretch/>
        </p:blipFill>
        <p:spPr>
          <a:xfrm>
            <a:off x="609927" y="22980750"/>
            <a:ext cx="4811942" cy="2680020"/>
          </a:xfrm>
          <a:prstGeom prst="rect">
            <a:avLst/>
          </a:prstGeom>
          <a:ln w="57150">
            <a:solidFill>
              <a:schemeClr val="tx2">
                <a:lumMod val="90000"/>
                <a:lumOff val="10000"/>
              </a:schemeClr>
            </a:solidFill>
          </a:ln>
        </p:spPr>
      </p:pic>
      <p:pic>
        <p:nvPicPr>
          <p:cNvPr id="45" name="Picture 44">
            <a:extLst>
              <a:ext uri="{FF2B5EF4-FFF2-40B4-BE49-F238E27FC236}">
                <a16:creationId xmlns:a16="http://schemas.microsoft.com/office/drawing/2014/main" id="{A1DDAF17-E24F-7781-A75D-E91DEA69ADF5}"/>
              </a:ext>
            </a:extLst>
          </p:cNvPr>
          <p:cNvPicPr>
            <a:picLocks noChangeAspect="1"/>
          </p:cNvPicPr>
          <p:nvPr/>
        </p:nvPicPr>
        <p:blipFill rotWithShape="1">
          <a:blip r:embed="rId11"/>
          <a:srcRect t="8103" b="11621"/>
          <a:stretch/>
        </p:blipFill>
        <p:spPr>
          <a:xfrm>
            <a:off x="11400940" y="15687747"/>
            <a:ext cx="5189804" cy="4668381"/>
          </a:xfrm>
          <a:prstGeom prst="rect">
            <a:avLst/>
          </a:prstGeom>
        </p:spPr>
      </p:pic>
      <p:sp>
        <p:nvSpPr>
          <p:cNvPr id="46" name="TextBox 45">
            <a:extLst>
              <a:ext uri="{FF2B5EF4-FFF2-40B4-BE49-F238E27FC236}">
                <a16:creationId xmlns:a16="http://schemas.microsoft.com/office/drawing/2014/main" id="{DE8552CC-AB5E-FF5C-63CE-343E903508EA}"/>
              </a:ext>
            </a:extLst>
          </p:cNvPr>
          <p:cNvSpPr txBox="1"/>
          <p:nvPr/>
        </p:nvSpPr>
        <p:spPr>
          <a:xfrm>
            <a:off x="17258978" y="15641418"/>
            <a:ext cx="6544110" cy="5201424"/>
          </a:xfrm>
          <a:prstGeom prst="rect">
            <a:avLst/>
          </a:prstGeom>
          <a:noFill/>
        </p:spPr>
        <p:txBody>
          <a:bodyPr wrap="square" rtlCol="0">
            <a:spAutoFit/>
          </a:bodyPr>
          <a:lstStyle/>
          <a:p>
            <a:r>
              <a:rPr lang="en-US" sz="4000" b="1">
                <a:latin typeface="Sitka Display" pitchFamily="2" charset="0"/>
              </a:rPr>
              <a:t>Site Location</a:t>
            </a:r>
          </a:p>
          <a:p>
            <a:pPr marL="457200" indent="-457200">
              <a:buFont typeface="Arial" panose="020B0604020202020204" pitchFamily="34" charset="0"/>
              <a:buChar char="•"/>
            </a:pPr>
            <a:r>
              <a:rPr lang="en-US" sz="3600">
                <a:latin typeface="Sitka Display" pitchFamily="2" charset="0"/>
              </a:rPr>
              <a:t>1056 River Road, Manchester, New Hampshire</a:t>
            </a:r>
          </a:p>
          <a:p>
            <a:pPr marL="457200" indent="-457200">
              <a:buFont typeface="Arial" panose="020B0604020202020204" pitchFamily="34" charset="0"/>
              <a:buChar char="•"/>
            </a:pPr>
            <a:r>
              <a:rPr lang="en-US" sz="3600">
                <a:latin typeface="Sitka Display" pitchFamily="2" charset="0"/>
              </a:rPr>
              <a:t>Northwest side of the city</a:t>
            </a:r>
          </a:p>
          <a:p>
            <a:pPr marL="457200" indent="-457200">
              <a:buFont typeface="Arial" panose="020B0604020202020204" pitchFamily="34" charset="0"/>
              <a:buChar char="•"/>
            </a:pPr>
            <a:r>
              <a:rPr lang="en-US" sz="3600">
                <a:latin typeface="Sitka Display" pitchFamily="2" charset="0"/>
              </a:rPr>
              <a:t>Lot Size: 150.7 Acres</a:t>
            </a:r>
          </a:p>
          <a:p>
            <a:pPr marL="457200" indent="-457200">
              <a:buFont typeface="Arial" panose="020B0604020202020204" pitchFamily="34" charset="0"/>
              <a:buChar char="•"/>
            </a:pPr>
            <a:r>
              <a:rPr lang="en-US" sz="3600">
                <a:latin typeface="Sitka Display" pitchFamily="2" charset="0"/>
              </a:rPr>
              <a:t>Climate Zone 5A</a:t>
            </a:r>
          </a:p>
          <a:p>
            <a:pPr marL="457200" indent="-457200">
              <a:buFont typeface="Arial" panose="020B0604020202020204" pitchFamily="34" charset="0"/>
              <a:buChar char="•"/>
            </a:pPr>
            <a:r>
              <a:rPr lang="en-US" sz="3600">
                <a:latin typeface="Sitka Display" pitchFamily="2" charset="0"/>
              </a:rPr>
              <a:t>Risk Category III </a:t>
            </a:r>
          </a:p>
          <a:p>
            <a:pPr marL="457200" indent="-457200">
              <a:buFont typeface="Arial" panose="020B0604020202020204" pitchFamily="34" charset="0"/>
              <a:buChar char="•"/>
            </a:pPr>
            <a:r>
              <a:rPr lang="en-US" sz="3600">
                <a:latin typeface="Sitka Display" pitchFamily="2" charset="0"/>
              </a:rPr>
              <a:t>Next to the Merrimack River</a:t>
            </a:r>
          </a:p>
          <a:p>
            <a:endParaRPr lang="en-US" sz="4000" b="1">
              <a:latin typeface="Sitka Display" pitchFamily="2" charset="0"/>
            </a:endParaRPr>
          </a:p>
        </p:txBody>
      </p:sp>
      <p:sp>
        <p:nvSpPr>
          <p:cNvPr id="49" name="Rectangle: Single Corner Snipped 48">
            <a:extLst>
              <a:ext uri="{FF2B5EF4-FFF2-40B4-BE49-F238E27FC236}">
                <a16:creationId xmlns:a16="http://schemas.microsoft.com/office/drawing/2014/main" id="{FAAEFF3C-3F0D-9C26-5EBC-0B7DD726BFCE}"/>
              </a:ext>
            </a:extLst>
          </p:cNvPr>
          <p:cNvSpPr/>
          <p:nvPr/>
        </p:nvSpPr>
        <p:spPr>
          <a:xfrm rot="10800000">
            <a:off x="13734184" y="16667544"/>
            <a:ext cx="317513" cy="573692"/>
          </a:xfrm>
          <a:custGeom>
            <a:avLst/>
            <a:gdLst>
              <a:gd name="connsiteX0" fmla="*/ 0 w 420370"/>
              <a:gd name="connsiteY0" fmla="*/ 0 h 792480"/>
              <a:gd name="connsiteX1" fmla="*/ 210185 w 420370"/>
              <a:gd name="connsiteY1" fmla="*/ 0 h 792480"/>
              <a:gd name="connsiteX2" fmla="*/ 420370 w 420370"/>
              <a:gd name="connsiteY2" fmla="*/ 210185 h 792480"/>
              <a:gd name="connsiteX3" fmla="*/ 420370 w 420370"/>
              <a:gd name="connsiteY3" fmla="*/ 792480 h 792480"/>
              <a:gd name="connsiteX4" fmla="*/ 0 w 420370"/>
              <a:gd name="connsiteY4" fmla="*/ 792480 h 792480"/>
              <a:gd name="connsiteX5" fmla="*/ 0 w 420370"/>
              <a:gd name="connsiteY5" fmla="*/ 0 h 792480"/>
              <a:gd name="connsiteX0" fmla="*/ 0 w 426720"/>
              <a:gd name="connsiteY0" fmla="*/ 0 h 792480"/>
              <a:gd name="connsiteX1" fmla="*/ 210185 w 426720"/>
              <a:gd name="connsiteY1" fmla="*/ 0 h 792480"/>
              <a:gd name="connsiteX2" fmla="*/ 426720 w 426720"/>
              <a:gd name="connsiteY2" fmla="*/ 602615 h 792480"/>
              <a:gd name="connsiteX3" fmla="*/ 420370 w 426720"/>
              <a:gd name="connsiteY3" fmla="*/ 792480 h 792480"/>
              <a:gd name="connsiteX4" fmla="*/ 0 w 426720"/>
              <a:gd name="connsiteY4" fmla="*/ 792480 h 792480"/>
              <a:gd name="connsiteX5" fmla="*/ 0 w 426720"/>
              <a:gd name="connsiteY5" fmla="*/ 0 h 792480"/>
              <a:gd name="connsiteX0" fmla="*/ 0 w 426720"/>
              <a:gd name="connsiteY0" fmla="*/ 19188 h 811668"/>
              <a:gd name="connsiteX1" fmla="*/ 301195 w 426720"/>
              <a:gd name="connsiteY1" fmla="*/ 0 h 811668"/>
              <a:gd name="connsiteX2" fmla="*/ 426720 w 426720"/>
              <a:gd name="connsiteY2" fmla="*/ 621803 h 811668"/>
              <a:gd name="connsiteX3" fmla="*/ 420370 w 426720"/>
              <a:gd name="connsiteY3" fmla="*/ 811668 h 811668"/>
              <a:gd name="connsiteX4" fmla="*/ 0 w 426720"/>
              <a:gd name="connsiteY4" fmla="*/ 811668 h 811668"/>
              <a:gd name="connsiteX5" fmla="*/ 0 w 426720"/>
              <a:gd name="connsiteY5" fmla="*/ 19188 h 811668"/>
              <a:gd name="connsiteX0" fmla="*/ 0 w 426720"/>
              <a:gd name="connsiteY0" fmla="*/ 0 h 792480"/>
              <a:gd name="connsiteX1" fmla="*/ 305240 w 426720"/>
              <a:gd name="connsiteY1" fmla="*/ 0 h 792480"/>
              <a:gd name="connsiteX2" fmla="*/ 426720 w 426720"/>
              <a:gd name="connsiteY2" fmla="*/ 602615 h 792480"/>
              <a:gd name="connsiteX3" fmla="*/ 420370 w 426720"/>
              <a:gd name="connsiteY3" fmla="*/ 792480 h 792480"/>
              <a:gd name="connsiteX4" fmla="*/ 0 w 426720"/>
              <a:gd name="connsiteY4" fmla="*/ 792480 h 792480"/>
              <a:gd name="connsiteX5" fmla="*/ 0 w 426720"/>
              <a:gd name="connsiteY5" fmla="*/ 0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720" h="792480">
                <a:moveTo>
                  <a:pt x="0" y="0"/>
                </a:moveTo>
                <a:lnTo>
                  <a:pt x="305240" y="0"/>
                </a:lnTo>
                <a:lnTo>
                  <a:pt x="426720" y="602615"/>
                </a:lnTo>
                <a:lnTo>
                  <a:pt x="420370" y="792480"/>
                </a:lnTo>
                <a:lnTo>
                  <a:pt x="0" y="792480"/>
                </a:lnTo>
                <a:lnTo>
                  <a:pt x="0" y="0"/>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076790D7-284B-A5B3-B5F0-F9E34636096A}"/>
              </a:ext>
            </a:extLst>
          </p:cNvPr>
          <p:cNvSpPr/>
          <p:nvPr/>
        </p:nvSpPr>
        <p:spPr>
          <a:xfrm>
            <a:off x="961563" y="23280953"/>
            <a:ext cx="402658" cy="2170917"/>
          </a:xfrm>
          <a:prstGeom prst="rect">
            <a:avLst/>
          </a:prstGeom>
          <a:solidFill>
            <a:srgbClr val="D9F2D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F232941F-2D19-5C80-F3AB-F7DBB01A16AB}"/>
              </a:ext>
            </a:extLst>
          </p:cNvPr>
          <p:cNvSpPr/>
          <p:nvPr/>
        </p:nvSpPr>
        <p:spPr>
          <a:xfrm>
            <a:off x="1371750" y="23280953"/>
            <a:ext cx="357902" cy="2157552"/>
          </a:xfrm>
          <a:prstGeom prst="rect">
            <a:avLst/>
          </a:prstGeom>
          <a:solidFill>
            <a:schemeClr val="accent2">
              <a:lumMod val="5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08DADCAA-7150-7381-E686-D0FA81253880}"/>
              </a:ext>
            </a:extLst>
          </p:cNvPr>
          <p:cNvSpPr txBox="1"/>
          <p:nvPr/>
        </p:nvSpPr>
        <p:spPr>
          <a:xfrm>
            <a:off x="528088" y="19978475"/>
            <a:ext cx="5073329" cy="2677656"/>
          </a:xfrm>
          <a:prstGeom prst="rect">
            <a:avLst/>
          </a:prstGeom>
          <a:noFill/>
        </p:spPr>
        <p:txBody>
          <a:bodyPr wrap="square" rtlCol="0">
            <a:spAutoFit/>
          </a:bodyPr>
          <a:lstStyle/>
          <a:p>
            <a:r>
              <a:rPr lang="en-US" sz="2800" b="1">
                <a:latin typeface="Sitka Display" pitchFamily="2" charset="0"/>
              </a:rPr>
              <a:t>Single Stud Walls</a:t>
            </a:r>
          </a:p>
          <a:p>
            <a:pPr marL="457200" indent="-457200">
              <a:buFont typeface="Arial" panose="020B0604020202020204" pitchFamily="34" charset="0"/>
              <a:buChar char="•"/>
            </a:pPr>
            <a:r>
              <a:rPr lang="en-US" sz="2800">
                <a:latin typeface="Sitka Display" pitchFamily="2" charset="0"/>
              </a:rPr>
              <a:t>Existing solid masonry double wythe wall</a:t>
            </a:r>
          </a:p>
          <a:p>
            <a:pPr marL="457200" indent="-457200">
              <a:buFont typeface="Arial" panose="020B0604020202020204" pitchFamily="34" charset="0"/>
              <a:buChar char="•"/>
            </a:pPr>
            <a:r>
              <a:rPr lang="en-US" sz="2800">
                <a:latin typeface="Sitka Display" pitchFamily="2" charset="0"/>
              </a:rPr>
              <a:t>Wood Fiber Insulation</a:t>
            </a:r>
          </a:p>
          <a:p>
            <a:pPr marL="457200" indent="-457200">
              <a:buFont typeface="Arial" panose="020B0604020202020204" pitchFamily="34" charset="0"/>
              <a:buChar char="•"/>
            </a:pPr>
            <a:r>
              <a:rPr lang="en-US" sz="2800">
                <a:latin typeface="Sitka Display" pitchFamily="2" charset="0"/>
              </a:rPr>
              <a:t>8 in. thick exterior walls</a:t>
            </a:r>
          </a:p>
          <a:p>
            <a:pPr marL="457200" indent="-457200">
              <a:buFont typeface="Arial" panose="020B0604020202020204" pitchFamily="34" charset="0"/>
              <a:buChar char="•"/>
            </a:pPr>
            <a:r>
              <a:rPr lang="en-US" sz="2800">
                <a:latin typeface="Sitka Display" pitchFamily="2" charset="0"/>
              </a:rPr>
              <a:t>Carbon neutral lumber</a:t>
            </a:r>
          </a:p>
        </p:txBody>
      </p:sp>
      <p:sp>
        <p:nvSpPr>
          <p:cNvPr id="58" name="TextBox 57">
            <a:extLst>
              <a:ext uri="{FF2B5EF4-FFF2-40B4-BE49-F238E27FC236}">
                <a16:creationId xmlns:a16="http://schemas.microsoft.com/office/drawing/2014/main" id="{EF62A671-9DCA-3AE0-43EF-27FC16024207}"/>
              </a:ext>
            </a:extLst>
          </p:cNvPr>
          <p:cNvSpPr txBox="1"/>
          <p:nvPr/>
        </p:nvSpPr>
        <p:spPr>
          <a:xfrm>
            <a:off x="4407150" y="25093621"/>
            <a:ext cx="1127771" cy="954107"/>
          </a:xfrm>
          <a:prstGeom prst="rect">
            <a:avLst/>
          </a:prstGeom>
          <a:noFill/>
        </p:spPr>
        <p:txBody>
          <a:bodyPr wrap="square" rtlCol="0">
            <a:spAutoFit/>
          </a:bodyPr>
          <a:lstStyle/>
          <a:p>
            <a:pPr algn="ctr"/>
            <a:r>
              <a:rPr lang="en-US" sz="2400" b="1">
                <a:latin typeface="Sitka Display" pitchFamily="2" charset="0"/>
              </a:rPr>
              <a:t>R-35</a:t>
            </a:r>
          </a:p>
          <a:p>
            <a:pPr marL="457200" indent="-457200" algn="ctr">
              <a:buFont typeface="Arial" panose="020B0604020202020204" pitchFamily="34" charset="0"/>
              <a:buChar char="•"/>
            </a:pPr>
            <a:endParaRPr lang="en-US" sz="3200">
              <a:latin typeface="Sitka Display" pitchFamily="2" charset="0"/>
            </a:endParaRPr>
          </a:p>
        </p:txBody>
      </p:sp>
      <p:sp>
        <p:nvSpPr>
          <p:cNvPr id="61" name="Rectangle 60">
            <a:extLst>
              <a:ext uri="{FF2B5EF4-FFF2-40B4-BE49-F238E27FC236}">
                <a16:creationId xmlns:a16="http://schemas.microsoft.com/office/drawing/2014/main" id="{5239B6DC-9605-06B5-73DE-B1435EFC29DB}"/>
              </a:ext>
            </a:extLst>
          </p:cNvPr>
          <p:cNvSpPr/>
          <p:nvPr/>
        </p:nvSpPr>
        <p:spPr>
          <a:xfrm>
            <a:off x="4496217" y="25068339"/>
            <a:ext cx="949346" cy="618687"/>
          </a:xfrm>
          <a:prstGeom prst="rect">
            <a:avLst/>
          </a:prstGeom>
          <a:noFill/>
          <a:ln>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9B43CCB2-4752-492D-0FC3-F19C3ECE2896}"/>
              </a:ext>
            </a:extLst>
          </p:cNvPr>
          <p:cNvSpPr/>
          <p:nvPr/>
        </p:nvSpPr>
        <p:spPr>
          <a:xfrm>
            <a:off x="8898031" y="25068339"/>
            <a:ext cx="924608" cy="610247"/>
          </a:xfrm>
          <a:prstGeom prst="rect">
            <a:avLst/>
          </a:prstGeom>
          <a:solidFill>
            <a:schemeClr val="bg1"/>
          </a:solidFill>
          <a:ln>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TextBox 1023">
            <a:extLst>
              <a:ext uri="{FF2B5EF4-FFF2-40B4-BE49-F238E27FC236}">
                <a16:creationId xmlns:a16="http://schemas.microsoft.com/office/drawing/2014/main" id="{1709E4CD-D3F7-8E68-7A56-1017F426DD3E}"/>
              </a:ext>
            </a:extLst>
          </p:cNvPr>
          <p:cNvSpPr txBox="1"/>
          <p:nvPr/>
        </p:nvSpPr>
        <p:spPr>
          <a:xfrm>
            <a:off x="519501" y="13029462"/>
            <a:ext cx="9387137" cy="6986528"/>
          </a:xfrm>
          <a:prstGeom prst="rect">
            <a:avLst/>
          </a:prstGeom>
          <a:noFill/>
        </p:spPr>
        <p:txBody>
          <a:bodyPr wrap="square" rtlCol="0">
            <a:spAutoFit/>
          </a:bodyPr>
          <a:lstStyle/>
          <a:p>
            <a:r>
              <a:rPr lang="en-US" sz="2800" b="1">
                <a:latin typeface="Sitka Display" pitchFamily="2" charset="0"/>
              </a:rPr>
              <a:t>Historic Preservation</a:t>
            </a:r>
          </a:p>
          <a:p>
            <a:pPr marL="457200" indent="-457200" algn="just">
              <a:buFont typeface="Arial" panose="020B0604020202020204" pitchFamily="34" charset="0"/>
              <a:buChar char="•"/>
            </a:pPr>
            <a:r>
              <a:rPr lang="en-US" sz="2800">
                <a:latin typeface="Sitka Display" pitchFamily="2" charset="0"/>
              </a:rPr>
              <a:t>As a large portion of the structures date back to the 1800’s, it is paramount to maintain the external façade of the renovated buildings.</a:t>
            </a:r>
          </a:p>
          <a:p>
            <a:pPr marL="457200" indent="-457200" algn="just">
              <a:buFont typeface="Arial" panose="020B0604020202020204" pitchFamily="34" charset="0"/>
              <a:buChar char="•"/>
            </a:pPr>
            <a:r>
              <a:rPr lang="en-US" sz="2800">
                <a:latin typeface="Sitka Display" pitchFamily="2" charset="0"/>
              </a:rPr>
              <a:t>Follows guidelines of NH Division of Historical Resources</a:t>
            </a:r>
          </a:p>
          <a:p>
            <a:pPr algn="just"/>
            <a:r>
              <a:rPr lang="en-US" sz="2800" b="1">
                <a:latin typeface="Sitka Display" pitchFamily="2" charset="0"/>
              </a:rPr>
              <a:t>Outdoor Experience</a:t>
            </a:r>
          </a:p>
          <a:p>
            <a:pPr marL="457200" indent="-457200" algn="just">
              <a:buFont typeface="Arial" panose="020B0604020202020204" pitchFamily="34" charset="0"/>
              <a:buChar char="•"/>
            </a:pPr>
            <a:r>
              <a:rPr lang="en-US" sz="2800">
                <a:latin typeface="Sitka Display" pitchFamily="2" charset="0"/>
              </a:rPr>
              <a:t>Introducing outdoor classrooms, picnic areas, and gardens will promote a more interactive environment. New walking paths with artistic sculptures will also inspire creativity when at times of rest.</a:t>
            </a:r>
          </a:p>
          <a:p>
            <a:pPr algn="just"/>
            <a:r>
              <a:rPr lang="en-US" sz="2800" b="1">
                <a:latin typeface="Sitka Display" pitchFamily="2" charset="0"/>
              </a:rPr>
              <a:t>ADA Compliant</a:t>
            </a:r>
          </a:p>
          <a:p>
            <a:pPr marL="457200" indent="-457200" algn="just">
              <a:buFont typeface="Arial" panose="020B0604020202020204" pitchFamily="34" charset="0"/>
              <a:buChar char="•"/>
            </a:pPr>
            <a:r>
              <a:rPr lang="en-US" sz="2800">
                <a:latin typeface="Sitka Display" pitchFamily="2" charset="0"/>
              </a:rPr>
              <a:t>All elevators, doorways and entrances, and parking lots will follow the requirements of ADA.</a:t>
            </a:r>
          </a:p>
          <a:p>
            <a:pPr algn="just"/>
            <a:r>
              <a:rPr lang="en-US" sz="2800" b="1">
                <a:latin typeface="Sitka Display" pitchFamily="2" charset="0"/>
              </a:rPr>
              <a:t>Acoustics</a:t>
            </a:r>
          </a:p>
          <a:p>
            <a:pPr marL="457200" indent="-457200" algn="just">
              <a:buFont typeface="Arial" panose="020B0604020202020204" pitchFamily="34" charset="0"/>
              <a:buChar char="•"/>
            </a:pPr>
            <a:r>
              <a:rPr lang="en-US" sz="2800">
                <a:latin typeface="Sitka Display" pitchFamily="2" charset="0"/>
              </a:rPr>
              <a:t>Reverberation time for an empty classroom = 0.739 seconds</a:t>
            </a:r>
          </a:p>
          <a:p>
            <a:pPr marL="457200" indent="-457200" algn="just">
              <a:buFont typeface="Arial" panose="020B0604020202020204" pitchFamily="34" charset="0"/>
              <a:buChar char="•"/>
            </a:pPr>
            <a:r>
              <a:rPr lang="en-US" sz="2800">
                <a:latin typeface="Sitka Display" pitchFamily="2" charset="0"/>
              </a:rPr>
              <a:t>Minimize excess noise while maximizing speech intelligibility.</a:t>
            </a:r>
          </a:p>
        </p:txBody>
      </p:sp>
      <p:pic>
        <p:nvPicPr>
          <p:cNvPr id="1132" name="Picture 1131">
            <a:extLst>
              <a:ext uri="{FF2B5EF4-FFF2-40B4-BE49-F238E27FC236}">
                <a16:creationId xmlns:a16="http://schemas.microsoft.com/office/drawing/2014/main" id="{78B99F67-84FA-7F01-B9D2-E32B955CEEFF}"/>
              </a:ext>
            </a:extLst>
          </p:cNvPr>
          <p:cNvPicPr>
            <a:picLocks noChangeAspect="1"/>
          </p:cNvPicPr>
          <p:nvPr/>
        </p:nvPicPr>
        <p:blipFill rotWithShape="1">
          <a:blip r:embed="rId12"/>
          <a:srcRect l="2009" r="2137"/>
          <a:stretch/>
        </p:blipFill>
        <p:spPr>
          <a:xfrm>
            <a:off x="23445095" y="10992064"/>
            <a:ext cx="8546534" cy="4110855"/>
          </a:xfrm>
          <a:prstGeom prst="rect">
            <a:avLst/>
          </a:prstGeom>
          <a:ln w="57150">
            <a:solidFill>
              <a:schemeClr val="tx2">
                <a:lumMod val="90000"/>
                <a:lumOff val="10000"/>
              </a:schemeClr>
            </a:solidFill>
          </a:ln>
        </p:spPr>
      </p:pic>
      <p:sp>
        <p:nvSpPr>
          <p:cNvPr id="11" name="Rectangle 10">
            <a:extLst>
              <a:ext uri="{FF2B5EF4-FFF2-40B4-BE49-F238E27FC236}">
                <a16:creationId xmlns:a16="http://schemas.microsoft.com/office/drawing/2014/main" id="{4B89EBCC-725E-F429-9758-FC0976423CE8}"/>
              </a:ext>
            </a:extLst>
          </p:cNvPr>
          <p:cNvSpPr/>
          <p:nvPr/>
        </p:nvSpPr>
        <p:spPr>
          <a:xfrm>
            <a:off x="33112929" y="2052669"/>
            <a:ext cx="10328957" cy="883651"/>
          </a:xfrm>
          <a:prstGeom prst="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832010E-C2F6-95F0-3742-0365699BFEBA}"/>
              </a:ext>
            </a:extLst>
          </p:cNvPr>
          <p:cNvSpPr txBox="1"/>
          <p:nvPr/>
        </p:nvSpPr>
        <p:spPr>
          <a:xfrm>
            <a:off x="35613425" y="2106648"/>
            <a:ext cx="5358198" cy="769441"/>
          </a:xfrm>
          <a:prstGeom prst="rect">
            <a:avLst/>
          </a:prstGeom>
          <a:noFill/>
        </p:spPr>
        <p:txBody>
          <a:bodyPr wrap="square" rtlCol="0">
            <a:spAutoFit/>
          </a:bodyPr>
          <a:lstStyle/>
          <a:p>
            <a:pPr algn="ctr"/>
            <a:r>
              <a:rPr lang="en-US" sz="4400" b="1">
                <a:solidFill>
                  <a:schemeClr val="bg1"/>
                </a:solidFill>
                <a:latin typeface="Sitka Display" pitchFamily="2" charset="0"/>
              </a:rPr>
              <a:t>Mechanical Systems</a:t>
            </a:r>
            <a:endParaRPr lang="en-US" sz="3200" b="1">
              <a:solidFill>
                <a:schemeClr val="bg1"/>
              </a:solidFill>
              <a:latin typeface="Sitka Display" pitchFamily="2" charset="0"/>
            </a:endParaRPr>
          </a:p>
        </p:txBody>
      </p:sp>
      <p:sp>
        <p:nvSpPr>
          <p:cNvPr id="39" name="Rectangle 38">
            <a:extLst>
              <a:ext uri="{FF2B5EF4-FFF2-40B4-BE49-F238E27FC236}">
                <a16:creationId xmlns:a16="http://schemas.microsoft.com/office/drawing/2014/main" id="{FDFD47F1-E359-FD12-ADCA-A3BC2D31D400}"/>
              </a:ext>
            </a:extLst>
          </p:cNvPr>
          <p:cNvSpPr/>
          <p:nvPr/>
        </p:nvSpPr>
        <p:spPr>
          <a:xfrm>
            <a:off x="33112929" y="24736346"/>
            <a:ext cx="10341317" cy="883651"/>
          </a:xfrm>
          <a:prstGeom prst="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2861BD00-5592-D73C-BFC3-5212FCC33133}"/>
              </a:ext>
            </a:extLst>
          </p:cNvPr>
          <p:cNvSpPr txBox="1"/>
          <p:nvPr/>
        </p:nvSpPr>
        <p:spPr>
          <a:xfrm>
            <a:off x="35602599" y="24790325"/>
            <a:ext cx="5358198" cy="769441"/>
          </a:xfrm>
          <a:prstGeom prst="rect">
            <a:avLst/>
          </a:prstGeom>
          <a:noFill/>
        </p:spPr>
        <p:txBody>
          <a:bodyPr wrap="square" rtlCol="0">
            <a:spAutoFit/>
          </a:bodyPr>
          <a:lstStyle/>
          <a:p>
            <a:pPr algn="ctr"/>
            <a:r>
              <a:rPr lang="en-US" sz="4400" b="1">
                <a:solidFill>
                  <a:schemeClr val="bg1"/>
                </a:solidFill>
                <a:latin typeface="Sitka Display" pitchFamily="2" charset="0"/>
              </a:rPr>
              <a:t>Acknowledgements</a:t>
            </a:r>
            <a:endParaRPr lang="en-US" sz="3200" b="1">
              <a:solidFill>
                <a:schemeClr val="bg1"/>
              </a:solidFill>
              <a:latin typeface="Sitka Display" pitchFamily="2" charset="0"/>
            </a:endParaRPr>
          </a:p>
        </p:txBody>
      </p:sp>
      <p:sp>
        <p:nvSpPr>
          <p:cNvPr id="44" name="Rectangle 43">
            <a:extLst>
              <a:ext uri="{FF2B5EF4-FFF2-40B4-BE49-F238E27FC236}">
                <a16:creationId xmlns:a16="http://schemas.microsoft.com/office/drawing/2014/main" id="{4F5D1597-4F24-B141-031B-16992667AF8F}"/>
              </a:ext>
            </a:extLst>
          </p:cNvPr>
          <p:cNvSpPr/>
          <p:nvPr/>
        </p:nvSpPr>
        <p:spPr>
          <a:xfrm>
            <a:off x="33107635" y="27523991"/>
            <a:ext cx="10341317" cy="883651"/>
          </a:xfrm>
          <a:prstGeom prst="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CEFA8F20-94A9-3B43-2629-1197CDC0C8D9}"/>
              </a:ext>
            </a:extLst>
          </p:cNvPr>
          <p:cNvSpPr txBox="1"/>
          <p:nvPr/>
        </p:nvSpPr>
        <p:spPr>
          <a:xfrm>
            <a:off x="35624250" y="27577970"/>
            <a:ext cx="5358198" cy="769441"/>
          </a:xfrm>
          <a:prstGeom prst="rect">
            <a:avLst/>
          </a:prstGeom>
          <a:noFill/>
        </p:spPr>
        <p:txBody>
          <a:bodyPr wrap="square" rtlCol="0">
            <a:spAutoFit/>
          </a:bodyPr>
          <a:lstStyle/>
          <a:p>
            <a:pPr algn="ctr"/>
            <a:r>
              <a:rPr lang="en-US" sz="4400" b="1">
                <a:solidFill>
                  <a:schemeClr val="bg1"/>
                </a:solidFill>
                <a:latin typeface="Sitka Display" pitchFamily="2" charset="0"/>
              </a:rPr>
              <a:t>References</a:t>
            </a:r>
            <a:endParaRPr lang="en-US" sz="3200" b="1">
              <a:solidFill>
                <a:schemeClr val="bg1"/>
              </a:solidFill>
              <a:latin typeface="Sitka Display" pitchFamily="2" charset="0"/>
            </a:endParaRPr>
          </a:p>
        </p:txBody>
      </p:sp>
      <p:pic>
        <p:nvPicPr>
          <p:cNvPr id="1143" name="Picture 1142">
            <a:extLst>
              <a:ext uri="{FF2B5EF4-FFF2-40B4-BE49-F238E27FC236}">
                <a16:creationId xmlns:a16="http://schemas.microsoft.com/office/drawing/2014/main" id="{CF7DB494-7366-4071-68D1-BAC901EFEA8C}"/>
              </a:ext>
            </a:extLst>
          </p:cNvPr>
          <p:cNvPicPr>
            <a:picLocks noChangeAspect="1"/>
          </p:cNvPicPr>
          <p:nvPr/>
        </p:nvPicPr>
        <p:blipFill rotWithShape="1">
          <a:blip r:embed="rId13"/>
          <a:srcRect l="572" t="715"/>
          <a:stretch/>
        </p:blipFill>
        <p:spPr>
          <a:xfrm>
            <a:off x="11235689" y="10992064"/>
            <a:ext cx="6976957" cy="4114640"/>
          </a:xfrm>
          <a:prstGeom prst="rect">
            <a:avLst/>
          </a:prstGeom>
          <a:ln w="57150">
            <a:solidFill>
              <a:schemeClr val="tx2">
                <a:lumMod val="90000"/>
                <a:lumOff val="10000"/>
              </a:schemeClr>
            </a:solidFill>
          </a:ln>
        </p:spPr>
      </p:pic>
      <p:sp>
        <p:nvSpPr>
          <p:cNvPr id="1145" name="TextBox 1144">
            <a:extLst>
              <a:ext uri="{FF2B5EF4-FFF2-40B4-BE49-F238E27FC236}">
                <a16:creationId xmlns:a16="http://schemas.microsoft.com/office/drawing/2014/main" id="{18F8033A-9CEC-47A1-B59C-BE91EDD240AA}"/>
              </a:ext>
            </a:extLst>
          </p:cNvPr>
          <p:cNvSpPr txBox="1"/>
          <p:nvPr/>
        </p:nvSpPr>
        <p:spPr>
          <a:xfrm>
            <a:off x="12528880" y="10216392"/>
            <a:ext cx="4390574" cy="707886"/>
          </a:xfrm>
          <a:prstGeom prst="rect">
            <a:avLst/>
          </a:prstGeom>
          <a:noFill/>
        </p:spPr>
        <p:txBody>
          <a:bodyPr wrap="square" rtlCol="0">
            <a:spAutoFit/>
          </a:bodyPr>
          <a:lstStyle/>
          <a:p>
            <a:pPr algn="ctr"/>
            <a:r>
              <a:rPr lang="en-US" sz="4000" b="1" i="1">
                <a:latin typeface="Sitka Display" pitchFamily="2" charset="0"/>
              </a:rPr>
              <a:t>Renovation Focus</a:t>
            </a:r>
          </a:p>
        </p:txBody>
      </p:sp>
      <p:sp>
        <p:nvSpPr>
          <p:cNvPr id="1146" name="TextBox 1145">
            <a:extLst>
              <a:ext uri="{FF2B5EF4-FFF2-40B4-BE49-F238E27FC236}">
                <a16:creationId xmlns:a16="http://schemas.microsoft.com/office/drawing/2014/main" id="{63B547DC-5879-21EB-97F8-CFFCAFCAF4E4}"/>
              </a:ext>
            </a:extLst>
          </p:cNvPr>
          <p:cNvSpPr txBox="1"/>
          <p:nvPr/>
        </p:nvSpPr>
        <p:spPr>
          <a:xfrm>
            <a:off x="18649512" y="10216392"/>
            <a:ext cx="4390574" cy="707886"/>
          </a:xfrm>
          <a:prstGeom prst="rect">
            <a:avLst/>
          </a:prstGeom>
          <a:noFill/>
        </p:spPr>
        <p:txBody>
          <a:bodyPr wrap="square" rtlCol="0">
            <a:spAutoFit/>
          </a:bodyPr>
          <a:lstStyle/>
          <a:p>
            <a:pPr algn="ctr"/>
            <a:r>
              <a:rPr lang="en-US" sz="4000" b="1" i="1">
                <a:latin typeface="Sitka Display" pitchFamily="2" charset="0"/>
              </a:rPr>
              <a:t>Wing Floor</a:t>
            </a:r>
          </a:p>
        </p:txBody>
      </p:sp>
      <p:sp>
        <p:nvSpPr>
          <p:cNvPr id="1147" name="TextBox 1146">
            <a:extLst>
              <a:ext uri="{FF2B5EF4-FFF2-40B4-BE49-F238E27FC236}">
                <a16:creationId xmlns:a16="http://schemas.microsoft.com/office/drawing/2014/main" id="{0E66F815-9CA3-38D8-8B3D-7F206827D0D1}"/>
              </a:ext>
            </a:extLst>
          </p:cNvPr>
          <p:cNvSpPr txBox="1"/>
          <p:nvPr/>
        </p:nvSpPr>
        <p:spPr>
          <a:xfrm>
            <a:off x="25507659" y="10213456"/>
            <a:ext cx="4390574" cy="707886"/>
          </a:xfrm>
          <a:prstGeom prst="rect">
            <a:avLst/>
          </a:prstGeom>
          <a:noFill/>
        </p:spPr>
        <p:txBody>
          <a:bodyPr wrap="square" rtlCol="0">
            <a:spAutoFit/>
          </a:bodyPr>
          <a:lstStyle/>
          <a:p>
            <a:pPr algn="ctr"/>
            <a:r>
              <a:rPr lang="en-US" sz="4000" b="1" i="1">
                <a:latin typeface="Sitka Display" pitchFamily="2" charset="0"/>
              </a:rPr>
              <a:t>Elevation View</a:t>
            </a:r>
          </a:p>
        </p:txBody>
      </p:sp>
      <p:pic>
        <p:nvPicPr>
          <p:cNvPr id="1149" name="Picture 1148">
            <a:extLst>
              <a:ext uri="{FF2B5EF4-FFF2-40B4-BE49-F238E27FC236}">
                <a16:creationId xmlns:a16="http://schemas.microsoft.com/office/drawing/2014/main" id="{FDE7073E-A434-9036-21CC-F04840A1FB7D}"/>
              </a:ext>
            </a:extLst>
          </p:cNvPr>
          <p:cNvPicPr>
            <a:picLocks noChangeAspect="1"/>
          </p:cNvPicPr>
          <p:nvPr/>
        </p:nvPicPr>
        <p:blipFill rotWithShape="1">
          <a:blip r:embed="rId14"/>
          <a:srcRect l="13270" r="20343"/>
          <a:stretch/>
        </p:blipFill>
        <p:spPr>
          <a:xfrm>
            <a:off x="37745187" y="3352429"/>
            <a:ext cx="5429250" cy="4170900"/>
          </a:xfrm>
          <a:prstGeom prst="rect">
            <a:avLst/>
          </a:prstGeom>
          <a:ln w="57150">
            <a:solidFill>
              <a:schemeClr val="tx2">
                <a:lumMod val="90000"/>
                <a:lumOff val="10000"/>
              </a:schemeClr>
            </a:solidFill>
          </a:ln>
        </p:spPr>
      </p:pic>
      <p:grpSp>
        <p:nvGrpSpPr>
          <p:cNvPr id="1157" name="Group 1156">
            <a:extLst>
              <a:ext uri="{FF2B5EF4-FFF2-40B4-BE49-F238E27FC236}">
                <a16:creationId xmlns:a16="http://schemas.microsoft.com/office/drawing/2014/main" id="{55DE2356-1F1E-CA7F-5D62-337484A3AB0F}"/>
              </a:ext>
            </a:extLst>
          </p:cNvPr>
          <p:cNvGrpSpPr/>
          <p:nvPr/>
        </p:nvGrpSpPr>
        <p:grpSpPr>
          <a:xfrm>
            <a:off x="38178046" y="4793545"/>
            <a:ext cx="4462002" cy="2570298"/>
            <a:chOff x="35164720" y="4930378"/>
            <a:chExt cx="5338718" cy="3110875"/>
          </a:xfrm>
        </p:grpSpPr>
        <p:cxnSp>
          <p:nvCxnSpPr>
            <p:cNvPr id="1025" name="Straight Connector 1024">
              <a:extLst>
                <a:ext uri="{FF2B5EF4-FFF2-40B4-BE49-F238E27FC236}">
                  <a16:creationId xmlns:a16="http://schemas.microsoft.com/office/drawing/2014/main" id="{1127F2B3-2CB7-DFD5-629E-6E049C948EBA}"/>
                </a:ext>
              </a:extLst>
            </p:cNvPr>
            <p:cNvCxnSpPr>
              <a:cxnSpLocks/>
            </p:cNvCxnSpPr>
            <p:nvPr/>
          </p:nvCxnSpPr>
          <p:spPr>
            <a:xfrm flipH="1">
              <a:off x="35334943" y="4964505"/>
              <a:ext cx="1304375" cy="468368"/>
            </a:xfrm>
            <a:prstGeom prst="line">
              <a:avLst/>
            </a:prstGeom>
          </p:spPr>
          <p:style>
            <a:lnRef idx="3">
              <a:schemeClr val="accent1"/>
            </a:lnRef>
            <a:fillRef idx="0">
              <a:schemeClr val="accent1"/>
            </a:fillRef>
            <a:effectRef idx="2">
              <a:schemeClr val="accent1"/>
            </a:effectRef>
            <a:fontRef idx="minor">
              <a:schemeClr val="tx1"/>
            </a:fontRef>
          </p:style>
        </p:cxnSp>
        <p:cxnSp>
          <p:nvCxnSpPr>
            <p:cNvPr id="1027" name="Straight Connector 1026">
              <a:extLst>
                <a:ext uri="{FF2B5EF4-FFF2-40B4-BE49-F238E27FC236}">
                  <a16:creationId xmlns:a16="http://schemas.microsoft.com/office/drawing/2014/main" id="{6F7955A5-F12B-ABE7-9C10-57AF763C5D3C}"/>
                </a:ext>
              </a:extLst>
            </p:cNvPr>
            <p:cNvCxnSpPr>
              <a:cxnSpLocks/>
            </p:cNvCxnSpPr>
            <p:nvPr/>
          </p:nvCxnSpPr>
          <p:spPr>
            <a:xfrm>
              <a:off x="35334943" y="5432874"/>
              <a:ext cx="2791519" cy="1653977"/>
            </a:xfrm>
            <a:prstGeom prst="line">
              <a:avLst/>
            </a:prstGeom>
          </p:spPr>
          <p:style>
            <a:lnRef idx="3">
              <a:schemeClr val="accent1"/>
            </a:lnRef>
            <a:fillRef idx="0">
              <a:schemeClr val="accent1"/>
            </a:fillRef>
            <a:effectRef idx="2">
              <a:schemeClr val="accent1"/>
            </a:effectRef>
            <a:fontRef idx="minor">
              <a:schemeClr val="tx1"/>
            </a:fontRef>
          </p:style>
        </p:cxnSp>
        <p:cxnSp>
          <p:nvCxnSpPr>
            <p:cNvPr id="1029" name="Straight Connector 1028">
              <a:extLst>
                <a:ext uri="{FF2B5EF4-FFF2-40B4-BE49-F238E27FC236}">
                  <a16:creationId xmlns:a16="http://schemas.microsoft.com/office/drawing/2014/main" id="{2DAFAA8A-C4B7-6752-7243-FCB0C3DEC072}"/>
                </a:ext>
              </a:extLst>
            </p:cNvPr>
            <p:cNvCxnSpPr>
              <a:cxnSpLocks/>
            </p:cNvCxnSpPr>
            <p:nvPr/>
          </p:nvCxnSpPr>
          <p:spPr>
            <a:xfrm flipH="1">
              <a:off x="35164720" y="4930378"/>
              <a:ext cx="1380913" cy="495852"/>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030" name="Straight Connector 1029">
              <a:extLst>
                <a:ext uri="{FF2B5EF4-FFF2-40B4-BE49-F238E27FC236}">
                  <a16:creationId xmlns:a16="http://schemas.microsoft.com/office/drawing/2014/main" id="{07EDD624-218B-9D3A-9A06-33343537DA57}"/>
                </a:ext>
              </a:extLst>
            </p:cNvPr>
            <p:cNvCxnSpPr>
              <a:cxnSpLocks/>
            </p:cNvCxnSpPr>
            <p:nvPr/>
          </p:nvCxnSpPr>
          <p:spPr>
            <a:xfrm>
              <a:off x="35164721" y="5426231"/>
              <a:ext cx="2897206" cy="1742658"/>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grpSp>
          <p:nvGrpSpPr>
            <p:cNvPr id="1031" name="Group 1030">
              <a:extLst>
                <a:ext uri="{FF2B5EF4-FFF2-40B4-BE49-F238E27FC236}">
                  <a16:creationId xmlns:a16="http://schemas.microsoft.com/office/drawing/2014/main" id="{79C2676A-88ED-95A6-C48B-7720F2E6FB15}"/>
                </a:ext>
              </a:extLst>
            </p:cNvPr>
            <p:cNvGrpSpPr/>
            <p:nvPr/>
          </p:nvGrpSpPr>
          <p:grpSpPr>
            <a:xfrm rot="234055">
              <a:off x="38029068" y="6570060"/>
              <a:ext cx="2474370" cy="1471193"/>
              <a:chOff x="6523904" y="4725847"/>
              <a:chExt cx="2474370" cy="1471193"/>
            </a:xfrm>
          </p:grpSpPr>
          <p:cxnSp>
            <p:nvCxnSpPr>
              <p:cNvPr id="1033" name="Straight Connector 1032">
                <a:extLst>
                  <a:ext uri="{FF2B5EF4-FFF2-40B4-BE49-F238E27FC236}">
                    <a16:creationId xmlns:a16="http://schemas.microsoft.com/office/drawing/2014/main" id="{8DA9D8C0-8808-6F76-A2F4-033F4FB45B09}"/>
                  </a:ext>
                </a:extLst>
              </p:cNvPr>
              <p:cNvCxnSpPr>
                <a:cxnSpLocks/>
              </p:cNvCxnSpPr>
              <p:nvPr/>
            </p:nvCxnSpPr>
            <p:spPr>
              <a:xfrm rot="21365945" flipH="1">
                <a:off x="6574869" y="4762237"/>
                <a:ext cx="1219894" cy="526247"/>
              </a:xfrm>
              <a:prstGeom prst="line">
                <a:avLst/>
              </a:prstGeom>
            </p:spPr>
            <p:style>
              <a:lnRef idx="3">
                <a:schemeClr val="accent1"/>
              </a:lnRef>
              <a:fillRef idx="0">
                <a:schemeClr val="accent1"/>
              </a:fillRef>
              <a:effectRef idx="2">
                <a:schemeClr val="accent1"/>
              </a:effectRef>
              <a:fontRef idx="minor">
                <a:schemeClr val="tx1"/>
              </a:fontRef>
            </p:style>
          </p:cxnSp>
          <p:grpSp>
            <p:nvGrpSpPr>
              <p:cNvPr id="1034" name="Group 1033">
                <a:extLst>
                  <a:ext uri="{FF2B5EF4-FFF2-40B4-BE49-F238E27FC236}">
                    <a16:creationId xmlns:a16="http://schemas.microsoft.com/office/drawing/2014/main" id="{96FD2EFF-C2B6-610A-707E-4674E4FBED8D}"/>
                  </a:ext>
                </a:extLst>
              </p:cNvPr>
              <p:cNvGrpSpPr/>
              <p:nvPr/>
            </p:nvGrpSpPr>
            <p:grpSpPr>
              <a:xfrm>
                <a:off x="7573446" y="4808937"/>
                <a:ext cx="1239656" cy="794290"/>
                <a:chOff x="6523904" y="5402750"/>
                <a:chExt cx="1239656" cy="794290"/>
              </a:xfrm>
            </p:grpSpPr>
            <p:sp>
              <p:nvSpPr>
                <p:cNvPr id="1120" name="Arc 1119">
                  <a:extLst>
                    <a:ext uri="{FF2B5EF4-FFF2-40B4-BE49-F238E27FC236}">
                      <a16:creationId xmlns:a16="http://schemas.microsoft.com/office/drawing/2014/main" id="{90767E76-2541-A195-E23A-97AF720240F7}"/>
                    </a:ext>
                  </a:extLst>
                </p:cNvPr>
                <p:cNvSpPr/>
                <p:nvPr/>
              </p:nvSpPr>
              <p:spPr>
                <a:xfrm>
                  <a:off x="6773819" y="5461218"/>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121" name="Arc 1120">
                  <a:extLst>
                    <a:ext uri="{FF2B5EF4-FFF2-40B4-BE49-F238E27FC236}">
                      <a16:creationId xmlns:a16="http://schemas.microsoft.com/office/drawing/2014/main" id="{12139A87-8C91-E02A-8DD5-A7BF85FB6BFC}"/>
                    </a:ext>
                  </a:extLst>
                </p:cNvPr>
                <p:cNvSpPr/>
                <p:nvPr/>
              </p:nvSpPr>
              <p:spPr>
                <a:xfrm rot="10800000">
                  <a:off x="6523904" y="5622442"/>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122" name="Straight Connector 1121">
                  <a:extLst>
                    <a:ext uri="{FF2B5EF4-FFF2-40B4-BE49-F238E27FC236}">
                      <a16:creationId xmlns:a16="http://schemas.microsoft.com/office/drawing/2014/main" id="{690C4037-E684-67D1-2A0F-98A04654A4FA}"/>
                    </a:ext>
                  </a:extLst>
                </p:cNvPr>
                <p:cNvCxnSpPr>
                  <a:cxnSpLocks/>
                </p:cNvCxnSpPr>
                <p:nvPr/>
              </p:nvCxnSpPr>
              <p:spPr>
                <a:xfrm flipV="1">
                  <a:off x="6523904" y="5402750"/>
                  <a:ext cx="21428" cy="390453"/>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123" name="Straight Connector 1122">
                  <a:extLst>
                    <a:ext uri="{FF2B5EF4-FFF2-40B4-BE49-F238E27FC236}">
                      <a16:creationId xmlns:a16="http://schemas.microsoft.com/office/drawing/2014/main" id="{476F89D3-A35A-89A2-FE44-AA5B772BF7AF}"/>
                    </a:ext>
                  </a:extLst>
                </p:cNvPr>
                <p:cNvCxnSpPr>
                  <a:cxnSpLocks/>
                  <a:endCxn id="1120" idx="0"/>
                </p:cNvCxnSpPr>
                <p:nvPr/>
              </p:nvCxnSpPr>
              <p:spPr>
                <a:xfrm flipV="1">
                  <a:off x="6763103" y="5560185"/>
                  <a:ext cx="20078" cy="291486"/>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1124" name="Arc 1123">
                  <a:extLst>
                    <a:ext uri="{FF2B5EF4-FFF2-40B4-BE49-F238E27FC236}">
                      <a16:creationId xmlns:a16="http://schemas.microsoft.com/office/drawing/2014/main" id="{97B2569C-2620-0C59-F639-B9E4167DF767}"/>
                    </a:ext>
                  </a:extLst>
                </p:cNvPr>
                <p:cNvSpPr/>
                <p:nvPr/>
              </p:nvSpPr>
              <p:spPr>
                <a:xfrm>
                  <a:off x="7253569" y="5645931"/>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125" name="Arc 1124">
                  <a:extLst>
                    <a:ext uri="{FF2B5EF4-FFF2-40B4-BE49-F238E27FC236}">
                      <a16:creationId xmlns:a16="http://schemas.microsoft.com/office/drawing/2014/main" id="{B8D9343A-1313-4DA2-05DD-4382C69A8810}"/>
                    </a:ext>
                  </a:extLst>
                </p:cNvPr>
                <p:cNvSpPr/>
                <p:nvPr/>
              </p:nvSpPr>
              <p:spPr>
                <a:xfrm rot="10800000">
                  <a:off x="7003654" y="5805243"/>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126" name="Straight Connector 1125">
                  <a:extLst>
                    <a:ext uri="{FF2B5EF4-FFF2-40B4-BE49-F238E27FC236}">
                      <a16:creationId xmlns:a16="http://schemas.microsoft.com/office/drawing/2014/main" id="{52CF2AF2-6E47-D34E-8425-2776002CB3E6}"/>
                    </a:ext>
                  </a:extLst>
                </p:cNvPr>
                <p:cNvCxnSpPr>
                  <a:cxnSpLocks/>
                </p:cNvCxnSpPr>
                <p:nvPr/>
              </p:nvCxnSpPr>
              <p:spPr>
                <a:xfrm flipV="1">
                  <a:off x="7003654" y="5585551"/>
                  <a:ext cx="21428" cy="390453"/>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127" name="Straight Connector 1126">
                  <a:extLst>
                    <a:ext uri="{FF2B5EF4-FFF2-40B4-BE49-F238E27FC236}">
                      <a16:creationId xmlns:a16="http://schemas.microsoft.com/office/drawing/2014/main" id="{E723BEC4-D181-4191-FF27-E47A67D3FDE7}"/>
                    </a:ext>
                  </a:extLst>
                </p:cNvPr>
                <p:cNvCxnSpPr>
                  <a:cxnSpLocks/>
                </p:cNvCxnSpPr>
                <p:nvPr/>
              </p:nvCxnSpPr>
              <p:spPr>
                <a:xfrm flipV="1">
                  <a:off x="7244167" y="5736869"/>
                  <a:ext cx="20078" cy="291486"/>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1128" name="Arc 1127">
                  <a:extLst>
                    <a:ext uri="{FF2B5EF4-FFF2-40B4-BE49-F238E27FC236}">
                      <a16:creationId xmlns:a16="http://schemas.microsoft.com/office/drawing/2014/main" id="{3F477491-7A7D-5B63-383C-69C32333D25C}"/>
                    </a:ext>
                  </a:extLst>
                </p:cNvPr>
                <p:cNvSpPr/>
                <p:nvPr/>
              </p:nvSpPr>
              <p:spPr>
                <a:xfrm rot="10800000">
                  <a:off x="7504547" y="5878415"/>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129" name="Straight Connector 1128">
                  <a:extLst>
                    <a:ext uri="{FF2B5EF4-FFF2-40B4-BE49-F238E27FC236}">
                      <a16:creationId xmlns:a16="http://schemas.microsoft.com/office/drawing/2014/main" id="{E83207AD-AA91-805B-7BE8-8CD694D0DC81}"/>
                    </a:ext>
                  </a:extLst>
                </p:cNvPr>
                <p:cNvCxnSpPr>
                  <a:cxnSpLocks/>
                </p:cNvCxnSpPr>
                <p:nvPr/>
              </p:nvCxnSpPr>
              <p:spPr>
                <a:xfrm flipV="1">
                  <a:off x="7504832" y="5779843"/>
                  <a:ext cx="0" cy="261406"/>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130" name="Straight Connector 1129">
                  <a:extLst>
                    <a:ext uri="{FF2B5EF4-FFF2-40B4-BE49-F238E27FC236}">
                      <a16:creationId xmlns:a16="http://schemas.microsoft.com/office/drawing/2014/main" id="{61E5688C-02CF-8D6D-20BF-4B09BFB49C60}"/>
                    </a:ext>
                  </a:extLst>
                </p:cNvPr>
                <p:cNvCxnSpPr>
                  <a:cxnSpLocks/>
                </p:cNvCxnSpPr>
                <p:nvPr/>
              </p:nvCxnSpPr>
              <p:spPr>
                <a:xfrm flipV="1">
                  <a:off x="7744422" y="5842088"/>
                  <a:ext cx="19138" cy="268211"/>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grpSp>
          <p:grpSp>
            <p:nvGrpSpPr>
              <p:cNvPr id="1035" name="Group 1034">
                <a:extLst>
                  <a:ext uri="{FF2B5EF4-FFF2-40B4-BE49-F238E27FC236}">
                    <a16:creationId xmlns:a16="http://schemas.microsoft.com/office/drawing/2014/main" id="{7FCA087D-7E0E-D464-0481-CFE401B09D09}"/>
                  </a:ext>
                </a:extLst>
              </p:cNvPr>
              <p:cNvGrpSpPr/>
              <p:nvPr/>
            </p:nvGrpSpPr>
            <p:grpSpPr>
              <a:xfrm>
                <a:off x="7747999" y="4725847"/>
                <a:ext cx="1238022" cy="794290"/>
                <a:chOff x="6523904" y="5402750"/>
                <a:chExt cx="1238022" cy="794290"/>
              </a:xfrm>
            </p:grpSpPr>
            <p:sp>
              <p:nvSpPr>
                <p:cNvPr id="1109" name="Arc 1108">
                  <a:extLst>
                    <a:ext uri="{FF2B5EF4-FFF2-40B4-BE49-F238E27FC236}">
                      <a16:creationId xmlns:a16="http://schemas.microsoft.com/office/drawing/2014/main" id="{37ABF974-3DAE-EA4B-C817-AB9D36F5E305}"/>
                    </a:ext>
                  </a:extLst>
                </p:cNvPr>
                <p:cNvSpPr/>
                <p:nvPr/>
              </p:nvSpPr>
              <p:spPr>
                <a:xfrm>
                  <a:off x="6773819" y="5461218"/>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110" name="Arc 1109">
                  <a:extLst>
                    <a:ext uri="{FF2B5EF4-FFF2-40B4-BE49-F238E27FC236}">
                      <a16:creationId xmlns:a16="http://schemas.microsoft.com/office/drawing/2014/main" id="{E4AD3501-EE44-DB56-B602-91C53C90A7F6}"/>
                    </a:ext>
                  </a:extLst>
                </p:cNvPr>
                <p:cNvSpPr/>
                <p:nvPr/>
              </p:nvSpPr>
              <p:spPr>
                <a:xfrm rot="10800000">
                  <a:off x="6523904" y="5622442"/>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111" name="Straight Connector 1110">
                  <a:extLst>
                    <a:ext uri="{FF2B5EF4-FFF2-40B4-BE49-F238E27FC236}">
                      <a16:creationId xmlns:a16="http://schemas.microsoft.com/office/drawing/2014/main" id="{D223754A-39CA-E6DF-34B5-B5AE9217BDA4}"/>
                    </a:ext>
                  </a:extLst>
                </p:cNvPr>
                <p:cNvCxnSpPr>
                  <a:cxnSpLocks/>
                </p:cNvCxnSpPr>
                <p:nvPr/>
              </p:nvCxnSpPr>
              <p:spPr>
                <a:xfrm flipV="1">
                  <a:off x="6523904" y="5402750"/>
                  <a:ext cx="21428" cy="390453"/>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112" name="Straight Connector 1111">
                  <a:extLst>
                    <a:ext uri="{FF2B5EF4-FFF2-40B4-BE49-F238E27FC236}">
                      <a16:creationId xmlns:a16="http://schemas.microsoft.com/office/drawing/2014/main" id="{A8E8C9EC-B610-CDCC-4694-8CC3D392A0CE}"/>
                    </a:ext>
                  </a:extLst>
                </p:cNvPr>
                <p:cNvCxnSpPr>
                  <a:cxnSpLocks/>
                  <a:endCxn id="1109" idx="0"/>
                </p:cNvCxnSpPr>
                <p:nvPr/>
              </p:nvCxnSpPr>
              <p:spPr>
                <a:xfrm flipV="1">
                  <a:off x="6763103" y="5560185"/>
                  <a:ext cx="20078" cy="291486"/>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1113" name="Arc 1112">
                  <a:extLst>
                    <a:ext uri="{FF2B5EF4-FFF2-40B4-BE49-F238E27FC236}">
                      <a16:creationId xmlns:a16="http://schemas.microsoft.com/office/drawing/2014/main" id="{BB41A03C-F11D-DDD1-1B8D-989F086FE115}"/>
                    </a:ext>
                  </a:extLst>
                </p:cNvPr>
                <p:cNvSpPr/>
                <p:nvPr/>
              </p:nvSpPr>
              <p:spPr>
                <a:xfrm>
                  <a:off x="7253569" y="5645931"/>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114" name="Arc 1113">
                  <a:extLst>
                    <a:ext uri="{FF2B5EF4-FFF2-40B4-BE49-F238E27FC236}">
                      <a16:creationId xmlns:a16="http://schemas.microsoft.com/office/drawing/2014/main" id="{4D21445E-C51C-1E16-B890-C3FEB84BD5E5}"/>
                    </a:ext>
                  </a:extLst>
                </p:cNvPr>
                <p:cNvSpPr/>
                <p:nvPr/>
              </p:nvSpPr>
              <p:spPr>
                <a:xfrm rot="10800000">
                  <a:off x="7003654" y="5805243"/>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115" name="Straight Connector 1114">
                  <a:extLst>
                    <a:ext uri="{FF2B5EF4-FFF2-40B4-BE49-F238E27FC236}">
                      <a16:creationId xmlns:a16="http://schemas.microsoft.com/office/drawing/2014/main" id="{6A9D8EEB-2FCC-FFF5-829F-5CF3735B409C}"/>
                    </a:ext>
                  </a:extLst>
                </p:cNvPr>
                <p:cNvCxnSpPr>
                  <a:cxnSpLocks/>
                </p:cNvCxnSpPr>
                <p:nvPr/>
              </p:nvCxnSpPr>
              <p:spPr>
                <a:xfrm flipV="1">
                  <a:off x="7003654" y="5585551"/>
                  <a:ext cx="21428" cy="390453"/>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116" name="Straight Connector 1115">
                  <a:extLst>
                    <a:ext uri="{FF2B5EF4-FFF2-40B4-BE49-F238E27FC236}">
                      <a16:creationId xmlns:a16="http://schemas.microsoft.com/office/drawing/2014/main" id="{1844A50C-2835-EFB1-9D99-3A5DB4AA8526}"/>
                    </a:ext>
                  </a:extLst>
                </p:cNvPr>
                <p:cNvCxnSpPr>
                  <a:cxnSpLocks/>
                </p:cNvCxnSpPr>
                <p:nvPr/>
              </p:nvCxnSpPr>
              <p:spPr>
                <a:xfrm flipV="1">
                  <a:off x="7244167" y="5736869"/>
                  <a:ext cx="20078" cy="291486"/>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1117" name="Arc 1116">
                  <a:extLst>
                    <a:ext uri="{FF2B5EF4-FFF2-40B4-BE49-F238E27FC236}">
                      <a16:creationId xmlns:a16="http://schemas.microsoft.com/office/drawing/2014/main" id="{5B8C360E-7A8A-89EB-02E2-328F4F78C4B1}"/>
                    </a:ext>
                  </a:extLst>
                </p:cNvPr>
                <p:cNvSpPr/>
                <p:nvPr/>
              </p:nvSpPr>
              <p:spPr>
                <a:xfrm rot="10800000">
                  <a:off x="7504547" y="5878415"/>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118" name="Straight Connector 1117">
                  <a:extLst>
                    <a:ext uri="{FF2B5EF4-FFF2-40B4-BE49-F238E27FC236}">
                      <a16:creationId xmlns:a16="http://schemas.microsoft.com/office/drawing/2014/main" id="{A516300B-42A2-6B0C-D603-12276C651074}"/>
                    </a:ext>
                  </a:extLst>
                </p:cNvPr>
                <p:cNvCxnSpPr>
                  <a:cxnSpLocks/>
                </p:cNvCxnSpPr>
                <p:nvPr/>
              </p:nvCxnSpPr>
              <p:spPr>
                <a:xfrm flipV="1">
                  <a:off x="7504832" y="5779843"/>
                  <a:ext cx="0" cy="261406"/>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119" name="Straight Connector 1118">
                  <a:extLst>
                    <a:ext uri="{FF2B5EF4-FFF2-40B4-BE49-F238E27FC236}">
                      <a16:creationId xmlns:a16="http://schemas.microsoft.com/office/drawing/2014/main" id="{5BD41DF4-8768-41A8-DC8A-6D3C92E100F1}"/>
                    </a:ext>
                  </a:extLst>
                </p:cNvPr>
                <p:cNvCxnSpPr>
                  <a:cxnSpLocks/>
                </p:cNvCxnSpPr>
                <p:nvPr/>
              </p:nvCxnSpPr>
              <p:spPr>
                <a:xfrm flipV="1">
                  <a:off x="7744422" y="5827031"/>
                  <a:ext cx="17504" cy="283268"/>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grpSp>
          <p:grpSp>
            <p:nvGrpSpPr>
              <p:cNvPr id="1036" name="Group 1035">
                <a:extLst>
                  <a:ext uri="{FF2B5EF4-FFF2-40B4-BE49-F238E27FC236}">
                    <a16:creationId xmlns:a16="http://schemas.microsoft.com/office/drawing/2014/main" id="{CECC3F41-7EBB-1DAF-A06F-1A1DC9191461}"/>
                  </a:ext>
                </a:extLst>
              </p:cNvPr>
              <p:cNvGrpSpPr/>
              <p:nvPr/>
            </p:nvGrpSpPr>
            <p:grpSpPr>
              <a:xfrm>
                <a:off x="7399996" y="4908860"/>
                <a:ext cx="1231906" cy="794290"/>
                <a:chOff x="6523904" y="5402750"/>
                <a:chExt cx="1231906" cy="794290"/>
              </a:xfrm>
            </p:grpSpPr>
            <p:sp>
              <p:nvSpPr>
                <p:cNvPr id="1098" name="Arc 1097">
                  <a:extLst>
                    <a:ext uri="{FF2B5EF4-FFF2-40B4-BE49-F238E27FC236}">
                      <a16:creationId xmlns:a16="http://schemas.microsoft.com/office/drawing/2014/main" id="{7A1F29DF-29E8-6C08-DB99-1504FA9B1688}"/>
                    </a:ext>
                  </a:extLst>
                </p:cNvPr>
                <p:cNvSpPr/>
                <p:nvPr/>
              </p:nvSpPr>
              <p:spPr>
                <a:xfrm>
                  <a:off x="6773819" y="5461218"/>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099" name="Arc 1098">
                  <a:extLst>
                    <a:ext uri="{FF2B5EF4-FFF2-40B4-BE49-F238E27FC236}">
                      <a16:creationId xmlns:a16="http://schemas.microsoft.com/office/drawing/2014/main" id="{1B3633D9-5DBC-2812-9541-F824F560B624}"/>
                    </a:ext>
                  </a:extLst>
                </p:cNvPr>
                <p:cNvSpPr/>
                <p:nvPr/>
              </p:nvSpPr>
              <p:spPr>
                <a:xfrm rot="10800000">
                  <a:off x="6523904" y="5622442"/>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100" name="Straight Connector 1099">
                  <a:extLst>
                    <a:ext uri="{FF2B5EF4-FFF2-40B4-BE49-F238E27FC236}">
                      <a16:creationId xmlns:a16="http://schemas.microsoft.com/office/drawing/2014/main" id="{9767CDA6-2953-C756-C003-5514C4844FC4}"/>
                    </a:ext>
                  </a:extLst>
                </p:cNvPr>
                <p:cNvCxnSpPr>
                  <a:cxnSpLocks/>
                </p:cNvCxnSpPr>
                <p:nvPr/>
              </p:nvCxnSpPr>
              <p:spPr>
                <a:xfrm flipV="1">
                  <a:off x="6523904" y="5402750"/>
                  <a:ext cx="21428" cy="390453"/>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101" name="Straight Connector 1100">
                  <a:extLst>
                    <a:ext uri="{FF2B5EF4-FFF2-40B4-BE49-F238E27FC236}">
                      <a16:creationId xmlns:a16="http://schemas.microsoft.com/office/drawing/2014/main" id="{ABC72447-BF55-F903-7D13-8CEA4A205DB5}"/>
                    </a:ext>
                  </a:extLst>
                </p:cNvPr>
                <p:cNvCxnSpPr>
                  <a:cxnSpLocks/>
                  <a:endCxn id="1098" idx="0"/>
                </p:cNvCxnSpPr>
                <p:nvPr/>
              </p:nvCxnSpPr>
              <p:spPr>
                <a:xfrm flipV="1">
                  <a:off x="6763103" y="5560185"/>
                  <a:ext cx="20078" cy="291486"/>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1102" name="Arc 1101">
                  <a:extLst>
                    <a:ext uri="{FF2B5EF4-FFF2-40B4-BE49-F238E27FC236}">
                      <a16:creationId xmlns:a16="http://schemas.microsoft.com/office/drawing/2014/main" id="{C20707B5-847C-8DA5-AF11-1388B441FA80}"/>
                    </a:ext>
                  </a:extLst>
                </p:cNvPr>
                <p:cNvSpPr/>
                <p:nvPr/>
              </p:nvSpPr>
              <p:spPr>
                <a:xfrm>
                  <a:off x="7253569" y="5645931"/>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103" name="Arc 1102">
                  <a:extLst>
                    <a:ext uri="{FF2B5EF4-FFF2-40B4-BE49-F238E27FC236}">
                      <a16:creationId xmlns:a16="http://schemas.microsoft.com/office/drawing/2014/main" id="{004E4809-98DA-4CCA-3E08-992B1C725C69}"/>
                    </a:ext>
                  </a:extLst>
                </p:cNvPr>
                <p:cNvSpPr/>
                <p:nvPr/>
              </p:nvSpPr>
              <p:spPr>
                <a:xfrm rot="10800000">
                  <a:off x="7003654" y="5805243"/>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104" name="Straight Connector 1103">
                  <a:extLst>
                    <a:ext uri="{FF2B5EF4-FFF2-40B4-BE49-F238E27FC236}">
                      <a16:creationId xmlns:a16="http://schemas.microsoft.com/office/drawing/2014/main" id="{4DD64449-337B-34F1-18CF-4B0523A5BEB1}"/>
                    </a:ext>
                  </a:extLst>
                </p:cNvPr>
                <p:cNvCxnSpPr>
                  <a:cxnSpLocks/>
                </p:cNvCxnSpPr>
                <p:nvPr/>
              </p:nvCxnSpPr>
              <p:spPr>
                <a:xfrm flipV="1">
                  <a:off x="7003654" y="5585551"/>
                  <a:ext cx="21428" cy="390453"/>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105" name="Straight Connector 1104">
                  <a:extLst>
                    <a:ext uri="{FF2B5EF4-FFF2-40B4-BE49-F238E27FC236}">
                      <a16:creationId xmlns:a16="http://schemas.microsoft.com/office/drawing/2014/main" id="{FAB4620E-4BB2-F69F-5763-B95D15E05BA2}"/>
                    </a:ext>
                  </a:extLst>
                </p:cNvPr>
                <p:cNvCxnSpPr>
                  <a:cxnSpLocks/>
                </p:cNvCxnSpPr>
                <p:nvPr/>
              </p:nvCxnSpPr>
              <p:spPr>
                <a:xfrm flipV="1">
                  <a:off x="7244167" y="5736869"/>
                  <a:ext cx="20078" cy="291486"/>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1106" name="Arc 1105">
                  <a:extLst>
                    <a:ext uri="{FF2B5EF4-FFF2-40B4-BE49-F238E27FC236}">
                      <a16:creationId xmlns:a16="http://schemas.microsoft.com/office/drawing/2014/main" id="{95DC47DE-8548-35DB-7744-9E93C9DCE680}"/>
                    </a:ext>
                  </a:extLst>
                </p:cNvPr>
                <p:cNvSpPr/>
                <p:nvPr/>
              </p:nvSpPr>
              <p:spPr>
                <a:xfrm rot="10800000">
                  <a:off x="7504547" y="5878415"/>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107" name="Straight Connector 1106">
                  <a:extLst>
                    <a:ext uri="{FF2B5EF4-FFF2-40B4-BE49-F238E27FC236}">
                      <a16:creationId xmlns:a16="http://schemas.microsoft.com/office/drawing/2014/main" id="{78343711-D97F-BA16-8A87-B975312C44F7}"/>
                    </a:ext>
                  </a:extLst>
                </p:cNvPr>
                <p:cNvCxnSpPr>
                  <a:cxnSpLocks/>
                </p:cNvCxnSpPr>
                <p:nvPr/>
              </p:nvCxnSpPr>
              <p:spPr>
                <a:xfrm flipV="1">
                  <a:off x="7504832" y="5779843"/>
                  <a:ext cx="0" cy="261406"/>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108" name="Straight Connector 1107">
                  <a:extLst>
                    <a:ext uri="{FF2B5EF4-FFF2-40B4-BE49-F238E27FC236}">
                      <a16:creationId xmlns:a16="http://schemas.microsoft.com/office/drawing/2014/main" id="{CADCBC72-4E0C-4C1D-73E4-CBDE7351A806}"/>
                    </a:ext>
                  </a:extLst>
                </p:cNvPr>
                <p:cNvCxnSpPr>
                  <a:cxnSpLocks/>
                </p:cNvCxnSpPr>
                <p:nvPr/>
              </p:nvCxnSpPr>
              <p:spPr>
                <a:xfrm flipV="1">
                  <a:off x="7744422" y="5841145"/>
                  <a:ext cx="10534" cy="269154"/>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grpSp>
          <p:grpSp>
            <p:nvGrpSpPr>
              <p:cNvPr id="1037" name="Group 1036">
                <a:extLst>
                  <a:ext uri="{FF2B5EF4-FFF2-40B4-BE49-F238E27FC236}">
                    <a16:creationId xmlns:a16="http://schemas.microsoft.com/office/drawing/2014/main" id="{16CACC65-170B-17ED-12FA-3CE6723E89BE}"/>
                  </a:ext>
                </a:extLst>
              </p:cNvPr>
              <p:cNvGrpSpPr/>
              <p:nvPr/>
            </p:nvGrpSpPr>
            <p:grpSpPr>
              <a:xfrm>
                <a:off x="7057698" y="5075783"/>
                <a:ext cx="1239069" cy="794290"/>
                <a:chOff x="6523904" y="5402750"/>
                <a:chExt cx="1239069" cy="794290"/>
              </a:xfrm>
            </p:grpSpPr>
            <p:sp>
              <p:nvSpPr>
                <p:cNvPr id="1087" name="Arc 1086">
                  <a:extLst>
                    <a:ext uri="{FF2B5EF4-FFF2-40B4-BE49-F238E27FC236}">
                      <a16:creationId xmlns:a16="http://schemas.microsoft.com/office/drawing/2014/main" id="{3EEDA47A-0501-E4D8-7BF1-EEA6B68F8AA1}"/>
                    </a:ext>
                  </a:extLst>
                </p:cNvPr>
                <p:cNvSpPr/>
                <p:nvPr/>
              </p:nvSpPr>
              <p:spPr>
                <a:xfrm>
                  <a:off x="6773819" y="5461218"/>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088" name="Arc 1087">
                  <a:extLst>
                    <a:ext uri="{FF2B5EF4-FFF2-40B4-BE49-F238E27FC236}">
                      <a16:creationId xmlns:a16="http://schemas.microsoft.com/office/drawing/2014/main" id="{FCA62701-EA40-AC6D-7E98-2CF295BC5537}"/>
                    </a:ext>
                  </a:extLst>
                </p:cNvPr>
                <p:cNvSpPr/>
                <p:nvPr/>
              </p:nvSpPr>
              <p:spPr>
                <a:xfrm rot="10800000">
                  <a:off x="6523904" y="5622442"/>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089" name="Straight Connector 1088">
                  <a:extLst>
                    <a:ext uri="{FF2B5EF4-FFF2-40B4-BE49-F238E27FC236}">
                      <a16:creationId xmlns:a16="http://schemas.microsoft.com/office/drawing/2014/main" id="{55034B70-CD77-6318-A5AF-5AC72D93D0CF}"/>
                    </a:ext>
                  </a:extLst>
                </p:cNvPr>
                <p:cNvCxnSpPr>
                  <a:cxnSpLocks/>
                </p:cNvCxnSpPr>
                <p:nvPr/>
              </p:nvCxnSpPr>
              <p:spPr>
                <a:xfrm flipV="1">
                  <a:off x="6523904" y="5402750"/>
                  <a:ext cx="21428" cy="390453"/>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090" name="Straight Connector 1089">
                  <a:extLst>
                    <a:ext uri="{FF2B5EF4-FFF2-40B4-BE49-F238E27FC236}">
                      <a16:creationId xmlns:a16="http://schemas.microsoft.com/office/drawing/2014/main" id="{5DA4B098-9351-E449-0ECA-5B07512BA217}"/>
                    </a:ext>
                  </a:extLst>
                </p:cNvPr>
                <p:cNvCxnSpPr>
                  <a:cxnSpLocks/>
                  <a:endCxn id="1087" idx="0"/>
                </p:cNvCxnSpPr>
                <p:nvPr/>
              </p:nvCxnSpPr>
              <p:spPr>
                <a:xfrm flipV="1">
                  <a:off x="6763103" y="5560185"/>
                  <a:ext cx="20078" cy="291486"/>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1091" name="Arc 1090">
                  <a:extLst>
                    <a:ext uri="{FF2B5EF4-FFF2-40B4-BE49-F238E27FC236}">
                      <a16:creationId xmlns:a16="http://schemas.microsoft.com/office/drawing/2014/main" id="{DFE20BBF-8AE3-CE83-F26F-5195CA31080F}"/>
                    </a:ext>
                  </a:extLst>
                </p:cNvPr>
                <p:cNvSpPr/>
                <p:nvPr/>
              </p:nvSpPr>
              <p:spPr>
                <a:xfrm>
                  <a:off x="7253569" y="5645931"/>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092" name="Arc 1091">
                  <a:extLst>
                    <a:ext uri="{FF2B5EF4-FFF2-40B4-BE49-F238E27FC236}">
                      <a16:creationId xmlns:a16="http://schemas.microsoft.com/office/drawing/2014/main" id="{C5F686A5-D463-61A6-037F-9898105FE502}"/>
                    </a:ext>
                  </a:extLst>
                </p:cNvPr>
                <p:cNvSpPr/>
                <p:nvPr/>
              </p:nvSpPr>
              <p:spPr>
                <a:xfrm rot="10800000">
                  <a:off x="7003654" y="5805243"/>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093" name="Straight Connector 1092">
                  <a:extLst>
                    <a:ext uri="{FF2B5EF4-FFF2-40B4-BE49-F238E27FC236}">
                      <a16:creationId xmlns:a16="http://schemas.microsoft.com/office/drawing/2014/main" id="{A1F02603-6365-F4D0-5046-B0603F597052}"/>
                    </a:ext>
                  </a:extLst>
                </p:cNvPr>
                <p:cNvCxnSpPr>
                  <a:cxnSpLocks/>
                </p:cNvCxnSpPr>
                <p:nvPr/>
              </p:nvCxnSpPr>
              <p:spPr>
                <a:xfrm flipV="1">
                  <a:off x="7003654" y="5585551"/>
                  <a:ext cx="21428" cy="390453"/>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094" name="Straight Connector 1093">
                  <a:extLst>
                    <a:ext uri="{FF2B5EF4-FFF2-40B4-BE49-F238E27FC236}">
                      <a16:creationId xmlns:a16="http://schemas.microsoft.com/office/drawing/2014/main" id="{100E241C-3E53-2735-96CC-54EB415854B2}"/>
                    </a:ext>
                  </a:extLst>
                </p:cNvPr>
                <p:cNvCxnSpPr>
                  <a:cxnSpLocks/>
                </p:cNvCxnSpPr>
                <p:nvPr/>
              </p:nvCxnSpPr>
              <p:spPr>
                <a:xfrm flipV="1">
                  <a:off x="7244167" y="5736869"/>
                  <a:ext cx="20078" cy="291486"/>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1095" name="Arc 1094">
                  <a:extLst>
                    <a:ext uri="{FF2B5EF4-FFF2-40B4-BE49-F238E27FC236}">
                      <a16:creationId xmlns:a16="http://schemas.microsoft.com/office/drawing/2014/main" id="{F1F9D555-6B0B-9512-01CC-AF4923489506}"/>
                    </a:ext>
                  </a:extLst>
                </p:cNvPr>
                <p:cNvSpPr/>
                <p:nvPr/>
              </p:nvSpPr>
              <p:spPr>
                <a:xfrm rot="10800000">
                  <a:off x="7504547" y="5878415"/>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096" name="Straight Connector 1095">
                  <a:extLst>
                    <a:ext uri="{FF2B5EF4-FFF2-40B4-BE49-F238E27FC236}">
                      <a16:creationId xmlns:a16="http://schemas.microsoft.com/office/drawing/2014/main" id="{18836047-7E52-AE10-A71F-CEFC06906D3C}"/>
                    </a:ext>
                  </a:extLst>
                </p:cNvPr>
                <p:cNvCxnSpPr>
                  <a:cxnSpLocks/>
                </p:cNvCxnSpPr>
                <p:nvPr/>
              </p:nvCxnSpPr>
              <p:spPr>
                <a:xfrm flipV="1">
                  <a:off x="7504832" y="5779843"/>
                  <a:ext cx="0" cy="261406"/>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097" name="Straight Connector 1096">
                  <a:extLst>
                    <a:ext uri="{FF2B5EF4-FFF2-40B4-BE49-F238E27FC236}">
                      <a16:creationId xmlns:a16="http://schemas.microsoft.com/office/drawing/2014/main" id="{662AA7F7-DCBD-48E2-BA8D-7831F5FFDB9C}"/>
                    </a:ext>
                  </a:extLst>
                </p:cNvPr>
                <p:cNvCxnSpPr>
                  <a:cxnSpLocks/>
                </p:cNvCxnSpPr>
                <p:nvPr/>
              </p:nvCxnSpPr>
              <p:spPr>
                <a:xfrm flipV="1">
                  <a:off x="7744422" y="5854228"/>
                  <a:ext cx="18551" cy="256071"/>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grpSp>
          <p:grpSp>
            <p:nvGrpSpPr>
              <p:cNvPr id="1038" name="Group 1037">
                <a:extLst>
                  <a:ext uri="{FF2B5EF4-FFF2-40B4-BE49-F238E27FC236}">
                    <a16:creationId xmlns:a16="http://schemas.microsoft.com/office/drawing/2014/main" id="{1A1E4EC8-F41B-C1F7-8AEE-CF39D0B2FE43}"/>
                  </a:ext>
                </a:extLst>
              </p:cNvPr>
              <p:cNvGrpSpPr/>
              <p:nvPr/>
            </p:nvGrpSpPr>
            <p:grpSpPr>
              <a:xfrm>
                <a:off x="7232251" y="4992693"/>
                <a:ext cx="1237663" cy="794290"/>
                <a:chOff x="6523904" y="5402750"/>
                <a:chExt cx="1237663" cy="794290"/>
              </a:xfrm>
            </p:grpSpPr>
            <p:sp>
              <p:nvSpPr>
                <p:cNvPr id="1076" name="Arc 1075">
                  <a:extLst>
                    <a:ext uri="{FF2B5EF4-FFF2-40B4-BE49-F238E27FC236}">
                      <a16:creationId xmlns:a16="http://schemas.microsoft.com/office/drawing/2014/main" id="{6F78700E-555A-0705-5BB4-3CAD5AA4D210}"/>
                    </a:ext>
                  </a:extLst>
                </p:cNvPr>
                <p:cNvSpPr/>
                <p:nvPr/>
              </p:nvSpPr>
              <p:spPr>
                <a:xfrm>
                  <a:off x="6773819" y="5461218"/>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077" name="Arc 1076">
                  <a:extLst>
                    <a:ext uri="{FF2B5EF4-FFF2-40B4-BE49-F238E27FC236}">
                      <a16:creationId xmlns:a16="http://schemas.microsoft.com/office/drawing/2014/main" id="{58A3D06A-B1A2-1898-EEB1-B89EF717A24E}"/>
                    </a:ext>
                  </a:extLst>
                </p:cNvPr>
                <p:cNvSpPr/>
                <p:nvPr/>
              </p:nvSpPr>
              <p:spPr>
                <a:xfrm rot="10800000">
                  <a:off x="6523904" y="5622442"/>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078" name="Straight Connector 1077">
                  <a:extLst>
                    <a:ext uri="{FF2B5EF4-FFF2-40B4-BE49-F238E27FC236}">
                      <a16:creationId xmlns:a16="http://schemas.microsoft.com/office/drawing/2014/main" id="{881A8803-7A7E-FB93-BA2B-35F4018C0B29}"/>
                    </a:ext>
                  </a:extLst>
                </p:cNvPr>
                <p:cNvCxnSpPr>
                  <a:cxnSpLocks/>
                </p:cNvCxnSpPr>
                <p:nvPr/>
              </p:nvCxnSpPr>
              <p:spPr>
                <a:xfrm flipV="1">
                  <a:off x="6523904" y="5402750"/>
                  <a:ext cx="21428" cy="390453"/>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079" name="Straight Connector 1078">
                  <a:extLst>
                    <a:ext uri="{FF2B5EF4-FFF2-40B4-BE49-F238E27FC236}">
                      <a16:creationId xmlns:a16="http://schemas.microsoft.com/office/drawing/2014/main" id="{32B9B5E9-57D6-A976-A8C6-5B172BC6FE4D}"/>
                    </a:ext>
                  </a:extLst>
                </p:cNvPr>
                <p:cNvCxnSpPr>
                  <a:cxnSpLocks/>
                  <a:endCxn id="1076" idx="0"/>
                </p:cNvCxnSpPr>
                <p:nvPr/>
              </p:nvCxnSpPr>
              <p:spPr>
                <a:xfrm flipV="1">
                  <a:off x="6763103" y="5560185"/>
                  <a:ext cx="20078" cy="291486"/>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1080" name="Arc 1079">
                  <a:extLst>
                    <a:ext uri="{FF2B5EF4-FFF2-40B4-BE49-F238E27FC236}">
                      <a16:creationId xmlns:a16="http://schemas.microsoft.com/office/drawing/2014/main" id="{FE569307-5605-3211-C3B4-832C112051FD}"/>
                    </a:ext>
                  </a:extLst>
                </p:cNvPr>
                <p:cNvSpPr/>
                <p:nvPr/>
              </p:nvSpPr>
              <p:spPr>
                <a:xfrm>
                  <a:off x="7253569" y="5645931"/>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081" name="Arc 1080">
                  <a:extLst>
                    <a:ext uri="{FF2B5EF4-FFF2-40B4-BE49-F238E27FC236}">
                      <a16:creationId xmlns:a16="http://schemas.microsoft.com/office/drawing/2014/main" id="{572559AC-7745-D124-B546-442B1BADF69C}"/>
                    </a:ext>
                  </a:extLst>
                </p:cNvPr>
                <p:cNvSpPr/>
                <p:nvPr/>
              </p:nvSpPr>
              <p:spPr>
                <a:xfrm rot="10800000">
                  <a:off x="7003654" y="5805243"/>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082" name="Straight Connector 1081">
                  <a:extLst>
                    <a:ext uri="{FF2B5EF4-FFF2-40B4-BE49-F238E27FC236}">
                      <a16:creationId xmlns:a16="http://schemas.microsoft.com/office/drawing/2014/main" id="{4754368A-5E66-1E08-B7DE-749F49958339}"/>
                    </a:ext>
                  </a:extLst>
                </p:cNvPr>
                <p:cNvCxnSpPr>
                  <a:cxnSpLocks/>
                </p:cNvCxnSpPr>
                <p:nvPr/>
              </p:nvCxnSpPr>
              <p:spPr>
                <a:xfrm flipV="1">
                  <a:off x="7003654" y="5585551"/>
                  <a:ext cx="21428" cy="390453"/>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083" name="Straight Connector 1082">
                  <a:extLst>
                    <a:ext uri="{FF2B5EF4-FFF2-40B4-BE49-F238E27FC236}">
                      <a16:creationId xmlns:a16="http://schemas.microsoft.com/office/drawing/2014/main" id="{8A9AE9AE-91B7-4BA3-9B90-57B7B87CCA5D}"/>
                    </a:ext>
                  </a:extLst>
                </p:cNvPr>
                <p:cNvCxnSpPr>
                  <a:cxnSpLocks/>
                </p:cNvCxnSpPr>
                <p:nvPr/>
              </p:nvCxnSpPr>
              <p:spPr>
                <a:xfrm flipV="1">
                  <a:off x="7244167" y="5736869"/>
                  <a:ext cx="20078" cy="291486"/>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1084" name="Arc 1083">
                  <a:extLst>
                    <a:ext uri="{FF2B5EF4-FFF2-40B4-BE49-F238E27FC236}">
                      <a16:creationId xmlns:a16="http://schemas.microsoft.com/office/drawing/2014/main" id="{D4A66666-6B2C-88EE-425E-95D938294121}"/>
                    </a:ext>
                  </a:extLst>
                </p:cNvPr>
                <p:cNvSpPr/>
                <p:nvPr/>
              </p:nvSpPr>
              <p:spPr>
                <a:xfrm rot="10800000">
                  <a:off x="7504547" y="5878415"/>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085" name="Straight Connector 1084">
                  <a:extLst>
                    <a:ext uri="{FF2B5EF4-FFF2-40B4-BE49-F238E27FC236}">
                      <a16:creationId xmlns:a16="http://schemas.microsoft.com/office/drawing/2014/main" id="{F905D3E5-E9F9-597A-BBCD-285AED2AB5F2}"/>
                    </a:ext>
                  </a:extLst>
                </p:cNvPr>
                <p:cNvCxnSpPr>
                  <a:cxnSpLocks/>
                </p:cNvCxnSpPr>
                <p:nvPr/>
              </p:nvCxnSpPr>
              <p:spPr>
                <a:xfrm flipV="1">
                  <a:off x="7504832" y="5779843"/>
                  <a:ext cx="0" cy="261406"/>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086" name="Straight Connector 1085">
                  <a:extLst>
                    <a:ext uri="{FF2B5EF4-FFF2-40B4-BE49-F238E27FC236}">
                      <a16:creationId xmlns:a16="http://schemas.microsoft.com/office/drawing/2014/main" id="{3793F6F7-76EB-7978-F03C-A12E4B3CFC2C}"/>
                    </a:ext>
                  </a:extLst>
                </p:cNvPr>
                <p:cNvCxnSpPr>
                  <a:cxnSpLocks/>
                </p:cNvCxnSpPr>
                <p:nvPr/>
              </p:nvCxnSpPr>
              <p:spPr>
                <a:xfrm flipV="1">
                  <a:off x="7744422" y="5840402"/>
                  <a:ext cx="17145" cy="269897"/>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grpSp>
          <p:grpSp>
            <p:nvGrpSpPr>
              <p:cNvPr id="1039" name="Group 1038">
                <a:extLst>
                  <a:ext uri="{FF2B5EF4-FFF2-40B4-BE49-F238E27FC236}">
                    <a16:creationId xmlns:a16="http://schemas.microsoft.com/office/drawing/2014/main" id="{B658057F-6C32-A9DB-B494-0649716289DF}"/>
                  </a:ext>
                </a:extLst>
              </p:cNvPr>
              <p:cNvGrpSpPr/>
              <p:nvPr/>
            </p:nvGrpSpPr>
            <p:grpSpPr>
              <a:xfrm>
                <a:off x="6709695" y="5258796"/>
                <a:ext cx="1246300" cy="794290"/>
                <a:chOff x="6523904" y="5402750"/>
                <a:chExt cx="1246300" cy="794290"/>
              </a:xfrm>
            </p:grpSpPr>
            <p:sp>
              <p:nvSpPr>
                <p:cNvPr id="1065" name="Arc 1064">
                  <a:extLst>
                    <a:ext uri="{FF2B5EF4-FFF2-40B4-BE49-F238E27FC236}">
                      <a16:creationId xmlns:a16="http://schemas.microsoft.com/office/drawing/2014/main" id="{FC264477-6456-01D5-D91A-9179CD016ED5}"/>
                    </a:ext>
                  </a:extLst>
                </p:cNvPr>
                <p:cNvSpPr/>
                <p:nvPr/>
              </p:nvSpPr>
              <p:spPr>
                <a:xfrm>
                  <a:off x="6773819" y="5461218"/>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066" name="Arc 1065">
                  <a:extLst>
                    <a:ext uri="{FF2B5EF4-FFF2-40B4-BE49-F238E27FC236}">
                      <a16:creationId xmlns:a16="http://schemas.microsoft.com/office/drawing/2014/main" id="{D0D49C5D-8B77-0766-F3E8-75A2B2F0873E}"/>
                    </a:ext>
                  </a:extLst>
                </p:cNvPr>
                <p:cNvSpPr/>
                <p:nvPr/>
              </p:nvSpPr>
              <p:spPr>
                <a:xfrm rot="10800000">
                  <a:off x="6523904" y="5622442"/>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067" name="Straight Connector 1066">
                  <a:extLst>
                    <a:ext uri="{FF2B5EF4-FFF2-40B4-BE49-F238E27FC236}">
                      <a16:creationId xmlns:a16="http://schemas.microsoft.com/office/drawing/2014/main" id="{9164575E-4E51-3B7F-3DD0-E773E5BCE30D}"/>
                    </a:ext>
                  </a:extLst>
                </p:cNvPr>
                <p:cNvCxnSpPr>
                  <a:cxnSpLocks/>
                </p:cNvCxnSpPr>
                <p:nvPr/>
              </p:nvCxnSpPr>
              <p:spPr>
                <a:xfrm flipV="1">
                  <a:off x="6523904" y="5402750"/>
                  <a:ext cx="21428" cy="390453"/>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068" name="Straight Connector 1067">
                  <a:extLst>
                    <a:ext uri="{FF2B5EF4-FFF2-40B4-BE49-F238E27FC236}">
                      <a16:creationId xmlns:a16="http://schemas.microsoft.com/office/drawing/2014/main" id="{50D267ED-09F1-C6FC-C3C0-1A3D49ECFC7C}"/>
                    </a:ext>
                  </a:extLst>
                </p:cNvPr>
                <p:cNvCxnSpPr>
                  <a:cxnSpLocks/>
                  <a:endCxn id="1065" idx="0"/>
                </p:cNvCxnSpPr>
                <p:nvPr/>
              </p:nvCxnSpPr>
              <p:spPr>
                <a:xfrm flipV="1">
                  <a:off x="6763103" y="5560185"/>
                  <a:ext cx="20078" cy="291486"/>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1069" name="Arc 1068">
                  <a:extLst>
                    <a:ext uri="{FF2B5EF4-FFF2-40B4-BE49-F238E27FC236}">
                      <a16:creationId xmlns:a16="http://schemas.microsoft.com/office/drawing/2014/main" id="{E7956EA8-8DAE-A540-8D77-9D2BF6F2A781}"/>
                    </a:ext>
                  </a:extLst>
                </p:cNvPr>
                <p:cNvSpPr/>
                <p:nvPr/>
              </p:nvSpPr>
              <p:spPr>
                <a:xfrm>
                  <a:off x="7253569" y="5645931"/>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070" name="Arc 1069">
                  <a:extLst>
                    <a:ext uri="{FF2B5EF4-FFF2-40B4-BE49-F238E27FC236}">
                      <a16:creationId xmlns:a16="http://schemas.microsoft.com/office/drawing/2014/main" id="{BD12DF52-4D5D-36C6-A8D3-0F7947444C5C}"/>
                    </a:ext>
                  </a:extLst>
                </p:cNvPr>
                <p:cNvSpPr/>
                <p:nvPr/>
              </p:nvSpPr>
              <p:spPr>
                <a:xfrm rot="10800000">
                  <a:off x="7003654" y="5805243"/>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071" name="Straight Connector 1070">
                  <a:extLst>
                    <a:ext uri="{FF2B5EF4-FFF2-40B4-BE49-F238E27FC236}">
                      <a16:creationId xmlns:a16="http://schemas.microsoft.com/office/drawing/2014/main" id="{05955B63-B793-60F7-1129-07AA827E0832}"/>
                    </a:ext>
                  </a:extLst>
                </p:cNvPr>
                <p:cNvCxnSpPr>
                  <a:cxnSpLocks/>
                </p:cNvCxnSpPr>
                <p:nvPr/>
              </p:nvCxnSpPr>
              <p:spPr>
                <a:xfrm flipV="1">
                  <a:off x="7003654" y="5585551"/>
                  <a:ext cx="21428" cy="390453"/>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072" name="Straight Connector 1071">
                  <a:extLst>
                    <a:ext uri="{FF2B5EF4-FFF2-40B4-BE49-F238E27FC236}">
                      <a16:creationId xmlns:a16="http://schemas.microsoft.com/office/drawing/2014/main" id="{4436E4F0-63F1-4F82-C1EE-3579D86CC94D}"/>
                    </a:ext>
                  </a:extLst>
                </p:cNvPr>
                <p:cNvCxnSpPr>
                  <a:cxnSpLocks/>
                </p:cNvCxnSpPr>
                <p:nvPr/>
              </p:nvCxnSpPr>
              <p:spPr>
                <a:xfrm flipV="1">
                  <a:off x="7244167" y="5736869"/>
                  <a:ext cx="20078" cy="291486"/>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1073" name="Arc 1072">
                  <a:extLst>
                    <a:ext uri="{FF2B5EF4-FFF2-40B4-BE49-F238E27FC236}">
                      <a16:creationId xmlns:a16="http://schemas.microsoft.com/office/drawing/2014/main" id="{D5BE6006-6934-CC47-EAF1-8D96D4A8D02A}"/>
                    </a:ext>
                  </a:extLst>
                </p:cNvPr>
                <p:cNvSpPr/>
                <p:nvPr/>
              </p:nvSpPr>
              <p:spPr>
                <a:xfrm rot="10800000">
                  <a:off x="7504547" y="5878415"/>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074" name="Straight Connector 1073">
                  <a:extLst>
                    <a:ext uri="{FF2B5EF4-FFF2-40B4-BE49-F238E27FC236}">
                      <a16:creationId xmlns:a16="http://schemas.microsoft.com/office/drawing/2014/main" id="{89985F03-3FE8-1288-9B95-04F05EAF336C}"/>
                    </a:ext>
                  </a:extLst>
                </p:cNvPr>
                <p:cNvCxnSpPr>
                  <a:cxnSpLocks/>
                </p:cNvCxnSpPr>
                <p:nvPr/>
              </p:nvCxnSpPr>
              <p:spPr>
                <a:xfrm flipV="1">
                  <a:off x="7504832" y="5779843"/>
                  <a:ext cx="0" cy="261406"/>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075" name="Straight Connector 1074">
                  <a:extLst>
                    <a:ext uri="{FF2B5EF4-FFF2-40B4-BE49-F238E27FC236}">
                      <a16:creationId xmlns:a16="http://schemas.microsoft.com/office/drawing/2014/main" id="{E4E5ECEC-3742-EC0F-0720-F9FCADF6214A}"/>
                    </a:ext>
                  </a:extLst>
                </p:cNvPr>
                <p:cNvCxnSpPr>
                  <a:cxnSpLocks/>
                </p:cNvCxnSpPr>
                <p:nvPr/>
              </p:nvCxnSpPr>
              <p:spPr>
                <a:xfrm flipV="1">
                  <a:off x="7744422" y="5855860"/>
                  <a:ext cx="25782" cy="254439"/>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grpSp>
          <p:grpSp>
            <p:nvGrpSpPr>
              <p:cNvPr id="1040" name="Group 1039">
                <a:extLst>
                  <a:ext uri="{FF2B5EF4-FFF2-40B4-BE49-F238E27FC236}">
                    <a16:creationId xmlns:a16="http://schemas.microsoft.com/office/drawing/2014/main" id="{9A6B515D-61D2-8A61-1411-98C321326F81}"/>
                  </a:ext>
                </a:extLst>
              </p:cNvPr>
              <p:cNvGrpSpPr/>
              <p:nvPr/>
            </p:nvGrpSpPr>
            <p:grpSpPr>
              <a:xfrm>
                <a:off x="6884248" y="5175706"/>
                <a:ext cx="1237652" cy="794290"/>
                <a:chOff x="6523904" y="5402750"/>
                <a:chExt cx="1237652" cy="794290"/>
              </a:xfrm>
            </p:grpSpPr>
            <p:sp>
              <p:nvSpPr>
                <p:cNvPr id="1054" name="Arc 1053">
                  <a:extLst>
                    <a:ext uri="{FF2B5EF4-FFF2-40B4-BE49-F238E27FC236}">
                      <a16:creationId xmlns:a16="http://schemas.microsoft.com/office/drawing/2014/main" id="{9082FDD2-6FF9-0258-5B70-BC0A59351278}"/>
                    </a:ext>
                  </a:extLst>
                </p:cNvPr>
                <p:cNvSpPr/>
                <p:nvPr/>
              </p:nvSpPr>
              <p:spPr>
                <a:xfrm>
                  <a:off x="6773819" y="5461218"/>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055" name="Arc 1054">
                  <a:extLst>
                    <a:ext uri="{FF2B5EF4-FFF2-40B4-BE49-F238E27FC236}">
                      <a16:creationId xmlns:a16="http://schemas.microsoft.com/office/drawing/2014/main" id="{B514B550-9DA9-6DCC-56AC-34180AE52489}"/>
                    </a:ext>
                  </a:extLst>
                </p:cNvPr>
                <p:cNvSpPr/>
                <p:nvPr/>
              </p:nvSpPr>
              <p:spPr>
                <a:xfrm rot="10800000">
                  <a:off x="6523904" y="5622442"/>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056" name="Straight Connector 1055">
                  <a:extLst>
                    <a:ext uri="{FF2B5EF4-FFF2-40B4-BE49-F238E27FC236}">
                      <a16:creationId xmlns:a16="http://schemas.microsoft.com/office/drawing/2014/main" id="{4558C6AB-8083-307B-96B2-71EBEE8BEDA1}"/>
                    </a:ext>
                  </a:extLst>
                </p:cNvPr>
                <p:cNvCxnSpPr>
                  <a:cxnSpLocks/>
                </p:cNvCxnSpPr>
                <p:nvPr/>
              </p:nvCxnSpPr>
              <p:spPr>
                <a:xfrm flipV="1">
                  <a:off x="6523904" y="5402750"/>
                  <a:ext cx="21428" cy="390453"/>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057" name="Straight Connector 1056">
                  <a:extLst>
                    <a:ext uri="{FF2B5EF4-FFF2-40B4-BE49-F238E27FC236}">
                      <a16:creationId xmlns:a16="http://schemas.microsoft.com/office/drawing/2014/main" id="{E21B67CB-319B-3FCC-F276-5F683E2FE4A1}"/>
                    </a:ext>
                  </a:extLst>
                </p:cNvPr>
                <p:cNvCxnSpPr>
                  <a:cxnSpLocks/>
                  <a:endCxn id="1054" idx="0"/>
                </p:cNvCxnSpPr>
                <p:nvPr/>
              </p:nvCxnSpPr>
              <p:spPr>
                <a:xfrm flipV="1">
                  <a:off x="6763103" y="5560185"/>
                  <a:ext cx="20078" cy="291486"/>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1058" name="Arc 1057">
                  <a:extLst>
                    <a:ext uri="{FF2B5EF4-FFF2-40B4-BE49-F238E27FC236}">
                      <a16:creationId xmlns:a16="http://schemas.microsoft.com/office/drawing/2014/main" id="{5EBB9E5C-0FDA-6DCF-3FAB-76A38BCA3C92}"/>
                    </a:ext>
                  </a:extLst>
                </p:cNvPr>
                <p:cNvSpPr/>
                <p:nvPr/>
              </p:nvSpPr>
              <p:spPr>
                <a:xfrm>
                  <a:off x="7253569" y="5645931"/>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059" name="Arc 1058">
                  <a:extLst>
                    <a:ext uri="{FF2B5EF4-FFF2-40B4-BE49-F238E27FC236}">
                      <a16:creationId xmlns:a16="http://schemas.microsoft.com/office/drawing/2014/main" id="{D861F864-CF03-247D-3159-6118D630665B}"/>
                    </a:ext>
                  </a:extLst>
                </p:cNvPr>
                <p:cNvSpPr/>
                <p:nvPr/>
              </p:nvSpPr>
              <p:spPr>
                <a:xfrm rot="10800000">
                  <a:off x="7003654" y="5805243"/>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060" name="Straight Connector 1059">
                  <a:extLst>
                    <a:ext uri="{FF2B5EF4-FFF2-40B4-BE49-F238E27FC236}">
                      <a16:creationId xmlns:a16="http://schemas.microsoft.com/office/drawing/2014/main" id="{305BC42D-094C-AB4E-E8F1-A47A0B4670B6}"/>
                    </a:ext>
                  </a:extLst>
                </p:cNvPr>
                <p:cNvCxnSpPr>
                  <a:cxnSpLocks/>
                </p:cNvCxnSpPr>
                <p:nvPr/>
              </p:nvCxnSpPr>
              <p:spPr>
                <a:xfrm flipV="1">
                  <a:off x="7003654" y="5585551"/>
                  <a:ext cx="21428" cy="390453"/>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061" name="Straight Connector 1060">
                  <a:extLst>
                    <a:ext uri="{FF2B5EF4-FFF2-40B4-BE49-F238E27FC236}">
                      <a16:creationId xmlns:a16="http://schemas.microsoft.com/office/drawing/2014/main" id="{2AEE6A4F-521E-C216-3CC2-B52F90622F68}"/>
                    </a:ext>
                  </a:extLst>
                </p:cNvPr>
                <p:cNvCxnSpPr>
                  <a:cxnSpLocks/>
                </p:cNvCxnSpPr>
                <p:nvPr/>
              </p:nvCxnSpPr>
              <p:spPr>
                <a:xfrm flipV="1">
                  <a:off x="7244167" y="5736869"/>
                  <a:ext cx="20078" cy="291486"/>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1062" name="Arc 1061">
                  <a:extLst>
                    <a:ext uri="{FF2B5EF4-FFF2-40B4-BE49-F238E27FC236}">
                      <a16:creationId xmlns:a16="http://schemas.microsoft.com/office/drawing/2014/main" id="{8B907B9C-CEBB-3CBE-3D66-15C6BC955253}"/>
                    </a:ext>
                  </a:extLst>
                </p:cNvPr>
                <p:cNvSpPr/>
                <p:nvPr/>
              </p:nvSpPr>
              <p:spPr>
                <a:xfrm rot="10800000">
                  <a:off x="7504547" y="5878415"/>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063" name="Straight Connector 1062">
                  <a:extLst>
                    <a:ext uri="{FF2B5EF4-FFF2-40B4-BE49-F238E27FC236}">
                      <a16:creationId xmlns:a16="http://schemas.microsoft.com/office/drawing/2014/main" id="{8230AAA8-CB63-7CD5-C928-E4BC704BB9E4}"/>
                    </a:ext>
                  </a:extLst>
                </p:cNvPr>
                <p:cNvCxnSpPr>
                  <a:cxnSpLocks/>
                </p:cNvCxnSpPr>
                <p:nvPr/>
              </p:nvCxnSpPr>
              <p:spPr>
                <a:xfrm flipV="1">
                  <a:off x="7504832" y="5779843"/>
                  <a:ext cx="0" cy="261406"/>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064" name="Straight Connector 1063">
                  <a:extLst>
                    <a:ext uri="{FF2B5EF4-FFF2-40B4-BE49-F238E27FC236}">
                      <a16:creationId xmlns:a16="http://schemas.microsoft.com/office/drawing/2014/main" id="{52D6C179-166C-1909-4D41-AB33E59D65D6}"/>
                    </a:ext>
                  </a:extLst>
                </p:cNvPr>
                <p:cNvCxnSpPr>
                  <a:cxnSpLocks/>
                </p:cNvCxnSpPr>
                <p:nvPr/>
              </p:nvCxnSpPr>
              <p:spPr>
                <a:xfrm flipV="1">
                  <a:off x="7744422" y="5857022"/>
                  <a:ext cx="17134" cy="253277"/>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grpSp>
          <p:grpSp>
            <p:nvGrpSpPr>
              <p:cNvPr id="1041" name="Group 1040">
                <a:extLst>
                  <a:ext uri="{FF2B5EF4-FFF2-40B4-BE49-F238E27FC236}">
                    <a16:creationId xmlns:a16="http://schemas.microsoft.com/office/drawing/2014/main" id="{37E2DEE7-7AF4-9D68-3920-C0F5612E72E2}"/>
                  </a:ext>
                </a:extLst>
              </p:cNvPr>
              <p:cNvGrpSpPr/>
              <p:nvPr/>
            </p:nvGrpSpPr>
            <p:grpSpPr>
              <a:xfrm>
                <a:off x="6523904" y="5402750"/>
                <a:ext cx="1240596" cy="794290"/>
                <a:chOff x="6523904" y="5402750"/>
                <a:chExt cx="1240596" cy="794290"/>
              </a:xfrm>
            </p:grpSpPr>
            <p:sp>
              <p:nvSpPr>
                <p:cNvPr id="1043" name="Arc 1042">
                  <a:extLst>
                    <a:ext uri="{FF2B5EF4-FFF2-40B4-BE49-F238E27FC236}">
                      <a16:creationId xmlns:a16="http://schemas.microsoft.com/office/drawing/2014/main" id="{4CADCA50-2C3D-FAAD-D4CE-480C58E38871}"/>
                    </a:ext>
                  </a:extLst>
                </p:cNvPr>
                <p:cNvSpPr/>
                <p:nvPr/>
              </p:nvSpPr>
              <p:spPr>
                <a:xfrm>
                  <a:off x="6773819" y="5461218"/>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044" name="Arc 1043">
                  <a:extLst>
                    <a:ext uri="{FF2B5EF4-FFF2-40B4-BE49-F238E27FC236}">
                      <a16:creationId xmlns:a16="http://schemas.microsoft.com/office/drawing/2014/main" id="{10CD9C01-3743-15AC-FB77-BD96CC0BABBB}"/>
                    </a:ext>
                  </a:extLst>
                </p:cNvPr>
                <p:cNvSpPr/>
                <p:nvPr/>
              </p:nvSpPr>
              <p:spPr>
                <a:xfrm rot="10800000">
                  <a:off x="6523904" y="5622442"/>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045" name="Straight Connector 1044">
                  <a:extLst>
                    <a:ext uri="{FF2B5EF4-FFF2-40B4-BE49-F238E27FC236}">
                      <a16:creationId xmlns:a16="http://schemas.microsoft.com/office/drawing/2014/main" id="{EDC1C961-6BE1-FD1D-5075-4BED87C88B4D}"/>
                    </a:ext>
                  </a:extLst>
                </p:cNvPr>
                <p:cNvCxnSpPr>
                  <a:cxnSpLocks/>
                </p:cNvCxnSpPr>
                <p:nvPr/>
              </p:nvCxnSpPr>
              <p:spPr>
                <a:xfrm flipV="1">
                  <a:off x="6523904" y="5402750"/>
                  <a:ext cx="21428" cy="390453"/>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046" name="Straight Connector 1045">
                  <a:extLst>
                    <a:ext uri="{FF2B5EF4-FFF2-40B4-BE49-F238E27FC236}">
                      <a16:creationId xmlns:a16="http://schemas.microsoft.com/office/drawing/2014/main" id="{EBB4E13E-6B9A-3910-882C-BF66D52EDD2B}"/>
                    </a:ext>
                  </a:extLst>
                </p:cNvPr>
                <p:cNvCxnSpPr>
                  <a:cxnSpLocks/>
                  <a:endCxn id="1043" idx="0"/>
                </p:cNvCxnSpPr>
                <p:nvPr/>
              </p:nvCxnSpPr>
              <p:spPr>
                <a:xfrm flipV="1">
                  <a:off x="6763103" y="5560185"/>
                  <a:ext cx="20078" cy="291486"/>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1047" name="Arc 1046">
                  <a:extLst>
                    <a:ext uri="{FF2B5EF4-FFF2-40B4-BE49-F238E27FC236}">
                      <a16:creationId xmlns:a16="http://schemas.microsoft.com/office/drawing/2014/main" id="{97753339-8F3C-45EE-54A8-13A834575CB4}"/>
                    </a:ext>
                  </a:extLst>
                </p:cNvPr>
                <p:cNvSpPr/>
                <p:nvPr/>
              </p:nvSpPr>
              <p:spPr>
                <a:xfrm>
                  <a:off x="7253569" y="5645931"/>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048" name="Arc 1047">
                  <a:extLst>
                    <a:ext uri="{FF2B5EF4-FFF2-40B4-BE49-F238E27FC236}">
                      <a16:creationId xmlns:a16="http://schemas.microsoft.com/office/drawing/2014/main" id="{8A4F4C11-A893-F694-5C3D-C6FB02F04C28}"/>
                    </a:ext>
                  </a:extLst>
                </p:cNvPr>
                <p:cNvSpPr/>
                <p:nvPr/>
              </p:nvSpPr>
              <p:spPr>
                <a:xfrm rot="10800000">
                  <a:off x="7003654" y="5805243"/>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049" name="Straight Connector 1048">
                  <a:extLst>
                    <a:ext uri="{FF2B5EF4-FFF2-40B4-BE49-F238E27FC236}">
                      <a16:creationId xmlns:a16="http://schemas.microsoft.com/office/drawing/2014/main" id="{F08EE187-0FC0-A9F6-F9C8-EB9EFEF517FC}"/>
                    </a:ext>
                  </a:extLst>
                </p:cNvPr>
                <p:cNvCxnSpPr>
                  <a:cxnSpLocks/>
                </p:cNvCxnSpPr>
                <p:nvPr/>
              </p:nvCxnSpPr>
              <p:spPr>
                <a:xfrm flipV="1">
                  <a:off x="7003654" y="5585551"/>
                  <a:ext cx="21428" cy="390453"/>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050" name="Straight Connector 1049">
                  <a:extLst>
                    <a:ext uri="{FF2B5EF4-FFF2-40B4-BE49-F238E27FC236}">
                      <a16:creationId xmlns:a16="http://schemas.microsoft.com/office/drawing/2014/main" id="{E2B04F91-389D-22AF-4488-AD5D95B60286}"/>
                    </a:ext>
                  </a:extLst>
                </p:cNvPr>
                <p:cNvCxnSpPr>
                  <a:cxnSpLocks/>
                </p:cNvCxnSpPr>
                <p:nvPr/>
              </p:nvCxnSpPr>
              <p:spPr>
                <a:xfrm flipV="1">
                  <a:off x="7244167" y="5736869"/>
                  <a:ext cx="20078" cy="291486"/>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1051" name="Arc 1050">
                  <a:extLst>
                    <a:ext uri="{FF2B5EF4-FFF2-40B4-BE49-F238E27FC236}">
                      <a16:creationId xmlns:a16="http://schemas.microsoft.com/office/drawing/2014/main" id="{B990F870-04B8-744B-9B13-72A29E765144}"/>
                    </a:ext>
                  </a:extLst>
                </p:cNvPr>
                <p:cNvSpPr/>
                <p:nvPr/>
              </p:nvSpPr>
              <p:spPr>
                <a:xfrm rot="10800000">
                  <a:off x="7504547" y="5878415"/>
                  <a:ext cx="251263" cy="318625"/>
                </a:xfrm>
                <a:prstGeom prst="arc">
                  <a:avLst>
                    <a:gd name="adj1" fmla="val 12445800"/>
                    <a:gd name="adj2" fmla="val 0"/>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052" name="Straight Connector 1051">
                  <a:extLst>
                    <a:ext uri="{FF2B5EF4-FFF2-40B4-BE49-F238E27FC236}">
                      <a16:creationId xmlns:a16="http://schemas.microsoft.com/office/drawing/2014/main" id="{36E7B411-82D9-75B8-27EA-3C133CDE67D8}"/>
                    </a:ext>
                  </a:extLst>
                </p:cNvPr>
                <p:cNvCxnSpPr>
                  <a:cxnSpLocks/>
                </p:cNvCxnSpPr>
                <p:nvPr/>
              </p:nvCxnSpPr>
              <p:spPr>
                <a:xfrm flipV="1">
                  <a:off x="7504832" y="5779843"/>
                  <a:ext cx="0" cy="261406"/>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053" name="Straight Connector 1052">
                  <a:extLst>
                    <a:ext uri="{FF2B5EF4-FFF2-40B4-BE49-F238E27FC236}">
                      <a16:creationId xmlns:a16="http://schemas.microsoft.com/office/drawing/2014/main" id="{22A72E99-7D60-9E6B-94B1-332A47D78B0B}"/>
                    </a:ext>
                  </a:extLst>
                </p:cNvPr>
                <p:cNvCxnSpPr>
                  <a:cxnSpLocks/>
                </p:cNvCxnSpPr>
                <p:nvPr/>
              </p:nvCxnSpPr>
              <p:spPr>
                <a:xfrm flipV="1">
                  <a:off x="7744422" y="5818813"/>
                  <a:ext cx="20078" cy="291486"/>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grpSp>
          <p:cxnSp>
            <p:nvCxnSpPr>
              <p:cNvPr id="1042" name="Straight Connector 1041">
                <a:extLst>
                  <a:ext uri="{FF2B5EF4-FFF2-40B4-BE49-F238E27FC236}">
                    <a16:creationId xmlns:a16="http://schemas.microsoft.com/office/drawing/2014/main" id="{A6A006E9-5D9C-046A-5EE3-2469FF0F7474}"/>
                  </a:ext>
                </a:extLst>
              </p:cNvPr>
              <p:cNvCxnSpPr>
                <a:cxnSpLocks/>
              </p:cNvCxnSpPr>
              <p:nvPr/>
            </p:nvCxnSpPr>
            <p:spPr>
              <a:xfrm flipH="1">
                <a:off x="7761578" y="5144837"/>
                <a:ext cx="1236696" cy="680912"/>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grpSp>
      </p:grpSp>
      <p:sp>
        <p:nvSpPr>
          <p:cNvPr id="1158" name="TextBox 1157">
            <a:extLst>
              <a:ext uri="{FF2B5EF4-FFF2-40B4-BE49-F238E27FC236}">
                <a16:creationId xmlns:a16="http://schemas.microsoft.com/office/drawing/2014/main" id="{DFA4CDC1-2D26-EBC2-2751-99BB4645E03A}"/>
              </a:ext>
            </a:extLst>
          </p:cNvPr>
          <p:cNvSpPr txBox="1"/>
          <p:nvPr/>
        </p:nvSpPr>
        <p:spPr>
          <a:xfrm>
            <a:off x="24975773" y="21712255"/>
            <a:ext cx="6527612" cy="7386638"/>
          </a:xfrm>
          <a:prstGeom prst="rect">
            <a:avLst/>
          </a:prstGeom>
          <a:noFill/>
        </p:spPr>
        <p:txBody>
          <a:bodyPr wrap="square" lIns="91440" tIns="45720" rIns="91440" bIns="45720" rtlCol="0" anchor="t">
            <a:spAutoFit/>
          </a:bodyPr>
          <a:lstStyle/>
          <a:p>
            <a:pPr algn="just"/>
            <a:r>
              <a:rPr lang="en-US" sz="2800" b="1">
                <a:latin typeface="Sitka Display" pitchFamily="2" charset="0"/>
              </a:rPr>
              <a:t>Passive Design</a:t>
            </a:r>
          </a:p>
          <a:p>
            <a:pPr marL="457200" indent="-457200" algn="just">
              <a:buFont typeface="Arial" panose="020B0604020202020204" pitchFamily="34" charset="0"/>
              <a:buChar char="•"/>
            </a:pPr>
            <a:r>
              <a:rPr lang="en-US" sz="2800">
                <a:latin typeface="Sitka Display" pitchFamily="2" charset="0"/>
              </a:rPr>
              <a:t>Double pane windows will be paired with vacuum insulating panels allowing for an increase in energy savings when rooms are unoccupied.</a:t>
            </a:r>
          </a:p>
          <a:p>
            <a:pPr algn="just"/>
            <a:endParaRPr lang="en-US" sz="2800" b="1">
              <a:latin typeface="Sitka Display" pitchFamily="2" charset="0"/>
            </a:endParaRPr>
          </a:p>
          <a:p>
            <a:pPr algn="just"/>
            <a:r>
              <a:rPr lang="en-US" sz="2800" b="1">
                <a:latin typeface="Sitka Display" pitchFamily="2" charset="0"/>
              </a:rPr>
              <a:t>VIP Windows</a:t>
            </a:r>
          </a:p>
          <a:p>
            <a:pPr marL="457200" indent="-457200" algn="just">
              <a:buFont typeface="Arial" panose="020B0604020202020204" pitchFamily="34" charset="0"/>
              <a:buChar char="•"/>
            </a:pPr>
            <a:r>
              <a:rPr lang="en-US" sz="2800">
                <a:latin typeface="Sitka Display" pitchFamily="2" charset="0"/>
              </a:rPr>
              <a:t>Retractable insulated panels for after-hour energy savings</a:t>
            </a:r>
          </a:p>
          <a:p>
            <a:pPr marL="457200" indent="-457200" algn="just">
              <a:buFont typeface="Arial" panose="020B0604020202020204" pitchFamily="34" charset="0"/>
              <a:buChar char="•"/>
            </a:pPr>
            <a:r>
              <a:rPr lang="en-US" sz="2800">
                <a:latin typeface="Sitka Display" pitchFamily="2" charset="0"/>
              </a:rPr>
              <a:t>Upgraded double pane windows with vacuumed insulated panels save over 250% of heating energy</a:t>
            </a:r>
          </a:p>
          <a:p>
            <a:pPr marL="457200" indent="-457200" algn="just">
              <a:buFont typeface="Arial" panose="020B0604020202020204" pitchFamily="34" charset="0"/>
              <a:buChar char="•"/>
            </a:pPr>
            <a:r>
              <a:rPr lang="en-US" sz="2800">
                <a:latin typeface="Sitka Display" pitchFamily="2" charset="0"/>
              </a:rPr>
              <a:t>CO2 sensors to detect room use</a:t>
            </a:r>
          </a:p>
          <a:p>
            <a:pPr algn="just"/>
            <a:endParaRPr lang="en-US" sz="2800" b="1">
              <a:latin typeface="Sitka Display" pitchFamily="2" charset="0"/>
            </a:endParaRPr>
          </a:p>
          <a:p>
            <a:pPr algn="just"/>
            <a:endParaRPr lang="en-US" sz="3200" b="1">
              <a:latin typeface="Sitka Display" pitchFamily="2" charset="0"/>
            </a:endParaRPr>
          </a:p>
          <a:p>
            <a:pPr algn="just"/>
            <a:endParaRPr lang="en-US" sz="3200" b="1">
              <a:latin typeface="Sitka Display" pitchFamily="2" charset="0"/>
            </a:endParaRPr>
          </a:p>
          <a:p>
            <a:endParaRPr lang="en-US"/>
          </a:p>
        </p:txBody>
      </p:sp>
      <p:sp>
        <p:nvSpPr>
          <p:cNvPr id="36" name="TextBox 35">
            <a:extLst>
              <a:ext uri="{FF2B5EF4-FFF2-40B4-BE49-F238E27FC236}">
                <a16:creationId xmlns:a16="http://schemas.microsoft.com/office/drawing/2014/main" id="{8E931220-D0A6-3626-30C6-4C538F55F88F}"/>
              </a:ext>
            </a:extLst>
          </p:cNvPr>
          <p:cNvSpPr txBox="1"/>
          <p:nvPr/>
        </p:nvSpPr>
        <p:spPr>
          <a:xfrm>
            <a:off x="33197280" y="3020587"/>
            <a:ext cx="4711156" cy="4955203"/>
          </a:xfrm>
          <a:prstGeom prst="rect">
            <a:avLst/>
          </a:prstGeom>
          <a:noFill/>
        </p:spPr>
        <p:txBody>
          <a:bodyPr wrap="square" lIns="91440" tIns="45720" rIns="91440" bIns="45720" rtlCol="0" anchor="t">
            <a:spAutoFit/>
          </a:bodyPr>
          <a:lstStyle/>
          <a:p>
            <a:r>
              <a:rPr lang="en-US" sz="2800" b="1">
                <a:latin typeface="Sitka Display"/>
              </a:rPr>
              <a:t>Ground Source Heat Pump</a:t>
            </a:r>
          </a:p>
          <a:p>
            <a:pPr marL="457200" indent="-457200">
              <a:buFont typeface="Arial" panose="020B0604020202020204" pitchFamily="34" charset="0"/>
              <a:buChar char="•"/>
            </a:pPr>
            <a:r>
              <a:rPr lang="en-US" sz="2800">
                <a:latin typeface="Sitka Display"/>
              </a:rPr>
              <a:t>System Size: 460 tons</a:t>
            </a:r>
          </a:p>
          <a:p>
            <a:pPr marL="457200" indent="-457200">
              <a:buFont typeface="Arial" panose="020B0604020202020204" pitchFamily="34" charset="0"/>
              <a:buChar char="•"/>
            </a:pPr>
            <a:r>
              <a:rPr lang="en-US" sz="2800">
                <a:latin typeface="Sitka Display"/>
              </a:rPr>
              <a:t>Will consist of 168, 500ft deep boreholes with high density polyethylene PE40 piping to cool R-410A refrigerant to a constant temperature of 55</a:t>
            </a:r>
            <a:r>
              <a:rPr lang="en-US" sz="2800">
                <a:latin typeface="Sitka Display"/>
                <a:ea typeface="Verdana"/>
              </a:rPr>
              <a:t>˚F</a:t>
            </a:r>
          </a:p>
          <a:p>
            <a:pPr marL="457200" indent="-457200">
              <a:buFont typeface="Arial" panose="020B0604020202020204" pitchFamily="34" charset="0"/>
              <a:buChar char="•"/>
            </a:pPr>
            <a:r>
              <a:rPr lang="en-US" sz="2800">
                <a:latin typeface="Sitka Display"/>
              </a:rPr>
              <a:t>Provides heating/cooling with a reversible valve</a:t>
            </a:r>
            <a:endParaRPr lang="en-US" sz="2800" b="1">
              <a:latin typeface="Sitka Display"/>
            </a:endParaRPr>
          </a:p>
          <a:p>
            <a:pPr algn="just"/>
            <a:endParaRPr lang="en-US" sz="3200">
              <a:latin typeface="Sitka Display" pitchFamily="2" charset="0"/>
            </a:endParaRPr>
          </a:p>
        </p:txBody>
      </p:sp>
      <p:sp>
        <p:nvSpPr>
          <p:cNvPr id="52" name="Rectangle 51">
            <a:extLst>
              <a:ext uri="{FF2B5EF4-FFF2-40B4-BE49-F238E27FC236}">
                <a16:creationId xmlns:a16="http://schemas.microsoft.com/office/drawing/2014/main" id="{BCB6955E-E7A5-6F00-12F4-CFAADB538577}"/>
              </a:ext>
            </a:extLst>
          </p:cNvPr>
          <p:cNvSpPr/>
          <p:nvPr/>
        </p:nvSpPr>
        <p:spPr>
          <a:xfrm>
            <a:off x="33107635" y="9740406"/>
            <a:ext cx="10334252" cy="883651"/>
          </a:xfrm>
          <a:prstGeom prst="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1" name="TextBox 1130">
            <a:extLst>
              <a:ext uri="{FF2B5EF4-FFF2-40B4-BE49-F238E27FC236}">
                <a16:creationId xmlns:a16="http://schemas.microsoft.com/office/drawing/2014/main" id="{D9C375D3-137F-D761-44F7-7B7E52946CB8}"/>
              </a:ext>
            </a:extLst>
          </p:cNvPr>
          <p:cNvSpPr txBox="1"/>
          <p:nvPr/>
        </p:nvSpPr>
        <p:spPr>
          <a:xfrm>
            <a:off x="35416004" y="9794228"/>
            <a:ext cx="5966375" cy="769441"/>
          </a:xfrm>
          <a:prstGeom prst="rect">
            <a:avLst/>
          </a:prstGeom>
          <a:noFill/>
        </p:spPr>
        <p:txBody>
          <a:bodyPr wrap="square" rtlCol="0">
            <a:spAutoFit/>
          </a:bodyPr>
          <a:lstStyle/>
          <a:p>
            <a:pPr algn="ctr"/>
            <a:r>
              <a:rPr lang="en-US" sz="4400" b="1">
                <a:solidFill>
                  <a:schemeClr val="bg1"/>
                </a:solidFill>
                <a:latin typeface="Sitka Display" pitchFamily="2" charset="0"/>
              </a:rPr>
              <a:t>Environmental Impact</a:t>
            </a:r>
            <a:endParaRPr lang="en-US" sz="3200" b="1">
              <a:solidFill>
                <a:schemeClr val="bg1"/>
              </a:solidFill>
              <a:latin typeface="Sitka Display" pitchFamily="2" charset="0"/>
            </a:endParaRPr>
          </a:p>
        </p:txBody>
      </p:sp>
      <p:sp>
        <p:nvSpPr>
          <p:cNvPr id="1133" name="TextBox 1132">
            <a:extLst>
              <a:ext uri="{FF2B5EF4-FFF2-40B4-BE49-F238E27FC236}">
                <a16:creationId xmlns:a16="http://schemas.microsoft.com/office/drawing/2014/main" id="{55F1AE45-0D88-9E8F-6DE7-8FBAE31EB7FE}"/>
              </a:ext>
            </a:extLst>
          </p:cNvPr>
          <p:cNvSpPr txBox="1"/>
          <p:nvPr/>
        </p:nvSpPr>
        <p:spPr>
          <a:xfrm>
            <a:off x="33145730" y="10731007"/>
            <a:ext cx="5032316" cy="3539430"/>
          </a:xfrm>
          <a:prstGeom prst="rect">
            <a:avLst/>
          </a:prstGeom>
          <a:noFill/>
        </p:spPr>
        <p:txBody>
          <a:bodyPr wrap="square" rtlCol="0">
            <a:spAutoFit/>
          </a:bodyPr>
          <a:lstStyle/>
          <a:p>
            <a:r>
              <a:rPr lang="en-US" sz="2800" b="1">
                <a:latin typeface="Sitka Display" pitchFamily="2" charset="0"/>
              </a:rPr>
              <a:t>Greenhouse</a:t>
            </a:r>
          </a:p>
          <a:p>
            <a:pPr marL="457200" indent="-457200">
              <a:buFont typeface="Arial" panose="020B0604020202020204" pitchFamily="34" charset="0"/>
              <a:buChar char="•"/>
            </a:pPr>
            <a:r>
              <a:rPr lang="en-US" sz="2800">
                <a:latin typeface="Sitka Display" pitchFamily="2" charset="0"/>
              </a:rPr>
              <a:t>Aluminum structure with glass panels, allowing for maximum light transmission</a:t>
            </a:r>
          </a:p>
          <a:p>
            <a:pPr marL="457200" indent="-457200">
              <a:buFont typeface="Arial" panose="020B0604020202020204" pitchFamily="34" charset="0"/>
              <a:buChar char="•"/>
            </a:pPr>
            <a:r>
              <a:rPr lang="en-US" sz="2800">
                <a:latin typeface="Sitka Display" pitchFamily="2" charset="0"/>
              </a:rPr>
              <a:t>Provides hands-on learning</a:t>
            </a:r>
          </a:p>
          <a:p>
            <a:pPr marL="457200" indent="-457200">
              <a:buFont typeface="Arial" panose="020B0604020202020204" pitchFamily="34" charset="0"/>
              <a:buChar char="•"/>
            </a:pPr>
            <a:r>
              <a:rPr lang="en-US" sz="2800">
                <a:latin typeface="Sitka Display" pitchFamily="2" charset="0"/>
              </a:rPr>
              <a:t>Algae production to make biodiesel fuel</a:t>
            </a:r>
          </a:p>
          <a:p>
            <a:pPr marL="457200" indent="-457200">
              <a:buFont typeface="Arial" panose="020B0604020202020204" pitchFamily="34" charset="0"/>
              <a:buChar char="•"/>
            </a:pPr>
            <a:r>
              <a:rPr lang="en-US" sz="2800">
                <a:latin typeface="Sitka Display" pitchFamily="2" charset="0"/>
              </a:rPr>
              <a:t>Plant and vegetable growth</a:t>
            </a:r>
          </a:p>
        </p:txBody>
      </p:sp>
      <p:sp>
        <p:nvSpPr>
          <p:cNvPr id="1134" name="TextBox 1133">
            <a:extLst>
              <a:ext uri="{FF2B5EF4-FFF2-40B4-BE49-F238E27FC236}">
                <a16:creationId xmlns:a16="http://schemas.microsoft.com/office/drawing/2014/main" id="{16CDEBC9-B3C3-AEB2-BD4D-EA6F56B31BB5}"/>
              </a:ext>
            </a:extLst>
          </p:cNvPr>
          <p:cNvSpPr txBox="1"/>
          <p:nvPr/>
        </p:nvSpPr>
        <p:spPr>
          <a:xfrm>
            <a:off x="33192587" y="7390832"/>
            <a:ext cx="10261659" cy="2308324"/>
          </a:xfrm>
          <a:prstGeom prst="rect">
            <a:avLst/>
          </a:prstGeom>
          <a:noFill/>
        </p:spPr>
        <p:txBody>
          <a:bodyPr wrap="square" rtlCol="0">
            <a:spAutoFit/>
          </a:bodyPr>
          <a:lstStyle/>
          <a:p>
            <a:r>
              <a:rPr lang="en-US" sz="2800" b="1">
                <a:latin typeface="Sitka Display" pitchFamily="2" charset="0"/>
              </a:rPr>
              <a:t>Building HVAC</a:t>
            </a:r>
          </a:p>
          <a:p>
            <a:pPr marL="457200" indent="-457200">
              <a:buFont typeface="Arial" panose="020B0604020202020204" pitchFamily="34" charset="0"/>
              <a:buChar char="•"/>
            </a:pPr>
            <a:r>
              <a:rPr lang="en-US" sz="2800">
                <a:latin typeface="Sitka Display" pitchFamily="2" charset="0"/>
              </a:rPr>
              <a:t>Multizone rooftop air conditioning system</a:t>
            </a:r>
          </a:p>
          <a:p>
            <a:pPr marL="457200" indent="-457200">
              <a:buFont typeface="Arial" panose="020B0604020202020204" pitchFamily="34" charset="0"/>
              <a:buChar char="•"/>
            </a:pPr>
            <a:r>
              <a:rPr lang="en-US" sz="2800">
                <a:latin typeface="Sitka Display" pitchFamily="2" charset="0"/>
              </a:rPr>
              <a:t>Seasonal Energy Efficiency Ratio (SEER) = 14</a:t>
            </a:r>
          </a:p>
          <a:p>
            <a:pPr marL="457200" indent="-457200">
              <a:buFont typeface="Arial" panose="020B0604020202020204" pitchFamily="34" charset="0"/>
              <a:buChar char="•"/>
            </a:pPr>
            <a:r>
              <a:rPr lang="en-US" sz="2800">
                <a:latin typeface="Sitka Display" pitchFamily="2" charset="0"/>
              </a:rPr>
              <a:t>Enthalpy heat recovery package that removes heat and humidity from the airflow.</a:t>
            </a:r>
          </a:p>
        </p:txBody>
      </p:sp>
      <p:sp>
        <p:nvSpPr>
          <p:cNvPr id="1135" name="TextBox 1134">
            <a:extLst>
              <a:ext uri="{FF2B5EF4-FFF2-40B4-BE49-F238E27FC236}">
                <a16:creationId xmlns:a16="http://schemas.microsoft.com/office/drawing/2014/main" id="{5FDC4657-472F-331A-D1AF-CE5A362FEA3C}"/>
              </a:ext>
            </a:extLst>
          </p:cNvPr>
          <p:cNvSpPr txBox="1"/>
          <p:nvPr/>
        </p:nvSpPr>
        <p:spPr>
          <a:xfrm>
            <a:off x="33224547" y="25656908"/>
            <a:ext cx="10706380" cy="1815882"/>
          </a:xfrm>
          <a:prstGeom prst="rect">
            <a:avLst/>
          </a:prstGeom>
          <a:noFill/>
        </p:spPr>
        <p:txBody>
          <a:bodyPr wrap="square" rtlCol="0">
            <a:spAutoFit/>
          </a:bodyPr>
          <a:lstStyle/>
          <a:p>
            <a:r>
              <a:rPr lang="en-US" sz="2800">
                <a:latin typeface="Sitka Display" pitchFamily="2" charset="0"/>
              </a:rPr>
              <a:t>Project Advisor: Felix DeVito</a:t>
            </a:r>
          </a:p>
          <a:p>
            <a:r>
              <a:rPr lang="en-US" sz="2800">
                <a:latin typeface="Sitka Display" pitchFamily="2" charset="0"/>
              </a:rPr>
              <a:t>CEPS Dean’s Office</a:t>
            </a:r>
          </a:p>
          <a:p>
            <a:r>
              <a:rPr lang="en-US" sz="2800">
                <a:latin typeface="Sitka Display" pitchFamily="2" charset="0"/>
              </a:rPr>
              <a:t>Civil, Environmental and Mechanical Engineering Departments</a:t>
            </a:r>
          </a:p>
          <a:p>
            <a:r>
              <a:rPr lang="en-US" sz="2800">
                <a:latin typeface="Sitka Display" pitchFamily="2" charset="0"/>
              </a:rPr>
              <a:t>U.S. Department of Energy Solar Decathlon</a:t>
            </a:r>
          </a:p>
        </p:txBody>
      </p:sp>
      <p:sp>
        <p:nvSpPr>
          <p:cNvPr id="1151" name="TextBox 1150">
            <a:extLst>
              <a:ext uri="{FF2B5EF4-FFF2-40B4-BE49-F238E27FC236}">
                <a16:creationId xmlns:a16="http://schemas.microsoft.com/office/drawing/2014/main" id="{D40129DA-5A3F-159B-1CE6-25FE069972B5}"/>
              </a:ext>
            </a:extLst>
          </p:cNvPr>
          <p:cNvSpPr txBox="1"/>
          <p:nvPr/>
        </p:nvSpPr>
        <p:spPr>
          <a:xfrm>
            <a:off x="5608946" y="19981349"/>
            <a:ext cx="4474960" cy="3539430"/>
          </a:xfrm>
          <a:prstGeom prst="rect">
            <a:avLst/>
          </a:prstGeom>
          <a:noFill/>
        </p:spPr>
        <p:txBody>
          <a:bodyPr wrap="square" lIns="91440" tIns="45720" rIns="91440" bIns="45720" rtlCol="0" anchor="t">
            <a:spAutoFit/>
          </a:bodyPr>
          <a:lstStyle/>
          <a:p>
            <a:r>
              <a:rPr lang="en-US" sz="2800" b="1">
                <a:latin typeface="Sitka Display" pitchFamily="2" charset="0"/>
              </a:rPr>
              <a:t>Double Pane Windows</a:t>
            </a:r>
          </a:p>
          <a:p>
            <a:r>
              <a:rPr lang="en-US" sz="2800" b="1">
                <a:latin typeface="Sitka Display" pitchFamily="2" charset="0"/>
              </a:rPr>
              <a:t>With VIP</a:t>
            </a:r>
          </a:p>
          <a:p>
            <a:pPr marL="457200" indent="-457200">
              <a:buFont typeface="Arial" panose="020B0604020202020204" pitchFamily="34" charset="0"/>
              <a:buChar char="•"/>
            </a:pPr>
            <a:r>
              <a:rPr lang="en-US" sz="2800">
                <a:latin typeface="Sitka Display" pitchFamily="2" charset="0"/>
              </a:rPr>
              <a:t>Passive solar use</a:t>
            </a:r>
          </a:p>
          <a:p>
            <a:pPr marL="457200" indent="-457200">
              <a:buFont typeface="Arial" panose="020B0604020202020204" pitchFamily="34" charset="0"/>
              <a:buChar char="•"/>
            </a:pPr>
            <a:r>
              <a:rPr lang="en-US" sz="2800">
                <a:latin typeface="Sitka Display" pitchFamily="2" charset="0"/>
              </a:rPr>
              <a:t>Limits heat loss</a:t>
            </a:r>
          </a:p>
          <a:p>
            <a:pPr marL="457200" indent="-457200">
              <a:buFont typeface="Arial" panose="020B0604020202020204" pitchFamily="34" charset="0"/>
              <a:buChar char="•"/>
            </a:pPr>
            <a:r>
              <a:rPr lang="en-US" sz="2800">
                <a:latin typeface="Sitka Display"/>
              </a:rPr>
              <a:t>100x more efficient than single paned</a:t>
            </a:r>
          </a:p>
          <a:p>
            <a:pPr marL="457200" indent="-457200">
              <a:buFont typeface="Arial" panose="020B0604020202020204" pitchFamily="34" charset="0"/>
              <a:buChar char="•"/>
            </a:pPr>
            <a:endParaRPr lang="en-US" sz="2800">
              <a:latin typeface="Sitka Display" pitchFamily="2" charset="0"/>
            </a:endParaRPr>
          </a:p>
          <a:p>
            <a:pPr marL="457200" indent="-457200">
              <a:buFont typeface="Arial" panose="020B0604020202020204" pitchFamily="34" charset="0"/>
              <a:buChar char="•"/>
            </a:pPr>
            <a:endParaRPr lang="en-US" sz="2800">
              <a:latin typeface="Sitka Display" pitchFamily="2" charset="0"/>
            </a:endParaRPr>
          </a:p>
        </p:txBody>
      </p:sp>
      <p:sp>
        <p:nvSpPr>
          <p:cNvPr id="62" name="TextBox 61">
            <a:extLst>
              <a:ext uri="{FF2B5EF4-FFF2-40B4-BE49-F238E27FC236}">
                <a16:creationId xmlns:a16="http://schemas.microsoft.com/office/drawing/2014/main" id="{0D409E9B-438D-057E-D816-68D032D17DEF}"/>
              </a:ext>
            </a:extLst>
          </p:cNvPr>
          <p:cNvSpPr txBox="1"/>
          <p:nvPr/>
        </p:nvSpPr>
        <p:spPr>
          <a:xfrm>
            <a:off x="8779872" y="25118696"/>
            <a:ext cx="1195608" cy="461665"/>
          </a:xfrm>
          <a:prstGeom prst="rect">
            <a:avLst/>
          </a:prstGeom>
          <a:noFill/>
        </p:spPr>
        <p:txBody>
          <a:bodyPr wrap="square" rtlCol="0">
            <a:spAutoFit/>
          </a:bodyPr>
          <a:lstStyle/>
          <a:p>
            <a:pPr algn="ctr"/>
            <a:r>
              <a:rPr lang="en-US" sz="2400" b="1">
                <a:latin typeface="Sitka Display" pitchFamily="2" charset="0"/>
              </a:rPr>
              <a:t>R-60</a:t>
            </a:r>
          </a:p>
        </p:txBody>
      </p:sp>
      <p:sp>
        <p:nvSpPr>
          <p:cNvPr id="1154" name="Rectangle 1153">
            <a:extLst>
              <a:ext uri="{FF2B5EF4-FFF2-40B4-BE49-F238E27FC236}">
                <a16:creationId xmlns:a16="http://schemas.microsoft.com/office/drawing/2014/main" id="{C69792EA-1FD4-4664-447D-12066821017A}"/>
              </a:ext>
            </a:extLst>
          </p:cNvPr>
          <p:cNvSpPr/>
          <p:nvPr/>
        </p:nvSpPr>
        <p:spPr>
          <a:xfrm>
            <a:off x="392277" y="26051511"/>
            <a:ext cx="9654075" cy="883651"/>
          </a:xfrm>
          <a:prstGeom prst="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5" name="TextBox 1154">
            <a:extLst>
              <a:ext uri="{FF2B5EF4-FFF2-40B4-BE49-F238E27FC236}">
                <a16:creationId xmlns:a16="http://schemas.microsoft.com/office/drawing/2014/main" id="{D707A4B5-38CD-BB44-9A86-C72BF3D0E05D}"/>
              </a:ext>
            </a:extLst>
          </p:cNvPr>
          <p:cNvSpPr txBox="1"/>
          <p:nvPr/>
        </p:nvSpPr>
        <p:spPr>
          <a:xfrm>
            <a:off x="1092488" y="26090677"/>
            <a:ext cx="8140260" cy="769441"/>
          </a:xfrm>
          <a:prstGeom prst="rect">
            <a:avLst/>
          </a:prstGeom>
          <a:noFill/>
        </p:spPr>
        <p:txBody>
          <a:bodyPr wrap="square" rtlCol="0">
            <a:spAutoFit/>
          </a:bodyPr>
          <a:lstStyle/>
          <a:p>
            <a:pPr algn="ctr"/>
            <a:r>
              <a:rPr lang="en-US" sz="4400" b="1">
                <a:solidFill>
                  <a:schemeClr val="bg1"/>
                </a:solidFill>
                <a:latin typeface="Sitka Display" pitchFamily="2" charset="0"/>
              </a:rPr>
              <a:t>Cost Analysis</a:t>
            </a:r>
            <a:endParaRPr lang="en-US" sz="3200" b="1">
              <a:solidFill>
                <a:schemeClr val="bg1"/>
              </a:solidFill>
              <a:latin typeface="Sitka Display" pitchFamily="2" charset="0"/>
            </a:endParaRPr>
          </a:p>
        </p:txBody>
      </p:sp>
      <p:sp>
        <p:nvSpPr>
          <p:cNvPr id="50" name="Rectangle 49">
            <a:extLst>
              <a:ext uri="{FF2B5EF4-FFF2-40B4-BE49-F238E27FC236}">
                <a16:creationId xmlns:a16="http://schemas.microsoft.com/office/drawing/2014/main" id="{1D5B12A9-66F1-76B3-52FF-F0651A782B2D}"/>
              </a:ext>
            </a:extLst>
          </p:cNvPr>
          <p:cNvSpPr/>
          <p:nvPr/>
        </p:nvSpPr>
        <p:spPr>
          <a:xfrm>
            <a:off x="11178248" y="20769545"/>
            <a:ext cx="20817143" cy="883651"/>
          </a:xfrm>
          <a:prstGeom prst="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E036CF5C-28EC-E1D9-DD1C-804D5D208192}"/>
              </a:ext>
            </a:extLst>
          </p:cNvPr>
          <p:cNvSpPr txBox="1"/>
          <p:nvPr/>
        </p:nvSpPr>
        <p:spPr>
          <a:xfrm>
            <a:off x="18704314" y="20766604"/>
            <a:ext cx="5463957" cy="769441"/>
          </a:xfrm>
          <a:prstGeom prst="rect">
            <a:avLst/>
          </a:prstGeom>
          <a:noFill/>
        </p:spPr>
        <p:txBody>
          <a:bodyPr wrap="square" rtlCol="0">
            <a:spAutoFit/>
          </a:bodyPr>
          <a:lstStyle/>
          <a:p>
            <a:pPr algn="ctr"/>
            <a:r>
              <a:rPr lang="en-US" sz="4400" b="1">
                <a:solidFill>
                  <a:schemeClr val="bg1"/>
                </a:solidFill>
                <a:latin typeface="Sitka Display" pitchFamily="2" charset="0"/>
              </a:rPr>
              <a:t>Energy Performance</a:t>
            </a:r>
            <a:endParaRPr lang="en-US" sz="3200" b="1">
              <a:solidFill>
                <a:schemeClr val="bg1"/>
              </a:solidFill>
              <a:latin typeface="Sitka Display" pitchFamily="2" charset="0"/>
            </a:endParaRPr>
          </a:p>
        </p:txBody>
      </p:sp>
      <p:pic>
        <p:nvPicPr>
          <p:cNvPr id="1156" name="Picture 1155">
            <a:extLst>
              <a:ext uri="{FF2B5EF4-FFF2-40B4-BE49-F238E27FC236}">
                <a16:creationId xmlns:a16="http://schemas.microsoft.com/office/drawing/2014/main" id="{06F0586E-B7B1-C70A-A9C3-FB7C71517EEC}"/>
              </a:ext>
            </a:extLst>
          </p:cNvPr>
          <p:cNvPicPr>
            <a:picLocks noChangeAspect="1"/>
          </p:cNvPicPr>
          <p:nvPr/>
        </p:nvPicPr>
        <p:blipFill rotWithShape="1">
          <a:blip r:embed="rId15"/>
          <a:srcRect r="10364"/>
          <a:stretch/>
        </p:blipFill>
        <p:spPr>
          <a:xfrm>
            <a:off x="38296353" y="11070907"/>
            <a:ext cx="4911153" cy="2963482"/>
          </a:xfrm>
          <a:prstGeom prst="rect">
            <a:avLst/>
          </a:prstGeom>
          <a:ln w="57150">
            <a:solidFill>
              <a:schemeClr val="tx2">
                <a:lumMod val="90000"/>
                <a:lumOff val="10000"/>
              </a:schemeClr>
            </a:solidFill>
          </a:ln>
        </p:spPr>
      </p:pic>
      <p:cxnSp>
        <p:nvCxnSpPr>
          <p:cNvPr id="1160" name="Straight Arrow Connector 1159">
            <a:extLst>
              <a:ext uri="{FF2B5EF4-FFF2-40B4-BE49-F238E27FC236}">
                <a16:creationId xmlns:a16="http://schemas.microsoft.com/office/drawing/2014/main" id="{F6071BEB-7CA4-FAB2-AC44-85932D6D1021}"/>
              </a:ext>
            </a:extLst>
          </p:cNvPr>
          <p:cNvCxnSpPr>
            <a:cxnSpLocks/>
          </p:cNvCxnSpPr>
          <p:nvPr/>
        </p:nvCxnSpPr>
        <p:spPr>
          <a:xfrm flipH="1">
            <a:off x="14158619" y="16047269"/>
            <a:ext cx="2978761" cy="734060"/>
          </a:xfrm>
          <a:prstGeom prst="straightConnector1">
            <a:avLst/>
          </a:prstGeom>
          <a:ln w="571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162" name="TextBox 1161">
            <a:extLst>
              <a:ext uri="{FF2B5EF4-FFF2-40B4-BE49-F238E27FC236}">
                <a16:creationId xmlns:a16="http://schemas.microsoft.com/office/drawing/2014/main" id="{61F27A43-D99F-77FC-8990-3E958D339602}"/>
              </a:ext>
            </a:extLst>
          </p:cNvPr>
          <p:cNvSpPr txBox="1"/>
          <p:nvPr/>
        </p:nvSpPr>
        <p:spPr>
          <a:xfrm>
            <a:off x="33145730" y="28466366"/>
            <a:ext cx="10087632" cy="2623539"/>
          </a:xfrm>
          <a:prstGeom prst="rect">
            <a:avLst/>
          </a:prstGeom>
          <a:noFill/>
        </p:spPr>
        <p:txBody>
          <a:bodyPr wrap="square" rtlCol="0">
            <a:spAutoFit/>
          </a:bodyPr>
          <a:lstStyle/>
          <a:p>
            <a:pPr>
              <a:lnSpc>
                <a:spcPct val="107000"/>
              </a:lnSpc>
            </a:pPr>
            <a:r>
              <a:rPr lang="en-US" sz="1600" kern="100">
                <a:effectLst/>
                <a:latin typeface="Sitka Display" pitchFamily="2" charset="0"/>
                <a:ea typeface="Aptos" panose="020B0004020202020204" pitchFamily="34" charset="0"/>
                <a:cs typeface="Arial" panose="020B0604020202020204" pitchFamily="34" charset="0"/>
              </a:rPr>
              <a:t>(1) EPA. “Data Access | National Centers for Environmental Information (NCEI).” Www.ncei.noaa.gov, 	www.ncei.noaa.gov/access/search/data-search/local-climatological-data-publication. Accessed 2 Apr. 	2024. </a:t>
            </a:r>
            <a:endParaRPr lang="fr-FR" sz="1600" kern="100">
              <a:effectLst/>
              <a:latin typeface="Sitka Display" pitchFamily="2" charset="0"/>
              <a:ea typeface="Times New Roman" panose="02020603050405020304" pitchFamily="18" charset="0"/>
              <a:cs typeface="Arial" panose="020B0604020202020204" pitchFamily="34" charset="0"/>
            </a:endParaRPr>
          </a:p>
          <a:p>
            <a:pPr marL="0" marR="0">
              <a:lnSpc>
                <a:spcPct val="107000"/>
              </a:lnSpc>
              <a:spcBef>
                <a:spcPts val="0"/>
              </a:spcBef>
              <a:spcAft>
                <a:spcPts val="0"/>
              </a:spcAft>
            </a:pPr>
            <a:r>
              <a:rPr lang="fr-FR" sz="1600" kern="100">
                <a:effectLst/>
                <a:latin typeface="Sitka Display" pitchFamily="2" charset="0"/>
                <a:ea typeface="Times New Roman" panose="02020603050405020304" pitchFamily="18" charset="0"/>
                <a:cs typeface="Arial" panose="020B0604020202020204" pitchFamily="34" charset="0"/>
              </a:rPr>
              <a:t>(2) IECC. (2021). </a:t>
            </a:r>
            <a:r>
              <a:rPr lang="fr-FR" sz="1600" i="1" kern="100">
                <a:effectLst/>
                <a:latin typeface="Sitka Display" pitchFamily="2" charset="0"/>
                <a:ea typeface="Times New Roman" panose="02020603050405020304" pitchFamily="18" charset="0"/>
                <a:cs typeface="Arial" panose="020B0604020202020204" pitchFamily="34" charset="0"/>
              </a:rPr>
              <a:t>2021 INTERNATIONAL ENERGY CONSERVATION CODE (IECC) | ICC CODES</a:t>
            </a:r>
            <a:r>
              <a:rPr lang="fr-FR" sz="1600" kern="100">
                <a:effectLst/>
                <a:latin typeface="Sitka Display" pitchFamily="2" charset="0"/>
                <a:ea typeface="Times New Roman" panose="02020603050405020304" pitchFamily="18" charset="0"/>
                <a:cs typeface="Arial" panose="020B0604020202020204" pitchFamily="34" charset="0"/>
              </a:rPr>
              <a:t>. Codes.iccsafe.org. </a:t>
            </a:r>
            <a:endParaRPr lang="en-US" sz="1600" kern="100">
              <a:effectLst/>
              <a:latin typeface="Sitka Display" pitchFamily="2" charset="0"/>
              <a:ea typeface="Aptos" panose="020B0004020202020204" pitchFamily="34" charset="0"/>
              <a:cs typeface="Arial" panose="020B0604020202020204" pitchFamily="34" charset="0"/>
            </a:endParaRPr>
          </a:p>
          <a:p>
            <a:pPr marL="0" marR="0" indent="457200">
              <a:lnSpc>
                <a:spcPct val="107000"/>
              </a:lnSpc>
              <a:spcBef>
                <a:spcPts val="0"/>
              </a:spcBef>
              <a:spcAft>
                <a:spcPts val="0"/>
              </a:spcAft>
            </a:pPr>
            <a:r>
              <a:rPr lang="fr-FR" sz="1600" kern="100">
                <a:effectLst/>
                <a:latin typeface="Sitka Display" pitchFamily="2" charset="0"/>
                <a:ea typeface="Times New Roman" panose="02020603050405020304" pitchFamily="18" charset="0"/>
                <a:cs typeface="Arial" panose="020B0604020202020204" pitchFamily="34" charset="0"/>
              </a:rPr>
              <a:t>https://codes.iccsafe.org/content/IECC2021P2/chapter-3-ce-general-requirements </a:t>
            </a:r>
            <a:endParaRPr lang="en-US" sz="1600" kern="100">
              <a:effectLst/>
              <a:latin typeface="Sitka Display" pitchFamily="2" charset="0"/>
              <a:ea typeface="Aptos" panose="020B0004020202020204" pitchFamily="34" charset="0"/>
              <a:cs typeface="Arial" panose="020B0604020202020204" pitchFamily="34" charset="0"/>
            </a:endParaRPr>
          </a:p>
          <a:p>
            <a:r>
              <a:rPr lang="en-US" sz="1600">
                <a:effectLst/>
                <a:latin typeface="Sitka Display" pitchFamily="2" charset="0"/>
              </a:rPr>
              <a:t>(3) </a:t>
            </a:r>
            <a:r>
              <a:rPr lang="en-US" sz="1600" i="1">
                <a:effectLst/>
                <a:latin typeface="Sitka Display" pitchFamily="2" charset="0"/>
              </a:rPr>
              <a:t>NH Division of Historical Resources</a:t>
            </a:r>
            <a:r>
              <a:rPr lang="en-US" sz="1600">
                <a:effectLst/>
                <a:latin typeface="Sitka Display" pitchFamily="2" charset="0"/>
              </a:rPr>
              <a:t>. Division of Historical Resources. (n.d.). https://www.nhdhr.dncr.nh.gov/ </a:t>
            </a:r>
          </a:p>
          <a:p>
            <a:r>
              <a:rPr lang="en-US" sz="1600">
                <a:effectLst/>
                <a:latin typeface="Sitka Display" pitchFamily="2" charset="0"/>
                <a:ea typeface="Arial" panose="020B0604020202020204" pitchFamily="34" charset="0"/>
                <a:cs typeface="Arial" panose="020B0604020202020204" pitchFamily="34" charset="0"/>
              </a:rPr>
              <a:t>(4) NH Division for Children, Youth and Families (n.d.). </a:t>
            </a:r>
            <a:r>
              <a:rPr lang="en-US" sz="1600" i="1">
                <a:effectLst/>
                <a:latin typeface="Sitka Display" pitchFamily="2" charset="0"/>
                <a:ea typeface="Arial" panose="020B0604020202020204" pitchFamily="34" charset="0"/>
                <a:cs typeface="Arial" panose="020B0604020202020204" pitchFamily="34" charset="0"/>
              </a:rPr>
              <a:t>DCYF Policy Manual</a:t>
            </a:r>
            <a:r>
              <a:rPr lang="en-US" sz="1600">
                <a:effectLst/>
                <a:latin typeface="Sitka Display" pitchFamily="2" charset="0"/>
                <a:ea typeface="Arial" panose="020B0604020202020204" pitchFamily="34" charset="0"/>
                <a:cs typeface="Arial" panose="020B0604020202020204" pitchFamily="34" charset="0"/>
              </a:rPr>
              <a:t>. New Hampshire Department of Health and 	Human Services. https://www.dhhs.nh.gov/programs-services/child-protection-juvenile-justice/dcyf-policy-manual</a:t>
            </a:r>
          </a:p>
          <a:p>
            <a:r>
              <a:rPr lang="en-US" sz="1600">
                <a:effectLst/>
                <a:latin typeface="Sitka Display" pitchFamily="2" charset="0"/>
                <a:ea typeface="Arial" panose="020B0604020202020204" pitchFamily="34" charset="0"/>
                <a:cs typeface="Arial" panose="020B0604020202020204" pitchFamily="34" charset="0"/>
              </a:rPr>
              <a:t>(5) State Building Code Review Board. (July 1, 2022). </a:t>
            </a:r>
            <a:r>
              <a:rPr lang="en-US" sz="1600" i="1">
                <a:effectLst/>
                <a:latin typeface="Sitka Display" pitchFamily="2" charset="0"/>
                <a:ea typeface="Arial" panose="020B0604020202020204" pitchFamily="34" charset="0"/>
                <a:cs typeface="Arial" panose="020B0604020202020204" pitchFamily="34" charset="0"/>
              </a:rPr>
              <a:t>NH State Building Code. </a:t>
            </a:r>
            <a:r>
              <a:rPr lang="en-US" sz="1600">
                <a:effectLst/>
                <a:latin typeface="Sitka Display" pitchFamily="2" charset="0"/>
                <a:ea typeface="Arial" panose="020B0604020202020204" pitchFamily="34" charset="0"/>
                <a:cs typeface="Arial" panose="020B0604020202020204" pitchFamily="34" charset="0"/>
              </a:rPr>
              <a:t>New Hampshire Department of Safety. 	https://www.nh.gov/safety/boardsandcommissions/bldgcode/nhstatebldgcode.html</a:t>
            </a:r>
          </a:p>
          <a:p>
            <a:endParaRPr lang="en-US" sz="1600"/>
          </a:p>
        </p:txBody>
      </p:sp>
      <p:sp>
        <p:nvSpPr>
          <p:cNvPr id="1168" name="TextBox 1167">
            <a:extLst>
              <a:ext uri="{FF2B5EF4-FFF2-40B4-BE49-F238E27FC236}">
                <a16:creationId xmlns:a16="http://schemas.microsoft.com/office/drawing/2014/main" id="{E1E8A106-BBC9-392C-E758-FA14DAC481A4}"/>
              </a:ext>
            </a:extLst>
          </p:cNvPr>
          <p:cNvSpPr txBox="1"/>
          <p:nvPr/>
        </p:nvSpPr>
        <p:spPr>
          <a:xfrm>
            <a:off x="33192586" y="14233229"/>
            <a:ext cx="10040775" cy="3108543"/>
          </a:xfrm>
          <a:prstGeom prst="rect">
            <a:avLst/>
          </a:prstGeom>
          <a:noFill/>
        </p:spPr>
        <p:txBody>
          <a:bodyPr wrap="square" rtlCol="0">
            <a:spAutoFit/>
          </a:bodyPr>
          <a:lstStyle/>
          <a:p>
            <a:r>
              <a:rPr lang="en-US" sz="2800" b="1">
                <a:latin typeface="Sitka Display" pitchFamily="2" charset="0"/>
              </a:rPr>
              <a:t>Reduction of Carbon Emissions</a:t>
            </a:r>
          </a:p>
          <a:p>
            <a:pPr marL="457200" indent="-457200">
              <a:buFont typeface="Arial" panose="020B0604020202020204" pitchFamily="34" charset="0"/>
              <a:buChar char="•"/>
            </a:pPr>
            <a:r>
              <a:rPr lang="en-US" sz="2800">
                <a:latin typeface="Sitka Display" pitchFamily="2" charset="0"/>
              </a:rPr>
              <a:t>Retrofit vs. Construction – Significantly reduces carbon footprint</a:t>
            </a:r>
          </a:p>
          <a:p>
            <a:pPr marL="457200" indent="-457200">
              <a:buFont typeface="Arial" panose="020B0604020202020204" pitchFamily="34" charset="0"/>
              <a:buChar char="•"/>
            </a:pPr>
            <a:r>
              <a:rPr lang="en-US" sz="2800">
                <a:latin typeface="Sitka Display" pitchFamily="2" charset="0"/>
              </a:rPr>
              <a:t>Locally sourced materials from companies in the community</a:t>
            </a:r>
          </a:p>
          <a:p>
            <a:pPr marL="914400" lvl="1" indent="-457200">
              <a:buFont typeface="Wingdings" panose="05000000000000000000" pitchFamily="2" charset="2"/>
              <a:buChar char="Ø"/>
            </a:pPr>
            <a:r>
              <a:rPr lang="en-US" sz="2800">
                <a:latin typeface="Sitka Display" pitchFamily="2" charset="0"/>
              </a:rPr>
              <a:t>Utilizing </a:t>
            </a:r>
            <a:r>
              <a:rPr lang="en-US" sz="2800" err="1">
                <a:latin typeface="Sitka Display" pitchFamily="2" charset="0"/>
              </a:rPr>
              <a:t>TimberHP</a:t>
            </a:r>
            <a:r>
              <a:rPr lang="en-US" sz="2800">
                <a:latin typeface="Sitka Display" pitchFamily="2" charset="0"/>
              </a:rPr>
              <a:t> products, all insulation for this project will arrive on site with a negative carbon impact.</a:t>
            </a:r>
          </a:p>
          <a:p>
            <a:pPr marL="457200" indent="-457200">
              <a:buFont typeface="Arial" panose="020B0604020202020204" pitchFamily="34" charset="0"/>
              <a:buChar char="•"/>
            </a:pPr>
            <a:r>
              <a:rPr lang="en-US" sz="2800">
                <a:latin typeface="Sitka Display" pitchFamily="2" charset="0"/>
              </a:rPr>
              <a:t>All components and systems were designed to be low-carbon emitting, with extended service periods.</a:t>
            </a:r>
            <a:endParaRPr lang="en-US" sz="2800" b="1">
              <a:latin typeface="Sitka Display" pitchFamily="2" charset="0"/>
            </a:endParaRPr>
          </a:p>
        </p:txBody>
      </p:sp>
      <p:pic>
        <p:nvPicPr>
          <p:cNvPr id="1172" name="Picture 1171">
            <a:extLst>
              <a:ext uri="{FF2B5EF4-FFF2-40B4-BE49-F238E27FC236}">
                <a16:creationId xmlns:a16="http://schemas.microsoft.com/office/drawing/2014/main" id="{7F3FA791-DABA-80E2-28ED-B78119B16EC5}"/>
              </a:ext>
            </a:extLst>
          </p:cNvPr>
          <p:cNvPicPr>
            <a:picLocks noChangeAspect="1"/>
          </p:cNvPicPr>
          <p:nvPr/>
        </p:nvPicPr>
        <p:blipFill>
          <a:blip r:embed="rId16"/>
          <a:stretch>
            <a:fillRect/>
          </a:stretch>
        </p:blipFill>
        <p:spPr>
          <a:xfrm>
            <a:off x="37529839" y="17384494"/>
            <a:ext cx="5889187" cy="3694827"/>
          </a:xfrm>
          <a:prstGeom prst="rect">
            <a:avLst/>
          </a:prstGeom>
        </p:spPr>
      </p:pic>
      <p:sp>
        <p:nvSpPr>
          <p:cNvPr id="1173" name="TextBox 1172">
            <a:extLst>
              <a:ext uri="{FF2B5EF4-FFF2-40B4-BE49-F238E27FC236}">
                <a16:creationId xmlns:a16="http://schemas.microsoft.com/office/drawing/2014/main" id="{02BDAE54-980E-26D7-0057-BF7A838FFBA2}"/>
              </a:ext>
            </a:extLst>
          </p:cNvPr>
          <p:cNvSpPr txBox="1"/>
          <p:nvPr/>
        </p:nvSpPr>
        <p:spPr>
          <a:xfrm>
            <a:off x="33196916" y="17325456"/>
            <a:ext cx="4504533" cy="3539430"/>
          </a:xfrm>
          <a:prstGeom prst="rect">
            <a:avLst/>
          </a:prstGeom>
          <a:noFill/>
        </p:spPr>
        <p:txBody>
          <a:bodyPr wrap="square" rtlCol="0">
            <a:spAutoFit/>
          </a:bodyPr>
          <a:lstStyle/>
          <a:p>
            <a:r>
              <a:rPr lang="en-US" sz="2800" b="1">
                <a:latin typeface="Sitka Display" pitchFamily="2" charset="0"/>
              </a:rPr>
              <a:t>Rainwater Harvesting</a:t>
            </a:r>
          </a:p>
          <a:p>
            <a:pPr marL="457200" indent="-457200">
              <a:buFont typeface="Arial" panose="020B0604020202020204" pitchFamily="34" charset="0"/>
              <a:buChar char="•"/>
            </a:pPr>
            <a:r>
              <a:rPr lang="en-US" sz="2800">
                <a:latin typeface="Sitka Display" pitchFamily="2" charset="0"/>
              </a:rPr>
              <a:t>Significantly reduce the utilization of municipal water needs.</a:t>
            </a:r>
          </a:p>
          <a:p>
            <a:pPr marL="457200" indent="-457200">
              <a:buFont typeface="Arial" panose="020B0604020202020204" pitchFamily="34" charset="0"/>
              <a:buChar char="•"/>
            </a:pPr>
            <a:r>
              <a:rPr lang="en-US" sz="2800">
                <a:latin typeface="Sitka Display" pitchFamily="2" charset="0"/>
              </a:rPr>
              <a:t>Repurpose the collected water for irrigation, flushing, and watering plants in the greenhouse.</a:t>
            </a:r>
          </a:p>
        </p:txBody>
      </p:sp>
      <p:sp>
        <p:nvSpPr>
          <p:cNvPr id="1174" name="TextBox 1173">
            <a:extLst>
              <a:ext uri="{FF2B5EF4-FFF2-40B4-BE49-F238E27FC236}">
                <a16:creationId xmlns:a16="http://schemas.microsoft.com/office/drawing/2014/main" id="{119C5E41-8EF3-BE30-293D-81B388BE3E7B}"/>
              </a:ext>
            </a:extLst>
          </p:cNvPr>
          <p:cNvSpPr txBox="1"/>
          <p:nvPr/>
        </p:nvSpPr>
        <p:spPr>
          <a:xfrm>
            <a:off x="33192586" y="20877417"/>
            <a:ext cx="10040775" cy="800219"/>
          </a:xfrm>
          <a:prstGeom prst="rect">
            <a:avLst/>
          </a:prstGeom>
          <a:noFill/>
        </p:spPr>
        <p:txBody>
          <a:bodyPr wrap="square" rtlCol="0">
            <a:spAutoFit/>
          </a:bodyPr>
          <a:lstStyle/>
          <a:p>
            <a:r>
              <a:rPr lang="en-US" sz="2800" b="1">
                <a:latin typeface="Sitka Display" pitchFamily="2" charset="0"/>
              </a:rPr>
              <a:t>LEED</a:t>
            </a:r>
            <a:endParaRPr lang="en-US" sz="2800">
              <a:latin typeface="Sitka Display" pitchFamily="2" charset="0"/>
            </a:endParaRPr>
          </a:p>
          <a:p>
            <a:endParaRPr lang="en-US"/>
          </a:p>
        </p:txBody>
      </p:sp>
      <p:sp>
        <p:nvSpPr>
          <p:cNvPr id="1138" name="TextBox 1137">
            <a:extLst>
              <a:ext uri="{FF2B5EF4-FFF2-40B4-BE49-F238E27FC236}">
                <a16:creationId xmlns:a16="http://schemas.microsoft.com/office/drawing/2014/main" id="{F62C4B3D-57CD-CD45-0A4C-EC13E1EE5194}"/>
              </a:ext>
            </a:extLst>
          </p:cNvPr>
          <p:cNvSpPr txBox="1"/>
          <p:nvPr/>
        </p:nvSpPr>
        <p:spPr>
          <a:xfrm>
            <a:off x="11467549" y="21709558"/>
            <a:ext cx="6527612" cy="5262979"/>
          </a:xfrm>
          <a:prstGeom prst="rect">
            <a:avLst/>
          </a:prstGeom>
          <a:noFill/>
        </p:spPr>
        <p:txBody>
          <a:bodyPr wrap="square" lIns="91440" tIns="45720" rIns="91440" bIns="45720" rtlCol="0" anchor="t">
            <a:spAutoFit/>
          </a:bodyPr>
          <a:lstStyle/>
          <a:p>
            <a:pPr algn="just"/>
            <a:r>
              <a:rPr lang="en-US" sz="2800" b="1">
                <a:latin typeface="Sitka Display" pitchFamily="2" charset="0"/>
              </a:rPr>
              <a:t>Photovoltaics</a:t>
            </a:r>
          </a:p>
          <a:p>
            <a:pPr marL="457200" indent="-457200" algn="just">
              <a:buFont typeface="Arial" panose="020B0604020202020204" pitchFamily="34" charset="0"/>
              <a:buChar char="•"/>
            </a:pPr>
            <a:r>
              <a:rPr lang="en-US" sz="2800">
                <a:latin typeface="Sitka Display" pitchFamily="2" charset="0"/>
              </a:rPr>
              <a:t>Target EUI will be less than 54 </a:t>
            </a:r>
            <a:r>
              <a:rPr lang="en-US" sz="2800" err="1">
                <a:latin typeface="Sitka Display" pitchFamily="2" charset="0"/>
              </a:rPr>
              <a:t>kBtu</a:t>
            </a:r>
            <a:r>
              <a:rPr lang="en-US" sz="2800">
                <a:latin typeface="Sitka Display" pitchFamily="2" charset="0"/>
              </a:rPr>
              <a:t>/ft</a:t>
            </a:r>
            <a:r>
              <a:rPr lang="en-US" sz="2800">
                <a:latin typeface="Times New Roman" panose="02020603050405020304" pitchFamily="18" charset="0"/>
                <a:cs typeface="Times New Roman" panose="02020603050405020304" pitchFamily="18" charset="0"/>
              </a:rPr>
              <a:t>²yr</a:t>
            </a:r>
            <a:endParaRPr lang="en-US" sz="2800">
              <a:latin typeface="Sitka Display" pitchFamily="2" charset="0"/>
            </a:endParaRPr>
          </a:p>
          <a:p>
            <a:pPr marL="457200" indent="-457200" algn="just">
              <a:buFont typeface="Arial" panose="020B0604020202020204" pitchFamily="34" charset="0"/>
              <a:buChar char="•"/>
            </a:pPr>
            <a:r>
              <a:rPr lang="en-US" sz="2800">
                <a:latin typeface="Sitka Display" pitchFamily="2" charset="0"/>
              </a:rPr>
              <a:t>610-watt, 23.6% efficiency solar panels.</a:t>
            </a:r>
          </a:p>
          <a:p>
            <a:pPr marL="457200" indent="-457200" algn="just">
              <a:buFont typeface="Arial" panose="020B0604020202020204" pitchFamily="34" charset="0"/>
              <a:buChar char="•"/>
            </a:pPr>
            <a:r>
              <a:rPr lang="en-US" sz="2800">
                <a:latin typeface="Sitka Display" pitchFamily="2" charset="0"/>
              </a:rPr>
              <a:t>Fixed and dual axis tracking will cover about 2.75 acres of land.</a:t>
            </a:r>
          </a:p>
          <a:p>
            <a:pPr marL="457200" indent="-457200" algn="just">
              <a:buFont typeface="Arial" panose="020B0604020202020204" pitchFamily="34" charset="0"/>
              <a:buChar char="•"/>
            </a:pPr>
            <a:r>
              <a:rPr lang="en-US" sz="2800">
                <a:latin typeface="Sitka Display" pitchFamily="2" charset="0"/>
              </a:rPr>
              <a:t>To achieve net zero, the facility needs to generate 863,000 kWh/yr. To combat low solar gain periods, the system is designed to generate 1.06 million kWh/yr.</a:t>
            </a:r>
          </a:p>
          <a:p>
            <a:pPr marL="457200" indent="-457200" algn="just">
              <a:buFont typeface="Arial" panose="020B0604020202020204" pitchFamily="34" charset="0"/>
              <a:buChar char="•"/>
            </a:pPr>
            <a:r>
              <a:rPr lang="en-US" sz="2800">
                <a:latin typeface="Sitka Display" pitchFamily="2" charset="0"/>
              </a:rPr>
              <a:t>Net metering will allow any excess energy to be sold back to the grid.</a:t>
            </a:r>
            <a:endParaRPr lang="en-US" sz="3200" b="1">
              <a:latin typeface="Sitka Display" pitchFamily="2" charset="0"/>
            </a:endParaRPr>
          </a:p>
        </p:txBody>
      </p:sp>
      <p:cxnSp>
        <p:nvCxnSpPr>
          <p:cNvPr id="1140" name="Straight Connector 1139">
            <a:extLst>
              <a:ext uri="{FF2B5EF4-FFF2-40B4-BE49-F238E27FC236}">
                <a16:creationId xmlns:a16="http://schemas.microsoft.com/office/drawing/2014/main" id="{280AF1AF-A92B-578E-AC50-3843E30A9712}"/>
              </a:ext>
            </a:extLst>
          </p:cNvPr>
          <p:cNvCxnSpPr>
            <a:cxnSpLocks/>
          </p:cNvCxnSpPr>
          <p:nvPr/>
        </p:nvCxnSpPr>
        <p:spPr>
          <a:xfrm>
            <a:off x="11578459" y="26990058"/>
            <a:ext cx="6479558" cy="0"/>
          </a:xfrm>
          <a:prstGeom prst="line">
            <a:avLst/>
          </a:prstGeom>
          <a:ln w="38100"/>
        </p:spPr>
        <p:style>
          <a:lnRef idx="3">
            <a:schemeClr val="dk1"/>
          </a:lnRef>
          <a:fillRef idx="0">
            <a:schemeClr val="dk1"/>
          </a:fillRef>
          <a:effectRef idx="2">
            <a:schemeClr val="dk1"/>
          </a:effectRef>
          <a:fontRef idx="minor">
            <a:schemeClr val="tx1"/>
          </a:fontRef>
        </p:style>
      </p:cxnSp>
      <p:pic>
        <p:nvPicPr>
          <p:cNvPr id="1139" name="Picture 1138">
            <a:extLst>
              <a:ext uri="{FF2B5EF4-FFF2-40B4-BE49-F238E27FC236}">
                <a16:creationId xmlns:a16="http://schemas.microsoft.com/office/drawing/2014/main" id="{36929601-D345-92C5-84AE-AD3A8B605F43}"/>
              </a:ext>
            </a:extLst>
          </p:cNvPr>
          <p:cNvPicPr>
            <a:picLocks noChangeAspect="1"/>
          </p:cNvPicPr>
          <p:nvPr/>
        </p:nvPicPr>
        <p:blipFill>
          <a:blip r:embed="rId17"/>
          <a:stretch>
            <a:fillRect/>
          </a:stretch>
        </p:blipFill>
        <p:spPr>
          <a:xfrm>
            <a:off x="39844331" y="21157637"/>
            <a:ext cx="3239929" cy="3363046"/>
          </a:xfrm>
          <a:prstGeom prst="rect">
            <a:avLst/>
          </a:prstGeom>
        </p:spPr>
      </p:pic>
      <p:sp>
        <p:nvSpPr>
          <p:cNvPr id="1144" name="TextBox 1143">
            <a:extLst>
              <a:ext uri="{FF2B5EF4-FFF2-40B4-BE49-F238E27FC236}">
                <a16:creationId xmlns:a16="http://schemas.microsoft.com/office/drawing/2014/main" id="{A8C792EA-ED7C-DF65-8ED5-3E2CA24291DC}"/>
              </a:ext>
            </a:extLst>
          </p:cNvPr>
          <p:cNvSpPr txBox="1"/>
          <p:nvPr/>
        </p:nvSpPr>
        <p:spPr>
          <a:xfrm>
            <a:off x="33246865" y="21423774"/>
            <a:ext cx="6803315" cy="3970318"/>
          </a:xfrm>
          <a:prstGeom prst="rect">
            <a:avLst/>
          </a:prstGeom>
          <a:noFill/>
        </p:spPr>
        <p:txBody>
          <a:bodyPr wrap="square">
            <a:spAutoFit/>
          </a:bodyPr>
          <a:lstStyle/>
          <a:p>
            <a:pPr marL="457200" indent="-457200">
              <a:buFont typeface="Arial" panose="020B0604020202020204" pitchFamily="34" charset="0"/>
              <a:buChar char="•"/>
            </a:pPr>
            <a:r>
              <a:rPr lang="en-US" sz="2800">
                <a:latin typeface="Sitka Display" pitchFamily="2" charset="0"/>
              </a:rPr>
              <a:t>LEED Gold for O&amp;M of existing buildings</a:t>
            </a:r>
          </a:p>
          <a:p>
            <a:pPr marL="457200" indent="-457200">
              <a:buFont typeface="Arial" panose="020B0604020202020204" pitchFamily="34" charset="0"/>
              <a:buChar char="•"/>
            </a:pPr>
            <a:r>
              <a:rPr lang="en-US" sz="2800">
                <a:latin typeface="Sitka Display" pitchFamily="2" charset="0"/>
              </a:rPr>
              <a:t>CO2 sensors and VIP shutters to limit energy consumption</a:t>
            </a:r>
          </a:p>
          <a:p>
            <a:pPr marL="457200" indent="-457200">
              <a:buFont typeface="Arial" panose="020B0604020202020204" pitchFamily="34" charset="0"/>
              <a:buChar char="•"/>
            </a:pPr>
            <a:r>
              <a:rPr lang="en-US" sz="2800">
                <a:latin typeface="Sitka Display" pitchFamily="2" charset="0"/>
              </a:rPr>
              <a:t>Optimized water efficiency and energy performance</a:t>
            </a:r>
          </a:p>
          <a:p>
            <a:pPr marL="457200" indent="-457200">
              <a:buFont typeface="Arial" panose="020B0604020202020204" pitchFamily="34" charset="0"/>
              <a:buChar char="•"/>
            </a:pPr>
            <a:r>
              <a:rPr lang="en-US" sz="2800">
                <a:latin typeface="Sitka Display" pitchFamily="2" charset="0"/>
              </a:rPr>
              <a:t>Acoustic calculations to enhance indoor    comfort and air quality</a:t>
            </a:r>
          </a:p>
          <a:p>
            <a:pPr marL="457200" indent="-457200">
              <a:buFont typeface="Arial" panose="020B0604020202020204" pitchFamily="34" charset="0"/>
              <a:buChar char="•"/>
            </a:pPr>
            <a:endParaRPr lang="en-US" sz="2800">
              <a:latin typeface="Sitka Display" pitchFamily="2" charset="0"/>
            </a:endParaRPr>
          </a:p>
          <a:p>
            <a:pPr marL="457200" indent="-457200">
              <a:buFont typeface="Arial" panose="020B0604020202020204" pitchFamily="34" charset="0"/>
              <a:buChar char="•"/>
            </a:pPr>
            <a:endParaRPr lang="en-US" sz="2800">
              <a:latin typeface="Sitka Display" pitchFamily="2" charset="0"/>
            </a:endParaRPr>
          </a:p>
        </p:txBody>
      </p:sp>
      <p:graphicFrame>
        <p:nvGraphicFramePr>
          <p:cNvPr id="1150" name="Table 1149">
            <a:extLst>
              <a:ext uri="{FF2B5EF4-FFF2-40B4-BE49-F238E27FC236}">
                <a16:creationId xmlns:a16="http://schemas.microsoft.com/office/drawing/2014/main" id="{E3D4B7E8-75FE-E045-BC3A-496C87EE31B6}"/>
              </a:ext>
            </a:extLst>
          </p:cNvPr>
          <p:cNvGraphicFramePr>
            <a:graphicFrameLocks noGrp="1" noChangeAspect="1"/>
          </p:cNvGraphicFramePr>
          <p:nvPr>
            <p:extLst>
              <p:ext uri="{D42A27DB-BD31-4B8C-83A1-F6EECF244321}">
                <p14:modId xmlns:p14="http://schemas.microsoft.com/office/powerpoint/2010/main" val="2905628194"/>
              </p:ext>
            </p:extLst>
          </p:nvPr>
        </p:nvGraphicFramePr>
        <p:xfrm>
          <a:off x="24918310" y="27843897"/>
          <a:ext cx="6796908" cy="2432280"/>
        </p:xfrm>
        <a:graphic>
          <a:graphicData uri="http://schemas.openxmlformats.org/drawingml/2006/table">
            <a:tbl>
              <a:tblPr firstRow="1" bandRow="1">
                <a:tableStyleId>{5C22544A-7EE6-4342-B048-85BDC9FD1C3A}</a:tableStyleId>
              </a:tblPr>
              <a:tblGrid>
                <a:gridCol w="2156526">
                  <a:extLst>
                    <a:ext uri="{9D8B030D-6E8A-4147-A177-3AD203B41FA5}">
                      <a16:colId xmlns:a16="http://schemas.microsoft.com/office/drawing/2014/main" val="1628506087"/>
                    </a:ext>
                  </a:extLst>
                </a:gridCol>
                <a:gridCol w="1358513">
                  <a:extLst>
                    <a:ext uri="{9D8B030D-6E8A-4147-A177-3AD203B41FA5}">
                      <a16:colId xmlns:a16="http://schemas.microsoft.com/office/drawing/2014/main" val="1880657020"/>
                    </a:ext>
                  </a:extLst>
                </a:gridCol>
                <a:gridCol w="1072069">
                  <a:extLst>
                    <a:ext uri="{9D8B030D-6E8A-4147-A177-3AD203B41FA5}">
                      <a16:colId xmlns:a16="http://schemas.microsoft.com/office/drawing/2014/main" val="2754289374"/>
                    </a:ext>
                  </a:extLst>
                </a:gridCol>
                <a:gridCol w="1196340">
                  <a:extLst>
                    <a:ext uri="{9D8B030D-6E8A-4147-A177-3AD203B41FA5}">
                      <a16:colId xmlns:a16="http://schemas.microsoft.com/office/drawing/2014/main" val="1248687749"/>
                    </a:ext>
                  </a:extLst>
                </a:gridCol>
                <a:gridCol w="1013460">
                  <a:extLst>
                    <a:ext uri="{9D8B030D-6E8A-4147-A177-3AD203B41FA5}">
                      <a16:colId xmlns:a16="http://schemas.microsoft.com/office/drawing/2014/main" val="846023177"/>
                    </a:ext>
                  </a:extLst>
                </a:gridCol>
              </a:tblGrid>
              <a:tr h="535926">
                <a:tc>
                  <a:txBody>
                    <a:bodyPr/>
                    <a:lstStyle/>
                    <a:p>
                      <a:endParaRPr lang="en-US" sz="2000">
                        <a:latin typeface="Sitka Display" panose="02000505000000020004" pitchFamily="2" charset="0"/>
                      </a:endParaRPr>
                    </a:p>
                  </a:txBody>
                  <a:tcPr>
                    <a:solidFill>
                      <a:srgbClr val="163E64"/>
                    </a:solidFill>
                  </a:tcPr>
                </a:tc>
                <a:tc>
                  <a:txBody>
                    <a:bodyPr/>
                    <a:lstStyle/>
                    <a:p>
                      <a:pPr algn="ctr"/>
                      <a:r>
                        <a:rPr lang="en-US" sz="2000">
                          <a:latin typeface="Sitka Display" panose="02000505000000020004" pitchFamily="2" charset="0"/>
                        </a:rPr>
                        <a:t>Single</a:t>
                      </a:r>
                    </a:p>
                  </a:txBody>
                  <a:tcPr anchor="ctr">
                    <a:solidFill>
                      <a:srgbClr val="163E64"/>
                    </a:solidFill>
                  </a:tcPr>
                </a:tc>
                <a:tc>
                  <a:txBody>
                    <a:bodyPr/>
                    <a:lstStyle/>
                    <a:p>
                      <a:pPr algn="ctr"/>
                      <a:r>
                        <a:rPr lang="en-US" sz="2000">
                          <a:latin typeface="Sitka Display" panose="02000505000000020004" pitchFamily="2" charset="0"/>
                        </a:rPr>
                        <a:t>Double </a:t>
                      </a:r>
                    </a:p>
                  </a:txBody>
                  <a:tcPr anchor="ctr">
                    <a:solidFill>
                      <a:srgbClr val="163E64"/>
                    </a:solidFill>
                  </a:tcPr>
                </a:tc>
                <a:tc>
                  <a:txBody>
                    <a:bodyPr/>
                    <a:lstStyle/>
                    <a:p>
                      <a:pPr algn="ctr"/>
                      <a:r>
                        <a:rPr lang="en-US" sz="2000">
                          <a:latin typeface="Sitka Display" panose="02000505000000020004" pitchFamily="2" charset="0"/>
                        </a:rPr>
                        <a:t>Triple</a:t>
                      </a:r>
                    </a:p>
                  </a:txBody>
                  <a:tcPr anchor="ctr">
                    <a:solidFill>
                      <a:srgbClr val="163E64"/>
                    </a:solidFill>
                  </a:tcPr>
                </a:tc>
                <a:tc>
                  <a:txBody>
                    <a:bodyPr/>
                    <a:lstStyle/>
                    <a:p>
                      <a:pPr lvl="0" algn="ctr">
                        <a:buNone/>
                      </a:pPr>
                      <a:r>
                        <a:rPr lang="en-US" sz="2000">
                          <a:latin typeface="Sitka Display" panose="02000505000000020004" pitchFamily="2" charset="0"/>
                        </a:rPr>
                        <a:t>VIP</a:t>
                      </a:r>
                    </a:p>
                  </a:txBody>
                  <a:tcPr anchor="ctr">
                    <a:solidFill>
                      <a:srgbClr val="163E64"/>
                    </a:solidFill>
                  </a:tcPr>
                </a:tc>
                <a:extLst>
                  <a:ext uri="{0D108BD9-81ED-4DB2-BD59-A6C34878D82A}">
                    <a16:rowId xmlns:a16="http://schemas.microsoft.com/office/drawing/2014/main" val="2704752806"/>
                  </a:ext>
                </a:extLst>
              </a:tr>
              <a:tr h="948177">
                <a:tc>
                  <a:txBody>
                    <a:bodyPr/>
                    <a:lstStyle/>
                    <a:p>
                      <a:pPr algn="ctr">
                        <a:spcBef>
                          <a:spcPts val="1800"/>
                        </a:spcBef>
                      </a:pPr>
                      <a:r>
                        <a:rPr lang="en-US" sz="2000" b="1">
                          <a:solidFill>
                            <a:schemeClr val="bg1"/>
                          </a:solidFill>
                          <a:latin typeface="Sitka Display" panose="02000505000000020004" pitchFamily="2" charset="0"/>
                        </a:rPr>
                        <a:t>Yearly Loss ($)</a:t>
                      </a:r>
                    </a:p>
                  </a:txBody>
                  <a:tcPr anchor="ctr">
                    <a:solidFill>
                      <a:schemeClr val="tx2">
                        <a:lumMod val="90000"/>
                        <a:lumOff val="10000"/>
                      </a:schemeClr>
                    </a:solidFill>
                  </a:tcPr>
                </a:tc>
                <a:tc>
                  <a:txBody>
                    <a:bodyPr/>
                    <a:lstStyle/>
                    <a:p>
                      <a:pPr algn="ctr">
                        <a:spcBef>
                          <a:spcPts val="1800"/>
                        </a:spcBef>
                      </a:pPr>
                      <a:r>
                        <a:rPr lang="en-US" sz="2000">
                          <a:latin typeface="Sitka Display" panose="02000505000000020004" pitchFamily="2" charset="0"/>
                        </a:rPr>
                        <a:t>$1,580,000</a:t>
                      </a:r>
                    </a:p>
                  </a:txBody>
                  <a:tcPr anchor="ctr">
                    <a:solidFill>
                      <a:srgbClr val="DCEAF7"/>
                    </a:solidFill>
                  </a:tcPr>
                </a:tc>
                <a:tc>
                  <a:txBody>
                    <a:bodyPr/>
                    <a:lstStyle/>
                    <a:p>
                      <a:pPr lvl="0" algn="ctr">
                        <a:spcBef>
                          <a:spcPts val="1800"/>
                        </a:spcBef>
                        <a:buNone/>
                      </a:pPr>
                      <a:r>
                        <a:rPr lang="en-US" sz="2000">
                          <a:latin typeface="Sitka Display" panose="02000505000000020004" pitchFamily="2" charset="0"/>
                        </a:rPr>
                        <a:t>$13,000</a:t>
                      </a:r>
                    </a:p>
                  </a:txBody>
                  <a:tcPr anchor="ctr">
                    <a:solidFill>
                      <a:schemeClr val="tx2">
                        <a:lumMod val="10000"/>
                        <a:lumOff val="90000"/>
                      </a:schemeClr>
                    </a:solidFill>
                  </a:tcPr>
                </a:tc>
                <a:tc>
                  <a:txBody>
                    <a:bodyPr/>
                    <a:lstStyle/>
                    <a:p>
                      <a:pPr lvl="0" algn="ctr">
                        <a:spcBef>
                          <a:spcPts val="1800"/>
                        </a:spcBef>
                        <a:buNone/>
                      </a:pPr>
                      <a:r>
                        <a:rPr lang="en-US" sz="2000" b="0" i="0" u="none" strike="noStrike" noProof="0">
                          <a:solidFill>
                            <a:srgbClr val="000000"/>
                          </a:solidFill>
                          <a:latin typeface="Sitka Display" panose="02000505000000020004" pitchFamily="2" charset="0"/>
                        </a:rPr>
                        <a:t>$6,500</a:t>
                      </a:r>
                      <a:endParaRPr lang="en-US" sz="2000">
                        <a:latin typeface="Sitka Display" panose="02000505000000020004" pitchFamily="2" charset="0"/>
                      </a:endParaRPr>
                    </a:p>
                  </a:txBody>
                  <a:tcPr anchor="ctr">
                    <a:solidFill>
                      <a:schemeClr val="tx2">
                        <a:lumMod val="10000"/>
                        <a:lumOff val="90000"/>
                      </a:schemeClr>
                    </a:solidFill>
                  </a:tcPr>
                </a:tc>
                <a:tc>
                  <a:txBody>
                    <a:bodyPr/>
                    <a:lstStyle/>
                    <a:p>
                      <a:pPr lvl="0" algn="ctr">
                        <a:spcBef>
                          <a:spcPts val="1800"/>
                        </a:spcBef>
                        <a:buNone/>
                      </a:pPr>
                      <a:r>
                        <a:rPr lang="en-US" sz="2000" b="0" i="0" u="none" strike="noStrike" noProof="0">
                          <a:solidFill>
                            <a:srgbClr val="000000"/>
                          </a:solidFill>
                          <a:latin typeface="Sitka Display" panose="02000505000000020004" pitchFamily="2" charset="0"/>
                        </a:rPr>
                        <a:t>$160</a:t>
                      </a:r>
                    </a:p>
                  </a:txBody>
                  <a:tcPr anchor="ctr">
                    <a:solidFill>
                      <a:schemeClr val="tx2">
                        <a:lumMod val="10000"/>
                        <a:lumOff val="90000"/>
                      </a:schemeClr>
                    </a:solidFill>
                  </a:tcPr>
                </a:tc>
                <a:extLst>
                  <a:ext uri="{0D108BD9-81ED-4DB2-BD59-A6C34878D82A}">
                    <a16:rowId xmlns:a16="http://schemas.microsoft.com/office/drawing/2014/main" val="2645133286"/>
                  </a:ext>
                </a:extLst>
              </a:tr>
              <a:tr h="948177">
                <a:tc>
                  <a:txBody>
                    <a:bodyPr/>
                    <a:lstStyle/>
                    <a:p>
                      <a:pPr algn="ctr">
                        <a:spcBef>
                          <a:spcPts val="1800"/>
                        </a:spcBef>
                      </a:pPr>
                      <a:r>
                        <a:rPr lang="en-US" sz="2000" b="1">
                          <a:solidFill>
                            <a:schemeClr val="bg1"/>
                          </a:solidFill>
                          <a:latin typeface="Sitka Display" panose="02000505000000020004" pitchFamily="2" charset="0"/>
                        </a:rPr>
                        <a:t>Yearly Energy Loss (KBTU)</a:t>
                      </a:r>
                    </a:p>
                  </a:txBody>
                  <a:tcPr anchor="ctr">
                    <a:solidFill>
                      <a:schemeClr val="tx2">
                        <a:lumMod val="90000"/>
                        <a:lumOff val="10000"/>
                      </a:schemeClr>
                    </a:solidFill>
                  </a:tcPr>
                </a:tc>
                <a:tc>
                  <a:txBody>
                    <a:bodyPr/>
                    <a:lstStyle/>
                    <a:p>
                      <a:pPr algn="ctr">
                        <a:spcBef>
                          <a:spcPts val="1800"/>
                        </a:spcBef>
                      </a:pPr>
                      <a:r>
                        <a:rPr lang="en-US" sz="2000">
                          <a:latin typeface="Sitka Display" panose="02000505000000020004" pitchFamily="2" charset="0"/>
                        </a:rPr>
                        <a:t>48,500</a:t>
                      </a:r>
                    </a:p>
                  </a:txBody>
                  <a:tcPr anchor="ctr">
                    <a:solidFill>
                      <a:srgbClr val="DCEAF7"/>
                    </a:solidFill>
                  </a:tcPr>
                </a:tc>
                <a:tc>
                  <a:txBody>
                    <a:bodyPr/>
                    <a:lstStyle/>
                    <a:p>
                      <a:pPr algn="ctr">
                        <a:spcBef>
                          <a:spcPts val="1800"/>
                        </a:spcBef>
                      </a:pPr>
                      <a:r>
                        <a:rPr lang="en-US" sz="2000">
                          <a:latin typeface="Sitka Display" panose="02000505000000020004" pitchFamily="2" charset="0"/>
                        </a:rPr>
                        <a:t>400</a:t>
                      </a:r>
                    </a:p>
                  </a:txBody>
                  <a:tcPr anchor="ctr">
                    <a:solidFill>
                      <a:schemeClr val="tx2">
                        <a:lumMod val="10000"/>
                        <a:lumOff val="90000"/>
                      </a:schemeClr>
                    </a:solidFill>
                  </a:tcPr>
                </a:tc>
                <a:tc>
                  <a:txBody>
                    <a:bodyPr/>
                    <a:lstStyle/>
                    <a:p>
                      <a:pPr algn="ctr">
                        <a:spcBef>
                          <a:spcPts val="1800"/>
                        </a:spcBef>
                      </a:pPr>
                      <a:r>
                        <a:rPr lang="en-US" sz="2000">
                          <a:latin typeface="Sitka Display" panose="02000505000000020004" pitchFamily="2" charset="0"/>
                        </a:rPr>
                        <a:t>200</a:t>
                      </a:r>
                    </a:p>
                  </a:txBody>
                  <a:tcPr anchor="ctr">
                    <a:solidFill>
                      <a:schemeClr val="tx2">
                        <a:lumMod val="10000"/>
                        <a:lumOff val="90000"/>
                      </a:schemeClr>
                    </a:solidFill>
                  </a:tcPr>
                </a:tc>
                <a:tc>
                  <a:txBody>
                    <a:bodyPr/>
                    <a:lstStyle/>
                    <a:p>
                      <a:pPr algn="ctr">
                        <a:spcBef>
                          <a:spcPts val="1800"/>
                        </a:spcBef>
                      </a:pPr>
                      <a:r>
                        <a:rPr lang="en-US" sz="2000">
                          <a:latin typeface="Sitka Display" panose="02000505000000020004" pitchFamily="2" charset="0"/>
                        </a:rPr>
                        <a:t>5</a:t>
                      </a:r>
                    </a:p>
                  </a:txBody>
                  <a:tcPr anchor="ctr">
                    <a:solidFill>
                      <a:schemeClr val="tx2">
                        <a:lumMod val="10000"/>
                        <a:lumOff val="90000"/>
                      </a:schemeClr>
                    </a:solidFill>
                  </a:tcPr>
                </a:tc>
                <a:extLst>
                  <a:ext uri="{0D108BD9-81ED-4DB2-BD59-A6C34878D82A}">
                    <a16:rowId xmlns:a16="http://schemas.microsoft.com/office/drawing/2014/main" val="818344490"/>
                  </a:ext>
                </a:extLst>
              </a:tr>
            </a:tbl>
          </a:graphicData>
        </a:graphic>
      </p:graphicFrame>
      <p:sp>
        <p:nvSpPr>
          <p:cNvPr id="1152" name="TextBox 1151">
            <a:extLst>
              <a:ext uri="{FF2B5EF4-FFF2-40B4-BE49-F238E27FC236}">
                <a16:creationId xmlns:a16="http://schemas.microsoft.com/office/drawing/2014/main" id="{3CB336ED-58A6-EB69-8EF0-BD07DF5447C0}"/>
              </a:ext>
            </a:extLst>
          </p:cNvPr>
          <p:cNvSpPr txBox="1"/>
          <p:nvPr/>
        </p:nvSpPr>
        <p:spPr>
          <a:xfrm>
            <a:off x="18322814" y="21710976"/>
            <a:ext cx="6146101" cy="5509200"/>
          </a:xfrm>
          <a:prstGeom prst="rect">
            <a:avLst/>
          </a:prstGeom>
          <a:noFill/>
        </p:spPr>
        <p:txBody>
          <a:bodyPr wrap="square" lIns="91440" tIns="45720" rIns="91440" bIns="45720" rtlCol="0" anchor="t">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Sitka Display"/>
              </a:rPr>
              <a:t>Solar Canopy</a:t>
            </a:r>
          </a:p>
          <a:p>
            <a:pPr marL="457200" indent="-457200" algn="just">
              <a:buFont typeface="Arial"/>
              <a:buChar char="•"/>
            </a:pPr>
            <a:r>
              <a:rPr lang="en-US" sz="2800">
                <a:latin typeface="Sitka Display"/>
              </a:rPr>
              <a:t>Parking lot capacity: 204 Spaces</a:t>
            </a:r>
          </a:p>
          <a:p>
            <a:pPr marL="457200" indent="-457200" algn="just">
              <a:buFont typeface="Arial"/>
              <a:buChar char="•"/>
            </a:pPr>
            <a:r>
              <a:rPr lang="en-US" sz="2800">
                <a:latin typeface="Sitka Display"/>
              </a:rPr>
              <a:t>Total Square Footage: 60,480 </a:t>
            </a:r>
            <a:r>
              <a:rPr lang="en-US" sz="2800" err="1">
                <a:latin typeface="Sitka Display"/>
              </a:rPr>
              <a:t>sqft</a:t>
            </a:r>
            <a:r>
              <a:rPr lang="en-US" sz="2800">
                <a:latin typeface="Sitka Display"/>
              </a:rPr>
              <a:t> of PV collectors</a:t>
            </a:r>
          </a:p>
          <a:p>
            <a:pPr marL="457200" indent="-457200" algn="just">
              <a:buFont typeface="Arial"/>
              <a:buChar char="•"/>
            </a:pPr>
            <a:r>
              <a:rPr lang="en-US" sz="2800">
                <a:latin typeface="Sitka Display"/>
              </a:rPr>
              <a:t>Fixed axis panels positioned at 30</a:t>
            </a:r>
            <a:r>
              <a:rPr lang="en-US" sz="2800">
                <a:latin typeface="Sitka Display"/>
                <a:ea typeface="Verdana" panose="020B0604030504040204" pitchFamily="34" charset="0"/>
              </a:rPr>
              <a:t>˚</a:t>
            </a:r>
            <a:endParaRPr lang="en-US" sz="2800">
              <a:latin typeface="Sitka Display"/>
            </a:endParaRPr>
          </a:p>
          <a:p>
            <a:pPr marL="457200" indent="-457200" algn="just">
              <a:buFont typeface="Arial"/>
              <a:buChar char="•"/>
            </a:pPr>
            <a:r>
              <a:rPr lang="en-US" sz="2800">
                <a:latin typeface="Sitka Display"/>
              </a:rPr>
              <a:t>Optimized for greatest electricity generation on an annual basis</a:t>
            </a:r>
          </a:p>
          <a:p>
            <a:pPr marL="457200" indent="-457200" algn="just">
              <a:buFont typeface="Arial"/>
              <a:buChar char="•"/>
            </a:pPr>
            <a:r>
              <a:rPr lang="en-US" sz="2800">
                <a:latin typeface="Sitka Display"/>
              </a:rPr>
              <a:t>Reduces the heat island effect of the site</a:t>
            </a:r>
          </a:p>
          <a:p>
            <a:pPr marL="457200" indent="-457200" algn="just">
              <a:buFont typeface="Arial"/>
              <a:buChar char="•"/>
            </a:pPr>
            <a:r>
              <a:rPr lang="en-US" sz="2800">
                <a:latin typeface="Sitka Display"/>
                <a:ea typeface="+mn-lt"/>
                <a:cs typeface="+mn-lt"/>
              </a:rPr>
              <a:t>Supplement</a:t>
            </a:r>
            <a:r>
              <a:rPr lang="en-US" sz="2800">
                <a:latin typeface="Sitka Display"/>
              </a:rPr>
              <a:t> additional on-site energy generation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Sitka Display"/>
            </a:endParaRPr>
          </a:p>
          <a:p>
            <a:endParaRPr lang="en-US" sz="1600"/>
          </a:p>
        </p:txBody>
      </p:sp>
      <p:sp>
        <p:nvSpPr>
          <p:cNvPr id="1170" name="TextBox 1169">
            <a:extLst>
              <a:ext uri="{FF2B5EF4-FFF2-40B4-BE49-F238E27FC236}">
                <a16:creationId xmlns:a16="http://schemas.microsoft.com/office/drawing/2014/main" id="{58AF4088-0765-8AAA-12F4-FDB616E2E0F3}"/>
              </a:ext>
            </a:extLst>
          </p:cNvPr>
          <p:cNvSpPr txBox="1"/>
          <p:nvPr/>
        </p:nvSpPr>
        <p:spPr>
          <a:xfrm>
            <a:off x="6774886" y="28466366"/>
            <a:ext cx="2941190" cy="830997"/>
          </a:xfrm>
          <a:prstGeom prst="rect">
            <a:avLst/>
          </a:prstGeom>
          <a:solidFill>
            <a:schemeClr val="bg1"/>
          </a:solidFill>
          <a:ln w="19050">
            <a:solidFill>
              <a:schemeClr val="tx2">
                <a:lumMod val="90000"/>
                <a:lumOff val="10000"/>
              </a:schemeClr>
            </a:solidFill>
          </a:ln>
        </p:spPr>
        <p:txBody>
          <a:bodyPr wrap="square" rtlCol="0">
            <a:spAutoFit/>
          </a:bodyPr>
          <a:lstStyle/>
          <a:p>
            <a:pPr algn="ctr"/>
            <a:r>
              <a:rPr lang="en-US" sz="2000" b="1">
                <a:latin typeface="Sitka Display" pitchFamily="2" charset="0"/>
              </a:rPr>
              <a:t>Total Renovation Cost:     </a:t>
            </a:r>
            <a:r>
              <a:rPr lang="en-US" sz="2800" b="1">
                <a:latin typeface="Sitka Display" pitchFamily="2" charset="0"/>
              </a:rPr>
              <a:t>$14,750,000</a:t>
            </a:r>
            <a:endParaRPr lang="en-US" sz="2000" b="1">
              <a:latin typeface="Sitka Display" pitchFamily="2" charset="0"/>
            </a:endParaRPr>
          </a:p>
        </p:txBody>
      </p:sp>
      <p:graphicFrame>
        <p:nvGraphicFramePr>
          <p:cNvPr id="1171" name="Chart 1170">
            <a:extLst>
              <a:ext uri="{FF2B5EF4-FFF2-40B4-BE49-F238E27FC236}">
                <a16:creationId xmlns:a16="http://schemas.microsoft.com/office/drawing/2014/main" id="{C05AC58F-506D-33E1-841B-FB0AB2F8EBE8}"/>
              </a:ext>
            </a:extLst>
          </p:cNvPr>
          <p:cNvGraphicFramePr>
            <a:graphicFrameLocks/>
          </p:cNvGraphicFramePr>
          <p:nvPr>
            <p:extLst>
              <p:ext uri="{D42A27DB-BD31-4B8C-83A1-F6EECF244321}">
                <p14:modId xmlns:p14="http://schemas.microsoft.com/office/powerpoint/2010/main" val="1817067944"/>
              </p:ext>
            </p:extLst>
          </p:nvPr>
        </p:nvGraphicFramePr>
        <p:xfrm>
          <a:off x="401854" y="26999538"/>
          <a:ext cx="6852387" cy="3798452"/>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1136" name="Chart 1135">
            <a:extLst>
              <a:ext uri="{FF2B5EF4-FFF2-40B4-BE49-F238E27FC236}">
                <a16:creationId xmlns:a16="http://schemas.microsoft.com/office/drawing/2014/main" id="{415AFB9D-F34C-FE5E-B225-00B8F23CFFFD}"/>
              </a:ext>
            </a:extLst>
          </p:cNvPr>
          <p:cNvGraphicFramePr>
            <a:graphicFrameLocks/>
          </p:cNvGraphicFramePr>
          <p:nvPr>
            <p:extLst>
              <p:ext uri="{D42A27DB-BD31-4B8C-83A1-F6EECF244321}">
                <p14:modId xmlns:p14="http://schemas.microsoft.com/office/powerpoint/2010/main" val="1097560992"/>
              </p:ext>
            </p:extLst>
          </p:nvPr>
        </p:nvGraphicFramePr>
        <p:xfrm>
          <a:off x="11735153" y="26993797"/>
          <a:ext cx="6260007" cy="3847309"/>
        </p:xfrm>
        <a:graphic>
          <a:graphicData uri="http://schemas.openxmlformats.org/drawingml/2006/chart">
            <c:chart xmlns:c="http://schemas.openxmlformats.org/drawingml/2006/chart" xmlns:r="http://schemas.openxmlformats.org/officeDocument/2006/relationships" r:id="rId19"/>
          </a:graphicData>
        </a:graphic>
      </p:graphicFrame>
      <p:cxnSp>
        <p:nvCxnSpPr>
          <p:cNvPr id="1177" name="Straight Connector 1176">
            <a:extLst>
              <a:ext uri="{FF2B5EF4-FFF2-40B4-BE49-F238E27FC236}">
                <a16:creationId xmlns:a16="http://schemas.microsoft.com/office/drawing/2014/main" id="{470F2E34-BB12-ABB1-CDDF-DA2F79A0BB42}"/>
              </a:ext>
            </a:extLst>
          </p:cNvPr>
          <p:cNvCxnSpPr/>
          <p:nvPr/>
        </p:nvCxnSpPr>
        <p:spPr>
          <a:xfrm flipV="1">
            <a:off x="14493240" y="28096658"/>
            <a:ext cx="0" cy="2124262"/>
          </a:xfrm>
          <a:prstGeom prst="line">
            <a:avLst/>
          </a:prstGeom>
          <a:ln w="19050"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78" name="TextBox 1177">
            <a:extLst>
              <a:ext uri="{FF2B5EF4-FFF2-40B4-BE49-F238E27FC236}">
                <a16:creationId xmlns:a16="http://schemas.microsoft.com/office/drawing/2014/main" id="{D0B487A0-E6D3-58F7-1ED5-CD6E0BEC40E9}"/>
              </a:ext>
            </a:extLst>
          </p:cNvPr>
          <p:cNvSpPr txBox="1"/>
          <p:nvPr/>
        </p:nvSpPr>
        <p:spPr>
          <a:xfrm rot="16200000">
            <a:off x="13648470" y="28623218"/>
            <a:ext cx="1477528" cy="261610"/>
          </a:xfrm>
          <a:prstGeom prst="rect">
            <a:avLst/>
          </a:prstGeom>
          <a:noFill/>
        </p:spPr>
        <p:txBody>
          <a:bodyPr wrap="square" rtlCol="0">
            <a:spAutoFit/>
          </a:bodyPr>
          <a:lstStyle/>
          <a:p>
            <a:r>
              <a:rPr lang="en-US" sz="1100">
                <a:solidFill>
                  <a:schemeClr val="bg1">
                    <a:lumMod val="65000"/>
                  </a:schemeClr>
                </a:solidFill>
                <a:latin typeface="Sitka Display" pitchFamily="2" charset="0"/>
              </a:rPr>
              <a:t>Payback Time: 8 Years</a:t>
            </a:r>
          </a:p>
        </p:txBody>
      </p:sp>
      <p:pic>
        <p:nvPicPr>
          <p:cNvPr id="1142" name="Picture 1141">
            <a:extLst>
              <a:ext uri="{FF2B5EF4-FFF2-40B4-BE49-F238E27FC236}">
                <a16:creationId xmlns:a16="http://schemas.microsoft.com/office/drawing/2014/main" id="{6FE73E02-A907-63DF-91AD-F0F7F0E0681F}"/>
              </a:ext>
            </a:extLst>
          </p:cNvPr>
          <p:cNvPicPr>
            <a:picLocks noChangeAspect="1"/>
          </p:cNvPicPr>
          <p:nvPr/>
        </p:nvPicPr>
        <p:blipFill rotWithShape="1">
          <a:blip r:embed="rId20">
            <a:extLst>
              <a:ext uri="{BEBA8EAE-BF5A-486C-A8C5-ECC9F3942E4B}">
                <a14:imgProps xmlns:a14="http://schemas.microsoft.com/office/drawing/2010/main">
                  <a14:imgLayer r:embed="rId21">
                    <a14:imgEffect>
                      <a14:colorTemperature colorTemp="5900"/>
                    </a14:imgEffect>
                    <a14:imgEffect>
                      <a14:saturation sat="66000"/>
                    </a14:imgEffect>
                    <a14:imgEffect>
                      <a14:brightnessContrast bright="20000" contrast="40000"/>
                    </a14:imgEffect>
                  </a14:imgLayer>
                </a14:imgProps>
              </a:ext>
            </a:extLst>
          </a:blip>
          <a:srcRect l="11682" t="2" r="10923" b="-2"/>
          <a:stretch/>
        </p:blipFill>
        <p:spPr>
          <a:xfrm>
            <a:off x="23815172" y="15671101"/>
            <a:ext cx="7904033" cy="4723645"/>
          </a:xfrm>
          <a:prstGeom prst="rect">
            <a:avLst/>
          </a:prstGeom>
        </p:spPr>
      </p:pic>
      <p:pic>
        <p:nvPicPr>
          <p:cNvPr id="1159" name="Picture 1158">
            <a:extLst>
              <a:ext uri="{FF2B5EF4-FFF2-40B4-BE49-F238E27FC236}">
                <a16:creationId xmlns:a16="http://schemas.microsoft.com/office/drawing/2014/main" id="{665E7A95-048D-352B-02C6-4CF779BAF6E4}"/>
              </a:ext>
            </a:extLst>
          </p:cNvPr>
          <p:cNvPicPr>
            <a:picLocks noChangeAspect="1"/>
          </p:cNvPicPr>
          <p:nvPr/>
        </p:nvPicPr>
        <p:blipFill rotWithShape="1">
          <a:blip r:embed="rId22"/>
          <a:srcRect l="21625"/>
          <a:stretch/>
        </p:blipFill>
        <p:spPr>
          <a:xfrm>
            <a:off x="18580350" y="26883498"/>
            <a:ext cx="5732033" cy="3378812"/>
          </a:xfrm>
          <a:prstGeom prst="rect">
            <a:avLst/>
          </a:prstGeom>
          <a:ln w="38100">
            <a:solidFill>
              <a:schemeClr val="tx2">
                <a:lumMod val="90000"/>
                <a:lumOff val="10000"/>
              </a:schemeClr>
            </a:solidFill>
          </a:ln>
        </p:spPr>
      </p:pic>
    </p:spTree>
    <p:extLst>
      <p:ext uri="{BB962C8B-B14F-4D97-AF65-F5344CB8AC3E}">
        <p14:creationId xmlns:p14="http://schemas.microsoft.com/office/powerpoint/2010/main" val="19026058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1093</Words>
  <Application>Microsoft Office PowerPoint</Application>
  <PresentationFormat>Custom</PresentationFormat>
  <Paragraphs>152</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Aptos</vt:lpstr>
      <vt:lpstr>Aptos Display</vt:lpstr>
      <vt:lpstr>Arial</vt:lpstr>
      <vt:lpstr>Calibri</vt:lpstr>
      <vt:lpstr>Sitka Display</vt:lpstr>
      <vt:lpstr>Times New Roman</vt:lpstr>
      <vt:lpstr>Wingdings</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Tanner Weeks</dc:creator>
  <cp:lastModifiedBy>Tanner Weeks</cp:lastModifiedBy>
  <cp:revision>2</cp:revision>
  <dcterms:created xsi:type="dcterms:W3CDTF">2024-03-28T23:40:19Z</dcterms:created>
  <dcterms:modified xsi:type="dcterms:W3CDTF">2024-04-22T14:45:40Z</dcterms:modified>
</cp:coreProperties>
</file>