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7" autoAdjust="0"/>
    <p:restoredTop sz="94434" autoAdjust="0"/>
  </p:normalViewPr>
  <p:slideViewPr>
    <p:cSldViewPr snapToGrid="0">
      <p:cViewPr>
        <p:scale>
          <a:sx n="40" d="100"/>
          <a:sy n="40" d="100"/>
        </p:scale>
        <p:origin x="-144" y="-312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4/21/24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6600" b="1" i="0" dirty="0">
                <a:solidFill>
                  <a:srgbClr val="F9FAFB"/>
                </a:solidFill>
                <a:effectLst/>
              </a:rPr>
              <a:t>Bioacoustic Sensing and Subterranean Earthworm Mapping for Enhanced Pest Detection</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Jeremiah Audette and Andrew Peloquin</a:t>
            </a:r>
            <a:br>
              <a:rPr lang="en-US" sz="5600" u="sng"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Advised by Dr. MD </a:t>
            </a:r>
            <a:r>
              <a:rPr lang="en-US" sz="5600" u="sng" dirty="0" err="1">
                <a:solidFill>
                  <a:schemeClr val="bg1"/>
                </a:solidFill>
                <a:latin typeface="Cambria" panose="02040503050406030204" pitchFamily="18" charset="0"/>
                <a:cs typeface="Arial" panose="020B0604020202020204" pitchFamily="34" charset="0"/>
              </a:rPr>
              <a:t>Shaad</a:t>
            </a:r>
            <a:r>
              <a:rPr lang="en-US" sz="5600" u="sng" dirty="0">
                <a:solidFill>
                  <a:schemeClr val="bg1"/>
                </a:solidFill>
                <a:latin typeface="Cambria" panose="02040503050406030204" pitchFamily="18" charset="0"/>
                <a:cs typeface="Arial" panose="020B0604020202020204" pitchFamily="34" charset="0"/>
              </a:rPr>
              <a:t> Mahmud</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Electrical and Computer Engineering,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7" name="Subtitle 2"/>
          <p:cNvSpPr txBox="1">
            <a:spLocks/>
          </p:cNvSpPr>
          <p:nvPr/>
        </p:nvSpPr>
        <p:spPr>
          <a:xfrm>
            <a:off x="515610" y="4913642"/>
            <a:ext cx="10914743" cy="10405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Background</a:t>
            </a:r>
          </a:p>
        </p:txBody>
      </p:sp>
      <p:sp>
        <p:nvSpPr>
          <p:cNvPr id="9" name="Subtitle 2"/>
          <p:cNvSpPr txBox="1">
            <a:spLocks/>
          </p:cNvSpPr>
          <p:nvPr/>
        </p:nvSpPr>
        <p:spPr>
          <a:xfrm>
            <a:off x="12124709" y="13606835"/>
            <a:ext cx="19849846" cy="10405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Live Testing</a:t>
            </a:r>
          </a:p>
        </p:txBody>
      </p:sp>
      <p:sp>
        <p:nvSpPr>
          <p:cNvPr id="15" name="Subtitle 2"/>
          <p:cNvSpPr txBox="1">
            <a:spLocks/>
          </p:cNvSpPr>
          <p:nvPr/>
        </p:nvSpPr>
        <p:spPr>
          <a:xfrm>
            <a:off x="32529225" y="4927623"/>
            <a:ext cx="10914743" cy="104378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Challenges</a:t>
            </a:r>
          </a:p>
        </p:txBody>
      </p:sp>
      <p:sp>
        <p:nvSpPr>
          <p:cNvPr id="16" name="Subtitle 2"/>
          <p:cNvSpPr txBox="1">
            <a:spLocks/>
          </p:cNvSpPr>
          <p:nvPr/>
        </p:nvSpPr>
        <p:spPr>
          <a:xfrm>
            <a:off x="12124709" y="14935706"/>
            <a:ext cx="19849846"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529225" y="13606835"/>
            <a:ext cx="10914743" cy="10405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Future Direction</a:t>
            </a:r>
          </a:p>
        </p:txBody>
      </p:sp>
      <p:sp>
        <p:nvSpPr>
          <p:cNvPr id="18" name="Subtitle 2"/>
          <p:cNvSpPr txBox="1">
            <a:spLocks/>
          </p:cNvSpPr>
          <p:nvPr/>
        </p:nvSpPr>
        <p:spPr>
          <a:xfrm>
            <a:off x="32529223" y="23688042"/>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p:sp>
        <p:nvSpPr>
          <p:cNvPr id="19" name="Subtitle 2"/>
          <p:cNvSpPr txBox="1">
            <a:spLocks/>
          </p:cNvSpPr>
          <p:nvPr/>
        </p:nvSpPr>
        <p:spPr>
          <a:xfrm>
            <a:off x="32529221" y="6224346"/>
            <a:ext cx="10914743" cy="7038701"/>
          </a:xfrm>
          <a:prstGeom prst="rect">
            <a:avLst/>
          </a:prstGeom>
          <a:noFill/>
          <a:ln>
            <a:solidFill>
              <a:srgbClr val="002060"/>
            </a:solid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pPr>
            <a:r>
              <a:rPr lang="en-US" sz="4000" dirty="0">
                <a:latin typeface="Cambria" panose="02040503050406030204" pitchFamily="18" charset="0"/>
              </a:rPr>
              <a:t>Microphone Connection</a:t>
            </a:r>
          </a:p>
          <a:p>
            <a:pPr marL="2491740" lvl="1" indent="-571500" algn="l">
              <a:lnSpc>
                <a:spcPct val="100000"/>
              </a:lnSpc>
              <a:spcBef>
                <a:spcPts val="0"/>
              </a:spcBef>
              <a:buFont typeface="Arial" panose="020B0604020202020204" pitchFamily="34" charset="0"/>
              <a:buChar char="•"/>
            </a:pPr>
            <a:r>
              <a:rPr lang="en-US" sz="3000" dirty="0">
                <a:latin typeface="Cambria" panose="02040503050406030204" pitchFamily="18" charset="0"/>
              </a:rPr>
              <a:t>The UMA16 V2 Microphone array is not compatible with Windows machines</a:t>
            </a:r>
          </a:p>
          <a:p>
            <a:pPr lvl="1" algn="l">
              <a:lnSpc>
                <a:spcPct val="100000"/>
              </a:lnSpc>
              <a:spcBef>
                <a:spcPts val="0"/>
              </a:spcBef>
            </a:pPr>
            <a:endParaRPr lang="en-US" sz="2800" dirty="0">
              <a:latin typeface="Cambria" panose="02040503050406030204" pitchFamily="18" charset="0"/>
            </a:endParaRPr>
          </a:p>
          <a:p>
            <a:pPr marL="571500" indent="-571500" algn="l">
              <a:lnSpc>
                <a:spcPct val="100000"/>
              </a:lnSpc>
              <a:spcBef>
                <a:spcPts val="0"/>
              </a:spcBef>
              <a:buFont typeface="Arial" panose="020B0604020202020204" pitchFamily="34" charset="0"/>
              <a:buChar char="•"/>
            </a:pPr>
            <a:r>
              <a:rPr lang="en-US" sz="4000" dirty="0">
                <a:latin typeface="Cambria" panose="02040503050406030204" pitchFamily="18" charset="0"/>
              </a:rPr>
              <a:t>Measuring Miniscule Signals</a:t>
            </a:r>
          </a:p>
          <a:p>
            <a:pPr marL="2491740" lvl="1" indent="-571500" algn="l">
              <a:lnSpc>
                <a:spcPct val="100000"/>
              </a:lnSpc>
              <a:spcBef>
                <a:spcPts val="0"/>
              </a:spcBef>
              <a:buFont typeface="Arial" panose="020B0604020202020204" pitchFamily="34" charset="0"/>
              <a:buChar char="•"/>
            </a:pPr>
            <a:r>
              <a:rPr lang="en-US" sz="3000" dirty="0">
                <a:latin typeface="Cambria" panose="02040503050406030204" pitchFamily="18" charset="0"/>
              </a:rPr>
              <a:t>The actual audio signals coming from worms is so small it can only be heard when the audio clips are boosted</a:t>
            </a:r>
          </a:p>
          <a:p>
            <a:pPr lvl="1" algn="l">
              <a:lnSpc>
                <a:spcPct val="100000"/>
              </a:lnSpc>
              <a:spcBef>
                <a:spcPts val="0"/>
              </a:spcBef>
            </a:pPr>
            <a:endParaRPr lang="en-US" sz="2800" dirty="0">
              <a:latin typeface="Cambria" panose="02040503050406030204" pitchFamily="18" charset="0"/>
            </a:endParaRPr>
          </a:p>
          <a:p>
            <a:pPr marL="571500" indent="-571500" algn="l">
              <a:lnSpc>
                <a:spcPct val="100000"/>
              </a:lnSpc>
              <a:spcBef>
                <a:spcPts val="0"/>
              </a:spcBef>
              <a:buFont typeface="Arial" panose="020B0604020202020204" pitchFamily="34" charset="0"/>
              <a:buChar char="•"/>
            </a:pPr>
            <a:r>
              <a:rPr lang="en-US" sz="4000" dirty="0">
                <a:latin typeface="Cambria" panose="02040503050406030204" pitchFamily="18" charset="0"/>
              </a:rPr>
              <a:t>External Noise Interference</a:t>
            </a:r>
          </a:p>
          <a:p>
            <a:pPr marL="2491740" lvl="1" indent="-571500" algn="l">
              <a:lnSpc>
                <a:spcPct val="100000"/>
              </a:lnSpc>
              <a:spcBef>
                <a:spcPts val="0"/>
              </a:spcBef>
              <a:buFont typeface="Arial" panose="020B0604020202020204" pitchFamily="34" charset="0"/>
              <a:buChar char="•"/>
            </a:pPr>
            <a:r>
              <a:rPr lang="en-US" sz="3000" dirty="0">
                <a:latin typeface="Cambria" panose="02040503050406030204" pitchFamily="18" charset="0"/>
              </a:rPr>
              <a:t>Noises such as wind, planes, cars and footsteps can disrupt the signal data</a:t>
            </a:r>
          </a:p>
          <a:p>
            <a:pPr lvl="1" algn="l">
              <a:lnSpc>
                <a:spcPct val="100000"/>
              </a:lnSpc>
              <a:spcBef>
                <a:spcPts val="0"/>
              </a:spcBef>
            </a:pPr>
            <a:endParaRPr lang="en-US" sz="2800" dirty="0">
              <a:latin typeface="Cambria" panose="02040503050406030204" pitchFamily="18" charset="0"/>
            </a:endParaRPr>
          </a:p>
          <a:p>
            <a:pPr marL="571500" indent="-571500" algn="l">
              <a:lnSpc>
                <a:spcPct val="110000"/>
              </a:lnSpc>
              <a:spcBef>
                <a:spcPts val="0"/>
              </a:spcBef>
              <a:buFont typeface="Arial" panose="020B0604020202020204" pitchFamily="34" charset="0"/>
              <a:buChar char="•"/>
            </a:pPr>
            <a:r>
              <a:rPr lang="en-US" sz="4000" dirty="0">
                <a:latin typeface="Cambria" panose="02040503050406030204" pitchFamily="18" charset="0"/>
              </a:rPr>
              <a:t>Remote Connection</a:t>
            </a:r>
          </a:p>
          <a:p>
            <a:pPr marL="2491740" lvl="1" indent="-571500" algn="l">
              <a:lnSpc>
                <a:spcPct val="110000"/>
              </a:lnSpc>
              <a:spcBef>
                <a:spcPts val="0"/>
              </a:spcBef>
              <a:buFont typeface="Arial" panose="020B0604020202020204" pitchFamily="34" charset="0"/>
              <a:buChar char="•"/>
            </a:pPr>
            <a:r>
              <a:rPr lang="en-US" sz="3000" dirty="0">
                <a:latin typeface="Cambria" panose="02040503050406030204" pitchFamily="18" charset="0"/>
              </a:rPr>
              <a:t>The current microphone being used is unable to connect to the ESP32-S3</a:t>
            </a:r>
          </a:p>
          <a:p>
            <a:pPr algn="l">
              <a:spcBef>
                <a:spcPts val="0"/>
              </a:spcBef>
            </a:pPr>
            <a:endParaRPr lang="en-US" sz="4000" dirty="0">
              <a:latin typeface="Cambria" panose="02040503050406030204" pitchFamily="18" charset="0"/>
            </a:endParaRPr>
          </a:p>
          <a:p>
            <a:pPr marL="571500" indent="-571500" algn="l">
              <a:spcBef>
                <a:spcPts val="0"/>
              </a:spcBef>
              <a:buFont typeface="Arial" panose="020B0604020202020204" pitchFamily="34" charset="0"/>
              <a:buChar char="•"/>
            </a:pPr>
            <a:endParaRPr lang="en-US" sz="4000" dirty="0">
              <a:latin typeface="Cambria" panose="02040503050406030204" pitchFamily="18" charset="0"/>
            </a:endParaRPr>
          </a:p>
        </p:txBody>
      </p:sp>
      <p:sp>
        <p:nvSpPr>
          <p:cNvPr id="30" name="Subtitle 2"/>
          <p:cNvSpPr txBox="1">
            <a:spLocks/>
          </p:cNvSpPr>
          <p:nvPr/>
        </p:nvSpPr>
        <p:spPr>
          <a:xfrm>
            <a:off x="12124709" y="4939023"/>
            <a:ext cx="19849846" cy="103731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Theory</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sTAMD Simulations</a:t>
            </a:r>
          </a:p>
        </p:txBody>
      </p:sp>
      <p:sp>
        <p:nvSpPr>
          <p:cNvPr id="33" name="Subtitle 2"/>
          <p:cNvSpPr txBox="1">
            <a:spLocks/>
          </p:cNvSpPr>
          <p:nvPr/>
        </p:nvSpPr>
        <p:spPr>
          <a:xfrm>
            <a:off x="12124709" y="23688042"/>
            <a:ext cx="19849846"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60" name="TextBox 59"/>
          <p:cNvSpPr txBox="1"/>
          <p:nvPr/>
        </p:nvSpPr>
        <p:spPr>
          <a:xfrm>
            <a:off x="15371956" y="15119345"/>
            <a:ext cx="3484268"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In-Lab Testing</a:t>
            </a:r>
          </a:p>
        </p:txBody>
      </p:sp>
      <p:sp>
        <p:nvSpPr>
          <p:cNvPr id="64" name="TextBox 63"/>
          <p:cNvSpPr txBox="1"/>
          <p:nvPr/>
        </p:nvSpPr>
        <p:spPr>
          <a:xfrm>
            <a:off x="22049632" y="20513250"/>
            <a:ext cx="9765069" cy="1400377"/>
          </a:xfrm>
          <a:prstGeom prst="rect">
            <a:avLst/>
          </a:prstGeom>
          <a:noFill/>
        </p:spPr>
        <p:txBody>
          <a:bodyPr wrap="square" lIns="106674" tIns="53337" rIns="106674" bIns="53337" rtlCol="0">
            <a:spAutoFit/>
          </a:bodyPr>
          <a:lstStyle/>
          <a:p>
            <a:r>
              <a:rPr lang="en-US" sz="2800" dirty="0">
                <a:latin typeface="Cambria" panose="02040503050406030204" pitchFamily="18" charset="0"/>
              </a:rPr>
              <a:t>This image shows the test conducted in the field where positive results involving sounds from earthworms were found.</a:t>
            </a:r>
          </a:p>
        </p:txBody>
      </p:sp>
      <p:sp>
        <p:nvSpPr>
          <p:cNvPr id="62" name="TextBox 61"/>
          <p:cNvSpPr txBox="1"/>
          <p:nvPr/>
        </p:nvSpPr>
        <p:spPr>
          <a:xfrm>
            <a:off x="12955687" y="20513251"/>
            <a:ext cx="8491021" cy="1400377"/>
          </a:xfrm>
          <a:prstGeom prst="rect">
            <a:avLst/>
          </a:prstGeom>
          <a:noFill/>
        </p:spPr>
        <p:txBody>
          <a:bodyPr wrap="square" lIns="106674" tIns="53337" rIns="106674" bIns="53337" rtlCol="0">
            <a:spAutoFit/>
          </a:bodyPr>
          <a:lstStyle/>
          <a:p>
            <a:r>
              <a:rPr lang="en-US" sz="2800" dirty="0">
                <a:latin typeface="Cambria" panose="02040503050406030204" pitchFamily="18" charset="0"/>
              </a:rPr>
              <a:t>This image shows the lab testing environment utilizing a terrarium, store bought soil and worms, as well as the UMA16 V2 Array.</a:t>
            </a:r>
          </a:p>
        </p:txBody>
      </p:sp>
      <p:sp>
        <p:nvSpPr>
          <p:cNvPr id="149" name="Subtitle 2"/>
          <p:cNvSpPr txBox="1">
            <a:spLocks/>
          </p:cNvSpPr>
          <p:nvPr/>
        </p:nvSpPr>
        <p:spPr>
          <a:xfrm>
            <a:off x="12124710" y="22387948"/>
            <a:ext cx="19849846" cy="103731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Data Analysis</a:t>
            </a:r>
          </a:p>
        </p:txBody>
      </p:sp>
      <p:sp>
        <p:nvSpPr>
          <p:cNvPr id="31" name="Subtitle 2"/>
          <p:cNvSpPr txBox="1">
            <a:spLocks/>
          </p:cNvSpPr>
          <p:nvPr/>
        </p:nvSpPr>
        <p:spPr>
          <a:xfrm>
            <a:off x="12124709" y="6251366"/>
            <a:ext cx="19849847"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039" y="1090429"/>
            <a:ext cx="2298576" cy="3042233"/>
          </a:xfrm>
          <a:prstGeom prst="rect">
            <a:avLst/>
          </a:prstGeom>
        </p:spPr>
      </p:pic>
      <p:sp>
        <p:nvSpPr>
          <p:cNvPr id="97" name="TextBox 96"/>
          <p:cNvSpPr txBox="1"/>
          <p:nvPr/>
        </p:nvSpPr>
        <p:spPr>
          <a:xfrm>
            <a:off x="25309384" y="15048636"/>
            <a:ext cx="3107748"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Field Testing</a:t>
            </a:r>
          </a:p>
        </p:txBody>
      </p:sp>
      <p:sp>
        <p:nvSpPr>
          <p:cNvPr id="98" name="Subtitle 2"/>
          <p:cNvSpPr txBox="1">
            <a:spLocks/>
          </p:cNvSpPr>
          <p:nvPr/>
        </p:nvSpPr>
        <p:spPr>
          <a:xfrm>
            <a:off x="515610" y="11365242"/>
            <a:ext cx="10914743" cy="10405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Method and Design</a:t>
            </a:r>
          </a:p>
        </p:txBody>
      </p:sp>
      <p:sp>
        <p:nvSpPr>
          <p:cNvPr id="100" name="TextBox 99"/>
          <p:cNvSpPr txBox="1"/>
          <p:nvPr/>
        </p:nvSpPr>
        <p:spPr>
          <a:xfrm>
            <a:off x="24181151" y="6683253"/>
            <a:ext cx="7264102" cy="1338822"/>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rPr>
              <a:t>Theoretical Functionality of the Deployed Sensor</a:t>
            </a:r>
          </a:p>
        </p:txBody>
      </p:sp>
      <p:sp>
        <p:nvSpPr>
          <p:cNvPr id="102" name="TextBox 101"/>
          <p:cNvSpPr txBox="1"/>
          <p:nvPr/>
        </p:nvSpPr>
        <p:spPr>
          <a:xfrm>
            <a:off x="23914940" y="8422890"/>
            <a:ext cx="7728287" cy="3554813"/>
          </a:xfrm>
          <a:prstGeom prst="rect">
            <a:avLst/>
          </a:prstGeom>
          <a:noFill/>
        </p:spPr>
        <p:txBody>
          <a:bodyPr wrap="square" lIns="106674" tIns="53337" rIns="106674" bIns="53337" rtlCol="0">
            <a:spAutoFit/>
          </a:bodyPr>
          <a:lstStyle/>
          <a:p>
            <a:r>
              <a:rPr lang="en-US" sz="3200" dirty="0">
                <a:latin typeface="Cambria" panose="02040503050406030204" pitchFamily="18" charset="0"/>
              </a:rPr>
              <a:t>This diagram shows the theory behind how the angle of the sound-producing earth worm will be measured.  Using a top and bottom microphone on the sensor, pictured in green, a sound’s angle of arrival can be calculated. This angle can be used to approximate the depth of earthworms.</a:t>
            </a:r>
          </a:p>
        </p:txBody>
      </p:sp>
      <p:sp>
        <p:nvSpPr>
          <p:cNvPr id="104" name="TextBox 103"/>
          <p:cNvSpPr txBox="1"/>
          <p:nvPr/>
        </p:nvSpPr>
        <p:spPr>
          <a:xfrm>
            <a:off x="19390510" y="23826022"/>
            <a:ext cx="5318244"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Power Spectra Analysis</a:t>
            </a:r>
          </a:p>
        </p:txBody>
      </p:sp>
      <p:sp>
        <p:nvSpPr>
          <p:cNvPr id="106" name="TextBox 105"/>
          <p:cNvSpPr txBox="1"/>
          <p:nvPr/>
        </p:nvSpPr>
        <p:spPr>
          <a:xfrm>
            <a:off x="13092411" y="31149688"/>
            <a:ext cx="18038439" cy="969490"/>
          </a:xfrm>
          <a:prstGeom prst="rect">
            <a:avLst/>
          </a:prstGeom>
          <a:noFill/>
        </p:spPr>
        <p:txBody>
          <a:bodyPr wrap="square" lIns="106674" tIns="53337" rIns="106674" bIns="53337" rtlCol="0">
            <a:spAutoFit/>
          </a:bodyPr>
          <a:lstStyle/>
          <a:p>
            <a:r>
              <a:rPr lang="en-US" sz="2800" dirty="0">
                <a:latin typeface="Cambria" panose="02040503050406030204" pitchFamily="18" charset="0"/>
              </a:rPr>
              <a:t>The above figure shows the power spectra of a signal recorded in the field. The left figure shows the unfiltered signal in purple along with the power spectra, and the right figure shows the filtered signal and power spectra.</a:t>
            </a:r>
          </a:p>
        </p:txBody>
      </p:sp>
      <p:sp>
        <p:nvSpPr>
          <p:cNvPr id="108" name="Subtitle 2"/>
          <p:cNvSpPr txBox="1">
            <a:spLocks/>
          </p:cNvSpPr>
          <p:nvPr/>
        </p:nvSpPr>
        <p:spPr>
          <a:xfrm>
            <a:off x="32529222" y="24687271"/>
            <a:ext cx="10914743" cy="330350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rPr>
              <a:t>Thank you Dr. MD </a:t>
            </a:r>
            <a:r>
              <a:rPr lang="en-US" sz="3700" dirty="0" err="1">
                <a:latin typeface="Cambria" panose="02040503050406030204" pitchFamily="18" charset="0"/>
              </a:rPr>
              <a:t>Shaad</a:t>
            </a:r>
            <a:r>
              <a:rPr lang="en-US" sz="3700" dirty="0">
                <a:latin typeface="Cambria" panose="02040503050406030204" pitchFamily="18" charset="0"/>
              </a:rPr>
              <a:t> Mahmud for supporting  this project as well being the advisor and original proposer of the project.</a:t>
            </a:r>
          </a:p>
          <a:p>
            <a:pPr algn="l">
              <a:spcBef>
                <a:spcPts val="0"/>
              </a:spcBef>
            </a:pPr>
            <a:endParaRPr lang="en-US" sz="3700" dirty="0">
              <a:latin typeface="Cambria" panose="02040503050406030204" pitchFamily="18" charset="0"/>
            </a:endParaRPr>
          </a:p>
          <a:p>
            <a:pPr algn="l">
              <a:spcBef>
                <a:spcPts val="0"/>
              </a:spcBef>
            </a:pPr>
            <a:r>
              <a:rPr lang="en-US" sz="3700" dirty="0">
                <a:latin typeface="Cambria" panose="02040503050406030204" pitchFamily="18" charset="0"/>
              </a:rPr>
              <a:t>This material is based upon work supported by the USDA #110378 and NHAES CREATE #11HL14.</a:t>
            </a:r>
          </a:p>
        </p:txBody>
      </p:sp>
      <p:pic>
        <p:nvPicPr>
          <p:cNvPr id="1028" name="Picture 4">
            <a:extLst>
              <a:ext uri="{FF2B5EF4-FFF2-40B4-BE49-F238E27FC236}">
                <a16:creationId xmlns:a16="http://schemas.microsoft.com/office/drawing/2014/main" id="{32BA5EE7-E709-C96C-B901-D2E9A85BA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4858796" y="14184078"/>
            <a:ext cx="4382832" cy="796918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A75FE488-BF2C-E82E-8097-DEA539D92379}"/>
              </a:ext>
            </a:extLst>
          </p:cNvPr>
          <p:cNvCxnSpPr>
            <a:cxnSpLocks/>
          </p:cNvCxnSpPr>
          <p:nvPr/>
        </p:nvCxnSpPr>
        <p:spPr>
          <a:xfrm>
            <a:off x="21728948" y="15612090"/>
            <a:ext cx="38804" cy="628739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0BC76CCD-6C34-876B-FA52-18192E5E7609}"/>
              </a:ext>
            </a:extLst>
          </p:cNvPr>
          <p:cNvSpPr txBox="1">
            <a:spLocks/>
          </p:cNvSpPr>
          <p:nvPr/>
        </p:nvSpPr>
        <p:spPr>
          <a:xfrm>
            <a:off x="32529224" y="14935706"/>
            <a:ext cx="10914743" cy="8388500"/>
          </a:xfrm>
          <a:prstGeom prst="rect">
            <a:avLst/>
          </a:prstGeom>
          <a:no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4300" dirty="0">
                <a:latin typeface="Cambria" panose="02040503050406030204" pitchFamily="18" charset="0"/>
              </a:rPr>
              <a:t>The future goals of this project include implementations of various automation features to allow for remote data collection and processing:</a:t>
            </a:r>
          </a:p>
          <a:p>
            <a:pPr marL="571500" indent="-571500" algn="l">
              <a:buFont typeface="Arial" panose="020B0604020202020204" pitchFamily="34" charset="0"/>
              <a:buChar char="•"/>
            </a:pPr>
            <a:r>
              <a:rPr lang="en-US" sz="4300" dirty="0">
                <a:latin typeface="Cambria" panose="02040503050406030204" pitchFamily="18" charset="0"/>
              </a:rPr>
              <a:t>Remote connection to RSL (lab) server via ESP32-S3</a:t>
            </a:r>
          </a:p>
          <a:p>
            <a:pPr marL="571500" indent="-571500" algn="l">
              <a:buFont typeface="Arial" panose="020B0604020202020204" pitchFamily="34" charset="0"/>
              <a:buChar char="•"/>
            </a:pPr>
            <a:r>
              <a:rPr lang="en-US" sz="4300" dirty="0">
                <a:latin typeface="Cambria" panose="02040503050406030204" pitchFamily="18" charset="0"/>
              </a:rPr>
              <a:t>Script designed to automatically calculate the direction of arrival for all saved data</a:t>
            </a:r>
          </a:p>
          <a:p>
            <a:pPr marL="571500" indent="-571500" algn="l">
              <a:buFont typeface="Arial" panose="020B0604020202020204" pitchFamily="34" charset="0"/>
              <a:buChar char="•"/>
            </a:pPr>
            <a:r>
              <a:rPr lang="en-US" sz="4300" dirty="0">
                <a:latin typeface="Cambria" panose="02040503050406030204" pitchFamily="18" charset="0"/>
              </a:rPr>
              <a:t>Deploy multiple units fit with small form solar panels to allow for long term recording of data</a:t>
            </a:r>
          </a:p>
        </p:txBody>
      </p:sp>
      <p:sp>
        <p:nvSpPr>
          <p:cNvPr id="5" name="Subtitle 2">
            <a:extLst>
              <a:ext uri="{FF2B5EF4-FFF2-40B4-BE49-F238E27FC236}">
                <a16:creationId xmlns:a16="http://schemas.microsoft.com/office/drawing/2014/main" id="{23F7B648-33EF-E198-8D78-407D7A79C0C5}"/>
              </a:ext>
            </a:extLst>
          </p:cNvPr>
          <p:cNvSpPr txBox="1">
            <a:spLocks/>
          </p:cNvSpPr>
          <p:nvPr/>
        </p:nvSpPr>
        <p:spPr>
          <a:xfrm>
            <a:off x="515610" y="6414651"/>
            <a:ext cx="10914743" cy="450734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800" b="0" i="0" u="none" strike="noStrike" dirty="0">
                <a:solidFill>
                  <a:srgbClr val="000000"/>
                </a:solidFill>
                <a:effectLst/>
                <a:latin typeface="Cambria" panose="02040503050406030204" pitchFamily="18" charset="0"/>
                <a:ea typeface="Cambria" panose="02040503050406030204" pitchFamily="18" charset="0"/>
              </a:rPr>
              <a:t>Trees and other plants are critical parts of Earth’s ecosystem but are perpetually attacked by pests. </a:t>
            </a:r>
          </a:p>
          <a:p>
            <a:pPr algn="l"/>
            <a:r>
              <a:rPr lang="en-US" sz="3800" dirty="0">
                <a:solidFill>
                  <a:srgbClr val="000000"/>
                </a:solidFill>
                <a:latin typeface="Cambria" panose="02040503050406030204" pitchFamily="18" charset="0"/>
                <a:ea typeface="Cambria" panose="02040503050406030204" pitchFamily="18" charset="0"/>
              </a:rPr>
              <a:t>Earthworms can be utilized to monitor a pest’s likely location. </a:t>
            </a:r>
            <a:r>
              <a:rPr lang="en-US" sz="3800" b="0" i="0" u="none" strike="noStrike" dirty="0">
                <a:solidFill>
                  <a:srgbClr val="000000"/>
                </a:solidFill>
                <a:effectLst/>
                <a:latin typeface="Cambria" panose="02040503050406030204" pitchFamily="18" charset="0"/>
                <a:ea typeface="Cambria" panose="02040503050406030204" pitchFamily="18" charset="0"/>
              </a:rPr>
              <a:t>When a pest is nearby, earthworms tend to dig deeper into the ground and remain there until the pest departs. This behavior can be monitored using an earthworm’s audio cues. </a:t>
            </a:r>
            <a:endParaRPr lang="en-US" sz="3800" dirty="0">
              <a:effectLst/>
              <a:latin typeface="Cambria" panose="02040503050406030204" pitchFamily="18" charset="0"/>
              <a:ea typeface="Cambria" panose="02040503050406030204" pitchFamily="18" charset="0"/>
            </a:endParaRPr>
          </a:p>
          <a:p>
            <a:endParaRPr lang="en-US" sz="3700" dirty="0">
              <a:latin typeface="Cambria" panose="02040503050406030204" pitchFamily="18" charset="0"/>
            </a:endParaRPr>
          </a:p>
        </p:txBody>
      </p:sp>
      <p:sp>
        <p:nvSpPr>
          <p:cNvPr id="26" name="Subtitle 2">
            <a:extLst>
              <a:ext uri="{FF2B5EF4-FFF2-40B4-BE49-F238E27FC236}">
                <a16:creationId xmlns:a16="http://schemas.microsoft.com/office/drawing/2014/main" id="{2B714B67-D36D-49EC-91E5-85EFAAD4A30A}"/>
              </a:ext>
            </a:extLst>
          </p:cNvPr>
          <p:cNvSpPr txBox="1">
            <a:spLocks/>
          </p:cNvSpPr>
          <p:nvPr/>
        </p:nvSpPr>
        <p:spPr>
          <a:xfrm>
            <a:off x="515610" y="12849008"/>
            <a:ext cx="10914743" cy="19284184"/>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spcBef>
                <a:spcPts val="0"/>
              </a:spcBef>
              <a:spcAft>
                <a:spcPts val="0"/>
              </a:spcAft>
            </a:pPr>
            <a:r>
              <a:rPr lang="en-US" sz="4000" b="0" i="0" u="none" strike="noStrike" dirty="0">
                <a:solidFill>
                  <a:srgbClr val="000000"/>
                </a:solidFill>
                <a:effectLst/>
                <a:latin typeface="Cambria" panose="02040503050406030204" pitchFamily="18" charset="0"/>
              </a:rPr>
              <a:t>There are several </a:t>
            </a:r>
            <a:r>
              <a:rPr lang="en-US" sz="4000" dirty="0">
                <a:solidFill>
                  <a:srgbClr val="000000"/>
                </a:solidFill>
                <a:latin typeface="Cambria" panose="02040503050406030204" pitchFamily="18" charset="0"/>
              </a:rPr>
              <a:t>components</a:t>
            </a:r>
            <a:r>
              <a:rPr lang="en-US" sz="4000" b="0" i="0" u="none" strike="noStrike" dirty="0">
                <a:solidFill>
                  <a:srgbClr val="000000"/>
                </a:solidFill>
                <a:effectLst/>
                <a:latin typeface="Cambria" panose="02040503050406030204" pitchFamily="18" charset="0"/>
              </a:rPr>
              <a:t> of the project that work together to produce a desired output: </a:t>
            </a:r>
          </a:p>
          <a:p>
            <a:pPr algn="l" rtl="0">
              <a:spcBef>
                <a:spcPts val="0"/>
              </a:spcBef>
              <a:spcAft>
                <a:spcPts val="0"/>
              </a:spcAft>
            </a:pPr>
            <a:endParaRPr lang="en-US" sz="4000" b="0" i="0" u="none" strike="noStrike" dirty="0">
              <a:solidFill>
                <a:srgbClr val="000000"/>
              </a:solidFill>
              <a:effectLst/>
              <a:latin typeface="Cambria" panose="02040503050406030204" pitchFamily="18" charset="0"/>
            </a:endParaRPr>
          </a:p>
          <a:p>
            <a:pPr marL="571500" indent="-571500" algn="l" rtl="0">
              <a:lnSpc>
                <a:spcPts val="5400"/>
              </a:lnSpc>
              <a:spcBef>
                <a:spcPts val="0"/>
              </a:spcBef>
              <a:spcAft>
                <a:spcPts val="0"/>
              </a:spcAft>
              <a:buFont typeface="Arial" panose="020B0604020202020204" pitchFamily="34" charset="0"/>
              <a:buChar char="•"/>
            </a:pPr>
            <a:r>
              <a:rPr lang="en-US" sz="4000" dirty="0">
                <a:solidFill>
                  <a:srgbClr val="000000"/>
                </a:solidFill>
                <a:latin typeface="Cambria" panose="02040503050406030204" pitchFamily="18" charset="0"/>
              </a:rPr>
              <a:t>16-microphone array (UMA16 V2)</a:t>
            </a:r>
          </a:p>
          <a:p>
            <a:pPr marL="571500" indent="-571500" algn="l" rtl="0">
              <a:lnSpc>
                <a:spcPts val="5400"/>
              </a:lnSpc>
              <a:spcBef>
                <a:spcPts val="0"/>
              </a:spcBef>
              <a:spcAft>
                <a:spcPts val="0"/>
              </a:spcAft>
              <a:buFont typeface="Arial" panose="020B0604020202020204" pitchFamily="34" charset="0"/>
              <a:buChar char="•"/>
            </a:pPr>
            <a:r>
              <a:rPr lang="en-US" sz="4000" dirty="0">
                <a:solidFill>
                  <a:srgbClr val="000000"/>
                </a:solidFill>
                <a:latin typeface="Cambria" panose="02040503050406030204" pitchFamily="18" charset="0"/>
              </a:rPr>
              <a:t>Noise reduction (Audacity)</a:t>
            </a:r>
          </a:p>
          <a:p>
            <a:pPr marL="571500" indent="-571500" algn="l" rtl="0">
              <a:lnSpc>
                <a:spcPts val="5400"/>
              </a:lnSpc>
              <a:spcBef>
                <a:spcPts val="0"/>
              </a:spcBef>
              <a:spcAft>
                <a:spcPts val="0"/>
              </a:spcAft>
              <a:buFont typeface="Arial" panose="020B0604020202020204" pitchFamily="34" charset="0"/>
              <a:buChar char="•"/>
            </a:pPr>
            <a:r>
              <a:rPr lang="en-US" sz="4000" dirty="0">
                <a:solidFill>
                  <a:srgbClr val="000000"/>
                </a:solidFill>
                <a:latin typeface="Cambria" panose="02040503050406030204" pitchFamily="18" charset="0"/>
              </a:rPr>
              <a:t>Angular calculation script (MATLAB)</a:t>
            </a:r>
          </a:p>
          <a:p>
            <a:pPr marL="571500" indent="-571500" algn="l" rtl="0">
              <a:lnSpc>
                <a:spcPts val="5400"/>
              </a:lnSpc>
              <a:spcBef>
                <a:spcPts val="0"/>
              </a:spcBef>
              <a:spcAft>
                <a:spcPts val="0"/>
              </a:spcAft>
              <a:buFont typeface="Arial" panose="020B0604020202020204" pitchFamily="34" charset="0"/>
              <a:buChar char="•"/>
            </a:pPr>
            <a:r>
              <a:rPr lang="en-US" sz="4000" dirty="0">
                <a:solidFill>
                  <a:srgbClr val="000000"/>
                </a:solidFill>
                <a:latin typeface="Cambria" panose="02040503050406030204" pitchFamily="18" charset="0"/>
              </a:rPr>
              <a:t>3D printed enclosure</a:t>
            </a:r>
          </a:p>
          <a:p>
            <a:pPr marL="571500" indent="-571500" algn="l" rtl="0">
              <a:lnSpc>
                <a:spcPts val="5400"/>
              </a:lnSpc>
              <a:spcBef>
                <a:spcPts val="0"/>
              </a:spcBef>
              <a:spcAft>
                <a:spcPts val="0"/>
              </a:spcAft>
              <a:buFont typeface="Arial" panose="020B0604020202020204" pitchFamily="34" charset="0"/>
              <a:buChar char="•"/>
            </a:pPr>
            <a:r>
              <a:rPr lang="en-US" sz="4000" dirty="0">
                <a:solidFill>
                  <a:srgbClr val="000000"/>
                </a:solidFill>
                <a:latin typeface="Cambria" panose="02040503050406030204" pitchFamily="18" charset="0"/>
              </a:rPr>
              <a:t>ESP32-S3 Microcontroller</a:t>
            </a:r>
          </a:p>
          <a:p>
            <a:pPr algn="l" rtl="0">
              <a:spcBef>
                <a:spcPts val="0"/>
              </a:spcBef>
              <a:spcAft>
                <a:spcPts val="0"/>
              </a:spcAft>
            </a:pPr>
            <a:endParaRPr lang="en-US" sz="4000" dirty="0">
              <a:effectLst/>
              <a:latin typeface="Cambria" panose="02040503050406030204" pitchFamily="18" charset="0"/>
            </a:endParaRPr>
          </a:p>
          <a:p>
            <a:pPr algn="l" rtl="0">
              <a:spcBef>
                <a:spcPts val="0"/>
              </a:spcBef>
              <a:spcAft>
                <a:spcPts val="0"/>
              </a:spcAft>
            </a:pPr>
            <a:r>
              <a:rPr lang="en-US" sz="4000" b="0" i="0" u="none" strike="noStrike" dirty="0">
                <a:solidFill>
                  <a:srgbClr val="000000"/>
                </a:solidFill>
                <a:effectLst/>
                <a:latin typeface="Cambria" panose="02040503050406030204" pitchFamily="18" charset="0"/>
              </a:rPr>
              <a:t>Before angular calculation is done, the audio must be cleaned up to remove unwanted sounds. These noises greatly affect the calculation, and the script would produce false results if not corrected.</a:t>
            </a:r>
            <a:endParaRPr lang="en-US" sz="4000" dirty="0">
              <a:effectLst/>
              <a:latin typeface="Cambria" panose="02040503050406030204" pitchFamily="18" charset="0"/>
            </a:endParaRPr>
          </a:p>
        </p:txBody>
      </p:sp>
      <p:pic>
        <p:nvPicPr>
          <p:cNvPr id="6" name="Picture 2">
            <a:extLst>
              <a:ext uri="{FF2B5EF4-FFF2-40B4-BE49-F238E27FC236}">
                <a16:creationId xmlns:a16="http://schemas.microsoft.com/office/drawing/2014/main" id="{48752FED-0325-8467-21BA-55FC1A971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6596" y="567731"/>
            <a:ext cx="532130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D2DA5749-7C55-8A8A-8486-4B71DF5DF85D}"/>
              </a:ext>
            </a:extLst>
          </p:cNvPr>
          <p:cNvSpPr txBox="1">
            <a:spLocks/>
          </p:cNvSpPr>
          <p:nvPr/>
        </p:nvSpPr>
        <p:spPr>
          <a:xfrm>
            <a:off x="32529222" y="28363215"/>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References</a:t>
            </a:r>
          </a:p>
        </p:txBody>
      </p:sp>
      <p:sp>
        <p:nvSpPr>
          <p:cNvPr id="10" name="Subtitle 2">
            <a:extLst>
              <a:ext uri="{FF2B5EF4-FFF2-40B4-BE49-F238E27FC236}">
                <a16:creationId xmlns:a16="http://schemas.microsoft.com/office/drawing/2014/main" id="{B291B7CA-54FB-12D3-093F-53EDF048EFA1}"/>
              </a:ext>
            </a:extLst>
          </p:cNvPr>
          <p:cNvSpPr txBox="1">
            <a:spLocks/>
          </p:cNvSpPr>
          <p:nvPr/>
        </p:nvSpPr>
        <p:spPr>
          <a:xfrm>
            <a:off x="32529222" y="29369278"/>
            <a:ext cx="10914743" cy="274990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800" dirty="0">
                <a:latin typeface="Cambria" panose="02040503050406030204" pitchFamily="18" charset="0"/>
              </a:rPr>
              <a:t>Animals in the soil make noises. biologists are listening. (n.d.). https://</a:t>
            </a:r>
            <a:r>
              <a:rPr lang="en-US" sz="2800" dirty="0" err="1">
                <a:latin typeface="Cambria" panose="02040503050406030204" pitchFamily="18" charset="0"/>
              </a:rPr>
              <a:t>knowablemagazine.org</a:t>
            </a:r>
            <a:r>
              <a:rPr lang="en-US" sz="2800" dirty="0">
                <a:latin typeface="Cambria" panose="02040503050406030204" pitchFamily="18" charset="0"/>
              </a:rPr>
              <a:t>/article/living-world/2022/life-soil-was-thought-be-silent-what-if-it-</a:t>
            </a:r>
            <a:r>
              <a:rPr lang="en-US" sz="2800" dirty="0" err="1">
                <a:latin typeface="Cambria" panose="02040503050406030204" pitchFamily="18" charset="0"/>
              </a:rPr>
              <a:t>isnt</a:t>
            </a:r>
            <a:endParaRPr lang="en-US" sz="2800" dirty="0">
              <a:latin typeface="Cambria" panose="02040503050406030204" pitchFamily="18" charset="0"/>
            </a:endParaRPr>
          </a:p>
          <a:p>
            <a:pPr algn="l">
              <a:spcBef>
                <a:spcPts val="0"/>
              </a:spcBef>
            </a:pPr>
            <a:endParaRPr lang="en-US" sz="2800" dirty="0">
              <a:latin typeface="Cambria" panose="02040503050406030204" pitchFamily="18" charset="0"/>
            </a:endParaRPr>
          </a:p>
          <a:p>
            <a:pPr algn="l">
              <a:spcBef>
                <a:spcPts val="0"/>
              </a:spcBef>
            </a:pPr>
            <a:r>
              <a:rPr lang="en-US" sz="2800" dirty="0">
                <a:latin typeface="Cambria" panose="02040503050406030204" pitchFamily="18" charset="0"/>
              </a:rPr>
              <a:t>Scola, Carlos Fernández and María Dolores Bolaños Ortega. “Direction of arrival estimation : A two microphones approach.” (2010).</a:t>
            </a:r>
          </a:p>
        </p:txBody>
      </p:sp>
      <p:pic>
        <p:nvPicPr>
          <p:cNvPr id="11" name="Picture 4">
            <a:extLst>
              <a:ext uri="{FF2B5EF4-FFF2-40B4-BE49-F238E27FC236}">
                <a16:creationId xmlns:a16="http://schemas.microsoft.com/office/drawing/2014/main" id="{D1AAA24A-AC57-7E35-D11D-D46A371D8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0071" y="7405731"/>
            <a:ext cx="104902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diagram of a computer&#10;&#10;Description automatically generated">
            <a:extLst>
              <a:ext uri="{FF2B5EF4-FFF2-40B4-BE49-F238E27FC236}">
                <a16:creationId xmlns:a16="http://schemas.microsoft.com/office/drawing/2014/main" id="{1D181496-FEFE-356D-713E-1B9AAA2748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99" y="21497548"/>
            <a:ext cx="9836899" cy="10468626"/>
          </a:xfrm>
          <a:prstGeom prst="rect">
            <a:avLst/>
          </a:prstGeom>
        </p:spPr>
      </p:pic>
      <p:pic>
        <p:nvPicPr>
          <p:cNvPr id="12" name="Picture 11" descr="A computer on the ground&#10;&#10;Description automatically generated">
            <a:extLst>
              <a:ext uri="{FF2B5EF4-FFF2-40B4-BE49-F238E27FC236}">
                <a16:creationId xmlns:a16="http://schemas.microsoft.com/office/drawing/2014/main" id="{16F7A0A6-8F80-C642-3475-7FBF69A68B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28649" y="15987973"/>
            <a:ext cx="8085009" cy="4361394"/>
          </a:xfrm>
          <a:prstGeom prst="rect">
            <a:avLst/>
          </a:prstGeom>
        </p:spPr>
      </p:pic>
      <p:pic>
        <p:nvPicPr>
          <p:cNvPr id="13" name="Picture 12" descr="A screenshot of a graph&#10;&#10;Description automatically generated">
            <a:extLst>
              <a:ext uri="{FF2B5EF4-FFF2-40B4-BE49-F238E27FC236}">
                <a16:creationId xmlns:a16="http://schemas.microsoft.com/office/drawing/2014/main" id="{8F5BEB89-AB6A-B1E3-166F-03B36431FD94}"/>
              </a:ext>
            </a:extLst>
          </p:cNvPr>
          <p:cNvPicPr>
            <a:picLocks noChangeAspect="1"/>
          </p:cNvPicPr>
          <p:nvPr/>
        </p:nvPicPr>
        <p:blipFill rotWithShape="1">
          <a:blip r:embed="rId8">
            <a:extLst>
              <a:ext uri="{28A0092B-C50C-407E-A947-70E740481C1C}">
                <a14:useLocalDpi xmlns:a14="http://schemas.microsoft.com/office/drawing/2010/main" val="0"/>
              </a:ext>
            </a:extLst>
          </a:blip>
          <a:srcRect l="-4" r="-4"/>
          <a:stretch/>
        </p:blipFill>
        <p:spPr>
          <a:xfrm>
            <a:off x="22886722" y="24685118"/>
            <a:ext cx="8244128" cy="6171176"/>
          </a:xfrm>
          <a:prstGeom prst="rect">
            <a:avLst/>
          </a:prstGeom>
        </p:spPr>
      </p:pic>
      <p:pic>
        <p:nvPicPr>
          <p:cNvPr id="20" name="Picture 19" descr="A screenshot of a computer screen&#10;&#10;Description automatically generated">
            <a:extLst>
              <a:ext uri="{FF2B5EF4-FFF2-40B4-BE49-F238E27FC236}">
                <a16:creationId xmlns:a16="http://schemas.microsoft.com/office/drawing/2014/main" id="{79B89BC6-CEE8-EAE0-C49B-2B86A1FA41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70071" y="24687271"/>
            <a:ext cx="8758831" cy="6171176"/>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3453</TotalTime>
  <Words>569</Words>
  <Application>Microsoft Macintosh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Bioacoustic Sensing and Subterranean Earthworm Mapping for Enhanced Pest Detection Jeremiah Audette and Andrew Peloquin Advised by Dr. MD Shaad Mahmud Department of Electrical and Computer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Jeremiah Audette</cp:lastModifiedBy>
  <cp:revision>181</cp:revision>
  <cp:lastPrinted>2023-12-12T06:55:50Z</cp:lastPrinted>
  <dcterms:created xsi:type="dcterms:W3CDTF">2016-03-05T16:55:12Z</dcterms:created>
  <dcterms:modified xsi:type="dcterms:W3CDTF">2024-04-22T03:37:49Z</dcterms:modified>
</cp:coreProperties>
</file>